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12192000" cy="6858000"/>
  <p:notesSz cx="6858000" cy="9144000"/>
  <p:embeddedFontLst>
    <p:embeddedFont>
      <p:font typeface="Arima Madurai" pitchFamily="2" charset="77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obster" pitchFamily="2" charset="77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MYBxn2ytAev7FKGnSEAUh4Rva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>
      <p:cViewPr varScale="1">
        <p:scale>
          <a:sx n="117" d="100"/>
          <a:sy n="117" d="100"/>
        </p:scale>
        <p:origin x="26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7168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8386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11 Bìa pp ý tưởng trong 2021 | hình nền, thiệp, hình ản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9;p4"/>
          <p:cNvSpPr txBox="1"/>
          <p:nvPr/>
        </p:nvSpPr>
        <p:spPr>
          <a:xfrm>
            <a:off x="2364249" y="1101625"/>
            <a:ext cx="794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Thứ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vi-VN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tư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vi-VN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ngày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</a:t>
            </a:r>
            <a:r>
              <a:rPr lang="vi-VN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14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</a:t>
            </a: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tháng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vi-VN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9 </a:t>
            </a: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năm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2022</a:t>
            </a:r>
            <a:endParaRPr dirty="0"/>
          </a:p>
        </p:txBody>
      </p:sp>
      <p:sp>
        <p:nvSpPr>
          <p:cNvPr id="5" name="Google Shape;106;p4"/>
          <p:cNvSpPr txBox="1"/>
          <p:nvPr/>
        </p:nvSpPr>
        <p:spPr>
          <a:xfrm>
            <a:off x="5020235" y="1748118"/>
            <a:ext cx="215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Tập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đọc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17A8F2-164A-D144-A3C6-29AC9FD0F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9650"/>
            <a:ext cx="1657027" cy="1844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/>
        </p:nvSpPr>
        <p:spPr>
          <a:xfrm>
            <a:off x="3709147" y="550801"/>
            <a:ext cx="47737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Truyện cổ nước mình</a:t>
            </a:r>
            <a:endParaRPr/>
          </a:p>
        </p:txBody>
      </p:sp>
      <p:sp>
        <p:nvSpPr>
          <p:cNvPr id="162" name="Google Shape;162;p9"/>
          <p:cNvSpPr txBox="1"/>
          <p:nvPr/>
        </p:nvSpPr>
        <p:spPr>
          <a:xfrm>
            <a:off x="375247" y="1223636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9"/>
          <p:cNvSpPr txBox="1"/>
          <p:nvPr/>
        </p:nvSpPr>
        <p:spPr>
          <a:xfrm>
            <a:off x="368622" y="3416871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375247" y="4867982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6432275" y="1197132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6431154" y="3411419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9"/>
          <p:cNvSpPr txBox="1"/>
          <p:nvPr/>
        </p:nvSpPr>
        <p:spPr>
          <a:xfrm>
            <a:off x="3230607" y="510782"/>
            <a:ext cx="59369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lần 2</a:t>
            </a:r>
            <a:endParaRPr sz="4000">
              <a:solidFill>
                <a:srgbClr val="7030A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68" name="Google Shape;168;p9"/>
          <p:cNvSpPr txBox="1"/>
          <p:nvPr/>
        </p:nvSpPr>
        <p:spPr>
          <a:xfrm flipH="1">
            <a:off x="441511" y="1303150"/>
            <a:ext cx="5757583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</a:t>
            </a: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Tôi yêu truyện cổ nước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nhân hậu lại tuyệt vời sâu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Thương người rồi mới thương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nhau dù mấy cách xa cũng tìm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Ở hiền thì lại gặp hiền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ngay thì được phật, tiên độ trì.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Mang theo truyện cổ tôi đi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Nghe trong cuộc sống thầm thì tiếng xưa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Vàng cơn nắng, trắng cơn mưa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Con sông chảy có rặng dừa nghiêng soi.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Đời cha ông với đời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Như con sông với chân trời đã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Chỉ còn truyện cổ thiết tha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Cho tôi nhận mặt ông cha của mình.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6535368" y="1303150"/>
            <a:ext cx="530934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Rất công bằng, rất thông minh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độ lượng lại đa tình, đa mang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Thị thơm thị giấu người thơm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Chăm làm thì được áo cơm cửa nhà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Đẽo cày theo ý người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Sẽ thành khúc gỗ chẳng ra việc gì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Tôi nghe truyện cổ thầm thì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Lời ông cha dạy cũng vì đời sau.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 LÂM THỊ MỸ DẠ</a:t>
            </a:r>
            <a:endParaRPr/>
          </a:p>
        </p:txBody>
      </p:sp>
      <p:cxnSp>
        <p:nvCxnSpPr>
          <p:cNvPr id="170" name="Google Shape;170;p9"/>
          <p:cNvCxnSpPr/>
          <p:nvPr/>
        </p:nvCxnSpPr>
        <p:spPr>
          <a:xfrm>
            <a:off x="6096000" y="1152939"/>
            <a:ext cx="0" cy="530087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/>
          <p:nvPr/>
        </p:nvSpPr>
        <p:spPr>
          <a:xfrm>
            <a:off x="4340087" y="450574"/>
            <a:ext cx="35118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</a:t>
            </a: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3332923" y="1273941"/>
            <a:ext cx="6281531" cy="262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Tôi yêu truyện cổ nước tôi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nhân hậu lại tuyệt vời sâu xa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Thương người rồi mới thương ta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nhau dù mấy cách xa cũng tìm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77" name="Google Shape;177;p10"/>
          <p:cNvSpPr txBox="1"/>
          <p:nvPr/>
        </p:nvSpPr>
        <p:spPr>
          <a:xfrm>
            <a:off x="3332922" y="4499114"/>
            <a:ext cx="6281531" cy="13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 Rất công bằng, rất thông minh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độ lượng lại đa tình, đa mang</a:t>
            </a:r>
            <a:endParaRPr sz="28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cxnSp>
        <p:nvCxnSpPr>
          <p:cNvPr id="178" name="Google Shape;178;p10"/>
          <p:cNvCxnSpPr/>
          <p:nvPr/>
        </p:nvCxnSpPr>
        <p:spPr>
          <a:xfrm flipH="1">
            <a:off x="5539410" y="2014330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" name="Google Shape;179;p10"/>
          <p:cNvCxnSpPr/>
          <p:nvPr/>
        </p:nvCxnSpPr>
        <p:spPr>
          <a:xfrm flipH="1">
            <a:off x="6069495" y="2625594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" name="Google Shape;180;p10"/>
          <p:cNvCxnSpPr/>
          <p:nvPr/>
        </p:nvCxnSpPr>
        <p:spPr>
          <a:xfrm flipH="1">
            <a:off x="4830418" y="3314659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1" name="Google Shape;181;p10"/>
          <p:cNvCxnSpPr/>
          <p:nvPr/>
        </p:nvCxnSpPr>
        <p:spPr>
          <a:xfrm flipH="1">
            <a:off x="6347790" y="4593173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" name="Google Shape;182;p10"/>
          <p:cNvCxnSpPr/>
          <p:nvPr/>
        </p:nvCxnSpPr>
        <p:spPr>
          <a:xfrm flipH="1">
            <a:off x="5420138" y="5258740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10"/>
          <p:cNvCxnSpPr/>
          <p:nvPr/>
        </p:nvCxnSpPr>
        <p:spPr>
          <a:xfrm flipH="1">
            <a:off x="7149547" y="5271801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4" name="Google Shape;184;p10"/>
          <p:cNvCxnSpPr/>
          <p:nvPr/>
        </p:nvCxnSpPr>
        <p:spPr>
          <a:xfrm>
            <a:off x="4079001" y="2517598"/>
            <a:ext cx="146040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5" name="Google Shape;185;p10"/>
          <p:cNvCxnSpPr/>
          <p:nvPr/>
        </p:nvCxnSpPr>
        <p:spPr>
          <a:xfrm>
            <a:off x="7506863" y="2517598"/>
            <a:ext cx="1104874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6" name="Google Shape;186;p10"/>
          <p:cNvCxnSpPr/>
          <p:nvPr/>
        </p:nvCxnSpPr>
        <p:spPr>
          <a:xfrm>
            <a:off x="3911864" y="3137547"/>
            <a:ext cx="2184927" cy="496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7" name="Google Shape;187;p10"/>
          <p:cNvCxnSpPr/>
          <p:nvPr/>
        </p:nvCxnSpPr>
        <p:spPr>
          <a:xfrm>
            <a:off x="4620856" y="5110089"/>
            <a:ext cx="163495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8" name="Google Shape;188;p10"/>
          <p:cNvCxnSpPr/>
          <p:nvPr/>
        </p:nvCxnSpPr>
        <p:spPr>
          <a:xfrm>
            <a:off x="7034433" y="5110089"/>
            <a:ext cx="1754725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10"/>
          <p:cNvCxnSpPr/>
          <p:nvPr/>
        </p:nvCxnSpPr>
        <p:spPr>
          <a:xfrm>
            <a:off x="4126964" y="5783758"/>
            <a:ext cx="1293174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10"/>
          <p:cNvCxnSpPr/>
          <p:nvPr/>
        </p:nvCxnSpPr>
        <p:spPr>
          <a:xfrm>
            <a:off x="6014903" y="5783758"/>
            <a:ext cx="108005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10"/>
          <p:cNvCxnSpPr/>
          <p:nvPr/>
        </p:nvCxnSpPr>
        <p:spPr>
          <a:xfrm rot="10800000" flipH="1">
            <a:off x="7245082" y="5783758"/>
            <a:ext cx="1366655" cy="554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" name="Google Shape;192;p10"/>
          <p:cNvCxnSpPr/>
          <p:nvPr/>
        </p:nvCxnSpPr>
        <p:spPr>
          <a:xfrm>
            <a:off x="4434536" y="1849727"/>
            <a:ext cx="70224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1" descr="Đức Phật cứu thành Tỳ Xá Ly (Vesali) khỏi đại dị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0869" y="149087"/>
            <a:ext cx="9210261" cy="577794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1"/>
          <p:cNvSpPr txBox="1"/>
          <p:nvPr/>
        </p:nvSpPr>
        <p:spPr>
          <a:xfrm>
            <a:off x="1616765" y="6122504"/>
            <a:ext cx="9210261" cy="53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Độ trì</a:t>
            </a: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(phật, tiên...) cứu giúp và che chở cho con người.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2" descr="Nghị luận về lòng khoan dung độ lượng hay nhất - 3 bài văn NLXH về lòng tha  thứ, vị tha của con người ngắn gọ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120512"/>
            <a:ext cx="6896100" cy="52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2"/>
          <p:cNvSpPr txBox="1"/>
          <p:nvPr/>
        </p:nvSpPr>
        <p:spPr>
          <a:xfrm>
            <a:off x="2027582" y="5910469"/>
            <a:ext cx="92102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Độ lượng</a:t>
            </a: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rộng rãi, dễ tha thứ cho người khác.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3" descr="Chia sẻ kinh nghiệm nâng cao chất lượng hôn nhân và gia đìn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3450" y="92766"/>
            <a:ext cx="7785100" cy="593697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3"/>
          <p:cNvSpPr txBox="1"/>
          <p:nvPr/>
        </p:nvSpPr>
        <p:spPr>
          <a:xfrm>
            <a:off x="2663686" y="6242014"/>
            <a:ext cx="92102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Đa tình</a:t>
            </a: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giàu tình cảm (nghĩa trong bài).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4" descr="Văn 6] Kể về người thầy đã lo lắng, quan tâm, giúp đỡ em trong học tập và  cuộc sống mới nhất 20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5390" y="198782"/>
            <a:ext cx="7474227" cy="540688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4"/>
          <p:cNvSpPr txBox="1"/>
          <p:nvPr/>
        </p:nvSpPr>
        <p:spPr>
          <a:xfrm>
            <a:off x="318053" y="6023650"/>
            <a:ext cx="118739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Đa mang</a:t>
            </a: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lo lắng, quan tâm đến nhiều người, nhiều việc (nghĩa trong bài).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5" descr="Tập hợp những stt dễ thương về nắng hay nhất bạn nên chia sẻ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791" y="194649"/>
            <a:ext cx="5844209" cy="435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5" descr="Không khí lạnh gây mưa rào và dông ở Bắc Bộ và Trung Bộ | baotintuc.v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4528" y="194649"/>
            <a:ext cx="5705682" cy="435005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5"/>
          <p:cNvSpPr txBox="1"/>
          <p:nvPr/>
        </p:nvSpPr>
        <p:spPr>
          <a:xfrm>
            <a:off x="251791" y="5136546"/>
            <a:ext cx="1187394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Vàng cơn nắng, trắng cơn mưa</a:t>
            </a: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đã trải qua bao nhiêu thời gian, bao nhiêu nắng mưa.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 txBox="1"/>
          <p:nvPr/>
        </p:nvSpPr>
        <p:spPr>
          <a:xfrm>
            <a:off x="6660107" y="1182231"/>
            <a:ext cx="5116575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Nhận mặt</a:t>
            </a: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truyện cổ giúp cho ta nhận ra bản sắc dân tộc, những truyền thống tốt đẹp của ông cha như công bằng, thông minh, nhân hậu...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pic>
        <p:nvPicPr>
          <p:cNvPr id="229" name="Google Shape;229;p16" descr="Đọc sách phim Hoạt hình Clip nghệ thuật - đọc png tải về - Miễn phí trong  suốt Chơi png Tải về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4842"/>
            <a:ext cx="6455391" cy="6114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"/>
          <p:cNvSpPr txBox="1"/>
          <p:nvPr/>
        </p:nvSpPr>
        <p:spPr>
          <a:xfrm>
            <a:off x="3709147" y="550801"/>
            <a:ext cx="47737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Truyện cổ nước mình</a:t>
            </a:r>
            <a:endParaRPr/>
          </a:p>
        </p:txBody>
      </p:sp>
      <p:sp>
        <p:nvSpPr>
          <p:cNvPr id="235" name="Google Shape;235;p17"/>
          <p:cNvSpPr txBox="1"/>
          <p:nvPr/>
        </p:nvSpPr>
        <p:spPr>
          <a:xfrm>
            <a:off x="375247" y="1223636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17"/>
          <p:cNvSpPr txBox="1"/>
          <p:nvPr/>
        </p:nvSpPr>
        <p:spPr>
          <a:xfrm>
            <a:off x="368622" y="3416871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17"/>
          <p:cNvSpPr txBox="1"/>
          <p:nvPr/>
        </p:nvSpPr>
        <p:spPr>
          <a:xfrm>
            <a:off x="375247" y="4867982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6432275" y="1197132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6431154" y="3411419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3230607" y="510782"/>
            <a:ext cx="59369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lần 3</a:t>
            </a:r>
            <a:endParaRPr sz="4000">
              <a:solidFill>
                <a:srgbClr val="7030A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 flipH="1">
            <a:off x="441511" y="1303150"/>
            <a:ext cx="5757583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</a:t>
            </a: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Tôi yêu truyện cổ nước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nhân hậu lại tuyệt vời sâu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Thương người rồi mới thương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nhau dù mấy cách xa cũng tìm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Ở hiền thì lại gặp hiền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ngay thì được phật, tiên độ trì.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Mang theo truyện cổ tôi đi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Nghe trong cuộc sống thầm thì tiếng xưa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Vàng cơn nắng, trắng cơn mưa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Con sông chảy có rặng dừa nghiêng soi.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Đời cha ông với đời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Như con sông với chân trời đã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Chỉ còn truyện cổ thiết tha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Cho tôi nhận mặt ông cha của mình.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6535368" y="1303150"/>
            <a:ext cx="530934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Rất công bằng, rất thông minh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độ lượng lại đa tình, đa mang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Thị thơm thị giấu người thơm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Chăm làm thì được áo cơm cửa nhà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Đẽo cày theo ý người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Sẽ thành khúc gỗ chẳng ra việc gì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Tôi nghe truyện cổ thầm thì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Lời ông cha dạy cũng vì đời sau.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 LÂM THỊ MỸ DẠ</a:t>
            </a:r>
            <a:endParaRPr/>
          </a:p>
        </p:txBody>
      </p:sp>
      <p:cxnSp>
        <p:nvCxnSpPr>
          <p:cNvPr id="243" name="Google Shape;243;p17"/>
          <p:cNvCxnSpPr/>
          <p:nvPr/>
        </p:nvCxnSpPr>
        <p:spPr>
          <a:xfrm>
            <a:off x="6096000" y="1152939"/>
            <a:ext cx="0" cy="530087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8" descr="Download premium vector of Earth tone Memphis blog banner template vector | Wallpaper  powerpoint, Powerpoint background templates, Powerpoint background desig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8"/>
          <p:cNvSpPr txBox="1"/>
          <p:nvPr/>
        </p:nvSpPr>
        <p:spPr>
          <a:xfrm>
            <a:off x="1630017" y="1510747"/>
            <a:ext cx="73417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Câu 1. Vì sao tác giả yêu truyện cổ nước nhà?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0" name="Google Shape;250;p18"/>
          <p:cNvSpPr txBox="1"/>
          <p:nvPr/>
        </p:nvSpPr>
        <p:spPr>
          <a:xfrm>
            <a:off x="1159565" y="2179741"/>
            <a:ext cx="98728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Vì truyện cổ của nước mình rất nhân hậu, ý nghĩa rất sâu xa.</a:t>
            </a:r>
            <a:endParaRPr sz="28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1" name="Google Shape;251;p18"/>
          <p:cNvSpPr txBox="1"/>
          <p:nvPr/>
        </p:nvSpPr>
        <p:spPr>
          <a:xfrm>
            <a:off x="1159565" y="2842351"/>
            <a:ext cx="987287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Vì truyện cổ giúp ta nhận ra những phẩm chất quý báu của cha ông: công bằng, thông minh, độ lượng, đa tình, đa mang.</a:t>
            </a:r>
            <a:endParaRPr sz="28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2" name="Google Shape;252;p18"/>
          <p:cNvSpPr txBox="1"/>
          <p:nvPr/>
        </p:nvSpPr>
        <p:spPr>
          <a:xfrm>
            <a:off x="1159565" y="3869638"/>
            <a:ext cx="987287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Vì truyện cổ truyền cho đời sau nhiều lời răn dạy quý báu của cha ông: nhân hậu, ở hiền gặp lành, chăm làm, tự tin.</a:t>
            </a:r>
            <a:endParaRPr sz="28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 descr="16 Powerpoint background free ideas | powerpoint background free, powerpoint,  background 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1669774" y="2372140"/>
            <a:ext cx="6559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Đọc nối tiếp bài “Dế Mèn bênh vực kẻ yếu (tiếp theo)”</a:t>
            </a: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1701151" y="2348792"/>
            <a:ext cx="6559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	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Trận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địa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mai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phục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bọn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nhện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đáng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sợ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như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thế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nào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?</a:t>
            </a:r>
            <a:endParaRPr sz="3600" dirty="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1688665" y="2427942"/>
            <a:ext cx="6559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	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Dế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Mèn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đã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nói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như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thế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nào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để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bọn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nhện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nhận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ra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lẽ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phải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?</a:t>
            </a:r>
            <a:endParaRPr sz="3600" dirty="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9" descr="Download premium vector of Rectangle gold frame with paintbrush textured | Powerpoint  background design, Wallpaper powerpoint, Background 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983" y="116632"/>
            <a:ext cx="121753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9"/>
          <p:cNvSpPr txBox="1"/>
          <p:nvPr/>
        </p:nvSpPr>
        <p:spPr>
          <a:xfrm>
            <a:off x="1258957" y="1563759"/>
            <a:ext cx="97270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Câu 2. Bài thơ gợi cho em nhớ đến những truyện cổ nào?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Chi tiết nào cho em biết điều đó? 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9" name="Google Shape;259;p19"/>
          <p:cNvSpPr txBox="1"/>
          <p:nvPr/>
        </p:nvSpPr>
        <p:spPr>
          <a:xfrm>
            <a:off x="1330040" y="2420322"/>
            <a:ext cx="74097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Tấm Cám </a:t>
            </a:r>
            <a:r>
              <a:rPr lang="en-US" sz="2800" i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(Thị thơm thị giấu người thơm)</a:t>
            </a:r>
            <a:endParaRPr sz="2800" i="1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60" name="Google Shape;260;p19"/>
          <p:cNvSpPr txBox="1"/>
          <p:nvPr/>
        </p:nvSpPr>
        <p:spPr>
          <a:xfrm>
            <a:off x="1309120" y="4085201"/>
            <a:ext cx="86113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Đẽo cày giữa đường </a:t>
            </a:r>
            <a:r>
              <a:rPr lang="en-US" sz="2800" i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(Đẽo cày theo ý người ta)</a:t>
            </a:r>
            <a:endParaRPr sz="2800" i="1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61" name="Google Shape;261;p19"/>
          <p:cNvSpPr txBox="1"/>
          <p:nvPr/>
        </p:nvSpPr>
        <p:spPr>
          <a:xfrm>
            <a:off x="1451590" y="2912538"/>
            <a:ext cx="934802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	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Thể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hiện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sự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công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bằng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trong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cuộc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sống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: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chăm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chỉ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hiền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lành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sẽ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được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phù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hộ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giúp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đỡ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như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cô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Tấm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còn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mẹ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con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Cám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tham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lam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đọc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ác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sẽ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bị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trừng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trị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.</a:t>
            </a:r>
            <a:endParaRPr sz="2400" i="1" dirty="0">
              <a:solidFill>
                <a:srgbClr val="281D37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62" name="Google Shape;262;p19"/>
          <p:cNvSpPr txBox="1"/>
          <p:nvPr/>
        </p:nvSpPr>
        <p:spPr>
          <a:xfrm>
            <a:off x="1451590" y="4538543"/>
            <a:ext cx="93480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	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Khuyên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ta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phải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tự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tin,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nếu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thấy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ai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nói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gì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cũng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cho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là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phải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thì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sẽ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chẳng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làm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nên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công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chuyện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gì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. </a:t>
            </a:r>
            <a:endParaRPr sz="2400" i="1" dirty="0">
              <a:solidFill>
                <a:srgbClr val="281D37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0" descr="Download premium vector of Ripped notes rectangle frame vector 1206191 | Wallpaper  powerpoint, Powerpoint background design, Background powerpoint"/>
          <p:cNvPicPr preferRelativeResize="0"/>
          <p:nvPr/>
        </p:nvPicPr>
        <p:blipFill rotWithShape="1">
          <a:blip r:embed="rId3">
            <a:alphaModFix/>
          </a:blip>
          <a:srcRect t="10979" b="4767"/>
          <a:stretch/>
        </p:blipFill>
        <p:spPr>
          <a:xfrm>
            <a:off x="-3008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0"/>
          <p:cNvSpPr txBox="1"/>
          <p:nvPr/>
        </p:nvSpPr>
        <p:spPr>
          <a:xfrm>
            <a:off x="1258957" y="1563759"/>
            <a:ext cx="94222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Câu 3. Em biết những truyện cổ nào thể hiện lòng nhân hậu của người Việt Nam ta? Nêu ý nghĩa của câu chuyện đó.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70" name="Google Shape;270;p20"/>
          <p:cNvSpPr txBox="1"/>
          <p:nvPr/>
        </p:nvSpPr>
        <p:spPr>
          <a:xfrm>
            <a:off x="1909482" y="2418279"/>
            <a:ext cx="813547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Thạch Sanh: Ca ngợi Thạch Sanh hiền lành, chăm chỉ, biết giúp đỡ người khác sẽ được hưởng hạnh phúc, còn Lý Thông gian tham, độc ác bị trừng trị thích đáng.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71" name="Google Shape;271;p20"/>
          <p:cNvSpPr txBox="1"/>
          <p:nvPr/>
        </p:nvSpPr>
        <p:spPr>
          <a:xfrm>
            <a:off x="1909482" y="3617794"/>
            <a:ext cx="81354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Sự tích hồ Ba Bể: Ca ngợi mẹ con bà goá giàu lòng nhân ái sẽ được đền đáp xứng đáng. 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72" name="Google Shape;272;p20"/>
          <p:cNvSpPr txBox="1"/>
          <p:nvPr/>
        </p:nvSpPr>
        <p:spPr>
          <a:xfrm>
            <a:off x="1909481" y="4492782"/>
            <a:ext cx="81354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Nàng tiên Ốc: Ca ngợi nàng tiên Ốc biết yêu thương, giúp đỡ người yếu.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1" descr="Download premium vector of Rectangle golden frame on a colorful Memphis |  Presentasi, Desain pamflet, Desain bann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1"/>
          <p:cNvSpPr txBox="1"/>
          <p:nvPr/>
        </p:nvSpPr>
        <p:spPr>
          <a:xfrm>
            <a:off x="1865829" y="1220566"/>
            <a:ext cx="99126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Câu 4. Em hiểu ý hai dòng thơ cuối bài như thế nào?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79" name="Google Shape;279;p21"/>
          <p:cNvSpPr txBox="1"/>
          <p:nvPr/>
        </p:nvSpPr>
        <p:spPr>
          <a:xfrm>
            <a:off x="1976719" y="1941201"/>
            <a:ext cx="810857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	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Hai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dòng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thơ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cuối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là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lời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ông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cha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răn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dạy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con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cháu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đời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sau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: </a:t>
            </a:r>
            <a:r>
              <a:rPr lang="en-US" sz="2800" dirty="0" err="1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Hãy</a:t>
            </a:r>
            <a:r>
              <a:rPr lang="en-US" sz="2800" dirty="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sống</a:t>
            </a:r>
            <a:r>
              <a:rPr lang="en-US" sz="2800" dirty="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nhân</a:t>
            </a:r>
            <a:r>
              <a:rPr lang="en-US" sz="2800" dirty="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hậu</a:t>
            </a:r>
            <a:r>
              <a:rPr lang="en-US" sz="2800" dirty="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2800" dirty="0" err="1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độ</a:t>
            </a:r>
            <a:r>
              <a:rPr lang="en-US" sz="2800" dirty="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lượng</a:t>
            </a:r>
            <a:r>
              <a:rPr lang="en-US" sz="2800" dirty="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2800" dirty="0" err="1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công</a:t>
            </a:r>
            <a:r>
              <a:rPr lang="en-US" sz="2800" dirty="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bằng</a:t>
            </a:r>
            <a:r>
              <a:rPr lang="en-US" sz="2800" dirty="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2800" dirty="0" err="1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chăm</a:t>
            </a:r>
            <a:r>
              <a:rPr lang="en-US" sz="2800" dirty="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chỉ</a:t>
            </a:r>
            <a:r>
              <a:rPr lang="en-US" sz="2800" dirty="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2800" dirty="0" err="1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tự</a:t>
            </a:r>
            <a:r>
              <a:rPr lang="en-US" sz="2800" dirty="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 tin.</a:t>
            </a:r>
            <a:endParaRPr sz="2800" dirty="0">
              <a:solidFill>
                <a:srgbClr val="C55A1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2" descr="Download premium vector of Earth tone Memphis blog banner template vector | Powerpoint  background templates, Powerpoint background design, Background 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88"/>
            <a:ext cx="12192000" cy="6853237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2"/>
          <p:cNvSpPr txBox="1"/>
          <p:nvPr/>
        </p:nvSpPr>
        <p:spPr>
          <a:xfrm>
            <a:off x="1912961" y="2552132"/>
            <a:ext cx="83660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thơ “Truyện cổ nước mình” nói lên điều gì?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86" name="Google Shape;286;p22"/>
          <p:cNvSpPr txBox="1"/>
          <p:nvPr/>
        </p:nvSpPr>
        <p:spPr>
          <a:xfrm>
            <a:off x="1442113" y="2527454"/>
            <a:ext cx="9307773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Ca ngợi kho tàng truyện cổ của đất nước. Đó là những câu chuyện vừa nhân hậu, vừa thông minh, vừa chứa đựng kinh nghiệm sống quý báu của cha ông.</a:t>
            </a:r>
            <a:endParaRPr sz="3200">
              <a:solidFill>
                <a:srgbClr val="C55A1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87" name="Google Shape;287;p22"/>
          <p:cNvSpPr txBox="1"/>
          <p:nvPr/>
        </p:nvSpPr>
        <p:spPr>
          <a:xfrm>
            <a:off x="2407023" y="1597984"/>
            <a:ext cx="23263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Nội dung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3" descr="Pin on Imágenes que me gust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3"/>
          <p:cNvSpPr txBox="1"/>
          <p:nvPr/>
        </p:nvSpPr>
        <p:spPr>
          <a:xfrm>
            <a:off x="2632525" y="3603425"/>
            <a:ext cx="104631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00">
                <a:solidFill>
                  <a:srgbClr val="FF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 diễn cảm</a:t>
            </a:r>
            <a:endParaRPr sz="8400">
              <a:solidFill>
                <a:srgbClr val="FF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"/>
          <p:cNvSpPr txBox="1"/>
          <p:nvPr/>
        </p:nvSpPr>
        <p:spPr>
          <a:xfrm>
            <a:off x="2811440" y="176808"/>
            <a:ext cx="6837528" cy="650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Tôi yêu truyện cổ nước tôi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nhân hậu lại tuyệt vời sâu xa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Thương người rồi mới thương ta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nhau dù mấy cách xa cũng tìm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Ở hiền thì lại gặp hiền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ngay thì được phật, tiên độ trì.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Mang theo truyện cổ tôi đi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Nghe trong cuộc sống thầm thì tiếng xưa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Vàng cơn nắng, trắng cơn mưa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Con sông chảy có rặng dừa nghiêng soi.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cxnSp>
        <p:nvCxnSpPr>
          <p:cNvPr id="299" name="Google Shape;299;p24"/>
          <p:cNvCxnSpPr/>
          <p:nvPr/>
        </p:nvCxnSpPr>
        <p:spPr>
          <a:xfrm flipH="1">
            <a:off x="5034442" y="881566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0" name="Google Shape;300;p24"/>
          <p:cNvCxnSpPr/>
          <p:nvPr/>
        </p:nvCxnSpPr>
        <p:spPr>
          <a:xfrm flipH="1">
            <a:off x="5553058" y="1536659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1" name="Google Shape;301;p24"/>
          <p:cNvCxnSpPr/>
          <p:nvPr/>
        </p:nvCxnSpPr>
        <p:spPr>
          <a:xfrm flipH="1">
            <a:off x="4311111" y="2178102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2" name="Google Shape;302;p24"/>
          <p:cNvCxnSpPr/>
          <p:nvPr/>
        </p:nvCxnSpPr>
        <p:spPr>
          <a:xfrm flipH="1">
            <a:off x="4400315" y="2802900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3" name="Google Shape;303;p24"/>
          <p:cNvCxnSpPr/>
          <p:nvPr/>
        </p:nvCxnSpPr>
        <p:spPr>
          <a:xfrm flipH="1">
            <a:off x="4665954" y="3427698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24"/>
          <p:cNvCxnSpPr/>
          <p:nvPr/>
        </p:nvCxnSpPr>
        <p:spPr>
          <a:xfrm flipH="1">
            <a:off x="6890538" y="3427698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" name="Google Shape;305;p24"/>
          <p:cNvCxnSpPr/>
          <p:nvPr/>
        </p:nvCxnSpPr>
        <p:spPr>
          <a:xfrm flipH="1">
            <a:off x="6672967" y="4053798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6" name="Google Shape;306;p24"/>
          <p:cNvCxnSpPr/>
          <p:nvPr/>
        </p:nvCxnSpPr>
        <p:spPr>
          <a:xfrm flipH="1">
            <a:off x="5827792" y="5358030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7" name="Google Shape;307;p24"/>
          <p:cNvCxnSpPr/>
          <p:nvPr/>
        </p:nvCxnSpPr>
        <p:spPr>
          <a:xfrm flipH="1">
            <a:off x="5168546" y="6003730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8" name="Google Shape;308;p24"/>
          <p:cNvSpPr txBox="1"/>
          <p:nvPr/>
        </p:nvSpPr>
        <p:spPr>
          <a:xfrm>
            <a:off x="3929181" y="343656"/>
            <a:ext cx="819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</a:t>
            </a:r>
            <a:endParaRPr sz="2800" dirty="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09" name="Google Shape;309;p24"/>
          <p:cNvSpPr txBox="1"/>
          <p:nvPr/>
        </p:nvSpPr>
        <p:spPr>
          <a:xfrm>
            <a:off x="3507088" y="994149"/>
            <a:ext cx="175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nhân hậu</a:t>
            </a:r>
            <a:endParaRPr sz="28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0" name="Google Shape;310;p24"/>
          <p:cNvSpPr txBox="1"/>
          <p:nvPr/>
        </p:nvSpPr>
        <p:spPr>
          <a:xfrm>
            <a:off x="6957799" y="987678"/>
            <a:ext cx="126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sâu xa</a:t>
            </a:r>
            <a:endParaRPr sz="28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1" name="Google Shape;311;p24"/>
          <p:cNvSpPr txBox="1"/>
          <p:nvPr/>
        </p:nvSpPr>
        <p:spPr>
          <a:xfrm>
            <a:off x="3364875" y="1630994"/>
            <a:ext cx="236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Thương người</a:t>
            </a:r>
            <a:endParaRPr sz="28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2" name="Google Shape;312;p24"/>
          <p:cNvSpPr txBox="1"/>
          <p:nvPr/>
        </p:nvSpPr>
        <p:spPr>
          <a:xfrm>
            <a:off x="4361753" y="2269309"/>
            <a:ext cx="2669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dù mấy cách xa</a:t>
            </a:r>
            <a:endParaRPr sz="28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3" name="Google Shape;313;p24"/>
          <p:cNvSpPr txBox="1"/>
          <p:nvPr/>
        </p:nvSpPr>
        <p:spPr>
          <a:xfrm>
            <a:off x="3364875" y="2918345"/>
            <a:ext cx="126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Ở hiền</a:t>
            </a:r>
            <a:endParaRPr sz="28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4" name="Google Shape;314;p24"/>
          <p:cNvSpPr txBox="1"/>
          <p:nvPr/>
        </p:nvSpPr>
        <p:spPr>
          <a:xfrm>
            <a:off x="2825295" y="3557304"/>
            <a:ext cx="225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ngay</a:t>
            </a:r>
            <a:endParaRPr sz="28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5" name="Google Shape;315;p24"/>
          <p:cNvSpPr txBox="1"/>
          <p:nvPr/>
        </p:nvSpPr>
        <p:spPr>
          <a:xfrm>
            <a:off x="3373034" y="5470378"/>
            <a:ext cx="103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Vàng</a:t>
            </a:r>
            <a:endParaRPr sz="28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6" name="Google Shape;316;p24"/>
          <p:cNvSpPr txBox="1"/>
          <p:nvPr/>
        </p:nvSpPr>
        <p:spPr>
          <a:xfrm>
            <a:off x="5869238" y="5464228"/>
            <a:ext cx="118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trắng</a:t>
            </a:r>
            <a:endParaRPr sz="28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5" descr="Download hình nền slide Powerpoint đẹp | Powerpoint background design, Background  powerpoint, Wallpaper powerpoint"/>
          <p:cNvPicPr preferRelativeResize="0"/>
          <p:nvPr/>
        </p:nvPicPr>
        <p:blipFill rotWithShape="1">
          <a:blip r:embed="rId3">
            <a:alphaModFix/>
          </a:blip>
          <a:srcRect b="806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5"/>
          <p:cNvSpPr txBox="1"/>
          <p:nvPr/>
        </p:nvSpPr>
        <p:spPr>
          <a:xfrm>
            <a:off x="413050" y="4187600"/>
            <a:ext cx="116535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00" b="1">
                <a:solidFill>
                  <a:schemeClr val="lt1"/>
                </a:solidFill>
                <a:latin typeface="Arima Madurai"/>
                <a:ea typeface="Arima Madurai"/>
                <a:cs typeface="Arima Madurai"/>
                <a:sym typeface="Arima Madurai"/>
              </a:rPr>
              <a:t>Học thuộc lòng bài thơ</a:t>
            </a:r>
            <a:endParaRPr sz="8900" b="1">
              <a:solidFill>
                <a:schemeClr val="lt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27" descr="Download premium vector of Blank crumpled pink paper with washi tape | Wallpaper  powerpoint, Background powerpoint, Slid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3" y="0"/>
            <a:ext cx="121840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7"/>
          <p:cNvSpPr txBox="1"/>
          <p:nvPr/>
        </p:nvSpPr>
        <p:spPr>
          <a:xfrm>
            <a:off x="4763069" y="469710"/>
            <a:ext cx="2251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Dặn dò</a:t>
            </a:r>
            <a:endParaRPr sz="44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34" name="Google Shape;334;p27"/>
          <p:cNvSpPr txBox="1"/>
          <p:nvPr/>
        </p:nvSpPr>
        <p:spPr>
          <a:xfrm>
            <a:off x="2448100" y="1547875"/>
            <a:ext cx="9423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- Học thuộc lòng bài “Truyện cổ nước mình”.</a:t>
            </a:r>
            <a:endParaRPr sz="5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35" name="Google Shape;335;p27"/>
          <p:cNvSpPr txBox="1"/>
          <p:nvPr/>
        </p:nvSpPr>
        <p:spPr>
          <a:xfrm>
            <a:off x="2448100" y="3321200"/>
            <a:ext cx="94236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- Chuẩn bị bài “Thư thăm bạn”.</a:t>
            </a:r>
            <a:endParaRPr sz="5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 descr="scan0088"/>
          <p:cNvPicPr preferRelativeResize="0"/>
          <p:nvPr/>
        </p:nvPicPr>
        <p:blipFill rotWithShape="1">
          <a:blip r:embed="rId3">
            <a:alphaModFix/>
          </a:blip>
          <a:srcRect l="989" t="6428" r="1033"/>
          <a:stretch/>
        </p:blipFill>
        <p:spPr>
          <a:xfrm>
            <a:off x="1748118" y="67236"/>
            <a:ext cx="8471647" cy="557781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99" name="Google Shape;99;p3"/>
          <p:cNvSpPr txBox="1"/>
          <p:nvPr/>
        </p:nvSpPr>
        <p:spPr>
          <a:xfrm>
            <a:off x="2232211" y="5916706"/>
            <a:ext cx="7342095" cy="65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Bức tranh có những nhân vật nào?</a:t>
            </a:r>
            <a:endParaRPr/>
          </a:p>
        </p:txBody>
      </p:sp>
      <p:sp>
        <p:nvSpPr>
          <p:cNvPr id="100" name="Google Shape;100;p3"/>
          <p:cNvSpPr txBox="1"/>
          <p:nvPr/>
        </p:nvSpPr>
        <p:spPr>
          <a:xfrm>
            <a:off x="1694331" y="5915834"/>
            <a:ext cx="87495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Những nhân vật đó em thường gặp ở đâu?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 descr="8 Powerpoint background design ideas | powerpoint background design,  unicorn stuffed animal, cartoon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5020235" y="1748118"/>
            <a:ext cx="215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Tập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đọc</a:t>
            </a:r>
            <a:endParaRPr dirty="0"/>
          </a:p>
        </p:txBody>
      </p:sp>
      <p:sp>
        <p:nvSpPr>
          <p:cNvPr id="107" name="Google Shape;107;p4"/>
          <p:cNvSpPr txBox="1"/>
          <p:nvPr/>
        </p:nvSpPr>
        <p:spPr>
          <a:xfrm>
            <a:off x="1609700" y="2383775"/>
            <a:ext cx="9356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Truyện cổ nước mình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(Trích)</a:t>
            </a:r>
            <a:endParaRPr sz="48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5876365" y="4428376"/>
            <a:ext cx="4034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</a:t>
            </a: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LÂM THỊ MỸ DẠ</a:t>
            </a:r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2364249" y="1101625"/>
            <a:ext cx="794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Thứ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</a:t>
            </a:r>
            <a:r>
              <a:rPr lang="vi-VN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tư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vi-VN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ngày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vi-VN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14 </a:t>
            </a: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tháng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vi-VN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9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năm</a:t>
            </a:r>
            <a:r>
              <a:rPr lang="en-US" sz="3600" b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2022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/>
        </p:nvSpPr>
        <p:spPr>
          <a:xfrm>
            <a:off x="3709147" y="201706"/>
            <a:ext cx="47737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Truyện cổ nước mình</a:t>
            </a:r>
            <a:endParaRPr/>
          </a:p>
        </p:txBody>
      </p:sp>
      <p:sp>
        <p:nvSpPr>
          <p:cNvPr id="115" name="Google Shape;115;p5"/>
          <p:cNvSpPr txBox="1"/>
          <p:nvPr/>
        </p:nvSpPr>
        <p:spPr>
          <a:xfrm flipH="1">
            <a:off x="441511" y="1303150"/>
            <a:ext cx="5757583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</a:t>
            </a: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Tôi yêu truyện cổ nước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nhân hậu lại tuyệt vời sâu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Thương người rồi mới thương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nhau dù mấy cách xa cũng tìm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Ở hiền thì lại gặp hiền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ngay thì được phật, tiên độ trì.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Mang theo truyện cổ tôi đi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Nghe trong cuộc sống thầm thì tiếng xưa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Vàng cơn nắng, trắng cơn mưa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Con sông chảy có rặng dừa nghiêng soi.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Đời cha ông với đời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Như con sông với chân trời đã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Chỉ còn truyện cổ thiết tha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Cho tôi nhận mặt ông cha của mình.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6441141" y="1303150"/>
            <a:ext cx="530934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Rất công bằng, rất thông minh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độ lượng lại đa tình, đa mang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Thị thơm thị giấu người thơm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Chăm làm thì được áo cơm cửa nhà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Đẽo cày theo ý người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Sẽ thành khúc gỗ chẳng ra việc gì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Tôi nghe truyện cổ thầm thì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Lời ông cha dạy cũng vì đời sau.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 LÂM THỊ MỸ DẠ</a:t>
            </a:r>
            <a:endParaRPr/>
          </a:p>
        </p:txBody>
      </p:sp>
      <p:cxnSp>
        <p:nvCxnSpPr>
          <p:cNvPr id="117" name="Google Shape;117;p5"/>
          <p:cNvCxnSpPr/>
          <p:nvPr/>
        </p:nvCxnSpPr>
        <p:spPr>
          <a:xfrm>
            <a:off x="6096000" y="1152939"/>
            <a:ext cx="0" cy="530087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6" descr="White | White Notebook Power Point Backgrounds, White Notebook Download P…  | Background for powerpoint presentation, Presentation backgrounds, Background  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 txBox="1"/>
          <p:nvPr/>
        </p:nvSpPr>
        <p:spPr>
          <a:xfrm>
            <a:off x="2014330" y="755374"/>
            <a:ext cx="72091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thơ được chia thành mấy đoạn?</a:t>
            </a:r>
            <a:endParaRPr/>
          </a:p>
        </p:txBody>
      </p:sp>
      <p:sp>
        <p:nvSpPr>
          <p:cNvPr id="124" name="Google Shape;124;p6"/>
          <p:cNvSpPr txBox="1"/>
          <p:nvPr/>
        </p:nvSpPr>
        <p:spPr>
          <a:xfrm>
            <a:off x="2014330" y="755368"/>
            <a:ext cx="72091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thơ được chia thành 5 đoạn:</a:t>
            </a:r>
            <a:endParaRPr/>
          </a:p>
        </p:txBody>
      </p:sp>
      <p:sp>
        <p:nvSpPr>
          <p:cNvPr id="125" name="Google Shape;125;p6"/>
          <p:cNvSpPr txBox="1"/>
          <p:nvPr/>
        </p:nvSpPr>
        <p:spPr>
          <a:xfrm>
            <a:off x="1921565" y="1537252"/>
            <a:ext cx="70766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Đoạn 1: Tôi yêu ..... tiên độ trì.  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1921565" y="2168243"/>
            <a:ext cx="75603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Đoạn 2: Mang theo ..... rặng dừa nghiêng soi.  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1921565" y="2840792"/>
            <a:ext cx="75603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Đoạn 3: Đời cha ông ..... ông cha của mình.  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28" name="Google Shape;128;p6"/>
          <p:cNvSpPr txBox="1"/>
          <p:nvPr/>
        </p:nvSpPr>
        <p:spPr>
          <a:xfrm>
            <a:off x="1921565" y="3493989"/>
            <a:ext cx="75603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Đoạn 4: Rất công bằng ..... chẳng ra việc gì.  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1921565" y="4147186"/>
            <a:ext cx="75603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Đoạn 5: Phần còn lại.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/>
        </p:nvSpPr>
        <p:spPr>
          <a:xfrm>
            <a:off x="4340087" y="450574"/>
            <a:ext cx="35118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</a:t>
            </a: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1415480" y="1556792"/>
            <a:ext cx="897504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Toàn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đọc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với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giọng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nhẹ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nhàng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tình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cảm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trầm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lắng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pha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lẫn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niềm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tự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hào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.</a:t>
            </a:r>
            <a:endParaRPr sz="3200" dirty="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  <p:extLst>
      <p:ext uri="{BB962C8B-B14F-4D97-AF65-F5344CB8AC3E}">
        <p14:creationId xmlns:p14="http://schemas.microsoft.com/office/powerpoint/2010/main" val="183912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/>
        </p:nvSpPr>
        <p:spPr>
          <a:xfrm>
            <a:off x="3709147" y="550801"/>
            <a:ext cx="47737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Truyện cổ nước mình</a:t>
            </a:r>
            <a:endParaRPr/>
          </a:p>
        </p:txBody>
      </p:sp>
      <p:sp>
        <p:nvSpPr>
          <p:cNvPr id="135" name="Google Shape;135;p7"/>
          <p:cNvSpPr txBox="1"/>
          <p:nvPr/>
        </p:nvSpPr>
        <p:spPr>
          <a:xfrm>
            <a:off x="375247" y="1223636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368622" y="3416871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375247" y="4867982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6432275" y="1197132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6431154" y="3411419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3230607" y="510782"/>
            <a:ext cx="59369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lần 1</a:t>
            </a:r>
            <a:endParaRPr sz="4000">
              <a:solidFill>
                <a:srgbClr val="7030A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41" name="Google Shape;141;p7"/>
          <p:cNvSpPr txBox="1"/>
          <p:nvPr/>
        </p:nvSpPr>
        <p:spPr>
          <a:xfrm flipH="1">
            <a:off x="441511" y="1303150"/>
            <a:ext cx="5757583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</a:t>
            </a: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Tôi yêu truyện cổ nước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nhân hậu lại tuyệt vời sâu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Thương người rồi mới thương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nhau dù mấy cách xa cũng tìm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Ở hiền thì lại gặp hiền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ngay thì được phật, tiên độ trì.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Mang theo truyện cổ tôi đi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Nghe trong cuộc sống thầm thì tiếng xưa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Vàng cơn nắng, trắng cơn mưa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Con sông chảy có rặng dừa nghiêng soi.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Đời cha ông với đời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Như con sông với chân trời đã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Chỉ còn truyện cổ thiết tha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Cho tôi nhận mặt ông cha của mình.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6535368" y="1303150"/>
            <a:ext cx="530934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Rất công bằng, rất thông minh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độ lượng lại đa tình, đa mang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Thị thơm thị giấu người thơm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Chăm làm thì được áo cơm cửa nhà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Đẽo cày theo ý người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Sẽ thành khúc gỗ chẳng ra việc gì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Tôi nghe truyện cổ thầm thì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Lời ông cha dạy cũng vì đời sau.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 LÂM THỊ MỸ DẠ</a:t>
            </a:r>
            <a:endParaRPr/>
          </a:p>
        </p:txBody>
      </p:sp>
      <p:cxnSp>
        <p:nvCxnSpPr>
          <p:cNvPr id="143" name="Google Shape;143;p7"/>
          <p:cNvCxnSpPr/>
          <p:nvPr/>
        </p:nvCxnSpPr>
        <p:spPr>
          <a:xfrm>
            <a:off x="6096000" y="1152939"/>
            <a:ext cx="0" cy="530087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/>
        </p:nvSpPr>
        <p:spPr>
          <a:xfrm>
            <a:off x="4340087" y="450574"/>
            <a:ext cx="35118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</a:t>
            </a: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1444486" y="1272209"/>
            <a:ext cx="177579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Từ ngữ:</a:t>
            </a:r>
            <a:endParaRPr sz="32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3193768" y="1272209"/>
            <a:ext cx="21601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truyện cổ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5015942" y="1272209"/>
            <a:ext cx="171615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sâu xa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6546576" y="1272208"/>
            <a:ext cx="177579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rặng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7699497" y="1265364"/>
            <a:ext cx="25841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nghiêng soi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3193768" y="2032288"/>
            <a:ext cx="182217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thiết tha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4830423" y="2032286"/>
            <a:ext cx="21601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đẽo cày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1686</Words>
  <Application>Microsoft Macintosh PowerPoint</Application>
  <PresentationFormat>Widescreen</PresentationFormat>
  <Paragraphs>202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Times New Roman</vt:lpstr>
      <vt:lpstr>Arima Madurai</vt:lpstr>
      <vt:lpstr>Calibri</vt:lpstr>
      <vt:lpstr>Arial</vt:lpstr>
      <vt:lpstr>Lobster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Thái Hà</dc:creator>
  <cp:lastModifiedBy>Kwon Ji Yong</cp:lastModifiedBy>
  <cp:revision>8</cp:revision>
  <dcterms:created xsi:type="dcterms:W3CDTF">2021-08-22T03:14:35Z</dcterms:created>
  <dcterms:modified xsi:type="dcterms:W3CDTF">2022-09-10T02:16:39Z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0x010100175E1E959DA9734FABF15E9744C39A0A</vt:lpwstr>
  </property>
</Properties>
</file>