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7" r:id="rId2"/>
    <p:sldId id="258" r:id="rId3"/>
    <p:sldId id="259"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7" r:id="rId18"/>
    <p:sldId id="278" r:id="rId19"/>
    <p:sldId id="279" r:id="rId20"/>
    <p:sldId id="280" r:id="rId21"/>
    <p:sldId id="281" r:id="rId22"/>
    <p:sldId id="282" r:id="rId23"/>
    <p:sldId id="291" r:id="rId24"/>
    <p:sldId id="284" r:id="rId25"/>
    <p:sldId id="285" r:id="rId26"/>
    <p:sldId id="286" r:id="rId27"/>
    <p:sldId id="287" r:id="rId28"/>
    <p:sldId id="290" r:id="rId29"/>
    <p:sldId id="288"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FFFF"/>
    <a:srgbClr val="0066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94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174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94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94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94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751E7BA-EC4D-49DF-AEBA-8F4B6DB560F2}"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4EA49804-34DE-40FD-A556-B7A15A05F0EB}" type="slidenum">
              <a:rPr lang="en-US" smtClean="0"/>
              <a:pPr/>
              <a:t>13</a:t>
            </a:fld>
            <a:endParaRPr lang="en-US" smtClean="0"/>
          </a:p>
        </p:txBody>
      </p:sp>
      <p:sp>
        <p:nvSpPr>
          <p:cNvPr id="3277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6EA2036B-EA7A-4B27-AF62-80FBEFF0695E}" type="slidenum">
              <a:rPr lang="en-US" sz="1200">
                <a:cs typeface="Arial" charset="0"/>
              </a:rPr>
              <a:pPr algn="r"/>
              <a:t>13</a:t>
            </a:fld>
            <a:endParaRPr lang="en-US" sz="1200">
              <a:cs typeface="Arial" charset="0"/>
            </a:endParaRPr>
          </a:p>
        </p:txBody>
      </p:sp>
      <p:sp>
        <p:nvSpPr>
          <p:cNvPr id="32772" name="Rectangle 2"/>
          <p:cNvSpPr>
            <a:spLocks noGrp="1" noRot="1" noChangeAspect="1" noChangeArrowheads="1" noTextEdit="1"/>
          </p:cNvSpPr>
          <p:nvPr>
            <p:ph type="sldImg"/>
          </p:nvPr>
        </p:nvSpPr>
        <p:spPr>
          <a:ln/>
        </p:spPr>
      </p:sp>
      <p:sp>
        <p:nvSpPr>
          <p:cNvPr id="32773"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E1BA5C90-8ACE-40A1-BD48-8FB6DD85075F}" type="slidenum">
              <a:rPr lang="en-US" smtClean="0"/>
              <a:pPr/>
              <a:t>17</a:t>
            </a:fld>
            <a:endParaRPr lang="en-US" smtClean="0"/>
          </a:p>
        </p:txBody>
      </p:sp>
      <p:sp>
        <p:nvSpPr>
          <p:cNvPr id="33795"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C6EC3478-DD12-4799-ABA5-3AE032F143F9}" type="slidenum">
              <a:rPr lang="en-US" sz="1200">
                <a:cs typeface="Arial" charset="0"/>
              </a:rPr>
              <a:pPr algn="r"/>
              <a:t>17</a:t>
            </a:fld>
            <a:endParaRPr lang="en-US" sz="1200">
              <a:cs typeface="Arial" charset="0"/>
            </a:endParaRPr>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C044F6C1-87F3-4348-BB1F-CAB773569828}" type="slidenum">
              <a:rPr lang="en-US" smtClean="0"/>
              <a:pPr/>
              <a:t>18</a:t>
            </a:fld>
            <a:endParaRPr lang="en-US" smtClean="0"/>
          </a:p>
        </p:txBody>
      </p:sp>
      <p:sp>
        <p:nvSpPr>
          <p:cNvPr id="34819"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E3F063CC-5B11-48CC-AA2C-3A332A52A884}" type="slidenum">
              <a:rPr lang="en-US" sz="1200">
                <a:cs typeface="Arial" charset="0"/>
              </a:rPr>
              <a:pPr algn="r"/>
              <a:t>18</a:t>
            </a:fld>
            <a:endParaRPr lang="en-US" sz="1200">
              <a:cs typeface="Arial" charset="0"/>
            </a:endParaRPr>
          </a:p>
        </p:txBody>
      </p:sp>
      <p:sp>
        <p:nvSpPr>
          <p:cNvPr id="34820" name="Rectangle 2"/>
          <p:cNvSpPr>
            <a:spLocks noGrp="1" noRot="1" noChangeAspect="1" noChangeArrowheads="1" noTextEdit="1"/>
          </p:cNvSpPr>
          <p:nvPr>
            <p:ph type="sldImg"/>
          </p:nvPr>
        </p:nvSpPr>
        <p:spPr>
          <a:ln/>
        </p:spPr>
      </p:sp>
      <p:sp>
        <p:nvSpPr>
          <p:cNvPr id="34821"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A4E5A9C5-C45B-4FB4-AD8C-9A5B512B9858}" type="slidenum">
              <a:rPr lang="en-US" smtClean="0"/>
              <a:pPr/>
              <a:t>19</a:t>
            </a:fld>
            <a:endParaRPr lang="en-US" smtClean="0"/>
          </a:p>
        </p:txBody>
      </p:sp>
      <p:sp>
        <p:nvSpPr>
          <p:cNvPr id="35843"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79F6B9B5-49B6-42AA-9148-F186F7424A79}" type="slidenum">
              <a:rPr lang="en-US" sz="1200">
                <a:cs typeface="Arial" charset="0"/>
              </a:rPr>
              <a:pPr algn="r"/>
              <a:t>19</a:t>
            </a:fld>
            <a:endParaRPr lang="en-US" sz="1200">
              <a:cs typeface="Arial" charset="0"/>
            </a:endParaRPr>
          </a:p>
        </p:txBody>
      </p:sp>
      <p:sp>
        <p:nvSpPr>
          <p:cNvPr id="35844" name="Rectangle 2"/>
          <p:cNvSpPr>
            <a:spLocks noGrp="1" noRot="1" noChangeAspect="1" noChangeArrowheads="1" noTextEdit="1"/>
          </p:cNvSpPr>
          <p:nvPr>
            <p:ph type="sldImg"/>
          </p:nvPr>
        </p:nvSpPr>
        <p:spPr>
          <a:ln/>
        </p:spPr>
      </p:sp>
      <p:sp>
        <p:nvSpPr>
          <p:cNvPr id="35845"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B8664F13-9513-4491-9C3A-2F0789484E01}" type="slidenum">
              <a:rPr lang="en-US" smtClean="0"/>
              <a:pPr/>
              <a:t>25</a:t>
            </a:fld>
            <a:endParaRPr lang="en-US" smtClean="0"/>
          </a:p>
        </p:txBody>
      </p:sp>
      <p:sp>
        <p:nvSpPr>
          <p:cNvPr id="36867"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203A1775-7016-4C38-8DCA-15FD4D58A95D}" type="slidenum">
              <a:rPr lang="en-US" sz="1200">
                <a:cs typeface="Arial" charset="0"/>
              </a:rPr>
              <a:pPr algn="r"/>
              <a:t>25</a:t>
            </a:fld>
            <a:endParaRPr lang="en-US" sz="1200">
              <a:cs typeface="Arial" charset="0"/>
            </a:endParaRPr>
          </a:p>
        </p:txBody>
      </p:sp>
      <p:sp>
        <p:nvSpPr>
          <p:cNvPr id="36868" name="Rectangle 2"/>
          <p:cNvSpPr>
            <a:spLocks noGrp="1" noRot="1" noChangeAspect="1" noChangeArrowheads="1" noTextEdit="1"/>
          </p:cNvSpPr>
          <p:nvPr>
            <p:ph type="sldImg"/>
          </p:nvPr>
        </p:nvSpPr>
        <p:spPr>
          <a:ln/>
        </p:spPr>
      </p:sp>
      <p:sp>
        <p:nvSpPr>
          <p:cNvPr id="36869"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ACCCC6EB-E7B6-4821-8331-D4F5EBB86677}" type="slidenum">
              <a:rPr lang="en-US" smtClean="0"/>
              <a:pPr/>
              <a:t>29</a:t>
            </a:fld>
            <a:endParaRPr lang="en-US" smtClean="0"/>
          </a:p>
        </p:txBody>
      </p:sp>
      <p:sp>
        <p:nvSpPr>
          <p:cNvPr id="3789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73BEFE3B-8AA2-4162-A030-2916B328F73A}" type="slidenum">
              <a:rPr lang="en-US" sz="1200">
                <a:cs typeface="Arial" charset="0"/>
              </a:rPr>
              <a:pPr algn="r"/>
              <a:t>29</a:t>
            </a:fld>
            <a:endParaRPr lang="en-US" sz="1200">
              <a:cs typeface="Arial" charset="0"/>
            </a:endParaRPr>
          </a:p>
        </p:txBody>
      </p:sp>
      <p:sp>
        <p:nvSpPr>
          <p:cNvPr id="37892" name="Rectangle 2"/>
          <p:cNvSpPr>
            <a:spLocks noGrp="1" noRot="1" noChangeAspect="1" noChangeArrowheads="1" noTextEdit="1"/>
          </p:cNvSpPr>
          <p:nvPr>
            <p:ph type="sldImg"/>
          </p:nvPr>
        </p:nvSpPr>
        <p:spPr>
          <a:ln/>
        </p:spPr>
      </p:sp>
      <p:sp>
        <p:nvSpPr>
          <p:cNvPr id="37893" name="Rectangle 3"/>
          <p:cNvSpPr>
            <a:spLocks noGrp="1" noChangeArrowheads="1"/>
          </p:cNvSpPr>
          <p:nvPr>
            <p:ph type="body" idx="1"/>
          </p:nvPr>
        </p:nvSpPr>
        <p:spPr>
          <a:noFill/>
          <a:ln/>
        </p:spPr>
        <p:txBody>
          <a:bodyPr/>
          <a:lstStyle/>
          <a:p>
            <a:pPr eaLnBrk="1" hangingPunct="1"/>
            <a:endParaRPr lang="vi-VN"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C81CC08-CB1F-421E-A3C2-9C76CEA86D7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B82E722-1B0E-4A69-ABC3-6417318A361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4468C99-4E2E-4E02-B189-433BF910B9E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B7F93AF-8059-40FD-BD04-CE8F9EBBDAE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397236-FD88-41E5-BD6B-9B9C388D83A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1906AA-1EBC-4C6D-86A4-91B03C25AE3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7557D8-9DE9-4D58-870D-63C364F5E47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1890648-1D7A-42FB-8C46-FDE8955B06C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21881CF-836A-4C77-AC61-9AE0301C1D7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AA19A41-FF5D-4E4A-9A74-B8FAC2DB9F8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30F2D62-AAE2-4B5C-9A64-EC0D5B525B5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2B9C24D-03D1-473B-A58D-BDB02DEFC07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8" Type="http://schemas.openxmlformats.org/officeDocument/2006/relationships/image" Target="../media/image18.gif"/><Relationship Id="rId3" Type="http://schemas.openxmlformats.org/officeDocument/2006/relationships/image" Target="../media/image13.gif"/><Relationship Id="rId7" Type="http://schemas.openxmlformats.org/officeDocument/2006/relationships/image" Target="../media/image17.png"/><Relationship Id="rId2" Type="http://schemas.openxmlformats.org/officeDocument/2006/relationships/image" Target="../media/image12.gif"/><Relationship Id="rId1" Type="http://schemas.openxmlformats.org/officeDocument/2006/relationships/slideLayout" Target="../slideLayouts/slideLayout7.xml"/><Relationship Id="rId6" Type="http://schemas.openxmlformats.org/officeDocument/2006/relationships/image" Target="../media/image16.gif"/><Relationship Id="rId5" Type="http://schemas.openxmlformats.org/officeDocument/2006/relationships/image" Target="../media/image15.gif"/><Relationship Id="rId10" Type="http://schemas.openxmlformats.org/officeDocument/2006/relationships/image" Target="../media/image20.gif"/><Relationship Id="rId4" Type="http://schemas.openxmlformats.org/officeDocument/2006/relationships/image" Target="../media/image14.gif"/><Relationship Id="rId9" Type="http://schemas.openxmlformats.org/officeDocument/2006/relationships/image" Target="../media/image19.gi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1.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6"/>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052" name="WordArt 4"/>
          <p:cNvSpPr>
            <a:spLocks noChangeArrowheads="1" noChangeShapeType="1" noTextEdit="1"/>
          </p:cNvSpPr>
          <p:nvPr/>
        </p:nvSpPr>
        <p:spPr bwMode="auto">
          <a:xfrm>
            <a:off x="609600" y="381000"/>
            <a:ext cx="7391400" cy="1981200"/>
          </a:xfrm>
          <a:prstGeom prst="rect">
            <a:avLst/>
          </a:prstGeom>
        </p:spPr>
        <p:txBody>
          <a:bodyPr wrap="none" fromWordArt="1">
            <a:prstTxWarp prst="textPlain">
              <a:avLst>
                <a:gd name="adj" fmla="val 50000"/>
              </a:avLst>
            </a:prstTxWarp>
          </a:bodyPr>
          <a:lstStyle/>
          <a:p>
            <a:pPr algn="ctr"/>
            <a:r>
              <a:rPr lang="vi-VN" sz="4000" b="1"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rPr>
              <a:t>Tập đọc lớp 4</a:t>
            </a:r>
            <a:endParaRPr lang="en-US" sz="4000" b="1" kern="10">
              <a:ln w="9525">
                <a:noFill/>
                <a:round/>
                <a:headEnd/>
                <a:tailEnd/>
              </a:ln>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latin typeface="Arial"/>
              <a:cs typeface="Arial"/>
            </a:endParaRPr>
          </a:p>
        </p:txBody>
      </p:sp>
      <p:sp>
        <p:nvSpPr>
          <p:cNvPr id="2" name="Freeform 7"/>
          <p:cNvSpPr>
            <a:spLocks/>
          </p:cNvSpPr>
          <p:nvPr/>
        </p:nvSpPr>
        <p:spPr bwMode="auto">
          <a:xfrm flipV="1">
            <a:off x="304800" y="2133600"/>
            <a:ext cx="571500" cy="776288"/>
          </a:xfrm>
          <a:custGeom>
            <a:avLst/>
            <a:gdLst>
              <a:gd name="T0" fmla="*/ 2147483647 w 93"/>
              <a:gd name="T1" fmla="*/ 2147483647 h 73"/>
              <a:gd name="T2" fmla="*/ 2147483647 w 93"/>
              <a:gd name="T3" fmla="*/ 2147483647 h 73"/>
              <a:gd name="T4" fmla="*/ 2147483647 w 93"/>
              <a:gd name="T5" fmla="*/ 2147483647 h 73"/>
              <a:gd name="T6" fmla="*/ 2147483647 w 93"/>
              <a:gd name="T7" fmla="*/ 2147483647 h 73"/>
              <a:gd name="T8" fmla="*/ 2147483647 w 93"/>
              <a:gd name="T9" fmla="*/ 2147483647 h 73"/>
              <a:gd name="T10" fmla="*/ 2147483647 w 93"/>
              <a:gd name="T11" fmla="*/ 2147483647 h 73"/>
              <a:gd name="T12" fmla="*/ 2147483647 w 93"/>
              <a:gd name="T13" fmla="*/ 2147483647 h 73"/>
              <a:gd name="T14" fmla="*/ 2147483647 w 93"/>
              <a:gd name="T15" fmla="*/ 2147483647 h 73"/>
              <a:gd name="T16" fmla="*/ 2147483647 w 93"/>
              <a:gd name="T17" fmla="*/ 2147483647 h 73"/>
              <a:gd name="T18" fmla="*/ 2147483647 w 93"/>
              <a:gd name="T19" fmla="*/ 2147483647 h 73"/>
              <a:gd name="T20" fmla="*/ 2147483647 w 93"/>
              <a:gd name="T21" fmla="*/ 2147483647 h 73"/>
              <a:gd name="T22" fmla="*/ 2147483647 w 93"/>
              <a:gd name="T23" fmla="*/ 2147483647 h 73"/>
              <a:gd name="T24" fmla="*/ 2147483647 w 93"/>
              <a:gd name="T25" fmla="*/ 2147483647 h 73"/>
              <a:gd name="T26" fmla="*/ 2147483647 w 93"/>
              <a:gd name="T27" fmla="*/ 2147483647 h 73"/>
              <a:gd name="T28" fmla="*/ 2147483647 w 93"/>
              <a:gd name="T29" fmla="*/ 2147483647 h 73"/>
              <a:gd name="T30" fmla="*/ 2147483647 w 93"/>
              <a:gd name="T31" fmla="*/ 2147483647 h 73"/>
              <a:gd name="T32" fmla="*/ 2147483647 w 93"/>
              <a:gd name="T33" fmla="*/ 2147483647 h 73"/>
              <a:gd name="T34" fmla="*/ 2147483647 w 93"/>
              <a:gd name="T35" fmla="*/ 2147483647 h 73"/>
              <a:gd name="T36" fmla="*/ 2147483647 w 93"/>
              <a:gd name="T37" fmla="*/ 2147483647 h 73"/>
              <a:gd name="T38" fmla="*/ 2147483647 w 93"/>
              <a:gd name="T39" fmla="*/ 2147483647 h 73"/>
              <a:gd name="T40" fmla="*/ 2147483647 w 93"/>
              <a:gd name="T41" fmla="*/ 2147483647 h 73"/>
              <a:gd name="T42" fmla="*/ 2147483647 w 93"/>
              <a:gd name="T43" fmla="*/ 2147483647 h 73"/>
              <a:gd name="T44" fmla="*/ 2147483647 w 93"/>
              <a:gd name="T45" fmla="*/ 2147483647 h 73"/>
              <a:gd name="T46" fmla="*/ 2147483647 w 93"/>
              <a:gd name="T47" fmla="*/ 2147483647 h 73"/>
              <a:gd name="T48" fmla="*/ 2147483647 w 93"/>
              <a:gd name="T49" fmla="*/ 2147483647 h 73"/>
              <a:gd name="T50" fmla="*/ 2147483647 w 93"/>
              <a:gd name="T51" fmla="*/ 2147483647 h 73"/>
              <a:gd name="T52" fmla="*/ 2147483647 w 93"/>
              <a:gd name="T53" fmla="*/ 2147483647 h 73"/>
              <a:gd name="T54" fmla="*/ 2147483647 w 93"/>
              <a:gd name="T55" fmla="*/ 2147483647 h 73"/>
              <a:gd name="T56" fmla="*/ 2147483647 w 93"/>
              <a:gd name="T57" fmla="*/ 2147483647 h 73"/>
              <a:gd name="T58" fmla="*/ 2147483647 w 93"/>
              <a:gd name="T59" fmla="*/ 2147483647 h 73"/>
              <a:gd name="T60" fmla="*/ 2147483647 w 93"/>
              <a:gd name="T61" fmla="*/ 2147483647 h 73"/>
              <a:gd name="T62" fmla="*/ 2147483647 w 93"/>
              <a:gd name="T63" fmla="*/ 2147483647 h 73"/>
              <a:gd name="T64" fmla="*/ 2147483647 w 93"/>
              <a:gd name="T65" fmla="*/ 2147483647 h 73"/>
              <a:gd name="T66" fmla="*/ 2147483647 w 93"/>
              <a:gd name="T67" fmla="*/ 2147483647 h 73"/>
              <a:gd name="T68" fmla="*/ 2147483647 w 93"/>
              <a:gd name="T69" fmla="*/ 2147483647 h 73"/>
              <a:gd name="T70" fmla="*/ 2147483647 w 93"/>
              <a:gd name="T71" fmla="*/ 2147483647 h 73"/>
              <a:gd name="T72" fmla="*/ 2147483647 w 93"/>
              <a:gd name="T73" fmla="*/ 2147483647 h 73"/>
              <a:gd name="T74" fmla="*/ 2147483647 w 93"/>
              <a:gd name="T75" fmla="*/ 2147483647 h 73"/>
              <a:gd name="T76" fmla="*/ 2147483647 w 93"/>
              <a:gd name="T77" fmla="*/ 2147483647 h 73"/>
              <a:gd name="T78" fmla="*/ 2147483647 w 93"/>
              <a:gd name="T79" fmla="*/ 2147483647 h 73"/>
              <a:gd name="T80" fmla="*/ 2147483647 w 93"/>
              <a:gd name="T81" fmla="*/ 2147483647 h 73"/>
              <a:gd name="T82" fmla="*/ 2147483647 w 93"/>
              <a:gd name="T83" fmla="*/ 2147483647 h 73"/>
              <a:gd name="T84" fmla="*/ 2147483647 w 93"/>
              <a:gd name="T85" fmla="*/ 2147483647 h 73"/>
              <a:gd name="T86" fmla="*/ 2147483647 w 93"/>
              <a:gd name="T87" fmla="*/ 2147483647 h 73"/>
              <a:gd name="T88" fmla="*/ 2147483647 w 93"/>
              <a:gd name="T89" fmla="*/ 2147483647 h 73"/>
              <a:gd name="T90" fmla="*/ 2147483647 w 93"/>
              <a:gd name="T91" fmla="*/ 2147483647 h 73"/>
              <a:gd name="T92" fmla="*/ 2147483647 w 93"/>
              <a:gd name="T93" fmla="*/ 2147483647 h 73"/>
              <a:gd name="T94" fmla="*/ 2147483647 w 93"/>
              <a:gd name="T95" fmla="*/ 2147483647 h 73"/>
              <a:gd name="T96" fmla="*/ 2147483647 w 93"/>
              <a:gd name="T97" fmla="*/ 2147483647 h 73"/>
              <a:gd name="T98" fmla="*/ 2147483647 w 93"/>
              <a:gd name="T99" fmla="*/ 2147483647 h 73"/>
              <a:gd name="T100" fmla="*/ 2147483647 w 93"/>
              <a:gd name="T101" fmla="*/ 2147483647 h 73"/>
              <a:gd name="T102" fmla="*/ 2147483647 w 93"/>
              <a:gd name="T103" fmla="*/ 2147483647 h 73"/>
              <a:gd name="T104" fmla="*/ 2147483647 w 93"/>
              <a:gd name="T105" fmla="*/ 2147483647 h 73"/>
              <a:gd name="T106" fmla="*/ 2147483647 w 93"/>
              <a:gd name="T107" fmla="*/ 2147483647 h 73"/>
              <a:gd name="T108" fmla="*/ 2147483647 w 93"/>
              <a:gd name="T109" fmla="*/ 2147483647 h 73"/>
              <a:gd name="T110" fmla="*/ 2147483647 w 93"/>
              <a:gd name="T111" fmla="*/ 2147483647 h 73"/>
              <a:gd name="T112" fmla="*/ 2147483647 w 93"/>
              <a:gd name="T113" fmla="*/ 2147483647 h 73"/>
              <a:gd name="T114" fmla="*/ 2147483647 w 93"/>
              <a:gd name="T115" fmla="*/ 2147483647 h 73"/>
              <a:gd name="T116" fmla="*/ 2147483647 w 93"/>
              <a:gd name="T117" fmla="*/ 2147483647 h 73"/>
              <a:gd name="T118" fmla="*/ 2147483647 w 93"/>
              <a:gd name="T119" fmla="*/ 2147483647 h 7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93"/>
              <a:gd name="T181" fmla="*/ 0 h 73"/>
              <a:gd name="T182" fmla="*/ 93 w 93"/>
              <a:gd name="T183" fmla="*/ 73 h 73"/>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93" h="73">
                <a:moveTo>
                  <a:pt x="46" y="0"/>
                </a:moveTo>
                <a:lnTo>
                  <a:pt x="48" y="22"/>
                </a:lnTo>
                <a:lnTo>
                  <a:pt x="51" y="0"/>
                </a:lnTo>
                <a:lnTo>
                  <a:pt x="50" y="23"/>
                </a:lnTo>
                <a:lnTo>
                  <a:pt x="56" y="1"/>
                </a:lnTo>
                <a:lnTo>
                  <a:pt x="52" y="23"/>
                </a:lnTo>
                <a:lnTo>
                  <a:pt x="61" y="2"/>
                </a:lnTo>
                <a:lnTo>
                  <a:pt x="53" y="24"/>
                </a:lnTo>
                <a:lnTo>
                  <a:pt x="65" y="3"/>
                </a:lnTo>
                <a:lnTo>
                  <a:pt x="55" y="24"/>
                </a:lnTo>
                <a:lnTo>
                  <a:pt x="69" y="5"/>
                </a:lnTo>
                <a:lnTo>
                  <a:pt x="57" y="25"/>
                </a:lnTo>
                <a:lnTo>
                  <a:pt x="74" y="7"/>
                </a:lnTo>
                <a:lnTo>
                  <a:pt x="58" y="26"/>
                </a:lnTo>
                <a:lnTo>
                  <a:pt x="77" y="9"/>
                </a:lnTo>
                <a:lnTo>
                  <a:pt x="60" y="27"/>
                </a:lnTo>
                <a:lnTo>
                  <a:pt x="81" y="12"/>
                </a:lnTo>
                <a:lnTo>
                  <a:pt x="61" y="28"/>
                </a:lnTo>
                <a:lnTo>
                  <a:pt x="84" y="15"/>
                </a:lnTo>
                <a:lnTo>
                  <a:pt x="62" y="29"/>
                </a:lnTo>
                <a:lnTo>
                  <a:pt x="86" y="18"/>
                </a:lnTo>
                <a:lnTo>
                  <a:pt x="63" y="31"/>
                </a:lnTo>
                <a:lnTo>
                  <a:pt x="89" y="22"/>
                </a:lnTo>
                <a:lnTo>
                  <a:pt x="63" y="32"/>
                </a:lnTo>
                <a:lnTo>
                  <a:pt x="90" y="25"/>
                </a:lnTo>
                <a:lnTo>
                  <a:pt x="64" y="33"/>
                </a:lnTo>
                <a:lnTo>
                  <a:pt x="92" y="29"/>
                </a:lnTo>
                <a:lnTo>
                  <a:pt x="64" y="35"/>
                </a:lnTo>
                <a:lnTo>
                  <a:pt x="92" y="33"/>
                </a:lnTo>
                <a:lnTo>
                  <a:pt x="64" y="36"/>
                </a:lnTo>
                <a:lnTo>
                  <a:pt x="93" y="37"/>
                </a:lnTo>
                <a:lnTo>
                  <a:pt x="64" y="38"/>
                </a:lnTo>
                <a:lnTo>
                  <a:pt x="92" y="40"/>
                </a:lnTo>
                <a:lnTo>
                  <a:pt x="64" y="39"/>
                </a:lnTo>
                <a:lnTo>
                  <a:pt x="92" y="44"/>
                </a:lnTo>
                <a:lnTo>
                  <a:pt x="64" y="41"/>
                </a:lnTo>
                <a:lnTo>
                  <a:pt x="90" y="48"/>
                </a:lnTo>
                <a:lnTo>
                  <a:pt x="63" y="42"/>
                </a:lnTo>
                <a:lnTo>
                  <a:pt x="89" y="52"/>
                </a:lnTo>
                <a:lnTo>
                  <a:pt x="62" y="44"/>
                </a:lnTo>
                <a:lnTo>
                  <a:pt x="86" y="55"/>
                </a:lnTo>
                <a:lnTo>
                  <a:pt x="61" y="45"/>
                </a:lnTo>
                <a:lnTo>
                  <a:pt x="84" y="58"/>
                </a:lnTo>
                <a:lnTo>
                  <a:pt x="60" y="46"/>
                </a:lnTo>
                <a:lnTo>
                  <a:pt x="81" y="61"/>
                </a:lnTo>
                <a:lnTo>
                  <a:pt x="59" y="47"/>
                </a:lnTo>
                <a:lnTo>
                  <a:pt x="77" y="64"/>
                </a:lnTo>
                <a:lnTo>
                  <a:pt x="57" y="48"/>
                </a:lnTo>
                <a:lnTo>
                  <a:pt x="74" y="66"/>
                </a:lnTo>
                <a:lnTo>
                  <a:pt x="56" y="49"/>
                </a:lnTo>
                <a:lnTo>
                  <a:pt x="69" y="68"/>
                </a:lnTo>
                <a:lnTo>
                  <a:pt x="54" y="50"/>
                </a:lnTo>
                <a:lnTo>
                  <a:pt x="65" y="70"/>
                </a:lnTo>
                <a:lnTo>
                  <a:pt x="52" y="50"/>
                </a:lnTo>
                <a:lnTo>
                  <a:pt x="61" y="71"/>
                </a:lnTo>
                <a:lnTo>
                  <a:pt x="50" y="51"/>
                </a:lnTo>
                <a:lnTo>
                  <a:pt x="56" y="72"/>
                </a:lnTo>
                <a:lnTo>
                  <a:pt x="49" y="51"/>
                </a:lnTo>
                <a:lnTo>
                  <a:pt x="51" y="73"/>
                </a:lnTo>
                <a:lnTo>
                  <a:pt x="47" y="51"/>
                </a:lnTo>
                <a:lnTo>
                  <a:pt x="46" y="73"/>
                </a:lnTo>
                <a:lnTo>
                  <a:pt x="45" y="51"/>
                </a:lnTo>
                <a:lnTo>
                  <a:pt x="42" y="73"/>
                </a:lnTo>
                <a:lnTo>
                  <a:pt x="43" y="51"/>
                </a:lnTo>
                <a:lnTo>
                  <a:pt x="37" y="72"/>
                </a:lnTo>
                <a:lnTo>
                  <a:pt x="41" y="50"/>
                </a:lnTo>
                <a:lnTo>
                  <a:pt x="32" y="71"/>
                </a:lnTo>
                <a:lnTo>
                  <a:pt x="39" y="50"/>
                </a:lnTo>
                <a:lnTo>
                  <a:pt x="28" y="70"/>
                </a:lnTo>
                <a:lnTo>
                  <a:pt x="38" y="49"/>
                </a:lnTo>
                <a:lnTo>
                  <a:pt x="23" y="68"/>
                </a:lnTo>
                <a:lnTo>
                  <a:pt x="36" y="48"/>
                </a:lnTo>
                <a:lnTo>
                  <a:pt x="19" y="66"/>
                </a:lnTo>
                <a:lnTo>
                  <a:pt x="35" y="47"/>
                </a:lnTo>
                <a:lnTo>
                  <a:pt x="16" y="64"/>
                </a:lnTo>
                <a:lnTo>
                  <a:pt x="33" y="46"/>
                </a:lnTo>
                <a:lnTo>
                  <a:pt x="12" y="61"/>
                </a:lnTo>
                <a:lnTo>
                  <a:pt x="32" y="45"/>
                </a:lnTo>
                <a:lnTo>
                  <a:pt x="9" y="58"/>
                </a:lnTo>
                <a:lnTo>
                  <a:pt x="31" y="44"/>
                </a:lnTo>
                <a:lnTo>
                  <a:pt x="6" y="55"/>
                </a:lnTo>
                <a:lnTo>
                  <a:pt x="30" y="43"/>
                </a:lnTo>
                <a:lnTo>
                  <a:pt x="4" y="52"/>
                </a:lnTo>
                <a:lnTo>
                  <a:pt x="29" y="41"/>
                </a:lnTo>
                <a:lnTo>
                  <a:pt x="2" y="48"/>
                </a:lnTo>
                <a:lnTo>
                  <a:pt x="29" y="40"/>
                </a:lnTo>
                <a:lnTo>
                  <a:pt x="1" y="44"/>
                </a:lnTo>
                <a:lnTo>
                  <a:pt x="29" y="38"/>
                </a:lnTo>
                <a:lnTo>
                  <a:pt x="0" y="40"/>
                </a:lnTo>
                <a:lnTo>
                  <a:pt x="28" y="37"/>
                </a:lnTo>
                <a:lnTo>
                  <a:pt x="0" y="37"/>
                </a:lnTo>
                <a:lnTo>
                  <a:pt x="29" y="35"/>
                </a:lnTo>
                <a:lnTo>
                  <a:pt x="0" y="33"/>
                </a:lnTo>
                <a:lnTo>
                  <a:pt x="29" y="34"/>
                </a:lnTo>
                <a:lnTo>
                  <a:pt x="1" y="29"/>
                </a:lnTo>
                <a:lnTo>
                  <a:pt x="29" y="32"/>
                </a:lnTo>
                <a:lnTo>
                  <a:pt x="2" y="25"/>
                </a:lnTo>
                <a:lnTo>
                  <a:pt x="30" y="31"/>
                </a:lnTo>
                <a:lnTo>
                  <a:pt x="4" y="22"/>
                </a:lnTo>
                <a:lnTo>
                  <a:pt x="31" y="30"/>
                </a:lnTo>
                <a:lnTo>
                  <a:pt x="6" y="18"/>
                </a:lnTo>
                <a:lnTo>
                  <a:pt x="32" y="28"/>
                </a:lnTo>
                <a:lnTo>
                  <a:pt x="9" y="15"/>
                </a:lnTo>
                <a:lnTo>
                  <a:pt x="33" y="27"/>
                </a:lnTo>
                <a:lnTo>
                  <a:pt x="12" y="12"/>
                </a:lnTo>
                <a:lnTo>
                  <a:pt x="34" y="26"/>
                </a:lnTo>
                <a:lnTo>
                  <a:pt x="16" y="9"/>
                </a:lnTo>
                <a:lnTo>
                  <a:pt x="36" y="25"/>
                </a:lnTo>
                <a:lnTo>
                  <a:pt x="19" y="7"/>
                </a:lnTo>
                <a:lnTo>
                  <a:pt x="37" y="24"/>
                </a:lnTo>
                <a:lnTo>
                  <a:pt x="23" y="5"/>
                </a:lnTo>
                <a:lnTo>
                  <a:pt x="39" y="24"/>
                </a:lnTo>
                <a:lnTo>
                  <a:pt x="28" y="3"/>
                </a:lnTo>
                <a:lnTo>
                  <a:pt x="41" y="23"/>
                </a:lnTo>
                <a:lnTo>
                  <a:pt x="32" y="2"/>
                </a:lnTo>
                <a:lnTo>
                  <a:pt x="42" y="23"/>
                </a:lnTo>
                <a:lnTo>
                  <a:pt x="37" y="1"/>
                </a:lnTo>
                <a:lnTo>
                  <a:pt x="44" y="23"/>
                </a:lnTo>
                <a:lnTo>
                  <a:pt x="42" y="0"/>
                </a:lnTo>
                <a:lnTo>
                  <a:pt x="46" y="22"/>
                </a:lnTo>
                <a:lnTo>
                  <a:pt x="46" y="0"/>
                </a:lnTo>
                <a:close/>
              </a:path>
            </a:pathLst>
          </a:custGeom>
          <a:solidFill>
            <a:srgbClr val="0089E1"/>
          </a:solidFill>
          <a:ln w="9525">
            <a:noFill/>
            <a:round/>
            <a:headEnd/>
            <a:tailEnd/>
          </a:ln>
        </p:spPr>
        <p:txBody>
          <a:bodyPr rot="10800000" lIns="64008" tIns="32004" rIns="64008" bIns="32004"/>
          <a:lstStyle/>
          <a:p>
            <a:endParaRPr lang="en-US"/>
          </a:p>
        </p:txBody>
      </p:sp>
      <p:sp>
        <p:nvSpPr>
          <p:cNvPr id="2053" name="Freeform 7"/>
          <p:cNvSpPr>
            <a:spLocks/>
          </p:cNvSpPr>
          <p:nvPr/>
        </p:nvSpPr>
        <p:spPr bwMode="auto">
          <a:xfrm flipV="1">
            <a:off x="6477000" y="4495800"/>
            <a:ext cx="571500" cy="776288"/>
          </a:xfrm>
          <a:custGeom>
            <a:avLst/>
            <a:gdLst>
              <a:gd name="T0" fmla="*/ 2147483647 w 93"/>
              <a:gd name="T1" fmla="*/ 2147483647 h 73"/>
              <a:gd name="T2" fmla="*/ 2147483647 w 93"/>
              <a:gd name="T3" fmla="*/ 2147483647 h 73"/>
              <a:gd name="T4" fmla="*/ 2147483647 w 93"/>
              <a:gd name="T5" fmla="*/ 2147483647 h 73"/>
              <a:gd name="T6" fmla="*/ 2147483647 w 93"/>
              <a:gd name="T7" fmla="*/ 2147483647 h 73"/>
              <a:gd name="T8" fmla="*/ 2147483647 w 93"/>
              <a:gd name="T9" fmla="*/ 2147483647 h 73"/>
              <a:gd name="T10" fmla="*/ 2147483647 w 93"/>
              <a:gd name="T11" fmla="*/ 2147483647 h 73"/>
              <a:gd name="T12" fmla="*/ 2147483647 w 93"/>
              <a:gd name="T13" fmla="*/ 2147483647 h 73"/>
              <a:gd name="T14" fmla="*/ 2147483647 w 93"/>
              <a:gd name="T15" fmla="*/ 2147483647 h 73"/>
              <a:gd name="T16" fmla="*/ 2147483647 w 93"/>
              <a:gd name="T17" fmla="*/ 2147483647 h 73"/>
              <a:gd name="T18" fmla="*/ 2147483647 w 93"/>
              <a:gd name="T19" fmla="*/ 2147483647 h 73"/>
              <a:gd name="T20" fmla="*/ 2147483647 w 93"/>
              <a:gd name="T21" fmla="*/ 2147483647 h 73"/>
              <a:gd name="T22" fmla="*/ 2147483647 w 93"/>
              <a:gd name="T23" fmla="*/ 2147483647 h 73"/>
              <a:gd name="T24" fmla="*/ 2147483647 w 93"/>
              <a:gd name="T25" fmla="*/ 2147483647 h 73"/>
              <a:gd name="T26" fmla="*/ 2147483647 w 93"/>
              <a:gd name="T27" fmla="*/ 2147483647 h 73"/>
              <a:gd name="T28" fmla="*/ 2147483647 w 93"/>
              <a:gd name="T29" fmla="*/ 2147483647 h 73"/>
              <a:gd name="T30" fmla="*/ 2147483647 w 93"/>
              <a:gd name="T31" fmla="*/ 2147483647 h 73"/>
              <a:gd name="T32" fmla="*/ 2147483647 w 93"/>
              <a:gd name="T33" fmla="*/ 2147483647 h 73"/>
              <a:gd name="T34" fmla="*/ 2147483647 w 93"/>
              <a:gd name="T35" fmla="*/ 2147483647 h 73"/>
              <a:gd name="T36" fmla="*/ 2147483647 w 93"/>
              <a:gd name="T37" fmla="*/ 2147483647 h 73"/>
              <a:gd name="T38" fmla="*/ 2147483647 w 93"/>
              <a:gd name="T39" fmla="*/ 2147483647 h 73"/>
              <a:gd name="T40" fmla="*/ 2147483647 w 93"/>
              <a:gd name="T41" fmla="*/ 2147483647 h 73"/>
              <a:gd name="T42" fmla="*/ 2147483647 w 93"/>
              <a:gd name="T43" fmla="*/ 2147483647 h 73"/>
              <a:gd name="T44" fmla="*/ 2147483647 w 93"/>
              <a:gd name="T45" fmla="*/ 2147483647 h 73"/>
              <a:gd name="T46" fmla="*/ 2147483647 w 93"/>
              <a:gd name="T47" fmla="*/ 2147483647 h 73"/>
              <a:gd name="T48" fmla="*/ 2147483647 w 93"/>
              <a:gd name="T49" fmla="*/ 2147483647 h 73"/>
              <a:gd name="T50" fmla="*/ 2147483647 w 93"/>
              <a:gd name="T51" fmla="*/ 2147483647 h 73"/>
              <a:gd name="T52" fmla="*/ 2147483647 w 93"/>
              <a:gd name="T53" fmla="*/ 2147483647 h 73"/>
              <a:gd name="T54" fmla="*/ 2147483647 w 93"/>
              <a:gd name="T55" fmla="*/ 2147483647 h 73"/>
              <a:gd name="T56" fmla="*/ 2147483647 w 93"/>
              <a:gd name="T57" fmla="*/ 2147483647 h 73"/>
              <a:gd name="T58" fmla="*/ 2147483647 w 93"/>
              <a:gd name="T59" fmla="*/ 2147483647 h 73"/>
              <a:gd name="T60" fmla="*/ 2147483647 w 93"/>
              <a:gd name="T61" fmla="*/ 2147483647 h 73"/>
              <a:gd name="T62" fmla="*/ 2147483647 w 93"/>
              <a:gd name="T63" fmla="*/ 2147483647 h 73"/>
              <a:gd name="T64" fmla="*/ 2147483647 w 93"/>
              <a:gd name="T65" fmla="*/ 2147483647 h 73"/>
              <a:gd name="T66" fmla="*/ 2147483647 w 93"/>
              <a:gd name="T67" fmla="*/ 2147483647 h 73"/>
              <a:gd name="T68" fmla="*/ 2147483647 w 93"/>
              <a:gd name="T69" fmla="*/ 2147483647 h 73"/>
              <a:gd name="T70" fmla="*/ 2147483647 w 93"/>
              <a:gd name="T71" fmla="*/ 2147483647 h 73"/>
              <a:gd name="T72" fmla="*/ 2147483647 w 93"/>
              <a:gd name="T73" fmla="*/ 2147483647 h 73"/>
              <a:gd name="T74" fmla="*/ 2147483647 w 93"/>
              <a:gd name="T75" fmla="*/ 2147483647 h 73"/>
              <a:gd name="T76" fmla="*/ 2147483647 w 93"/>
              <a:gd name="T77" fmla="*/ 2147483647 h 73"/>
              <a:gd name="T78" fmla="*/ 2147483647 w 93"/>
              <a:gd name="T79" fmla="*/ 2147483647 h 73"/>
              <a:gd name="T80" fmla="*/ 2147483647 w 93"/>
              <a:gd name="T81" fmla="*/ 2147483647 h 73"/>
              <a:gd name="T82" fmla="*/ 2147483647 w 93"/>
              <a:gd name="T83" fmla="*/ 2147483647 h 73"/>
              <a:gd name="T84" fmla="*/ 2147483647 w 93"/>
              <a:gd name="T85" fmla="*/ 2147483647 h 73"/>
              <a:gd name="T86" fmla="*/ 2147483647 w 93"/>
              <a:gd name="T87" fmla="*/ 2147483647 h 73"/>
              <a:gd name="T88" fmla="*/ 2147483647 w 93"/>
              <a:gd name="T89" fmla="*/ 2147483647 h 73"/>
              <a:gd name="T90" fmla="*/ 2147483647 w 93"/>
              <a:gd name="T91" fmla="*/ 2147483647 h 73"/>
              <a:gd name="T92" fmla="*/ 2147483647 w 93"/>
              <a:gd name="T93" fmla="*/ 2147483647 h 73"/>
              <a:gd name="T94" fmla="*/ 2147483647 w 93"/>
              <a:gd name="T95" fmla="*/ 2147483647 h 73"/>
              <a:gd name="T96" fmla="*/ 2147483647 w 93"/>
              <a:gd name="T97" fmla="*/ 2147483647 h 73"/>
              <a:gd name="T98" fmla="*/ 2147483647 w 93"/>
              <a:gd name="T99" fmla="*/ 2147483647 h 73"/>
              <a:gd name="T100" fmla="*/ 2147483647 w 93"/>
              <a:gd name="T101" fmla="*/ 2147483647 h 73"/>
              <a:gd name="T102" fmla="*/ 2147483647 w 93"/>
              <a:gd name="T103" fmla="*/ 2147483647 h 73"/>
              <a:gd name="T104" fmla="*/ 2147483647 w 93"/>
              <a:gd name="T105" fmla="*/ 2147483647 h 73"/>
              <a:gd name="T106" fmla="*/ 2147483647 w 93"/>
              <a:gd name="T107" fmla="*/ 2147483647 h 73"/>
              <a:gd name="T108" fmla="*/ 2147483647 w 93"/>
              <a:gd name="T109" fmla="*/ 2147483647 h 73"/>
              <a:gd name="T110" fmla="*/ 2147483647 w 93"/>
              <a:gd name="T111" fmla="*/ 2147483647 h 73"/>
              <a:gd name="T112" fmla="*/ 2147483647 w 93"/>
              <a:gd name="T113" fmla="*/ 2147483647 h 73"/>
              <a:gd name="T114" fmla="*/ 2147483647 w 93"/>
              <a:gd name="T115" fmla="*/ 2147483647 h 73"/>
              <a:gd name="T116" fmla="*/ 2147483647 w 93"/>
              <a:gd name="T117" fmla="*/ 2147483647 h 73"/>
              <a:gd name="T118" fmla="*/ 2147483647 w 93"/>
              <a:gd name="T119" fmla="*/ 2147483647 h 7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93"/>
              <a:gd name="T181" fmla="*/ 0 h 73"/>
              <a:gd name="T182" fmla="*/ 93 w 93"/>
              <a:gd name="T183" fmla="*/ 73 h 73"/>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93" h="73">
                <a:moveTo>
                  <a:pt x="46" y="0"/>
                </a:moveTo>
                <a:lnTo>
                  <a:pt x="48" y="22"/>
                </a:lnTo>
                <a:lnTo>
                  <a:pt x="51" y="0"/>
                </a:lnTo>
                <a:lnTo>
                  <a:pt x="50" y="23"/>
                </a:lnTo>
                <a:lnTo>
                  <a:pt x="56" y="1"/>
                </a:lnTo>
                <a:lnTo>
                  <a:pt x="52" y="23"/>
                </a:lnTo>
                <a:lnTo>
                  <a:pt x="61" y="2"/>
                </a:lnTo>
                <a:lnTo>
                  <a:pt x="53" y="24"/>
                </a:lnTo>
                <a:lnTo>
                  <a:pt x="65" y="3"/>
                </a:lnTo>
                <a:lnTo>
                  <a:pt x="55" y="24"/>
                </a:lnTo>
                <a:lnTo>
                  <a:pt x="69" y="5"/>
                </a:lnTo>
                <a:lnTo>
                  <a:pt x="57" y="25"/>
                </a:lnTo>
                <a:lnTo>
                  <a:pt x="74" y="7"/>
                </a:lnTo>
                <a:lnTo>
                  <a:pt x="58" y="26"/>
                </a:lnTo>
                <a:lnTo>
                  <a:pt x="77" y="9"/>
                </a:lnTo>
                <a:lnTo>
                  <a:pt x="60" y="27"/>
                </a:lnTo>
                <a:lnTo>
                  <a:pt x="81" y="12"/>
                </a:lnTo>
                <a:lnTo>
                  <a:pt x="61" y="28"/>
                </a:lnTo>
                <a:lnTo>
                  <a:pt x="84" y="15"/>
                </a:lnTo>
                <a:lnTo>
                  <a:pt x="62" y="29"/>
                </a:lnTo>
                <a:lnTo>
                  <a:pt x="86" y="18"/>
                </a:lnTo>
                <a:lnTo>
                  <a:pt x="63" y="31"/>
                </a:lnTo>
                <a:lnTo>
                  <a:pt x="89" y="22"/>
                </a:lnTo>
                <a:lnTo>
                  <a:pt x="63" y="32"/>
                </a:lnTo>
                <a:lnTo>
                  <a:pt x="90" y="25"/>
                </a:lnTo>
                <a:lnTo>
                  <a:pt x="64" y="33"/>
                </a:lnTo>
                <a:lnTo>
                  <a:pt x="92" y="29"/>
                </a:lnTo>
                <a:lnTo>
                  <a:pt x="64" y="35"/>
                </a:lnTo>
                <a:lnTo>
                  <a:pt x="92" y="33"/>
                </a:lnTo>
                <a:lnTo>
                  <a:pt x="64" y="36"/>
                </a:lnTo>
                <a:lnTo>
                  <a:pt x="93" y="37"/>
                </a:lnTo>
                <a:lnTo>
                  <a:pt x="64" y="38"/>
                </a:lnTo>
                <a:lnTo>
                  <a:pt x="92" y="40"/>
                </a:lnTo>
                <a:lnTo>
                  <a:pt x="64" y="39"/>
                </a:lnTo>
                <a:lnTo>
                  <a:pt x="92" y="44"/>
                </a:lnTo>
                <a:lnTo>
                  <a:pt x="64" y="41"/>
                </a:lnTo>
                <a:lnTo>
                  <a:pt x="90" y="48"/>
                </a:lnTo>
                <a:lnTo>
                  <a:pt x="63" y="42"/>
                </a:lnTo>
                <a:lnTo>
                  <a:pt x="89" y="52"/>
                </a:lnTo>
                <a:lnTo>
                  <a:pt x="62" y="44"/>
                </a:lnTo>
                <a:lnTo>
                  <a:pt x="86" y="55"/>
                </a:lnTo>
                <a:lnTo>
                  <a:pt x="61" y="45"/>
                </a:lnTo>
                <a:lnTo>
                  <a:pt x="84" y="58"/>
                </a:lnTo>
                <a:lnTo>
                  <a:pt x="60" y="46"/>
                </a:lnTo>
                <a:lnTo>
                  <a:pt x="81" y="61"/>
                </a:lnTo>
                <a:lnTo>
                  <a:pt x="59" y="47"/>
                </a:lnTo>
                <a:lnTo>
                  <a:pt x="77" y="64"/>
                </a:lnTo>
                <a:lnTo>
                  <a:pt x="57" y="48"/>
                </a:lnTo>
                <a:lnTo>
                  <a:pt x="74" y="66"/>
                </a:lnTo>
                <a:lnTo>
                  <a:pt x="56" y="49"/>
                </a:lnTo>
                <a:lnTo>
                  <a:pt x="69" y="68"/>
                </a:lnTo>
                <a:lnTo>
                  <a:pt x="54" y="50"/>
                </a:lnTo>
                <a:lnTo>
                  <a:pt x="65" y="70"/>
                </a:lnTo>
                <a:lnTo>
                  <a:pt x="52" y="50"/>
                </a:lnTo>
                <a:lnTo>
                  <a:pt x="61" y="71"/>
                </a:lnTo>
                <a:lnTo>
                  <a:pt x="50" y="51"/>
                </a:lnTo>
                <a:lnTo>
                  <a:pt x="56" y="72"/>
                </a:lnTo>
                <a:lnTo>
                  <a:pt x="49" y="51"/>
                </a:lnTo>
                <a:lnTo>
                  <a:pt x="51" y="73"/>
                </a:lnTo>
                <a:lnTo>
                  <a:pt x="47" y="51"/>
                </a:lnTo>
                <a:lnTo>
                  <a:pt x="46" y="73"/>
                </a:lnTo>
                <a:lnTo>
                  <a:pt x="45" y="51"/>
                </a:lnTo>
                <a:lnTo>
                  <a:pt x="42" y="73"/>
                </a:lnTo>
                <a:lnTo>
                  <a:pt x="43" y="51"/>
                </a:lnTo>
                <a:lnTo>
                  <a:pt x="37" y="72"/>
                </a:lnTo>
                <a:lnTo>
                  <a:pt x="41" y="50"/>
                </a:lnTo>
                <a:lnTo>
                  <a:pt x="32" y="71"/>
                </a:lnTo>
                <a:lnTo>
                  <a:pt x="39" y="50"/>
                </a:lnTo>
                <a:lnTo>
                  <a:pt x="28" y="70"/>
                </a:lnTo>
                <a:lnTo>
                  <a:pt x="38" y="49"/>
                </a:lnTo>
                <a:lnTo>
                  <a:pt x="23" y="68"/>
                </a:lnTo>
                <a:lnTo>
                  <a:pt x="36" y="48"/>
                </a:lnTo>
                <a:lnTo>
                  <a:pt x="19" y="66"/>
                </a:lnTo>
                <a:lnTo>
                  <a:pt x="35" y="47"/>
                </a:lnTo>
                <a:lnTo>
                  <a:pt x="16" y="64"/>
                </a:lnTo>
                <a:lnTo>
                  <a:pt x="33" y="46"/>
                </a:lnTo>
                <a:lnTo>
                  <a:pt x="12" y="61"/>
                </a:lnTo>
                <a:lnTo>
                  <a:pt x="32" y="45"/>
                </a:lnTo>
                <a:lnTo>
                  <a:pt x="9" y="58"/>
                </a:lnTo>
                <a:lnTo>
                  <a:pt x="31" y="44"/>
                </a:lnTo>
                <a:lnTo>
                  <a:pt x="6" y="55"/>
                </a:lnTo>
                <a:lnTo>
                  <a:pt x="30" y="43"/>
                </a:lnTo>
                <a:lnTo>
                  <a:pt x="4" y="52"/>
                </a:lnTo>
                <a:lnTo>
                  <a:pt x="29" y="41"/>
                </a:lnTo>
                <a:lnTo>
                  <a:pt x="2" y="48"/>
                </a:lnTo>
                <a:lnTo>
                  <a:pt x="29" y="40"/>
                </a:lnTo>
                <a:lnTo>
                  <a:pt x="1" y="44"/>
                </a:lnTo>
                <a:lnTo>
                  <a:pt x="29" y="38"/>
                </a:lnTo>
                <a:lnTo>
                  <a:pt x="0" y="40"/>
                </a:lnTo>
                <a:lnTo>
                  <a:pt x="28" y="37"/>
                </a:lnTo>
                <a:lnTo>
                  <a:pt x="0" y="37"/>
                </a:lnTo>
                <a:lnTo>
                  <a:pt x="29" y="35"/>
                </a:lnTo>
                <a:lnTo>
                  <a:pt x="0" y="33"/>
                </a:lnTo>
                <a:lnTo>
                  <a:pt x="29" y="34"/>
                </a:lnTo>
                <a:lnTo>
                  <a:pt x="1" y="29"/>
                </a:lnTo>
                <a:lnTo>
                  <a:pt x="29" y="32"/>
                </a:lnTo>
                <a:lnTo>
                  <a:pt x="2" y="25"/>
                </a:lnTo>
                <a:lnTo>
                  <a:pt x="30" y="31"/>
                </a:lnTo>
                <a:lnTo>
                  <a:pt x="4" y="22"/>
                </a:lnTo>
                <a:lnTo>
                  <a:pt x="31" y="30"/>
                </a:lnTo>
                <a:lnTo>
                  <a:pt x="6" y="18"/>
                </a:lnTo>
                <a:lnTo>
                  <a:pt x="32" y="28"/>
                </a:lnTo>
                <a:lnTo>
                  <a:pt x="9" y="15"/>
                </a:lnTo>
                <a:lnTo>
                  <a:pt x="33" y="27"/>
                </a:lnTo>
                <a:lnTo>
                  <a:pt x="12" y="12"/>
                </a:lnTo>
                <a:lnTo>
                  <a:pt x="34" y="26"/>
                </a:lnTo>
                <a:lnTo>
                  <a:pt x="16" y="9"/>
                </a:lnTo>
                <a:lnTo>
                  <a:pt x="36" y="25"/>
                </a:lnTo>
                <a:lnTo>
                  <a:pt x="19" y="7"/>
                </a:lnTo>
                <a:lnTo>
                  <a:pt x="37" y="24"/>
                </a:lnTo>
                <a:lnTo>
                  <a:pt x="23" y="5"/>
                </a:lnTo>
                <a:lnTo>
                  <a:pt x="39" y="24"/>
                </a:lnTo>
                <a:lnTo>
                  <a:pt x="28" y="3"/>
                </a:lnTo>
                <a:lnTo>
                  <a:pt x="41" y="23"/>
                </a:lnTo>
                <a:lnTo>
                  <a:pt x="32" y="2"/>
                </a:lnTo>
                <a:lnTo>
                  <a:pt x="42" y="23"/>
                </a:lnTo>
                <a:lnTo>
                  <a:pt x="37" y="1"/>
                </a:lnTo>
                <a:lnTo>
                  <a:pt x="44" y="23"/>
                </a:lnTo>
                <a:lnTo>
                  <a:pt x="42" y="0"/>
                </a:lnTo>
                <a:lnTo>
                  <a:pt x="46" y="22"/>
                </a:lnTo>
                <a:lnTo>
                  <a:pt x="46" y="0"/>
                </a:lnTo>
                <a:close/>
              </a:path>
            </a:pathLst>
          </a:custGeom>
          <a:solidFill>
            <a:srgbClr val="0089E1"/>
          </a:solidFill>
          <a:ln w="9525">
            <a:noFill/>
            <a:round/>
            <a:headEnd/>
            <a:tailEnd/>
          </a:ln>
        </p:spPr>
        <p:txBody>
          <a:bodyPr rot="10800000" lIns="64008" tIns="32004" rIns="64008" bIns="32004"/>
          <a:lstStyle/>
          <a:p>
            <a:endParaRPr lang="en-US"/>
          </a:p>
        </p:txBody>
      </p:sp>
      <p:pic>
        <p:nvPicPr>
          <p:cNvPr id="2054" name="Picture 52" descr="DSTARS-P"/>
          <p:cNvPicPr>
            <a:picLocks noChangeAspect="1" noChangeArrowheads="1" noCrop="1"/>
          </p:cNvPicPr>
          <p:nvPr/>
        </p:nvPicPr>
        <p:blipFill>
          <a:blip r:embed="rId3">
            <a:lum contrast="-6000"/>
          </a:blip>
          <a:srcRect/>
          <a:stretch>
            <a:fillRect/>
          </a:stretch>
        </p:blipFill>
        <p:spPr bwMode="auto">
          <a:xfrm>
            <a:off x="7467600" y="1905000"/>
            <a:ext cx="1143000" cy="1155700"/>
          </a:xfrm>
          <a:prstGeom prst="rect">
            <a:avLst/>
          </a:prstGeom>
          <a:noFill/>
          <a:ln w="9525">
            <a:noFill/>
            <a:miter lim="800000"/>
            <a:headEnd/>
            <a:tailEnd/>
          </a:ln>
        </p:spPr>
      </p:pic>
      <p:pic>
        <p:nvPicPr>
          <p:cNvPr id="2055" name="Picture 52" descr="DSTARS-P"/>
          <p:cNvPicPr>
            <a:picLocks noChangeAspect="1" noChangeArrowheads="1" noCrop="1"/>
          </p:cNvPicPr>
          <p:nvPr/>
        </p:nvPicPr>
        <p:blipFill>
          <a:blip r:embed="rId3">
            <a:lum contrast="-6000"/>
          </a:blip>
          <a:srcRect/>
          <a:stretch>
            <a:fillRect/>
          </a:stretch>
        </p:blipFill>
        <p:spPr bwMode="auto">
          <a:xfrm>
            <a:off x="609600" y="2514600"/>
            <a:ext cx="1143000" cy="1155700"/>
          </a:xfrm>
          <a:prstGeom prst="rect">
            <a:avLst/>
          </a:prstGeom>
          <a:noFill/>
          <a:ln w="9525">
            <a:noFill/>
            <a:miter lim="800000"/>
            <a:headEnd/>
            <a:tailEnd/>
          </a:ln>
        </p:spPr>
      </p:pic>
      <p:pic>
        <p:nvPicPr>
          <p:cNvPr id="2056" name="Picture 52" descr="DSTARS-P"/>
          <p:cNvPicPr>
            <a:picLocks noChangeAspect="1" noChangeArrowheads="1" noCrop="1"/>
          </p:cNvPicPr>
          <p:nvPr/>
        </p:nvPicPr>
        <p:blipFill>
          <a:blip r:embed="rId3">
            <a:lum contrast="-6000"/>
          </a:blip>
          <a:srcRect/>
          <a:stretch>
            <a:fillRect/>
          </a:stretch>
        </p:blipFill>
        <p:spPr bwMode="auto">
          <a:xfrm>
            <a:off x="533400" y="5181600"/>
            <a:ext cx="1143000" cy="1155700"/>
          </a:xfrm>
          <a:prstGeom prst="rect">
            <a:avLst/>
          </a:prstGeom>
          <a:noFill/>
          <a:ln w="9525">
            <a:noFill/>
            <a:miter lim="800000"/>
            <a:headEnd/>
            <a:tailEnd/>
          </a:ln>
        </p:spPr>
      </p:pic>
      <p:pic>
        <p:nvPicPr>
          <p:cNvPr id="2057" name="Picture 52" descr="DSTARS-P"/>
          <p:cNvPicPr>
            <a:picLocks noChangeAspect="1" noChangeArrowheads="1" noCrop="1"/>
          </p:cNvPicPr>
          <p:nvPr/>
        </p:nvPicPr>
        <p:blipFill>
          <a:blip r:embed="rId3">
            <a:lum contrast="-6000"/>
          </a:blip>
          <a:srcRect/>
          <a:stretch>
            <a:fillRect/>
          </a:stretch>
        </p:blipFill>
        <p:spPr bwMode="auto">
          <a:xfrm>
            <a:off x="8001000" y="3352800"/>
            <a:ext cx="1143000" cy="1155700"/>
          </a:xfrm>
          <a:prstGeom prst="rect">
            <a:avLst/>
          </a:prstGeom>
          <a:noFill/>
          <a:ln w="9525">
            <a:noFill/>
            <a:miter lim="800000"/>
            <a:headEnd/>
            <a:tailEnd/>
          </a:ln>
        </p:spPr>
      </p:pic>
      <p:sp>
        <p:nvSpPr>
          <p:cNvPr id="2058" name="Text Box 11"/>
          <p:cNvSpPr txBox="1">
            <a:spLocks noChangeArrowheads="1"/>
          </p:cNvSpPr>
          <p:nvPr/>
        </p:nvSpPr>
        <p:spPr bwMode="auto">
          <a:xfrm>
            <a:off x="1828800" y="2667000"/>
            <a:ext cx="4800600" cy="1006475"/>
          </a:xfrm>
          <a:prstGeom prst="rect">
            <a:avLst/>
          </a:prstGeom>
          <a:noFill/>
          <a:ln w="9525">
            <a:noFill/>
            <a:miter lim="800000"/>
            <a:headEnd/>
            <a:tailEnd/>
          </a:ln>
        </p:spPr>
        <p:txBody>
          <a:bodyPr>
            <a:spAutoFit/>
          </a:bodyPr>
          <a:lstStyle/>
          <a:p>
            <a:pPr algn="ctr">
              <a:spcBef>
                <a:spcPct val="50000"/>
              </a:spcBef>
            </a:pPr>
            <a:r>
              <a:rPr lang="en-US" sz="6000" b="1">
                <a:solidFill>
                  <a:srgbClr val="00FFFF"/>
                </a:solidFill>
              </a:rPr>
              <a:t>BÀI:</a:t>
            </a:r>
            <a:r>
              <a:rPr lang="en-US" sz="6000" b="1"/>
              <a:t> </a:t>
            </a:r>
            <a:r>
              <a:rPr lang="en-US" sz="6000" b="1">
                <a:solidFill>
                  <a:srgbClr val="FF0000"/>
                </a:solidFill>
              </a:rPr>
              <a:t>MẸ ỐM</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mph" presetSubtype="0" fill="hold" grpId="0" nodeType="withEffect">
                                  <p:stCondLst>
                                    <p:cond delay="0"/>
                                  </p:stCondLst>
                                  <p:childTnLst>
                                    <p:animClr clrSpc="hsl" dir="cw">
                                      <p:cBhvr override="childStyle">
                                        <p:cTn id="6" dur="500" fill="hold"/>
                                        <p:tgtEl>
                                          <p:spTgt spid="2052"/>
                                        </p:tgtEl>
                                        <p:attrNameLst>
                                          <p:attrName>style.color</p:attrName>
                                        </p:attrNameLst>
                                      </p:cBhvr>
                                      <p:by>
                                        <p:hsl h="7200000" s="0" l="0"/>
                                      </p:by>
                                    </p:animClr>
                                    <p:animClr clrSpc="hsl" dir="cw">
                                      <p:cBhvr>
                                        <p:cTn id="7" dur="500" fill="hold"/>
                                        <p:tgtEl>
                                          <p:spTgt spid="2052"/>
                                        </p:tgtEl>
                                        <p:attrNameLst>
                                          <p:attrName>fillcolor</p:attrName>
                                        </p:attrNameLst>
                                      </p:cBhvr>
                                      <p:by>
                                        <p:hsl h="7200000" s="0" l="0"/>
                                      </p:by>
                                    </p:animClr>
                                    <p:animClr clrSpc="hsl" dir="cw">
                                      <p:cBhvr>
                                        <p:cTn id="8" dur="500" fill="hold"/>
                                        <p:tgtEl>
                                          <p:spTgt spid="2052"/>
                                        </p:tgtEl>
                                        <p:attrNameLst>
                                          <p:attrName>stroke.color</p:attrName>
                                        </p:attrNameLst>
                                      </p:cBhvr>
                                      <p:by>
                                        <p:hsl h="7200000" s="0" l="0"/>
                                      </p:by>
                                    </p:animClr>
                                    <p:set>
                                      <p:cBhvr>
                                        <p:cTn id="9" dur="500" fill="hold"/>
                                        <p:tgtEl>
                                          <p:spTgt spid="205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6" descr="mẹ yêu của con.jpg"/>
          <p:cNvPicPr>
            <a:picLocks noChangeAspect="1"/>
          </p:cNvPicPr>
          <p:nvPr/>
        </p:nvPicPr>
        <p:blipFill>
          <a:blip r:embed="rId2">
            <a:lum bright="70000" contrast="-70000"/>
          </a:blip>
          <a:srcRect/>
          <a:stretch>
            <a:fillRect/>
          </a:stretch>
        </p:blipFill>
        <p:spPr bwMode="auto">
          <a:xfrm>
            <a:off x="0" y="0"/>
            <a:ext cx="9144000" cy="6858000"/>
          </a:xfrm>
          <a:prstGeom prst="rect">
            <a:avLst/>
          </a:prstGeom>
          <a:noFill/>
          <a:ln w="9525">
            <a:noFill/>
            <a:miter lim="800000"/>
            <a:headEnd/>
            <a:tailEnd/>
          </a:ln>
        </p:spPr>
      </p:pic>
      <p:sp>
        <p:nvSpPr>
          <p:cNvPr id="11267" name="Text Box 25"/>
          <p:cNvSpPr txBox="1">
            <a:spLocks noChangeArrowheads="1"/>
          </p:cNvSpPr>
          <p:nvPr/>
        </p:nvSpPr>
        <p:spPr bwMode="auto">
          <a:xfrm>
            <a:off x="2590800" y="-180975"/>
            <a:ext cx="3149600" cy="1323975"/>
          </a:xfrm>
          <a:prstGeom prst="rect">
            <a:avLst/>
          </a:prstGeom>
          <a:noFill/>
          <a:ln w="9525">
            <a:noFill/>
            <a:miter lim="800000"/>
            <a:headEnd/>
            <a:tailEnd/>
          </a:ln>
        </p:spPr>
        <p:txBody>
          <a:bodyPr>
            <a:spAutoFit/>
          </a:bodyPr>
          <a:lstStyle/>
          <a:p>
            <a:pPr algn="ctr">
              <a:spcBef>
                <a:spcPct val="50000"/>
              </a:spcBef>
            </a:pPr>
            <a:r>
              <a:rPr lang="en-US" sz="8000" b="1">
                <a:cs typeface="Arial" charset="0"/>
              </a:rPr>
              <a:t>Y sĩ</a:t>
            </a:r>
            <a:endParaRPr lang="vi-VN" sz="8000" b="1">
              <a:cs typeface="Arial" charset="0"/>
            </a:endParaRPr>
          </a:p>
        </p:txBody>
      </p:sp>
      <p:pic>
        <p:nvPicPr>
          <p:cNvPr id="5" name="Picture 4" descr="Y sĩ đang khám bệnh.jpg"/>
          <p:cNvPicPr>
            <a:picLocks noChangeAspect="1"/>
          </p:cNvPicPr>
          <p:nvPr/>
        </p:nvPicPr>
        <p:blipFill>
          <a:blip r:embed="rId3"/>
          <a:stretch>
            <a:fillRect/>
          </a:stretch>
        </p:blipFill>
        <p:spPr>
          <a:xfrm>
            <a:off x="914401" y="1042990"/>
            <a:ext cx="7552267" cy="543401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descr="mẹ yêu của con.jpg"/>
          <p:cNvPicPr>
            <a:picLocks noChangeAspect="1"/>
          </p:cNvPicPr>
          <p:nvPr/>
        </p:nvPicPr>
        <p:blipFill>
          <a:blip r:embed="rId2">
            <a:lum bright="70000" contrast="-70000"/>
          </a:blip>
          <a:srcRect/>
          <a:stretch>
            <a:fillRect/>
          </a:stretch>
        </p:blipFill>
        <p:spPr bwMode="auto">
          <a:xfrm>
            <a:off x="0" y="0"/>
            <a:ext cx="9144000" cy="6858000"/>
          </a:xfrm>
          <a:prstGeom prst="rect">
            <a:avLst/>
          </a:prstGeom>
          <a:noFill/>
          <a:ln w="9525">
            <a:noFill/>
            <a:miter lim="800000"/>
            <a:headEnd/>
            <a:tailEnd/>
          </a:ln>
        </p:spPr>
      </p:pic>
      <p:sp>
        <p:nvSpPr>
          <p:cNvPr id="12291" name="Rectangle 6"/>
          <p:cNvSpPr>
            <a:spLocks noChangeArrowheads="1"/>
          </p:cNvSpPr>
          <p:nvPr/>
        </p:nvSpPr>
        <p:spPr bwMode="auto">
          <a:xfrm>
            <a:off x="0" y="3124200"/>
            <a:ext cx="9144000" cy="3416300"/>
          </a:xfrm>
          <a:prstGeom prst="rect">
            <a:avLst/>
          </a:prstGeom>
          <a:noFill/>
          <a:ln w="9525">
            <a:noFill/>
            <a:miter lim="800000"/>
            <a:headEnd/>
            <a:tailEnd/>
          </a:ln>
        </p:spPr>
        <p:txBody>
          <a:bodyPr anchor="ctr">
            <a:spAutoFit/>
          </a:bodyPr>
          <a:lstStyle/>
          <a:p>
            <a:pPr algn="just"/>
            <a:r>
              <a:rPr lang="vi-VN" sz="2400" b="1">
                <a:cs typeface="Arial" charset="0"/>
              </a:rPr>
              <a:t>Truyện Kiều là tên gọi phổ biến của tác phẩm Đoạn Trường Tân Thanh</a:t>
            </a:r>
            <a:r>
              <a:rPr lang="en-US" sz="2400" b="1">
                <a:cs typeface="Arial" charset="0"/>
              </a:rPr>
              <a:t> </a:t>
            </a:r>
            <a:r>
              <a:rPr lang="vi-VN" sz="2400" b="1">
                <a:cs typeface="Arial" charset="0"/>
              </a:rPr>
              <a:t>của đại thi hào Nguyễn Du. Truyện Kiều là tiểu thuyết viết bằng thơ lục bát. Truyện phản ánh xã hội đương thời thông qua cuộc đời của nhân vật chính Vương Thuý Kiều. Xuyên suốt tác phẩm là chữ “tâm” theo như Nguyễn Du đã tâm niệm</a:t>
            </a:r>
            <a:r>
              <a:rPr lang="en-US" sz="2400" b="1">
                <a:cs typeface="Arial" charset="0"/>
              </a:rPr>
              <a:t>:</a:t>
            </a:r>
            <a:r>
              <a:rPr lang="vi-VN" sz="2400" b="1">
                <a:cs typeface="Arial" charset="0"/>
              </a:rPr>
              <a:t>“Linh Sơn chỉ ở lòng người thôi”</a:t>
            </a:r>
            <a:r>
              <a:rPr lang="en-US" sz="2400" b="1">
                <a:cs typeface="Arial" charset="0"/>
              </a:rPr>
              <a:t>.</a:t>
            </a:r>
            <a:r>
              <a:rPr lang="vi-VN" sz="2400" b="1">
                <a:cs typeface="Arial" charset="0"/>
              </a:rPr>
              <a:t> Ngày nay, Truyện Kiều của Nguyễn Du là một trong những tác phẩm văn học Việt Nam được giới thiệu rộng rãi nhất đến với các du khách cũng như các nhà nghiên cứu nước ngoài.</a:t>
            </a:r>
            <a:endParaRPr lang="en-US" sz="2400" b="1">
              <a:cs typeface="Arial" charset="0"/>
            </a:endParaRPr>
          </a:p>
        </p:txBody>
      </p:sp>
      <p:pic>
        <p:nvPicPr>
          <p:cNvPr id="8" name="Picture 7" descr="Truyện Kiều.jpg"/>
          <p:cNvPicPr>
            <a:picLocks noChangeAspect="1"/>
          </p:cNvPicPr>
          <p:nvPr/>
        </p:nvPicPr>
        <p:blipFill>
          <a:blip r:embed="rId3"/>
          <a:stretch>
            <a:fillRect/>
          </a:stretch>
        </p:blipFill>
        <p:spPr>
          <a:xfrm>
            <a:off x="2133600" y="304800"/>
            <a:ext cx="4724400" cy="277164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5" name="WordArt 5"/>
          <p:cNvSpPr>
            <a:spLocks noChangeArrowheads="1" noChangeShapeType="1" noTextEdit="1"/>
          </p:cNvSpPr>
          <p:nvPr/>
        </p:nvSpPr>
        <p:spPr bwMode="auto">
          <a:xfrm>
            <a:off x="609600" y="1600200"/>
            <a:ext cx="7924800" cy="3581400"/>
          </a:xfrm>
          <a:prstGeom prst="rect">
            <a:avLst/>
          </a:prstGeom>
        </p:spPr>
        <p:txBody>
          <a:bodyPr wrap="none" fromWordArt="1">
            <a:prstTxWarp prst="textPlain">
              <a:avLst>
                <a:gd name="adj" fmla="val 50000"/>
              </a:avLst>
            </a:prstTxWarp>
          </a:bodyPr>
          <a:lstStyle/>
          <a:p>
            <a:pPr algn="ctr"/>
            <a:r>
              <a:rPr lang="vi-VN" sz="3600" kern="10">
                <a:ln w="9525">
                  <a:solidFill>
                    <a:srgbClr val="FF0066"/>
                  </a:solidFill>
                  <a:round/>
                  <a:headEnd/>
                  <a:tailEnd/>
                </a:ln>
                <a:solidFill>
                  <a:srgbClr val="FFFFCC"/>
                </a:solidFill>
                <a:effectLst>
                  <a:outerShdw dist="35921" dir="2700000" algn="ctr" rotWithShape="0">
                    <a:srgbClr val="808080">
                      <a:alpha val="79999"/>
                    </a:srgbClr>
                  </a:outerShdw>
                </a:effectLst>
                <a:latin typeface="Arial"/>
                <a:cs typeface="Arial"/>
              </a:rPr>
              <a:t> LUYỆN ĐỌC</a:t>
            </a:r>
          </a:p>
          <a:p>
            <a:pPr algn="ctr"/>
            <a:r>
              <a:rPr lang="vi-VN" sz="3600" kern="10">
                <a:ln w="9525">
                  <a:solidFill>
                    <a:srgbClr val="FF0066"/>
                  </a:solidFill>
                  <a:round/>
                  <a:headEnd/>
                  <a:tailEnd/>
                </a:ln>
                <a:solidFill>
                  <a:srgbClr val="FFFFCC"/>
                </a:solidFill>
                <a:effectLst>
                  <a:outerShdw dist="35921" dir="2700000" algn="ctr" rotWithShape="0">
                    <a:srgbClr val="808080">
                      <a:alpha val="79999"/>
                    </a:srgbClr>
                  </a:outerShdw>
                </a:effectLst>
                <a:latin typeface="Arial"/>
                <a:cs typeface="Arial"/>
              </a:rPr>
              <a:t>Lượt 3: Theo nhóm</a:t>
            </a:r>
            <a:endParaRPr lang="en-US" sz="3600" kern="10">
              <a:ln w="9525">
                <a:solidFill>
                  <a:srgbClr val="FF0066"/>
                </a:solidFill>
                <a:round/>
                <a:headEnd/>
                <a:tailEnd/>
              </a:ln>
              <a:solidFill>
                <a:srgbClr val="FFFFCC"/>
              </a:solidFill>
              <a:effectLst>
                <a:outerShdw dist="35921" dir="2700000" algn="ctr" rotWithShape="0">
                  <a:srgbClr val="808080">
                    <a:alpha val="79999"/>
                  </a:srgbClr>
                </a:outerShdw>
              </a:effectLst>
              <a:latin typeface="Arial"/>
              <a:cs typeface="Aria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46085"/>
                                        </p:tgtEl>
                                        <p:attrNameLst>
                                          <p:attrName>style.visibility</p:attrName>
                                        </p:attrNameLst>
                                      </p:cBhvr>
                                      <p:to>
                                        <p:strVal val="visible"/>
                                      </p:to>
                                    </p:set>
                                    <p:anim from="(-#ppt_w/2)" to="(#ppt_x)" calcmode="lin" valueType="num">
                                      <p:cBhvr>
                                        <p:cTn id="7" dur="600" fill="hold">
                                          <p:stCondLst>
                                            <p:cond delay="0"/>
                                          </p:stCondLst>
                                        </p:cTn>
                                        <p:tgtEl>
                                          <p:spTgt spid="46085"/>
                                        </p:tgtEl>
                                        <p:attrNameLst>
                                          <p:attrName>ppt_x</p:attrName>
                                        </p:attrNameLst>
                                      </p:cBhvr>
                                    </p:anim>
                                    <p:anim from="0" to="-1.0" calcmode="lin" valueType="num">
                                      <p:cBhvr>
                                        <p:cTn id="8" dur="200" decel="50000" autoRev="1" fill="hold">
                                          <p:stCondLst>
                                            <p:cond delay="600"/>
                                          </p:stCondLst>
                                        </p:cTn>
                                        <p:tgtEl>
                                          <p:spTgt spid="46085"/>
                                        </p:tgtEl>
                                        <p:attrNameLst>
                                          <p:attrName>xshear</p:attrName>
                                        </p:attrNameLst>
                                      </p:cBhvr>
                                    </p:anim>
                                    <p:animScale>
                                      <p:cBhvr>
                                        <p:cTn id="9" dur="200" decel="100000" autoRev="1" fill="hold">
                                          <p:stCondLst>
                                            <p:cond delay="600"/>
                                          </p:stCondLst>
                                        </p:cTn>
                                        <p:tgtEl>
                                          <p:spTgt spid="46085"/>
                                        </p:tgtEl>
                                      </p:cBhvr>
                                      <p:from x="100000" y="100000"/>
                                      <p:to x="80000" y="100000"/>
                                    </p:animScale>
                                    <p:anim by="(#ppt_h/3+#ppt_w*0.1)" calcmode="lin" valueType="num">
                                      <p:cBhvr additive="sum">
                                        <p:cTn id="10" dur="200" decel="100000" autoRev="1" fill="hold">
                                          <p:stCondLst>
                                            <p:cond delay="600"/>
                                          </p:stCondLst>
                                        </p:cTn>
                                        <p:tgtEl>
                                          <p:spTgt spid="46085"/>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5"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4338" name="Picture 6" descr="mẹ yêu của con.jpg"/>
          <p:cNvPicPr>
            <a:picLocks noChangeAspect="1"/>
          </p:cNvPicPr>
          <p:nvPr/>
        </p:nvPicPr>
        <p:blipFill>
          <a:blip r:embed="rId3">
            <a:lum bright="70000" contrast="-70000"/>
          </a:blip>
          <a:srcRect/>
          <a:stretch>
            <a:fillRect/>
          </a:stretch>
        </p:blipFill>
        <p:spPr bwMode="auto">
          <a:xfrm>
            <a:off x="0" y="0"/>
            <a:ext cx="9144000" cy="6858000"/>
          </a:xfrm>
          <a:prstGeom prst="rect">
            <a:avLst/>
          </a:prstGeom>
          <a:noFill/>
          <a:ln w="9525">
            <a:noFill/>
            <a:miter lim="800000"/>
            <a:headEnd/>
            <a:tailEnd/>
          </a:ln>
        </p:spPr>
      </p:pic>
      <p:sp>
        <p:nvSpPr>
          <p:cNvPr id="17412" name="Text Box 25"/>
          <p:cNvSpPr txBox="1">
            <a:spLocks noChangeArrowheads="1"/>
          </p:cNvSpPr>
          <p:nvPr/>
        </p:nvSpPr>
        <p:spPr bwMode="auto">
          <a:xfrm>
            <a:off x="-44450" y="1752600"/>
            <a:ext cx="8807450" cy="646113"/>
          </a:xfrm>
          <a:prstGeom prst="rect">
            <a:avLst/>
          </a:prstGeom>
          <a:noFill/>
          <a:ln w="9525">
            <a:noFill/>
            <a:miter lim="800000"/>
            <a:headEnd/>
            <a:tailEnd/>
          </a:ln>
        </p:spPr>
        <p:txBody>
          <a:bodyPr>
            <a:spAutoFit/>
          </a:bodyPr>
          <a:lstStyle/>
          <a:p>
            <a:pPr algn="just">
              <a:spcBef>
                <a:spcPct val="50000"/>
              </a:spcBef>
            </a:pPr>
            <a:r>
              <a:rPr lang="en-US" sz="3600" b="1">
                <a:cs typeface="Arial" charset="0"/>
              </a:rPr>
              <a:t>Khổ 1,2: Giọng trầm buồn vì mẹ ốm.</a:t>
            </a:r>
            <a:endParaRPr lang="vi-VN" sz="3600" b="1">
              <a:cs typeface="Arial" charset="0"/>
            </a:endParaRPr>
          </a:p>
        </p:txBody>
      </p:sp>
      <p:sp>
        <p:nvSpPr>
          <p:cNvPr id="17413" name="Text Box 25"/>
          <p:cNvSpPr txBox="1">
            <a:spLocks noChangeArrowheads="1"/>
          </p:cNvSpPr>
          <p:nvPr/>
        </p:nvSpPr>
        <p:spPr bwMode="auto">
          <a:xfrm>
            <a:off x="15875" y="2743200"/>
            <a:ext cx="9204325" cy="1200150"/>
          </a:xfrm>
          <a:prstGeom prst="rect">
            <a:avLst/>
          </a:prstGeom>
          <a:noFill/>
          <a:ln w="9525">
            <a:noFill/>
            <a:miter lim="800000"/>
            <a:headEnd/>
            <a:tailEnd/>
          </a:ln>
        </p:spPr>
        <p:txBody>
          <a:bodyPr>
            <a:spAutoFit/>
          </a:bodyPr>
          <a:lstStyle/>
          <a:p>
            <a:pPr marL="914400" indent="-914400" algn="just">
              <a:spcBef>
                <a:spcPct val="50000"/>
              </a:spcBef>
            </a:pPr>
            <a:r>
              <a:rPr lang="en-US" sz="3600" b="1">
                <a:solidFill>
                  <a:srgbClr val="FF0000"/>
                </a:solidFill>
                <a:cs typeface="Arial" charset="0"/>
              </a:rPr>
              <a:t>Khổ 3: Giọng lo lắng do mẹ sốt cao, xóm làng đến thăm.</a:t>
            </a:r>
            <a:endParaRPr lang="vi-VN" sz="3600" b="1">
              <a:solidFill>
                <a:srgbClr val="FF0000"/>
              </a:solidFill>
              <a:cs typeface="Arial" charset="0"/>
            </a:endParaRPr>
          </a:p>
        </p:txBody>
      </p:sp>
      <p:sp>
        <p:nvSpPr>
          <p:cNvPr id="17414" name="Text Box 25"/>
          <p:cNvSpPr txBox="1">
            <a:spLocks noChangeArrowheads="1"/>
          </p:cNvSpPr>
          <p:nvPr/>
        </p:nvSpPr>
        <p:spPr bwMode="auto">
          <a:xfrm>
            <a:off x="33338" y="4017963"/>
            <a:ext cx="8770937" cy="1200150"/>
          </a:xfrm>
          <a:prstGeom prst="rect">
            <a:avLst/>
          </a:prstGeom>
          <a:noFill/>
          <a:ln w="9525">
            <a:noFill/>
            <a:miter lim="800000"/>
            <a:headEnd/>
            <a:tailEnd/>
          </a:ln>
        </p:spPr>
        <p:txBody>
          <a:bodyPr>
            <a:spAutoFit/>
          </a:bodyPr>
          <a:lstStyle/>
          <a:p>
            <a:pPr marL="1206500" indent="-1206500" algn="just">
              <a:spcBef>
                <a:spcPct val="50000"/>
              </a:spcBef>
            </a:pPr>
            <a:r>
              <a:rPr lang="en-US" sz="3600" b="1">
                <a:cs typeface="Arial" charset="0"/>
              </a:rPr>
              <a:t>Khổ 4,5: Giọng vui hơn vì mẹ đã khỏe, em diễn trò  cho mẹ xem</a:t>
            </a:r>
            <a:endParaRPr lang="vi-VN" sz="3600" b="1">
              <a:cs typeface="Arial" charset="0"/>
            </a:endParaRPr>
          </a:p>
        </p:txBody>
      </p:sp>
      <p:sp>
        <p:nvSpPr>
          <p:cNvPr id="17415" name="Text Box 25"/>
          <p:cNvSpPr txBox="1">
            <a:spLocks noChangeArrowheads="1"/>
          </p:cNvSpPr>
          <p:nvPr/>
        </p:nvSpPr>
        <p:spPr bwMode="auto">
          <a:xfrm>
            <a:off x="-42863" y="5370513"/>
            <a:ext cx="8955088" cy="1200150"/>
          </a:xfrm>
          <a:prstGeom prst="rect">
            <a:avLst/>
          </a:prstGeom>
          <a:noFill/>
          <a:ln w="9525">
            <a:noFill/>
            <a:miter lim="800000"/>
            <a:headEnd/>
            <a:tailEnd/>
          </a:ln>
        </p:spPr>
        <p:txBody>
          <a:bodyPr>
            <a:spAutoFit/>
          </a:bodyPr>
          <a:lstStyle/>
          <a:p>
            <a:pPr marL="1206500" indent="-1206500" algn="just">
              <a:spcBef>
                <a:spcPct val="50000"/>
              </a:spcBef>
            </a:pPr>
            <a:r>
              <a:rPr lang="en-US" sz="3600" b="1">
                <a:solidFill>
                  <a:srgbClr val="000099"/>
                </a:solidFill>
                <a:cs typeface="Arial" charset="0"/>
              </a:rPr>
              <a:t>Khổ 6,7: Giọng thiết tha thể hiện lòng biết ơn của bạn nhỏ đối với mẹ.</a:t>
            </a:r>
            <a:endParaRPr lang="vi-VN" sz="3600" b="1">
              <a:solidFill>
                <a:srgbClr val="000099"/>
              </a:solidFill>
              <a:cs typeface="Arial" charset="0"/>
            </a:endParaRPr>
          </a:p>
        </p:txBody>
      </p:sp>
      <p:pic>
        <p:nvPicPr>
          <p:cNvPr id="8" name="Picture 24" descr="Thao luan nhon"/>
          <p:cNvPicPr>
            <a:picLocks noChangeAspect="1" noChangeArrowheads="1"/>
          </p:cNvPicPr>
          <p:nvPr/>
        </p:nvPicPr>
        <p:blipFill>
          <a:blip r:embed="rId4"/>
          <a:srcRect/>
          <a:stretch>
            <a:fillRect/>
          </a:stretch>
        </p:blipFill>
        <p:spPr bwMode="auto">
          <a:xfrm>
            <a:off x="6696075" y="0"/>
            <a:ext cx="2447925" cy="1752600"/>
          </a:xfrm>
          <a:prstGeom prst="rect">
            <a:avLst/>
          </a:prstGeom>
          <a:noFill/>
          <a:ln w="9525">
            <a:noFill/>
            <a:miter lim="800000"/>
            <a:headEnd/>
            <a:tailEnd/>
          </a:ln>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7412"/>
                                        </p:tgtEl>
                                        <p:attrNameLst>
                                          <p:attrName>style.visibility</p:attrName>
                                        </p:attrNameLst>
                                      </p:cBhvr>
                                      <p:to>
                                        <p:strVal val="visible"/>
                                      </p:to>
                                    </p:set>
                                    <p:animEffect transition="in" filter="box(in)">
                                      <p:cBhvr>
                                        <p:cTn id="12" dur="500"/>
                                        <p:tgtEl>
                                          <p:spTgt spid="174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7413"/>
                                        </p:tgtEl>
                                        <p:attrNameLst>
                                          <p:attrName>style.visibility</p:attrName>
                                        </p:attrNameLst>
                                      </p:cBhvr>
                                      <p:to>
                                        <p:strVal val="visible"/>
                                      </p:to>
                                    </p:set>
                                    <p:animEffect transition="in" filter="diamond(in)">
                                      <p:cBhvr>
                                        <p:cTn id="17" dur="2000"/>
                                        <p:tgtEl>
                                          <p:spTgt spid="1741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17414"/>
                                        </p:tgtEl>
                                        <p:attrNameLst>
                                          <p:attrName>style.visibility</p:attrName>
                                        </p:attrNameLst>
                                      </p:cBhvr>
                                      <p:to>
                                        <p:strVal val="visible"/>
                                      </p:to>
                                    </p:set>
                                    <p:anim calcmode="lin" valueType="num">
                                      <p:cBhvr>
                                        <p:cTn id="22" dur="500" fill="hold"/>
                                        <p:tgtEl>
                                          <p:spTgt spid="17414"/>
                                        </p:tgtEl>
                                        <p:attrNameLst>
                                          <p:attrName>ppt_w</p:attrName>
                                        </p:attrNameLst>
                                      </p:cBhvr>
                                      <p:tavLst>
                                        <p:tav tm="0">
                                          <p:val>
                                            <p:fltVal val="0"/>
                                          </p:val>
                                        </p:tav>
                                        <p:tav tm="100000">
                                          <p:val>
                                            <p:strVal val="#ppt_w"/>
                                          </p:val>
                                        </p:tav>
                                      </p:tavLst>
                                    </p:anim>
                                    <p:anim calcmode="lin" valueType="num">
                                      <p:cBhvr>
                                        <p:cTn id="23" dur="500" fill="hold"/>
                                        <p:tgtEl>
                                          <p:spTgt spid="17414"/>
                                        </p:tgtEl>
                                        <p:attrNameLst>
                                          <p:attrName>ppt_h</p:attrName>
                                        </p:attrNameLst>
                                      </p:cBhvr>
                                      <p:tavLst>
                                        <p:tav tm="0">
                                          <p:val>
                                            <p:fltVal val="0"/>
                                          </p:val>
                                        </p:tav>
                                        <p:tav tm="100000">
                                          <p:val>
                                            <p:strVal val="#ppt_h"/>
                                          </p:val>
                                        </p:tav>
                                      </p:tavLst>
                                    </p:anim>
                                    <p:animEffect transition="in" filter="fade">
                                      <p:cBhvr>
                                        <p:cTn id="24" dur="500"/>
                                        <p:tgtEl>
                                          <p:spTgt spid="1741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7415"/>
                                        </p:tgtEl>
                                        <p:attrNameLst>
                                          <p:attrName>style.visibility</p:attrName>
                                        </p:attrNameLst>
                                      </p:cBhvr>
                                      <p:to>
                                        <p:strVal val="visible"/>
                                      </p:to>
                                    </p:set>
                                    <p:anim calcmode="lin" valueType="num">
                                      <p:cBhvr additive="base">
                                        <p:cTn id="29" dur="500" fill="hold"/>
                                        <p:tgtEl>
                                          <p:spTgt spid="17415"/>
                                        </p:tgtEl>
                                        <p:attrNameLst>
                                          <p:attrName>ppt_x</p:attrName>
                                        </p:attrNameLst>
                                      </p:cBhvr>
                                      <p:tavLst>
                                        <p:tav tm="0">
                                          <p:val>
                                            <p:strVal val="#ppt_x"/>
                                          </p:val>
                                        </p:tav>
                                        <p:tav tm="100000">
                                          <p:val>
                                            <p:strVal val="#ppt_x"/>
                                          </p:val>
                                        </p:tav>
                                      </p:tavLst>
                                    </p:anim>
                                    <p:anim calcmode="lin" valueType="num">
                                      <p:cBhvr additive="base">
                                        <p:cTn id="30" dur="500" fill="hold"/>
                                        <p:tgtEl>
                                          <p:spTgt spid="174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P spid="17413" grpId="0"/>
      <p:bldP spid="17414" grpId="0"/>
      <p:bldP spid="1741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5" descr="mẹ yêu của con.jpg"/>
          <p:cNvPicPr>
            <a:picLocks noChangeAspect="1"/>
          </p:cNvPicPr>
          <p:nvPr/>
        </p:nvPicPr>
        <p:blipFill>
          <a:blip r:embed="rId2">
            <a:lum bright="70000" contrast="-70000"/>
          </a:blip>
          <a:srcRect/>
          <a:stretch>
            <a:fillRect/>
          </a:stretch>
        </p:blipFill>
        <p:spPr bwMode="auto">
          <a:xfrm>
            <a:off x="0" y="0"/>
            <a:ext cx="9144000" cy="6858000"/>
          </a:xfrm>
          <a:prstGeom prst="rect">
            <a:avLst/>
          </a:prstGeom>
          <a:noFill/>
          <a:ln w="9525">
            <a:noFill/>
            <a:miter lim="800000"/>
            <a:headEnd/>
            <a:tailEnd/>
          </a:ln>
        </p:spPr>
      </p:pic>
      <p:sp>
        <p:nvSpPr>
          <p:cNvPr id="431106" name="Rectangle 2"/>
          <p:cNvSpPr>
            <a:spLocks noGrp="1" noChangeArrowheads="1"/>
          </p:cNvSpPr>
          <p:nvPr>
            <p:ph type="title" idx="4294967295"/>
          </p:nvPr>
        </p:nvSpPr>
        <p:spPr>
          <a:xfrm>
            <a:off x="1918137" y="323850"/>
            <a:ext cx="5254955" cy="552450"/>
          </a:xfrm>
          <a:solidFill>
            <a:srgbClr val="FFCCFF"/>
          </a:solidFill>
          <a:scene3d>
            <a:camera prst="orthographicFront"/>
            <a:lightRig rig="threePt" dir="t"/>
          </a:scene3d>
          <a:sp3d>
            <a:bevelT w="165100" prst="coolSlant"/>
          </a:sp3d>
          <a:extLst>
            <a:ext uri="{91240B29-F687-4F45-9708-019B960494DF}"/>
          </a:extLst>
        </p:spPr>
        <p:txBody>
          <a:bodyPr lIns="0" rIns="0" bIns="0" anchor="b">
            <a:normAutofit fontScale="90000"/>
          </a:bodyPr>
          <a:lstStyle/>
          <a:p>
            <a:pPr algn="l" eaLnBrk="1" fontAlgn="auto" hangingPunct="1">
              <a:spcAft>
                <a:spcPts val="0"/>
              </a:spcAft>
              <a:defRPr/>
            </a:pPr>
            <a:r>
              <a:rPr lang="en-US" sz="4100" b="1" kern="1200" dirty="0">
                <a:solidFill>
                  <a:srgbClr val="993300"/>
                </a:solidFill>
                <a:cs typeface="Arial" pitchFamily="34" charset="0"/>
              </a:rPr>
              <a:t>THI ĐỌC THEO NHÓM</a:t>
            </a:r>
            <a:endParaRPr lang="vi-VN" sz="4100" b="1" kern="1200" dirty="0">
              <a:solidFill>
                <a:srgbClr val="993300"/>
              </a:solidFill>
              <a:cs typeface="Arial" pitchFamily="34" charset="0"/>
            </a:endParaRPr>
          </a:p>
        </p:txBody>
      </p:sp>
      <p:sp>
        <p:nvSpPr>
          <p:cNvPr id="431108" name="AutoShape 4"/>
          <p:cNvSpPr>
            <a:spLocks noChangeArrowheads="1"/>
          </p:cNvSpPr>
          <p:nvPr/>
        </p:nvSpPr>
        <p:spPr bwMode="auto">
          <a:xfrm>
            <a:off x="-76200" y="1428750"/>
            <a:ext cx="4173538" cy="2225675"/>
          </a:xfrm>
          <a:prstGeom prst="star16">
            <a:avLst>
              <a:gd name="adj" fmla="val 37500"/>
            </a:avLst>
          </a:prstGeom>
          <a:solidFill>
            <a:srgbClr val="FF0000"/>
          </a:solidFill>
          <a:ln w="9525">
            <a:solidFill>
              <a:schemeClr val="tx1"/>
            </a:solidFill>
            <a:miter lim="800000"/>
            <a:headEnd/>
            <a:tailEnd/>
          </a:ln>
        </p:spPr>
        <p:txBody>
          <a:bodyPr wrap="none" anchor="ctr"/>
          <a:lstStyle/>
          <a:p>
            <a:pPr algn="ctr"/>
            <a:r>
              <a:rPr lang="en-US" sz="6600" b="1">
                <a:cs typeface="Arial" charset="0"/>
              </a:rPr>
              <a:t>Nhóm 1</a:t>
            </a:r>
            <a:endParaRPr lang="vi-VN" sz="6600" b="1">
              <a:cs typeface="Arial" charset="0"/>
            </a:endParaRPr>
          </a:p>
        </p:txBody>
      </p:sp>
      <p:sp>
        <p:nvSpPr>
          <p:cNvPr id="431111" name="AutoShape 7"/>
          <p:cNvSpPr>
            <a:spLocks noChangeArrowheads="1"/>
          </p:cNvSpPr>
          <p:nvPr/>
        </p:nvSpPr>
        <p:spPr bwMode="auto">
          <a:xfrm>
            <a:off x="1651000" y="3714750"/>
            <a:ext cx="4419600" cy="2381250"/>
          </a:xfrm>
          <a:prstGeom prst="star16">
            <a:avLst>
              <a:gd name="adj" fmla="val 37500"/>
            </a:avLst>
          </a:prstGeom>
          <a:solidFill>
            <a:srgbClr val="FF9900"/>
          </a:solidFill>
          <a:ln w="9525">
            <a:solidFill>
              <a:schemeClr val="tx1"/>
            </a:solidFill>
            <a:miter lim="800000"/>
            <a:headEnd/>
            <a:tailEnd/>
          </a:ln>
        </p:spPr>
        <p:txBody>
          <a:bodyPr wrap="none" anchor="ctr"/>
          <a:lstStyle/>
          <a:p>
            <a:pPr algn="ctr"/>
            <a:r>
              <a:rPr lang="en-US" sz="6600" b="1">
                <a:cs typeface="Arial" charset="0"/>
              </a:rPr>
              <a:t>Nhóm 2</a:t>
            </a:r>
            <a:endParaRPr lang="vi-VN" sz="6600" b="1">
              <a:cs typeface="Arial" charset="0"/>
            </a:endParaRPr>
          </a:p>
        </p:txBody>
      </p:sp>
      <p:sp>
        <p:nvSpPr>
          <p:cNvPr id="431112" name="AutoShape 8"/>
          <p:cNvSpPr>
            <a:spLocks noChangeArrowheads="1"/>
          </p:cNvSpPr>
          <p:nvPr/>
        </p:nvSpPr>
        <p:spPr bwMode="auto">
          <a:xfrm>
            <a:off x="4597400" y="1657350"/>
            <a:ext cx="4173538" cy="2425700"/>
          </a:xfrm>
          <a:prstGeom prst="star16">
            <a:avLst>
              <a:gd name="adj" fmla="val 37500"/>
            </a:avLst>
          </a:prstGeom>
          <a:solidFill>
            <a:srgbClr val="FFFF00"/>
          </a:solidFill>
          <a:ln w="9525">
            <a:solidFill>
              <a:schemeClr val="tx1"/>
            </a:solidFill>
            <a:miter lim="800000"/>
            <a:headEnd/>
            <a:tailEnd/>
          </a:ln>
        </p:spPr>
        <p:txBody>
          <a:bodyPr wrap="none" anchor="ctr"/>
          <a:lstStyle/>
          <a:p>
            <a:pPr algn="ctr"/>
            <a:r>
              <a:rPr lang="en-US" sz="6600" b="1">
                <a:cs typeface="Arial" charset="0"/>
              </a:rPr>
              <a:t>Nhóm 3</a:t>
            </a:r>
            <a:endParaRPr lang="vi-VN" sz="6600" b="1">
              <a:cs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31108"/>
                                        </p:tgtEl>
                                        <p:attrNameLst>
                                          <p:attrName>style.visibility</p:attrName>
                                        </p:attrNameLst>
                                      </p:cBhvr>
                                      <p:to>
                                        <p:strVal val="visible"/>
                                      </p:to>
                                    </p:set>
                                    <p:animEffect transition="in" filter="circle(in)">
                                      <p:cBhvr>
                                        <p:cTn id="7" dur="1000"/>
                                        <p:tgtEl>
                                          <p:spTgt spid="4311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31111"/>
                                        </p:tgtEl>
                                        <p:attrNameLst>
                                          <p:attrName>style.visibility</p:attrName>
                                        </p:attrNameLst>
                                      </p:cBhvr>
                                      <p:to>
                                        <p:strVal val="visible"/>
                                      </p:to>
                                    </p:set>
                                    <p:animEffect transition="in" filter="diamond(in)">
                                      <p:cBhvr>
                                        <p:cTn id="12" dur="1000"/>
                                        <p:tgtEl>
                                          <p:spTgt spid="4311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31112"/>
                                        </p:tgtEl>
                                        <p:attrNameLst>
                                          <p:attrName>style.visibility</p:attrName>
                                        </p:attrNameLst>
                                      </p:cBhvr>
                                      <p:to>
                                        <p:strVal val="visible"/>
                                      </p:to>
                                    </p:set>
                                    <p:animEffect transition="in" filter="dissolve">
                                      <p:cBhvr>
                                        <p:cTn id="17" dur="1000"/>
                                        <p:tgtEl>
                                          <p:spTgt spid="4311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108" grpId="0" animBg="1"/>
      <p:bldP spid="431111" grpId="0" animBg="1"/>
      <p:bldP spid="4311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WordArt 4" descr="Narrow vertical"/>
          <p:cNvSpPr>
            <a:spLocks noChangeArrowheads="1" noChangeShapeType="1" noTextEdit="1"/>
          </p:cNvSpPr>
          <p:nvPr/>
        </p:nvSpPr>
        <p:spPr bwMode="auto">
          <a:xfrm>
            <a:off x="1066800" y="609600"/>
            <a:ext cx="6858000" cy="2286000"/>
          </a:xfrm>
          <a:prstGeom prst="rect">
            <a:avLst/>
          </a:prstGeom>
        </p:spPr>
        <p:txBody>
          <a:bodyPr wrap="none" fromWordArt="1">
            <a:prstTxWarp prst="textCurveUp">
              <a:avLst>
                <a:gd name="adj" fmla="val 40356"/>
              </a:avLst>
            </a:prstTxWarp>
          </a:bodyPr>
          <a:lstStyle/>
          <a:p>
            <a:pPr algn="ctr"/>
            <a:r>
              <a:rPr lang="en-US" sz="3600" kern="10">
                <a:ln w="12700">
                  <a:solidFill>
                    <a:srgbClr val="000000"/>
                  </a:solidFill>
                  <a:round/>
                  <a:headEnd/>
                  <a:tailEnd/>
                </a:ln>
                <a:pattFill prst="dashHorz">
                  <a:fgClr>
                    <a:srgbClr val="808080"/>
                  </a:fgClr>
                  <a:bgClr>
                    <a:srgbClr val="FFFF00"/>
                  </a:bgClr>
                </a:pattFill>
                <a:effectLst>
                  <a:outerShdw dist="45791" dir="2021404" algn="ctr" rotWithShape="0">
                    <a:srgbClr val="808080">
                      <a:alpha val="79999"/>
                    </a:srgbClr>
                  </a:outerShdw>
                </a:effectLst>
                <a:latin typeface="Arial"/>
                <a:cs typeface="Arial"/>
              </a:rPr>
              <a:t>HOẠT ĐỘNG 2</a:t>
            </a:r>
          </a:p>
        </p:txBody>
      </p:sp>
      <p:sp>
        <p:nvSpPr>
          <p:cNvPr id="16387" name="WordArt 5"/>
          <p:cNvSpPr>
            <a:spLocks noChangeArrowheads="1" noChangeShapeType="1" noTextEdit="1"/>
          </p:cNvSpPr>
          <p:nvPr/>
        </p:nvSpPr>
        <p:spPr bwMode="auto">
          <a:xfrm>
            <a:off x="762000" y="3886200"/>
            <a:ext cx="7772400" cy="1295400"/>
          </a:xfrm>
          <a:prstGeom prst="rect">
            <a:avLst/>
          </a:prstGeom>
        </p:spPr>
        <p:txBody>
          <a:bodyPr wrap="none" fromWordArt="1">
            <a:prstTxWarp prst="textPlain">
              <a:avLst>
                <a:gd name="adj" fmla="val 50000"/>
              </a:avLst>
            </a:prstTxWarp>
          </a:bodyPr>
          <a:lstStyle/>
          <a:p>
            <a:pPr algn="ctr"/>
            <a:r>
              <a:rPr lang="en-US" sz="3600" kern="10">
                <a:ln w="9525">
                  <a:solidFill>
                    <a:srgbClr val="FF0066"/>
                  </a:solidFill>
                  <a:round/>
                  <a:headEnd/>
                  <a:tailEnd/>
                </a:ln>
                <a:solidFill>
                  <a:srgbClr val="FFFFCC"/>
                </a:solidFill>
                <a:effectLst>
                  <a:outerShdw dist="35921" dir="2700000" algn="ctr" rotWithShape="0">
                    <a:srgbClr val="808080">
                      <a:alpha val="79999"/>
                    </a:srgbClr>
                  </a:outerShdw>
                </a:effectLst>
                <a:latin typeface="Arial"/>
                <a:cs typeface="Arial"/>
              </a:rPr>
              <a:t> TÌM HIỂU BÀI</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0" y="76200"/>
            <a:ext cx="9144000" cy="1981200"/>
          </a:xfrm>
          <a:prstGeom prst="rect">
            <a:avLst/>
          </a:prstGeom>
          <a:solidFill>
            <a:srgbClr val="FFFF00"/>
          </a:solidFill>
          <a:ln w="9525">
            <a:noFill/>
            <a:miter lim="800000"/>
            <a:headEnd/>
            <a:tailEnd/>
          </a:ln>
        </p:spPr>
        <p:txBody>
          <a:bodyPr anchor="ctr"/>
          <a:lstStyle/>
          <a:p>
            <a:r>
              <a:rPr lang="en-US" sz="4000" b="1">
                <a:solidFill>
                  <a:srgbClr val="0000FF"/>
                </a:solidFill>
                <a:cs typeface="Arial" charset="0"/>
              </a:rPr>
              <a:t>Đọc khổ thơ 1 và 2, em hiểu những câu thơ sau đây muốn nói điều gì ? </a:t>
            </a:r>
          </a:p>
        </p:txBody>
      </p:sp>
      <p:sp>
        <p:nvSpPr>
          <p:cNvPr id="5" name="Rectangle 2"/>
          <p:cNvSpPr txBox="1">
            <a:spLocks noChangeArrowheads="1"/>
          </p:cNvSpPr>
          <p:nvPr/>
        </p:nvSpPr>
        <p:spPr bwMode="auto">
          <a:xfrm>
            <a:off x="-228600" y="2667000"/>
            <a:ext cx="9601200" cy="750888"/>
          </a:xfrm>
          <a:prstGeom prst="rect">
            <a:avLst/>
          </a:prstGeom>
          <a:noFill/>
          <a:ln w="9525">
            <a:noFill/>
            <a:miter lim="800000"/>
            <a:headEnd/>
            <a:tailEnd/>
          </a:ln>
          <a:effectLst/>
        </p:spPr>
        <p:txBody>
          <a:bodyPr anchor="ctr"/>
          <a:lstStyle/>
          <a:p>
            <a:pPr algn="ctr">
              <a:defRPr/>
            </a:pPr>
            <a:r>
              <a:rPr lang="en-US" sz="4000" b="1" i="1" kern="0" dirty="0" err="1">
                <a:solidFill>
                  <a:srgbClr val="0000FF"/>
                </a:solidFill>
                <a:latin typeface="Arial"/>
                <a:ea typeface="+mj-ea"/>
                <a:cs typeface="Arial" pitchFamily="34" charset="0"/>
              </a:rPr>
              <a:t>Lá</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trầu</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khô</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giữa</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cơi</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trầu</a:t>
            </a:r>
            <a:endParaRPr lang="en-US" sz="4000" b="1" i="1" kern="0" dirty="0">
              <a:solidFill>
                <a:srgbClr val="0000FF"/>
              </a:solidFill>
              <a:latin typeface="Arial"/>
              <a:ea typeface="+mj-ea"/>
              <a:cs typeface="Arial" pitchFamily="34" charset="0"/>
            </a:endParaRPr>
          </a:p>
          <a:p>
            <a:pPr algn="ctr">
              <a:defRPr/>
            </a:pPr>
            <a:r>
              <a:rPr lang="en-US" sz="4000" b="1" i="1" kern="0" dirty="0" err="1">
                <a:solidFill>
                  <a:srgbClr val="0000FF"/>
                </a:solidFill>
                <a:latin typeface="Arial"/>
                <a:ea typeface="+mj-ea"/>
                <a:cs typeface="Arial" pitchFamily="34" charset="0"/>
              </a:rPr>
              <a:t>Truyện</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Kiều</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gấp</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lại</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trên</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đầu</a:t>
            </a:r>
            <a:r>
              <a:rPr lang="en-US" sz="4000" b="1" i="1" kern="0" dirty="0">
                <a:solidFill>
                  <a:srgbClr val="0000FF"/>
                </a:solidFill>
                <a:latin typeface="Arial"/>
                <a:ea typeface="+mj-ea"/>
                <a:cs typeface="Arial" pitchFamily="34" charset="0"/>
              </a:rPr>
              <a:t> </a:t>
            </a:r>
            <a:r>
              <a:rPr lang="en-US" sz="4000" b="1" i="1" kern="0" dirty="0" err="1">
                <a:solidFill>
                  <a:srgbClr val="0000FF"/>
                </a:solidFill>
                <a:latin typeface="Arial"/>
                <a:ea typeface="+mj-ea"/>
                <a:cs typeface="Arial" pitchFamily="34" charset="0"/>
              </a:rPr>
              <a:t>bấy</a:t>
            </a:r>
            <a:r>
              <a:rPr lang="en-US" sz="4000" b="1" i="1" kern="0" dirty="0">
                <a:solidFill>
                  <a:srgbClr val="0000FF"/>
                </a:solidFill>
                <a:latin typeface="Arial"/>
                <a:ea typeface="+mj-ea"/>
                <a:cs typeface="Arial" pitchFamily="34" charset="0"/>
              </a:rPr>
              <a:t> nay.</a:t>
            </a:r>
          </a:p>
        </p:txBody>
      </p:sp>
      <p:sp>
        <p:nvSpPr>
          <p:cNvPr id="6" name="Rectangle 2"/>
          <p:cNvSpPr txBox="1">
            <a:spLocks noChangeArrowheads="1"/>
          </p:cNvSpPr>
          <p:nvPr/>
        </p:nvSpPr>
        <p:spPr bwMode="auto">
          <a:xfrm>
            <a:off x="-1676400" y="4840288"/>
            <a:ext cx="12573000" cy="646112"/>
          </a:xfrm>
          <a:prstGeom prst="rect">
            <a:avLst/>
          </a:prstGeom>
          <a:noFill/>
          <a:ln w="9525">
            <a:noFill/>
            <a:miter lim="800000"/>
            <a:headEnd/>
            <a:tailEnd/>
          </a:ln>
          <a:effectLst/>
        </p:spPr>
        <p:txBody>
          <a:bodyPr anchor="ctr"/>
          <a:lstStyle/>
          <a:p>
            <a:pPr algn="ctr">
              <a:defRPr/>
            </a:pPr>
            <a:r>
              <a:rPr lang="en-US" sz="3600" b="1" i="1" kern="0" dirty="0" err="1">
                <a:solidFill>
                  <a:srgbClr val="0000FF"/>
                </a:solidFill>
                <a:latin typeface="Arial"/>
                <a:ea typeface="+mj-ea"/>
                <a:cs typeface="Arial" pitchFamily="34" charset="0"/>
              </a:rPr>
              <a:t>Cánh</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màn</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khép</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lỏng</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cả</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ngày</a:t>
            </a:r>
            <a:endParaRPr lang="en-US" sz="3600" b="1" i="1" kern="0" dirty="0">
              <a:solidFill>
                <a:srgbClr val="0000FF"/>
              </a:solidFill>
              <a:latin typeface="Arial"/>
              <a:ea typeface="+mj-ea"/>
              <a:cs typeface="Arial" pitchFamily="34" charset="0"/>
            </a:endParaRPr>
          </a:p>
          <a:p>
            <a:pPr algn="ctr">
              <a:defRPr/>
            </a:pPr>
            <a:r>
              <a:rPr lang="en-US" sz="3600" b="1" i="1" kern="0" dirty="0" err="1">
                <a:solidFill>
                  <a:srgbClr val="0000FF"/>
                </a:solidFill>
                <a:latin typeface="Arial"/>
                <a:ea typeface="+mj-ea"/>
                <a:cs typeface="Arial" pitchFamily="34" charset="0"/>
              </a:rPr>
              <a:t>Ruộng</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vườn</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vắng</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mẹ</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cuốc</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cày</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sớm</a:t>
            </a:r>
            <a:r>
              <a:rPr lang="en-US" sz="3600" b="1" i="1" kern="0" dirty="0">
                <a:solidFill>
                  <a:srgbClr val="0000FF"/>
                </a:solidFill>
                <a:latin typeface="Arial"/>
                <a:ea typeface="+mj-ea"/>
                <a:cs typeface="Arial" pitchFamily="34" charset="0"/>
              </a:rPr>
              <a:t> </a:t>
            </a:r>
            <a:r>
              <a:rPr lang="en-US" sz="3600" b="1" i="1" kern="0" dirty="0" err="1">
                <a:solidFill>
                  <a:srgbClr val="0000FF"/>
                </a:solidFill>
                <a:latin typeface="Arial"/>
                <a:ea typeface="+mj-ea"/>
                <a:cs typeface="Arial" pitchFamily="34" charset="0"/>
              </a:rPr>
              <a:t>trưa</a:t>
            </a:r>
            <a:r>
              <a:rPr lang="en-US" sz="3600" b="1" i="1" kern="0" dirty="0">
                <a:solidFill>
                  <a:srgbClr val="0000FF"/>
                </a:solidFill>
                <a:latin typeface="Arial"/>
                <a:ea typeface="+mj-ea"/>
                <a:cs typeface="Arial" pitchFamily="34"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heckerboard(across)">
                                      <p:cBhvr>
                                        <p:cTn id="10" dur="500"/>
                                        <p:tgtEl>
                                          <p:spTgt spid="5"/>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heckerboard(across)">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dấu chấm hỏi.jpg"/>
          <p:cNvPicPr>
            <a:picLocks noChangeAspect="1"/>
          </p:cNvPicPr>
          <p:nvPr/>
        </p:nvPicPr>
        <p:blipFill>
          <a:blip r:embed="rId3"/>
          <a:stretch>
            <a:fillRect/>
          </a:stretch>
        </p:blipFill>
        <p:spPr>
          <a:xfrm>
            <a:off x="3733800" y="0"/>
            <a:ext cx="1910080" cy="985838"/>
          </a:xfrm>
          <a:prstGeom prst="ellipse">
            <a:avLst/>
          </a:prstGeom>
          <a:ln>
            <a:noFill/>
          </a:ln>
          <a:effectLst>
            <a:softEdge rad="112500"/>
          </a:effectLst>
        </p:spPr>
      </p:pic>
      <p:sp>
        <p:nvSpPr>
          <p:cNvPr id="16" name="Rectangle 2"/>
          <p:cNvSpPr txBox="1">
            <a:spLocks noChangeArrowheads="1"/>
          </p:cNvSpPr>
          <p:nvPr/>
        </p:nvSpPr>
        <p:spPr bwMode="auto">
          <a:xfrm>
            <a:off x="76200" y="0"/>
            <a:ext cx="9067800" cy="3581400"/>
          </a:xfrm>
          <a:prstGeom prst="rect">
            <a:avLst/>
          </a:prstGeom>
          <a:solidFill>
            <a:schemeClr val="bg1"/>
          </a:solidFill>
          <a:ln w="9525">
            <a:solidFill>
              <a:schemeClr val="bg1"/>
            </a:solidFill>
            <a:miter lim="800000"/>
            <a:headEnd/>
            <a:tailEnd/>
          </a:ln>
        </p:spPr>
        <p:txBody>
          <a:bodyPr anchor="ctr"/>
          <a:lstStyle/>
          <a:p>
            <a:r>
              <a:rPr lang="en-US" sz="4400" b="1">
                <a:solidFill>
                  <a:srgbClr val="0000FF"/>
                </a:solidFill>
                <a:cs typeface="Arial" charset="0"/>
              </a:rPr>
              <a:t>Đọc khổ thơ 3, em hãy cho biết sự quan tâm chăm sóc của làng xóm đối với mẹ của bạn nhỏ được thể hiện qua những câu thơ nào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1000" fill="hold"/>
                                        <p:tgtEl>
                                          <p:spTgt spid="16"/>
                                        </p:tgtEl>
                                        <p:attrNameLst>
                                          <p:attrName>ppt_w</p:attrName>
                                        </p:attrNameLst>
                                      </p:cBhvr>
                                      <p:tavLst>
                                        <p:tav tm="0">
                                          <p:val>
                                            <p:strVal val="#ppt_w*0.70"/>
                                          </p:val>
                                        </p:tav>
                                        <p:tav tm="100000">
                                          <p:val>
                                            <p:strVal val="#ppt_w"/>
                                          </p:val>
                                        </p:tav>
                                      </p:tavLst>
                                    </p:anim>
                                    <p:anim calcmode="lin" valueType="num">
                                      <p:cBhvr>
                                        <p:cTn id="8" dur="1000" fill="hold"/>
                                        <p:tgtEl>
                                          <p:spTgt spid="16"/>
                                        </p:tgtEl>
                                        <p:attrNameLst>
                                          <p:attrName>ppt_h</p:attrName>
                                        </p:attrNameLst>
                                      </p:cBhvr>
                                      <p:tavLst>
                                        <p:tav tm="0">
                                          <p:val>
                                            <p:strVal val="#ppt_h"/>
                                          </p:val>
                                        </p:tav>
                                        <p:tav tm="100000">
                                          <p:val>
                                            <p:strVal val="#ppt_h"/>
                                          </p:val>
                                        </p:tav>
                                      </p:tavLst>
                                    </p:anim>
                                    <p:animEffect transition="in" filter="fade">
                                      <p:cBhvr>
                                        <p:cTn id="9"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2"/>
          <p:cNvSpPr txBox="1">
            <a:spLocks noChangeArrowheads="1"/>
          </p:cNvSpPr>
          <p:nvPr/>
        </p:nvSpPr>
        <p:spPr bwMode="auto">
          <a:xfrm>
            <a:off x="76200" y="0"/>
            <a:ext cx="8915400" cy="2590800"/>
          </a:xfrm>
          <a:prstGeom prst="rect">
            <a:avLst/>
          </a:prstGeom>
          <a:solidFill>
            <a:schemeClr val="bg1">
              <a:lumMod val="95000"/>
            </a:schemeClr>
          </a:solidFill>
          <a:ln w="9525">
            <a:noFill/>
            <a:miter lim="800000"/>
            <a:headEnd/>
            <a:tailEnd/>
          </a:ln>
          <a:effectLst/>
        </p:spPr>
        <p:txBody>
          <a:bodyPr anchor="ctr"/>
          <a:lstStyle/>
          <a:p>
            <a:pPr>
              <a:defRPr/>
            </a:pPr>
            <a:r>
              <a:rPr lang="en-US" sz="4400" b="1">
                <a:solidFill>
                  <a:srgbClr val="0000FF"/>
                </a:solidFill>
                <a:latin typeface="Arial"/>
                <a:cs typeface="Arial" charset="0"/>
              </a:rPr>
              <a:t>Đọc khổ thơ 4,5 và cho biết bạn nhỏ đã làm gì để mẹ vui khỏe?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4" descr="mẹ và con.jpg"/>
          <p:cNvPicPr>
            <a:picLocks noChangeAspect="1"/>
          </p:cNvPicPr>
          <p:nvPr/>
        </p:nvPicPr>
        <p:blipFill>
          <a:blip r:embed="rId3">
            <a:lum bright="70000" contrast="-70000"/>
          </a:blip>
          <a:srcRect/>
          <a:stretch>
            <a:fillRect/>
          </a:stretch>
        </p:blipFill>
        <p:spPr bwMode="auto">
          <a:xfrm>
            <a:off x="0" y="0"/>
            <a:ext cx="9144000" cy="6858000"/>
          </a:xfrm>
          <a:prstGeom prst="rect">
            <a:avLst/>
          </a:prstGeom>
          <a:noFill/>
          <a:ln w="9525">
            <a:noFill/>
            <a:miter lim="800000"/>
            <a:headEnd/>
            <a:tailEnd/>
          </a:ln>
        </p:spPr>
      </p:pic>
      <p:sp>
        <p:nvSpPr>
          <p:cNvPr id="20483" name="WordArt 25"/>
          <p:cNvSpPr>
            <a:spLocks noChangeArrowheads="1" noChangeShapeType="1" noTextEdit="1"/>
          </p:cNvSpPr>
          <p:nvPr/>
        </p:nvSpPr>
        <p:spPr bwMode="auto">
          <a:xfrm>
            <a:off x="2641600" y="76200"/>
            <a:ext cx="3706813" cy="1257300"/>
          </a:xfrm>
          <a:prstGeom prst="rect">
            <a:avLst/>
          </a:prstGeom>
        </p:spPr>
        <p:txBody>
          <a:bodyPr wrap="none" fromWordArt="1">
            <a:prstTxWarp prst="textWave1">
              <a:avLst>
                <a:gd name="adj1" fmla="val 13005"/>
                <a:gd name="adj2" fmla="val 0"/>
              </a:avLst>
            </a:prstTxWarp>
          </a:bodyPr>
          <a:lstStyle/>
          <a:p>
            <a:pPr algn="ctr"/>
            <a:r>
              <a:rPr lang="en-US" sz="4000" b="1" kern="10">
                <a:ln w="9525">
                  <a:noFill/>
                  <a:round/>
                  <a:headEnd/>
                  <a:tailEnd/>
                </a:ln>
                <a:solidFill>
                  <a:srgbClr val="FF0000"/>
                </a:solidFill>
                <a:effectLst>
                  <a:outerShdw dist="53882" dir="2700000" algn="ctr" rotWithShape="0">
                    <a:srgbClr val="C0C0C0">
                      <a:alpha val="79999"/>
                    </a:srgbClr>
                  </a:outerShdw>
                </a:effectLst>
                <a:latin typeface="Arial"/>
                <a:cs typeface="Arial"/>
              </a:rPr>
              <a:t>Thảo luận nhóm</a:t>
            </a:r>
          </a:p>
        </p:txBody>
      </p:sp>
      <p:pic>
        <p:nvPicPr>
          <p:cNvPr id="20484" name="Picture 24" descr="Thao luan nhon"/>
          <p:cNvPicPr>
            <a:picLocks noChangeAspect="1" noChangeArrowheads="1"/>
          </p:cNvPicPr>
          <p:nvPr/>
        </p:nvPicPr>
        <p:blipFill>
          <a:blip r:embed="rId4"/>
          <a:srcRect/>
          <a:stretch>
            <a:fillRect/>
          </a:stretch>
        </p:blipFill>
        <p:spPr bwMode="auto">
          <a:xfrm>
            <a:off x="0" y="0"/>
            <a:ext cx="1930400" cy="969963"/>
          </a:xfrm>
          <a:prstGeom prst="rect">
            <a:avLst/>
          </a:prstGeom>
          <a:noFill/>
          <a:ln w="9525">
            <a:noFill/>
            <a:miter lim="800000"/>
            <a:headEnd/>
            <a:tailEnd/>
          </a:ln>
        </p:spPr>
      </p:pic>
      <p:sp>
        <p:nvSpPr>
          <p:cNvPr id="20485" name="Rectangle 2"/>
          <p:cNvSpPr txBox="1">
            <a:spLocks noChangeArrowheads="1"/>
          </p:cNvSpPr>
          <p:nvPr/>
        </p:nvSpPr>
        <p:spPr bwMode="auto">
          <a:xfrm>
            <a:off x="152400" y="2133600"/>
            <a:ext cx="8585200" cy="3657600"/>
          </a:xfrm>
          <a:prstGeom prst="rect">
            <a:avLst/>
          </a:prstGeom>
          <a:noFill/>
          <a:ln w="9525">
            <a:noFill/>
            <a:miter lim="800000"/>
            <a:headEnd/>
            <a:tailEnd/>
          </a:ln>
        </p:spPr>
        <p:txBody>
          <a:bodyPr anchor="ctr"/>
          <a:lstStyle/>
          <a:p>
            <a:pPr indent="228600"/>
            <a:r>
              <a:rPr lang="en-US" sz="4800" b="1">
                <a:solidFill>
                  <a:srgbClr val="0000FF"/>
                </a:solidFill>
                <a:cs typeface="Arial" charset="0"/>
              </a:rPr>
              <a:t>Cùng đọc toàn bài thơ và tìm những chi tiết nào trong bài thơ bộc lộ tình yêu thương sâu sắc của bạn nhỏ đối với mẹ ?</a:t>
            </a:r>
          </a:p>
        </p:txBody>
      </p:sp>
      <p:pic>
        <p:nvPicPr>
          <p:cNvPr id="20486" name="Picture 24" descr="Thao luan nhon"/>
          <p:cNvPicPr>
            <a:picLocks noChangeAspect="1" noChangeArrowheads="1"/>
          </p:cNvPicPr>
          <p:nvPr/>
        </p:nvPicPr>
        <p:blipFill>
          <a:blip r:embed="rId4"/>
          <a:srcRect/>
          <a:stretch>
            <a:fillRect/>
          </a:stretch>
        </p:blipFill>
        <p:spPr bwMode="auto">
          <a:xfrm>
            <a:off x="6934200" y="152400"/>
            <a:ext cx="1930400" cy="96996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76400" y="388203"/>
            <a:ext cx="6629400" cy="830997"/>
          </a:xfrm>
          <a:prstGeom prst="rect">
            <a:avLst/>
          </a:prstGeom>
          <a:noFill/>
        </p:spPr>
        <p:txBody>
          <a:bodyPr spcFirstLastPara="1">
            <a:prstTxWarp prst="textArchUp">
              <a:avLst/>
            </a:prstTxWarp>
            <a:spAutoFit/>
          </a:bodyPr>
          <a:lstStyle/>
          <a:p>
            <a:pPr>
              <a:defRPr/>
            </a:pPr>
            <a:r>
              <a:rPr lang="en-US" sz="4800" b="1" dirty="0">
                <a:solidFill>
                  <a:srgbClr val="FF0000"/>
                </a:solidFill>
                <a:effectLst>
                  <a:glow rad="63500">
                    <a:schemeClr val="accent1">
                      <a:satMod val="175000"/>
                      <a:alpha val="40000"/>
                    </a:schemeClr>
                  </a:glow>
                </a:effectLst>
                <a:latin typeface="Arial"/>
                <a:cs typeface="Times New Roman" pitchFamily="18" charset="0"/>
              </a:rPr>
              <a:t>KIỂM TRA BÀI CŨ:</a:t>
            </a:r>
          </a:p>
        </p:txBody>
      </p:sp>
      <p:sp>
        <p:nvSpPr>
          <p:cNvPr id="7" name="TextBox 6"/>
          <p:cNvSpPr txBox="1">
            <a:spLocks noChangeArrowheads="1"/>
          </p:cNvSpPr>
          <p:nvPr/>
        </p:nvSpPr>
        <p:spPr bwMode="auto">
          <a:xfrm>
            <a:off x="152400" y="1584325"/>
            <a:ext cx="8763000" cy="1311275"/>
          </a:xfrm>
          <a:prstGeom prst="rect">
            <a:avLst/>
          </a:prstGeom>
          <a:noFill/>
          <a:ln w="9525">
            <a:noFill/>
            <a:miter lim="800000"/>
            <a:headEnd/>
            <a:tailEnd/>
          </a:ln>
        </p:spPr>
        <p:txBody>
          <a:bodyPr>
            <a:spAutoFit/>
          </a:bodyPr>
          <a:lstStyle/>
          <a:p>
            <a:pPr algn="just"/>
            <a:r>
              <a:rPr lang="en-US" sz="4000" b="1">
                <a:solidFill>
                  <a:srgbClr val="083763"/>
                </a:solidFill>
                <a:cs typeface="Times New Roman" pitchFamily="18" charset="0"/>
              </a:rPr>
              <a:t>+ Tìm những chi tiết cho thấy chị Nhà Trò rất yếu ớt?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xit" presetSubtype="10" fill="hold" grpId="1" nodeType="clickEffect">
                                  <p:stCondLst>
                                    <p:cond delay="0"/>
                                  </p:stCondLst>
                                  <p:childTnLst>
                                    <p:animEffect transition="out" filter="blinds(horizontal)">
                                      <p:cBhvr>
                                        <p:cTn id="20" dur="500"/>
                                        <p:tgtEl>
                                          <p:spTgt spid="7"/>
                                        </p:tgtEl>
                                      </p:cBhvr>
                                    </p:animEffect>
                                    <p:set>
                                      <p:cBhvr>
                                        <p:cTn id="21"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152400" y="2514600"/>
            <a:ext cx="9601200" cy="2895600"/>
          </a:xfrm>
          <a:prstGeom prst="rect">
            <a:avLst/>
          </a:prstGeom>
          <a:noFill/>
          <a:ln w="9525">
            <a:noFill/>
            <a:miter lim="800000"/>
            <a:headEnd/>
            <a:tailEnd/>
          </a:ln>
          <a:effectLst/>
        </p:spPr>
        <p:txBody>
          <a:bodyPr anchor="ctr"/>
          <a:lstStyle/>
          <a:p>
            <a:pPr algn="ctr">
              <a:defRPr/>
            </a:pPr>
            <a:r>
              <a:rPr lang="en-US" sz="4000" b="1" kern="0" dirty="0" err="1">
                <a:solidFill>
                  <a:srgbClr val="0000FF"/>
                </a:solidFill>
                <a:latin typeface="Arial"/>
                <a:cs typeface="Arial" pitchFamily="34" charset="0"/>
              </a:rPr>
              <a:t>Nắng</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mưa</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từ</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những</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ngày</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xưa</a:t>
            </a:r>
            <a:endParaRPr lang="en-US" sz="4000" b="1" kern="0" dirty="0">
              <a:solidFill>
                <a:srgbClr val="0000FF"/>
              </a:solidFill>
              <a:latin typeface="Arial"/>
              <a:cs typeface="Arial" pitchFamily="34" charset="0"/>
            </a:endParaRPr>
          </a:p>
          <a:p>
            <a:pPr algn="ctr">
              <a:defRPr/>
            </a:pPr>
            <a:r>
              <a:rPr lang="en-US" sz="4000" b="1" kern="0" dirty="0" err="1">
                <a:solidFill>
                  <a:srgbClr val="0000FF"/>
                </a:solidFill>
                <a:latin typeface="Arial"/>
                <a:cs typeface="Arial" pitchFamily="34" charset="0"/>
              </a:rPr>
              <a:t>Lặn</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trong</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đời</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mẹ</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đến</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giờ</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chưa</a:t>
            </a:r>
            <a:r>
              <a:rPr lang="en-US" sz="4000" b="1" kern="0" dirty="0">
                <a:solidFill>
                  <a:srgbClr val="0000FF"/>
                </a:solidFill>
                <a:latin typeface="Arial"/>
                <a:cs typeface="Arial" pitchFamily="34" charset="0"/>
              </a:rPr>
              <a:t> tan.</a:t>
            </a:r>
          </a:p>
          <a:p>
            <a:pPr algn="ctr">
              <a:defRPr/>
            </a:pPr>
            <a:r>
              <a:rPr lang="en-US" sz="4000" b="1" kern="0" dirty="0" err="1">
                <a:solidFill>
                  <a:srgbClr val="0000FF"/>
                </a:solidFill>
                <a:latin typeface="Arial"/>
                <a:cs typeface="Arial" pitchFamily="34" charset="0"/>
              </a:rPr>
              <a:t>Cả</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đời</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đi</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gió</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đi</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sương</a:t>
            </a:r>
            <a:endParaRPr lang="en-US" sz="4000" b="1" kern="0" dirty="0">
              <a:solidFill>
                <a:srgbClr val="0000FF"/>
              </a:solidFill>
              <a:latin typeface="Arial"/>
              <a:cs typeface="Arial" pitchFamily="34" charset="0"/>
            </a:endParaRPr>
          </a:p>
          <a:p>
            <a:pPr algn="ctr">
              <a:defRPr/>
            </a:pPr>
            <a:r>
              <a:rPr lang="en-US" sz="4000" b="1" kern="0" dirty="0" err="1">
                <a:solidFill>
                  <a:srgbClr val="0000FF"/>
                </a:solidFill>
                <a:latin typeface="Arial"/>
                <a:cs typeface="Arial" pitchFamily="34" charset="0"/>
              </a:rPr>
              <a:t>Bây</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giờ</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mẹ</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lại</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lần</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giường</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tập</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đi</a:t>
            </a:r>
            <a:r>
              <a:rPr lang="en-US" sz="4000" b="1" kern="0" dirty="0">
                <a:solidFill>
                  <a:srgbClr val="0000FF"/>
                </a:solidFill>
                <a:latin typeface="Arial"/>
                <a:cs typeface="Arial" pitchFamily="34" charset="0"/>
              </a:rPr>
              <a:t>.</a:t>
            </a:r>
          </a:p>
          <a:p>
            <a:pPr algn="ctr">
              <a:defRPr/>
            </a:pPr>
            <a:r>
              <a:rPr lang="en-US" sz="4000" b="1" kern="0" dirty="0" err="1">
                <a:solidFill>
                  <a:srgbClr val="0000FF"/>
                </a:solidFill>
                <a:latin typeface="Arial"/>
                <a:cs typeface="Arial" pitchFamily="34" charset="0"/>
              </a:rPr>
              <a:t>Vì</a:t>
            </a:r>
            <a:r>
              <a:rPr lang="en-US" sz="4000" b="1" kern="0" dirty="0">
                <a:solidFill>
                  <a:srgbClr val="0000FF"/>
                </a:solidFill>
                <a:latin typeface="Arial"/>
                <a:cs typeface="Arial" pitchFamily="34" charset="0"/>
              </a:rPr>
              <a:t> con, </a:t>
            </a:r>
            <a:r>
              <a:rPr lang="en-US" sz="4000" b="1" kern="0" dirty="0" err="1">
                <a:solidFill>
                  <a:srgbClr val="0000FF"/>
                </a:solidFill>
                <a:latin typeface="Arial"/>
                <a:cs typeface="Arial" pitchFamily="34" charset="0"/>
              </a:rPr>
              <a:t>mẹ</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khổ</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đủ</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điều</a:t>
            </a:r>
            <a:endParaRPr lang="en-US" sz="4000" b="1" kern="0" dirty="0">
              <a:solidFill>
                <a:srgbClr val="0000FF"/>
              </a:solidFill>
              <a:latin typeface="Arial"/>
              <a:cs typeface="Arial" pitchFamily="34" charset="0"/>
            </a:endParaRPr>
          </a:p>
          <a:p>
            <a:pPr algn="ctr">
              <a:defRPr/>
            </a:pPr>
            <a:r>
              <a:rPr lang="en-US" sz="4000" b="1" kern="0" dirty="0" err="1">
                <a:solidFill>
                  <a:srgbClr val="0000FF"/>
                </a:solidFill>
                <a:latin typeface="Arial"/>
                <a:cs typeface="Arial" pitchFamily="34" charset="0"/>
              </a:rPr>
              <a:t>Quanh</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đôi</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mắt</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mẹ</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đã</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nhiều</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nếp</a:t>
            </a:r>
            <a:r>
              <a:rPr lang="en-US" sz="4000" b="1" kern="0" dirty="0">
                <a:solidFill>
                  <a:srgbClr val="0000FF"/>
                </a:solidFill>
                <a:latin typeface="Arial"/>
                <a:cs typeface="Arial" pitchFamily="34" charset="0"/>
              </a:rPr>
              <a:t> </a:t>
            </a:r>
            <a:r>
              <a:rPr lang="en-US" sz="4000" b="1" kern="0" dirty="0" err="1">
                <a:solidFill>
                  <a:srgbClr val="0000FF"/>
                </a:solidFill>
                <a:latin typeface="Arial"/>
                <a:cs typeface="Arial" pitchFamily="34" charset="0"/>
              </a:rPr>
              <a:t>nhăn</a:t>
            </a:r>
            <a:r>
              <a:rPr lang="en-US" sz="4000" b="1" kern="0" dirty="0">
                <a:solidFill>
                  <a:srgbClr val="0000FF"/>
                </a:solidFill>
                <a:latin typeface="Arial"/>
                <a:cs typeface="Arial" pitchFamily="34" charset="0"/>
              </a:rPr>
              <a:t>.</a:t>
            </a:r>
          </a:p>
        </p:txBody>
      </p:sp>
      <p:sp>
        <p:nvSpPr>
          <p:cNvPr id="6" name="Rectangle 2"/>
          <p:cNvSpPr txBox="1">
            <a:spLocks noChangeArrowheads="1"/>
          </p:cNvSpPr>
          <p:nvPr/>
        </p:nvSpPr>
        <p:spPr bwMode="auto">
          <a:xfrm>
            <a:off x="0" y="152400"/>
            <a:ext cx="9144000" cy="1371600"/>
          </a:xfrm>
          <a:prstGeom prst="rect">
            <a:avLst/>
          </a:prstGeom>
          <a:noFill/>
          <a:ln w="9525">
            <a:noFill/>
            <a:miter lim="800000"/>
            <a:headEnd/>
            <a:tailEnd/>
          </a:ln>
          <a:effectLst/>
        </p:spPr>
        <p:txBody>
          <a:bodyPr anchor="ctr"/>
          <a:lstStyle/>
          <a:p>
            <a:pPr marL="0" lvl="1" indent="228600">
              <a:buFont typeface="Arial" pitchFamily="34" charset="0"/>
              <a:buChar char="•"/>
              <a:defRPr/>
            </a:pPr>
            <a:r>
              <a:rPr lang="en-US" sz="5400" b="1" kern="0" dirty="0" err="1">
                <a:latin typeface="Arial"/>
                <a:ea typeface="+mj-ea"/>
                <a:cs typeface="Arial" pitchFamily="34" charset="0"/>
              </a:rPr>
              <a:t>Bạn</a:t>
            </a:r>
            <a:r>
              <a:rPr lang="en-US" sz="5400" b="1" kern="0" dirty="0">
                <a:latin typeface="Arial"/>
                <a:ea typeface="+mj-ea"/>
                <a:cs typeface="Arial" pitchFamily="34" charset="0"/>
              </a:rPr>
              <a:t> </a:t>
            </a:r>
            <a:r>
              <a:rPr lang="en-US" sz="5400" b="1" kern="0" dirty="0" err="1">
                <a:latin typeface="Arial"/>
                <a:ea typeface="+mj-ea"/>
                <a:cs typeface="Arial" pitchFamily="34" charset="0"/>
              </a:rPr>
              <a:t>nhỏ</a:t>
            </a:r>
            <a:r>
              <a:rPr lang="en-US" sz="5400" b="1" kern="0" dirty="0">
                <a:latin typeface="Arial"/>
                <a:ea typeface="+mj-ea"/>
                <a:cs typeface="Arial" pitchFamily="34" charset="0"/>
              </a:rPr>
              <a:t> </a:t>
            </a:r>
            <a:r>
              <a:rPr lang="en-US" sz="5400" b="1" kern="0" dirty="0" err="1">
                <a:latin typeface="Arial"/>
                <a:ea typeface="+mj-ea"/>
                <a:cs typeface="Arial" pitchFamily="34" charset="0"/>
              </a:rPr>
              <a:t>xót</a:t>
            </a:r>
            <a:r>
              <a:rPr lang="en-US" sz="5400" b="1" kern="0" dirty="0">
                <a:latin typeface="Arial"/>
                <a:ea typeface="+mj-ea"/>
                <a:cs typeface="Arial" pitchFamily="34" charset="0"/>
              </a:rPr>
              <a:t> </a:t>
            </a:r>
            <a:r>
              <a:rPr lang="en-US" sz="5400" b="1" kern="0" dirty="0" err="1">
                <a:latin typeface="Arial"/>
                <a:ea typeface="+mj-ea"/>
                <a:cs typeface="Arial" pitchFamily="34" charset="0"/>
              </a:rPr>
              <a:t>thương</a:t>
            </a:r>
            <a:r>
              <a:rPr lang="en-US" sz="5400" b="1" kern="0" dirty="0">
                <a:latin typeface="Arial"/>
                <a:ea typeface="+mj-ea"/>
                <a:cs typeface="Arial" pitchFamily="34" charset="0"/>
              </a:rPr>
              <a:t> </a:t>
            </a:r>
            <a:r>
              <a:rPr lang="en-US" sz="5400" b="1" kern="0" dirty="0" err="1">
                <a:latin typeface="Arial"/>
                <a:ea typeface="+mj-ea"/>
                <a:cs typeface="Arial" pitchFamily="34" charset="0"/>
              </a:rPr>
              <a:t>mẹ</a:t>
            </a:r>
            <a:r>
              <a:rPr lang="en-US" sz="5400" b="1" kern="0" dirty="0">
                <a:latin typeface="Arial"/>
                <a:ea typeface="+mj-ea"/>
                <a:cs typeface="Arial" pitchFamily="34"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304800" y="990600"/>
            <a:ext cx="8686800" cy="701675"/>
          </a:xfrm>
          <a:prstGeom prst="rect">
            <a:avLst/>
          </a:prstGeom>
          <a:noFill/>
          <a:ln w="9525">
            <a:noFill/>
            <a:miter lim="800000"/>
            <a:headEnd/>
            <a:tailEnd/>
          </a:ln>
        </p:spPr>
        <p:txBody>
          <a:bodyPr>
            <a:spAutoFit/>
          </a:bodyPr>
          <a:lstStyle/>
          <a:p>
            <a:pPr algn="ctr"/>
            <a:r>
              <a:rPr lang="en-US" sz="4000" b="1">
                <a:solidFill>
                  <a:srgbClr val="C00000"/>
                </a:solidFill>
                <a:cs typeface="Arial" charset="0"/>
              </a:rPr>
              <a:t>Con mong mẹ khỏe dần dần</a:t>
            </a:r>
          </a:p>
        </p:txBody>
      </p:sp>
      <p:sp>
        <p:nvSpPr>
          <p:cNvPr id="4" name="Rectangle 3"/>
          <p:cNvSpPr/>
          <p:nvPr/>
        </p:nvSpPr>
        <p:spPr>
          <a:xfrm>
            <a:off x="84138" y="2971800"/>
            <a:ext cx="9059862" cy="1754188"/>
          </a:xfrm>
          <a:prstGeom prst="rect">
            <a:avLst/>
          </a:prstGeom>
        </p:spPr>
        <p:txBody>
          <a:bodyPr>
            <a:spAutoFit/>
          </a:bodyPr>
          <a:lstStyle/>
          <a:p>
            <a:pPr algn="ctr">
              <a:defRPr/>
            </a:pPr>
            <a:r>
              <a:rPr lang="en-US" sz="3600" b="1" kern="0" dirty="0" err="1">
                <a:solidFill>
                  <a:srgbClr val="C00000"/>
                </a:solidFill>
                <a:latin typeface="Arial"/>
                <a:cs typeface="Arial" pitchFamily="34" charset="0"/>
              </a:rPr>
              <a:t>Mẹ</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vui</a:t>
            </a:r>
            <a:r>
              <a:rPr lang="en-US" sz="3600" b="1" kern="0" dirty="0">
                <a:solidFill>
                  <a:srgbClr val="C00000"/>
                </a:solidFill>
                <a:latin typeface="Arial"/>
                <a:cs typeface="Arial" pitchFamily="34" charset="0"/>
              </a:rPr>
              <a:t>, con </a:t>
            </a:r>
            <a:r>
              <a:rPr lang="en-US" sz="3600" b="1" kern="0" dirty="0" err="1">
                <a:solidFill>
                  <a:srgbClr val="C00000"/>
                </a:solidFill>
                <a:latin typeface="Arial"/>
                <a:cs typeface="Arial" pitchFamily="34" charset="0"/>
              </a:rPr>
              <a:t>có</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quản</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gì</a:t>
            </a:r>
            <a:endParaRPr lang="en-US" sz="3600" b="1" kern="0" dirty="0">
              <a:solidFill>
                <a:srgbClr val="C00000"/>
              </a:solidFill>
              <a:latin typeface="Arial"/>
              <a:cs typeface="Arial" pitchFamily="34" charset="0"/>
            </a:endParaRPr>
          </a:p>
          <a:p>
            <a:pPr algn="ctr">
              <a:defRPr/>
            </a:pPr>
            <a:r>
              <a:rPr lang="en-US" sz="3600" b="1" kern="0" dirty="0" err="1">
                <a:solidFill>
                  <a:srgbClr val="C00000"/>
                </a:solidFill>
                <a:latin typeface="Arial"/>
                <a:cs typeface="Arial" pitchFamily="34" charset="0"/>
              </a:rPr>
              <a:t>Ngâm</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thơ</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kể</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chuyện</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rồi</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thì</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múa</a:t>
            </a:r>
            <a:r>
              <a:rPr lang="en-US" sz="3600" b="1" kern="0" dirty="0">
                <a:solidFill>
                  <a:srgbClr val="C00000"/>
                </a:solidFill>
                <a:latin typeface="Arial"/>
                <a:cs typeface="Arial" pitchFamily="34" charset="0"/>
              </a:rPr>
              <a:t> ca.</a:t>
            </a:r>
          </a:p>
          <a:p>
            <a:pPr algn="ctr">
              <a:defRPr/>
            </a:pPr>
            <a:r>
              <a:rPr lang="en-US" sz="3600" b="1" kern="0" dirty="0" err="1">
                <a:solidFill>
                  <a:srgbClr val="C00000"/>
                </a:solidFill>
                <a:latin typeface="Arial"/>
                <a:cs typeface="Arial" pitchFamily="34" charset="0"/>
              </a:rPr>
              <a:t>Rồi</a:t>
            </a:r>
            <a:r>
              <a:rPr lang="en-US" sz="3600" b="1" kern="0" dirty="0">
                <a:solidFill>
                  <a:srgbClr val="C00000"/>
                </a:solidFill>
                <a:latin typeface="Arial"/>
                <a:cs typeface="Arial" pitchFamily="34" charset="0"/>
              </a:rPr>
              <a:t> con </a:t>
            </a:r>
            <a:r>
              <a:rPr lang="en-US" sz="3600" b="1" kern="0" dirty="0" err="1">
                <a:solidFill>
                  <a:srgbClr val="C00000"/>
                </a:solidFill>
                <a:latin typeface="Arial"/>
                <a:cs typeface="Arial" pitchFamily="34" charset="0"/>
              </a:rPr>
              <a:t>diễn</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kịch</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giữa</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nhà</a:t>
            </a:r>
            <a:endParaRPr lang="en-US" sz="3600" b="1" kern="0" dirty="0">
              <a:solidFill>
                <a:srgbClr val="C00000"/>
              </a:solidFill>
              <a:latin typeface="Arial"/>
              <a:cs typeface="Arial" pitchFamily="34" charset="0"/>
            </a:endParaRPr>
          </a:p>
        </p:txBody>
      </p:sp>
      <p:sp>
        <p:nvSpPr>
          <p:cNvPr id="5" name="Rectangle 4"/>
          <p:cNvSpPr/>
          <p:nvPr/>
        </p:nvSpPr>
        <p:spPr>
          <a:xfrm>
            <a:off x="304800" y="6029325"/>
            <a:ext cx="8839200" cy="647700"/>
          </a:xfrm>
          <a:prstGeom prst="rect">
            <a:avLst/>
          </a:prstGeom>
        </p:spPr>
        <p:txBody>
          <a:bodyPr>
            <a:spAutoFit/>
          </a:bodyPr>
          <a:lstStyle/>
          <a:p>
            <a:pPr marL="228600" indent="-228600" algn="ctr">
              <a:defRPr/>
            </a:pPr>
            <a:r>
              <a:rPr lang="en-US" sz="3600" b="1" kern="0" dirty="0" err="1">
                <a:solidFill>
                  <a:srgbClr val="C00000"/>
                </a:solidFill>
                <a:latin typeface="Arial"/>
                <a:cs typeface="Arial" pitchFamily="34" charset="0"/>
              </a:rPr>
              <a:t>Mẹ</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là</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đất</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nước</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tháng</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ngày</a:t>
            </a:r>
            <a:r>
              <a:rPr lang="en-US" sz="3600" b="1" kern="0" dirty="0">
                <a:solidFill>
                  <a:srgbClr val="C00000"/>
                </a:solidFill>
                <a:latin typeface="Arial"/>
                <a:cs typeface="Arial" pitchFamily="34" charset="0"/>
              </a:rPr>
              <a:t> </a:t>
            </a:r>
            <a:r>
              <a:rPr lang="en-US" sz="3600" b="1" kern="0" dirty="0" err="1">
                <a:solidFill>
                  <a:srgbClr val="C00000"/>
                </a:solidFill>
                <a:latin typeface="Arial"/>
                <a:cs typeface="Arial" pitchFamily="34" charset="0"/>
              </a:rPr>
              <a:t>của</a:t>
            </a:r>
            <a:r>
              <a:rPr lang="en-US" sz="3600" b="1" kern="0" dirty="0">
                <a:solidFill>
                  <a:srgbClr val="C00000"/>
                </a:solidFill>
                <a:latin typeface="Arial"/>
                <a:cs typeface="Arial" pitchFamily="34" charset="0"/>
              </a:rPr>
              <a:t> con… </a:t>
            </a:r>
          </a:p>
        </p:txBody>
      </p:sp>
      <p:sp>
        <p:nvSpPr>
          <p:cNvPr id="6" name="Rectangle 5"/>
          <p:cNvSpPr/>
          <p:nvPr/>
        </p:nvSpPr>
        <p:spPr>
          <a:xfrm>
            <a:off x="0" y="0"/>
            <a:ext cx="9144000" cy="708025"/>
          </a:xfrm>
          <a:prstGeom prst="rect">
            <a:avLst/>
          </a:prstGeom>
        </p:spPr>
        <p:txBody>
          <a:bodyPr>
            <a:spAutoFit/>
          </a:bodyPr>
          <a:lstStyle/>
          <a:p>
            <a:pPr indent="228600" algn="just">
              <a:defRPr/>
            </a:pPr>
            <a:r>
              <a:rPr lang="en-US" sz="6000" b="1" kern="0" baseline="-25000" dirty="0" err="1">
                <a:latin typeface="Arial"/>
                <a:cs typeface="Arial" pitchFamily="34" charset="0"/>
              </a:rPr>
              <a:t>Bạn</a:t>
            </a:r>
            <a:r>
              <a:rPr lang="en-US" sz="6000" b="1" kern="0" baseline="-25000" dirty="0">
                <a:latin typeface="Arial"/>
                <a:cs typeface="Arial" pitchFamily="34" charset="0"/>
              </a:rPr>
              <a:t> </a:t>
            </a:r>
            <a:r>
              <a:rPr lang="en-US" sz="6000" b="1" kern="0" baseline="-25000" dirty="0" err="1">
                <a:latin typeface="Arial"/>
                <a:cs typeface="Arial" pitchFamily="34" charset="0"/>
              </a:rPr>
              <a:t>nhỏ</a:t>
            </a:r>
            <a:r>
              <a:rPr lang="en-US" sz="6000" b="1" kern="0" baseline="-25000" dirty="0">
                <a:latin typeface="Arial"/>
                <a:cs typeface="Arial" pitchFamily="34" charset="0"/>
              </a:rPr>
              <a:t> </a:t>
            </a:r>
            <a:r>
              <a:rPr lang="en-US" sz="6000" b="1" kern="0" baseline="-25000" dirty="0" err="1">
                <a:latin typeface="Arial"/>
                <a:cs typeface="Arial" pitchFamily="34" charset="0"/>
              </a:rPr>
              <a:t>mong</a:t>
            </a:r>
            <a:r>
              <a:rPr lang="en-US" sz="6000" b="1" kern="0" baseline="-25000" dirty="0">
                <a:latin typeface="Arial"/>
                <a:cs typeface="Arial" pitchFamily="34" charset="0"/>
              </a:rPr>
              <a:t> </a:t>
            </a:r>
            <a:r>
              <a:rPr lang="en-US" sz="6000" b="1" kern="0" baseline="-25000" dirty="0" err="1">
                <a:latin typeface="Arial"/>
                <a:cs typeface="Arial" pitchFamily="34" charset="0"/>
              </a:rPr>
              <a:t>mẹ</a:t>
            </a:r>
            <a:r>
              <a:rPr lang="en-US" sz="6000" b="1" kern="0" baseline="-25000" dirty="0">
                <a:latin typeface="Arial"/>
                <a:cs typeface="Arial" pitchFamily="34" charset="0"/>
              </a:rPr>
              <a:t> </a:t>
            </a:r>
            <a:r>
              <a:rPr lang="en-US" sz="6000" b="1" kern="0" baseline="-25000" dirty="0" err="1">
                <a:latin typeface="Arial"/>
                <a:cs typeface="Arial" pitchFamily="34" charset="0"/>
              </a:rPr>
              <a:t>mau</a:t>
            </a:r>
            <a:r>
              <a:rPr lang="en-US" sz="6000" b="1" kern="0" baseline="-25000" dirty="0">
                <a:latin typeface="Arial"/>
                <a:cs typeface="Arial" pitchFamily="34" charset="0"/>
              </a:rPr>
              <a:t> </a:t>
            </a:r>
            <a:r>
              <a:rPr lang="en-US" sz="6000" b="1" kern="0" baseline="-25000" dirty="0" err="1">
                <a:latin typeface="Arial"/>
                <a:cs typeface="Arial" pitchFamily="34" charset="0"/>
              </a:rPr>
              <a:t>khỏi</a:t>
            </a:r>
            <a:r>
              <a:rPr lang="en-US" sz="6000" b="1" kern="0" baseline="-25000" dirty="0">
                <a:latin typeface="Arial"/>
                <a:cs typeface="Arial" pitchFamily="34" charset="0"/>
              </a:rPr>
              <a:t> </a:t>
            </a:r>
            <a:r>
              <a:rPr lang="en-US" sz="6000" b="1" kern="0" baseline="-25000" dirty="0" err="1">
                <a:latin typeface="Arial"/>
                <a:cs typeface="Arial" pitchFamily="34" charset="0"/>
              </a:rPr>
              <a:t>bệnh</a:t>
            </a:r>
            <a:r>
              <a:rPr lang="en-US" sz="6000" b="1" kern="0" baseline="-25000" dirty="0">
                <a:latin typeface="Arial"/>
                <a:cs typeface="Arial" pitchFamily="34" charset="0"/>
              </a:rPr>
              <a:t>: </a:t>
            </a:r>
          </a:p>
        </p:txBody>
      </p:sp>
      <p:sp>
        <p:nvSpPr>
          <p:cNvPr id="7" name="Rectangle 6"/>
          <p:cNvSpPr/>
          <p:nvPr/>
        </p:nvSpPr>
        <p:spPr>
          <a:xfrm>
            <a:off x="0" y="1968500"/>
            <a:ext cx="9144000" cy="1200150"/>
          </a:xfrm>
          <a:prstGeom prst="rect">
            <a:avLst/>
          </a:prstGeom>
        </p:spPr>
        <p:txBody>
          <a:bodyPr>
            <a:spAutoFit/>
          </a:bodyPr>
          <a:lstStyle/>
          <a:p>
            <a:pPr indent="228600" algn="just">
              <a:defRPr/>
            </a:pPr>
            <a:r>
              <a:rPr lang="en-US" sz="3600" b="1" kern="0" dirty="0" err="1">
                <a:latin typeface="Arial"/>
                <a:cs typeface="Arial" pitchFamily="34" charset="0"/>
              </a:rPr>
              <a:t>Bạn</a:t>
            </a:r>
            <a:r>
              <a:rPr lang="en-US" sz="3600" b="1" kern="0" dirty="0">
                <a:latin typeface="Arial"/>
                <a:cs typeface="Arial" pitchFamily="34" charset="0"/>
              </a:rPr>
              <a:t> </a:t>
            </a:r>
            <a:r>
              <a:rPr lang="en-US" sz="3600" b="1" kern="0" dirty="0" err="1">
                <a:latin typeface="Arial"/>
                <a:cs typeface="Arial" pitchFamily="34" charset="0"/>
              </a:rPr>
              <a:t>nhỏ</a:t>
            </a:r>
            <a:r>
              <a:rPr lang="en-US" sz="3600" b="1" kern="0" dirty="0">
                <a:latin typeface="Arial"/>
                <a:cs typeface="Arial" pitchFamily="34" charset="0"/>
              </a:rPr>
              <a:t> </a:t>
            </a:r>
            <a:r>
              <a:rPr lang="en-US" sz="3600" b="1" kern="0" dirty="0" err="1">
                <a:latin typeface="Arial"/>
                <a:cs typeface="Arial" pitchFamily="34" charset="0"/>
              </a:rPr>
              <a:t>không</a:t>
            </a:r>
            <a:r>
              <a:rPr lang="en-US" sz="3600" b="1" kern="0" dirty="0">
                <a:latin typeface="Arial"/>
                <a:cs typeface="Arial" pitchFamily="34" charset="0"/>
              </a:rPr>
              <a:t> </a:t>
            </a:r>
            <a:r>
              <a:rPr lang="en-US" sz="3600" b="1" kern="0" dirty="0" err="1">
                <a:latin typeface="Arial"/>
                <a:cs typeface="Arial" pitchFamily="34" charset="0"/>
              </a:rPr>
              <a:t>quản</a:t>
            </a:r>
            <a:r>
              <a:rPr lang="en-US" sz="3600" b="1" kern="0" dirty="0">
                <a:latin typeface="Arial"/>
                <a:cs typeface="Arial" pitchFamily="34" charset="0"/>
              </a:rPr>
              <a:t> </a:t>
            </a:r>
            <a:r>
              <a:rPr lang="en-US" sz="3600" b="1" kern="0" dirty="0" err="1">
                <a:latin typeface="Arial"/>
                <a:cs typeface="Arial" pitchFamily="34" charset="0"/>
              </a:rPr>
              <a:t>ngại</a:t>
            </a:r>
            <a:r>
              <a:rPr lang="en-US" sz="3600" b="1" kern="0" dirty="0">
                <a:latin typeface="Arial"/>
                <a:cs typeface="Arial" pitchFamily="34" charset="0"/>
              </a:rPr>
              <a:t>, </a:t>
            </a:r>
            <a:r>
              <a:rPr lang="en-US" sz="3600" b="1" kern="0" dirty="0" err="1">
                <a:latin typeface="Arial"/>
                <a:cs typeface="Arial" pitchFamily="34" charset="0"/>
              </a:rPr>
              <a:t>làm</a:t>
            </a:r>
            <a:r>
              <a:rPr lang="en-US" sz="3600" b="1" kern="0" dirty="0">
                <a:latin typeface="Arial"/>
                <a:cs typeface="Arial" pitchFamily="34" charset="0"/>
              </a:rPr>
              <a:t> </a:t>
            </a:r>
            <a:r>
              <a:rPr lang="en-US" sz="3600" b="1" kern="0" dirty="0" err="1">
                <a:latin typeface="Arial"/>
                <a:cs typeface="Arial" pitchFamily="34" charset="0"/>
              </a:rPr>
              <a:t>mọi</a:t>
            </a:r>
            <a:r>
              <a:rPr lang="en-US" sz="3600" b="1" kern="0" dirty="0">
                <a:latin typeface="Arial"/>
                <a:cs typeface="Arial" pitchFamily="34" charset="0"/>
              </a:rPr>
              <a:t> </a:t>
            </a:r>
            <a:r>
              <a:rPr lang="en-US" sz="3600" b="1" kern="0" dirty="0" err="1">
                <a:latin typeface="Arial"/>
                <a:cs typeface="Arial" pitchFamily="34" charset="0"/>
              </a:rPr>
              <a:t>việc</a:t>
            </a:r>
            <a:r>
              <a:rPr lang="en-US" sz="3600" b="1" kern="0" dirty="0">
                <a:latin typeface="Arial"/>
                <a:cs typeface="Arial" pitchFamily="34" charset="0"/>
              </a:rPr>
              <a:t> </a:t>
            </a:r>
            <a:r>
              <a:rPr lang="en-US" sz="3600" b="1" kern="0" dirty="0" err="1">
                <a:latin typeface="Arial"/>
                <a:cs typeface="Arial" pitchFamily="34" charset="0"/>
              </a:rPr>
              <a:t>để</a:t>
            </a:r>
            <a:r>
              <a:rPr lang="en-US" sz="3600" b="1" kern="0" dirty="0">
                <a:latin typeface="Arial"/>
                <a:cs typeface="Arial" pitchFamily="34" charset="0"/>
              </a:rPr>
              <a:t> </a:t>
            </a:r>
            <a:r>
              <a:rPr lang="en-US" sz="3600" b="1" kern="0" dirty="0" err="1">
                <a:latin typeface="Arial"/>
                <a:cs typeface="Arial" pitchFamily="34" charset="0"/>
              </a:rPr>
              <a:t>mẹ</a:t>
            </a:r>
            <a:r>
              <a:rPr lang="en-US" sz="3600" b="1" kern="0" dirty="0">
                <a:latin typeface="Arial"/>
                <a:cs typeface="Arial" pitchFamily="34" charset="0"/>
              </a:rPr>
              <a:t> </a:t>
            </a:r>
            <a:r>
              <a:rPr lang="en-US" sz="3600" b="1" kern="0" dirty="0" err="1">
                <a:latin typeface="Arial"/>
                <a:cs typeface="Arial" pitchFamily="34" charset="0"/>
              </a:rPr>
              <a:t>vui</a:t>
            </a:r>
            <a:r>
              <a:rPr lang="en-US" sz="3600" b="1" kern="0" dirty="0">
                <a:latin typeface="Arial"/>
                <a:cs typeface="Arial" pitchFamily="34" charset="0"/>
              </a:rPr>
              <a:t>:</a:t>
            </a:r>
          </a:p>
        </p:txBody>
      </p:sp>
      <p:sp>
        <p:nvSpPr>
          <p:cNvPr id="8" name="Rectangle 7"/>
          <p:cNvSpPr/>
          <p:nvPr/>
        </p:nvSpPr>
        <p:spPr>
          <a:xfrm>
            <a:off x="0" y="4743450"/>
            <a:ext cx="9144000" cy="1200150"/>
          </a:xfrm>
          <a:prstGeom prst="rect">
            <a:avLst/>
          </a:prstGeom>
        </p:spPr>
        <p:txBody>
          <a:bodyPr>
            <a:spAutoFit/>
          </a:bodyPr>
          <a:lstStyle/>
          <a:p>
            <a:pPr marL="228600" indent="-228600" algn="just">
              <a:defRPr/>
            </a:pPr>
            <a:r>
              <a:rPr lang="en-US" sz="3600" b="1" kern="0" dirty="0" err="1">
                <a:latin typeface="Arial"/>
                <a:cs typeface="Arial" pitchFamily="34" charset="0"/>
              </a:rPr>
              <a:t>Bạn</a:t>
            </a:r>
            <a:r>
              <a:rPr lang="en-US" sz="3600" b="1" kern="0" dirty="0">
                <a:latin typeface="Arial"/>
                <a:cs typeface="Arial" pitchFamily="34" charset="0"/>
              </a:rPr>
              <a:t> </a:t>
            </a:r>
            <a:r>
              <a:rPr lang="en-US" sz="3600" b="1" kern="0" dirty="0" err="1">
                <a:latin typeface="Arial"/>
                <a:cs typeface="Arial" pitchFamily="34" charset="0"/>
              </a:rPr>
              <a:t>nhỏ</a:t>
            </a:r>
            <a:r>
              <a:rPr lang="en-US" sz="3600" b="1" kern="0" dirty="0">
                <a:latin typeface="Arial"/>
                <a:cs typeface="Arial" pitchFamily="34" charset="0"/>
              </a:rPr>
              <a:t> </a:t>
            </a:r>
            <a:r>
              <a:rPr lang="en-US" sz="3600" b="1" kern="0" dirty="0" err="1">
                <a:latin typeface="Arial"/>
                <a:cs typeface="Arial" pitchFamily="34" charset="0"/>
              </a:rPr>
              <a:t>thấy</a:t>
            </a:r>
            <a:r>
              <a:rPr lang="en-US" sz="3600" b="1" kern="0" dirty="0">
                <a:latin typeface="Arial"/>
                <a:cs typeface="Arial" pitchFamily="34" charset="0"/>
              </a:rPr>
              <a:t> </a:t>
            </a:r>
            <a:r>
              <a:rPr lang="en-US" sz="3600" b="1" kern="0" dirty="0" err="1">
                <a:latin typeface="Arial"/>
                <a:cs typeface="Arial" pitchFamily="34" charset="0"/>
              </a:rPr>
              <a:t>mẹ</a:t>
            </a:r>
            <a:r>
              <a:rPr lang="en-US" sz="3600" b="1" kern="0" dirty="0">
                <a:latin typeface="Arial"/>
                <a:cs typeface="Arial" pitchFamily="34" charset="0"/>
              </a:rPr>
              <a:t> </a:t>
            </a:r>
            <a:r>
              <a:rPr lang="en-US" sz="3600" b="1" kern="0" dirty="0" err="1">
                <a:latin typeface="Arial"/>
                <a:cs typeface="Arial" pitchFamily="34" charset="0"/>
              </a:rPr>
              <a:t>là</a:t>
            </a:r>
            <a:r>
              <a:rPr lang="en-US" sz="3600" b="1" kern="0" dirty="0">
                <a:latin typeface="Arial"/>
                <a:cs typeface="Arial" pitchFamily="34" charset="0"/>
              </a:rPr>
              <a:t> </a:t>
            </a:r>
            <a:r>
              <a:rPr lang="en-US" sz="3600" b="1" kern="0" dirty="0" err="1">
                <a:latin typeface="Arial"/>
                <a:cs typeface="Arial" pitchFamily="34" charset="0"/>
              </a:rPr>
              <a:t>người</a:t>
            </a:r>
            <a:r>
              <a:rPr lang="en-US" sz="3600" b="1" kern="0" dirty="0">
                <a:latin typeface="Arial"/>
                <a:cs typeface="Arial" pitchFamily="34" charset="0"/>
              </a:rPr>
              <a:t> </a:t>
            </a:r>
            <a:r>
              <a:rPr lang="en-US" sz="3600" b="1" kern="0" dirty="0" err="1">
                <a:latin typeface="Arial"/>
                <a:cs typeface="Arial" pitchFamily="34" charset="0"/>
              </a:rPr>
              <a:t>có</a:t>
            </a:r>
            <a:r>
              <a:rPr lang="en-US" sz="3600" b="1" kern="0" dirty="0">
                <a:latin typeface="Arial"/>
                <a:cs typeface="Arial" pitchFamily="34" charset="0"/>
              </a:rPr>
              <a:t> ý </a:t>
            </a:r>
            <a:r>
              <a:rPr lang="en-US" sz="3600" b="1" kern="0" dirty="0" err="1">
                <a:latin typeface="Arial"/>
                <a:cs typeface="Arial" pitchFamily="34" charset="0"/>
              </a:rPr>
              <a:t>nghĩa</a:t>
            </a:r>
            <a:r>
              <a:rPr lang="en-US" sz="3600" b="1" kern="0" dirty="0">
                <a:latin typeface="Arial"/>
                <a:cs typeface="Arial" pitchFamily="34" charset="0"/>
              </a:rPr>
              <a:t> to </a:t>
            </a:r>
            <a:r>
              <a:rPr lang="en-US" sz="3600" b="1" kern="0" dirty="0" err="1">
                <a:latin typeface="Arial"/>
                <a:cs typeface="Arial" pitchFamily="34" charset="0"/>
              </a:rPr>
              <a:t>lớn</a:t>
            </a:r>
            <a:r>
              <a:rPr lang="en-US" sz="3600" b="1" kern="0" dirty="0">
                <a:latin typeface="Arial"/>
                <a:cs typeface="Arial" pitchFamily="34" charset="0"/>
              </a:rPr>
              <a:t> </a:t>
            </a:r>
            <a:r>
              <a:rPr lang="en-US" sz="3600" b="1" kern="0" dirty="0" err="1">
                <a:latin typeface="Arial"/>
                <a:cs typeface="Arial" pitchFamily="34" charset="0"/>
              </a:rPr>
              <a:t>đối</a:t>
            </a:r>
            <a:r>
              <a:rPr lang="en-US" sz="3600" b="1" kern="0" dirty="0">
                <a:latin typeface="Arial"/>
                <a:cs typeface="Arial" pitchFamily="34" charset="0"/>
              </a:rPr>
              <a:t> </a:t>
            </a:r>
            <a:r>
              <a:rPr lang="en-US" sz="3600" b="1" kern="0" dirty="0" err="1">
                <a:latin typeface="Arial"/>
                <a:cs typeface="Arial" pitchFamily="34" charset="0"/>
              </a:rPr>
              <a:t>với</a:t>
            </a:r>
            <a:r>
              <a:rPr lang="en-US" sz="3600" b="1" kern="0" dirty="0">
                <a:latin typeface="Arial"/>
                <a:cs typeface="Arial" pitchFamily="34" charset="0"/>
              </a:rPr>
              <a:t> </a:t>
            </a:r>
            <a:r>
              <a:rPr lang="en-US" sz="3600" b="1" kern="0" dirty="0" err="1">
                <a:latin typeface="Arial"/>
                <a:cs typeface="Arial" pitchFamily="34" charset="0"/>
              </a:rPr>
              <a:t>mình</a:t>
            </a:r>
            <a:r>
              <a:rPr lang="en-US" sz="3600" b="1" kern="0" dirty="0">
                <a:latin typeface="Arial"/>
                <a:cs typeface="Arial" pitchFamily="34"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500"/>
                                        <p:tgtEl>
                                          <p:spTgt spid="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ox(in)">
                                      <p:cBhvr>
                                        <p:cTn id="3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idx="4294967295"/>
          </p:nvPr>
        </p:nvSpPr>
        <p:spPr>
          <a:xfrm>
            <a:off x="685800" y="685800"/>
            <a:ext cx="8077200" cy="1600200"/>
          </a:xfrm>
        </p:spPr>
        <p:txBody>
          <a:bodyPr lIns="0" rIns="0" bIns="0" anchor="b"/>
          <a:lstStyle/>
          <a:p>
            <a:pPr algn="just" eaLnBrk="1" hangingPunct="1"/>
            <a:r>
              <a:rPr lang="en-US" sz="4000" b="1" smtClean="0">
                <a:solidFill>
                  <a:srgbClr val="0000FF"/>
                </a:solidFill>
                <a:cs typeface="Arial" charset="0"/>
              </a:rPr>
              <a:t>  Bài thơ thể hiện tình cảm của bạn nhỏ đối với mẹ như thế nào?</a:t>
            </a:r>
            <a:endParaRPr lang="vi-VN" sz="4000" b="1" smtClean="0">
              <a:solidFill>
                <a:srgbClr val="0000FF"/>
              </a:solidFill>
              <a:cs typeface="Arial"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304800" y="1306513"/>
            <a:ext cx="8458200" cy="3786187"/>
          </a:xfrm>
          <a:prstGeom prst="rect">
            <a:avLst/>
          </a:prstGeom>
          <a:noFill/>
          <a:ln w="9525">
            <a:noFill/>
            <a:miter lim="800000"/>
            <a:headEnd/>
            <a:tailEnd/>
          </a:ln>
        </p:spPr>
        <p:txBody>
          <a:bodyPr>
            <a:spAutoFit/>
          </a:bodyPr>
          <a:lstStyle/>
          <a:p>
            <a:pPr>
              <a:spcBef>
                <a:spcPct val="50000"/>
              </a:spcBef>
            </a:pPr>
            <a:r>
              <a:rPr lang="en-US" sz="4800">
                <a:cs typeface="Times New Roman" pitchFamily="18" charset="0"/>
              </a:rPr>
              <a:t>     </a:t>
            </a:r>
            <a:r>
              <a:rPr lang="en-US" sz="4800" b="1">
                <a:cs typeface="Times New Roman" pitchFamily="18" charset="0"/>
              </a:rPr>
              <a:t>Bài thơ thể hiện tình cảm yêu thương sâu sắc và tấm lòng hiếu thảo biết ơn của bạn nhỏ với người mẹ bị ốm. </a:t>
            </a:r>
          </a:p>
        </p:txBody>
      </p:sp>
      <p:sp>
        <p:nvSpPr>
          <p:cNvPr id="21507" name="WordArt 3"/>
          <p:cNvSpPr>
            <a:spLocks noChangeArrowheads="1" noChangeShapeType="1" noTextEdit="1"/>
          </p:cNvSpPr>
          <p:nvPr/>
        </p:nvSpPr>
        <p:spPr bwMode="auto">
          <a:xfrm>
            <a:off x="1600200" y="228600"/>
            <a:ext cx="5715000" cy="1047750"/>
          </a:xfrm>
          <a:prstGeom prst="rect">
            <a:avLst/>
          </a:prstGeom>
        </p:spPr>
        <p:txBody>
          <a:bodyPr wrap="none" fromWordArt="1">
            <a:prstTxWarp prst="textPlain">
              <a:avLst>
                <a:gd name="adj" fmla="val 50000"/>
              </a:avLst>
            </a:prstTxWarp>
          </a:bodyPr>
          <a:lstStyle/>
          <a:p>
            <a:pPr algn="ctr"/>
            <a:r>
              <a:rPr lang="en-US" sz="3600" kern="10">
                <a:ln w="9525">
                  <a:solidFill>
                    <a:srgbClr val="CC99FF"/>
                  </a:solidFill>
                  <a:round/>
                  <a:headEnd/>
                  <a:tailEnd/>
                </a:ln>
                <a:solidFill>
                  <a:srgbClr val="FF0000"/>
                </a:solidFill>
                <a:effectLst>
                  <a:outerShdw dist="45791" dir="2021404" algn="ctr" rotWithShape="0">
                    <a:srgbClr val="B2B2B2">
                      <a:alpha val="79999"/>
                    </a:srgbClr>
                  </a:outerShdw>
                </a:effectLst>
                <a:latin typeface="Arial"/>
                <a:cs typeface="Arial"/>
              </a:rPr>
              <a:t>Nội dung bài</a:t>
            </a:r>
          </a:p>
        </p:txBody>
      </p:sp>
      <p:sp>
        <p:nvSpPr>
          <p:cNvPr id="24580" name="Rectangle 4"/>
          <p:cNvSpPr>
            <a:spLocks noChangeArrowheads="1"/>
          </p:cNvSpPr>
          <p:nvPr/>
        </p:nvSpPr>
        <p:spPr bwMode="auto">
          <a:xfrm>
            <a:off x="0" y="0"/>
            <a:ext cx="9144000" cy="6858000"/>
          </a:xfrm>
          <a:prstGeom prst="rect">
            <a:avLst/>
          </a:prstGeom>
          <a:noFill/>
          <a:ln w="57150" cmpd="thinThick">
            <a:solidFill>
              <a:srgbClr val="00FF00"/>
            </a:solidFill>
            <a:miter lim="800000"/>
            <a:headEnd/>
            <a:tailEnd/>
          </a:ln>
        </p:spPr>
        <p:txBody>
          <a:bodyPr wrap="none" anchor="ctr"/>
          <a:lstStyle/>
          <a:p>
            <a:endParaRPr lang="en-US" sz="2000">
              <a:cs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1507"/>
                                        </p:tgtEl>
                                        <p:attrNameLst>
                                          <p:attrName>style.visibility</p:attrName>
                                        </p:attrNameLst>
                                      </p:cBhvr>
                                      <p:to>
                                        <p:strVal val="visible"/>
                                      </p:to>
                                    </p:set>
                                    <p:animEffect transition="in" filter="strips(downLeft)">
                                      <p:cBhvr>
                                        <p:cTn id="7" dur="1000"/>
                                        <p:tgtEl>
                                          <p:spTgt spid="215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506"/>
                                        </p:tgtEl>
                                        <p:attrNameLst>
                                          <p:attrName>style.visibility</p:attrName>
                                        </p:attrNameLst>
                                      </p:cBhvr>
                                      <p:to>
                                        <p:strVal val="visible"/>
                                      </p:to>
                                    </p:set>
                                    <p:animEffect transition="in" filter="dissolve">
                                      <p:cBhvr>
                                        <p:cTn id="12" dur="1000"/>
                                        <p:tgtEl>
                                          <p:spTgt spid="215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304800" y="419100"/>
            <a:ext cx="8610600" cy="5448300"/>
          </a:xfrm>
          <a:prstGeom prst="flowChartAlternateProcess">
            <a:avLst/>
          </a:prstGeom>
          <a:solidFill>
            <a:srgbClr val="FFCCFF">
              <a:alpha val="84000"/>
            </a:srgbClr>
          </a:solidFill>
          <a:ln w="9525">
            <a:solidFill>
              <a:srgbClr val="FFCCFF"/>
            </a:solidFill>
            <a:miter lim="800000"/>
            <a:headEnd/>
            <a:tailEnd/>
          </a:ln>
          <a:effectLst/>
        </p:spPr>
        <p:txBody>
          <a:bodyPr wrap="none" anchor="ctr">
            <a:prstTxWarp prst="textChevronInverted">
              <a:avLst/>
            </a:prstTxWarp>
          </a:bodyPr>
          <a:lstStyle/>
          <a:p>
            <a:pPr algn="ctr">
              <a:defRPr/>
            </a:pPr>
            <a:r>
              <a:rPr lang="en-US" sz="6600" b="1">
                <a:ln>
                  <a:solidFill>
                    <a:schemeClr val="tx1"/>
                  </a:solidFill>
                </a:ln>
                <a:latin typeface="Arial"/>
              </a:rPr>
              <a:t>LUYỆN  ĐỌC DIỄN CẢM </a:t>
            </a:r>
            <a:endParaRPr lang="en-US" sz="6600" b="1" dirty="0">
              <a:ln>
                <a:solidFill>
                  <a:schemeClr val="tx1"/>
                </a:solidFill>
              </a:ln>
              <a:latin typeface="Arial"/>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6626" name="Picture 2" descr="http://blogs.davenportlibrary.com/kids/wp-content/readbug.jpg"/>
          <p:cNvPicPr>
            <a:picLocks noChangeAspect="1" noChangeArrowheads="1"/>
          </p:cNvPicPr>
          <p:nvPr/>
        </p:nvPicPr>
        <p:blipFill>
          <a:blip r:embed="rId3"/>
          <a:srcRect l="2760" r="1990" b="3874"/>
          <a:stretch>
            <a:fillRect/>
          </a:stretch>
        </p:blipFill>
        <p:spPr bwMode="auto">
          <a:xfrm>
            <a:off x="3556000" y="4989513"/>
            <a:ext cx="3759200" cy="1868487"/>
          </a:xfrm>
          <a:prstGeom prst="rect">
            <a:avLst/>
          </a:prstGeom>
          <a:noFill/>
          <a:ln w="9525">
            <a:noFill/>
            <a:miter lim="800000"/>
            <a:headEnd/>
            <a:tailEnd/>
          </a:ln>
        </p:spPr>
      </p:pic>
      <p:sp>
        <p:nvSpPr>
          <p:cNvPr id="15" name="TextBox 14"/>
          <p:cNvSpPr txBox="1">
            <a:spLocks noChangeArrowheads="1"/>
          </p:cNvSpPr>
          <p:nvPr/>
        </p:nvSpPr>
        <p:spPr bwMode="auto">
          <a:xfrm>
            <a:off x="0" y="-4763"/>
            <a:ext cx="9372600" cy="7478713"/>
          </a:xfrm>
          <a:prstGeom prst="rect">
            <a:avLst/>
          </a:prstGeom>
          <a:solidFill>
            <a:schemeClr val="tx2"/>
          </a:solidFill>
          <a:ln w="9525">
            <a:noFill/>
            <a:miter lim="800000"/>
            <a:headEnd/>
            <a:tailEnd/>
          </a:ln>
        </p:spPr>
        <p:txBody>
          <a:bodyPr>
            <a:spAutoFit/>
          </a:bodyPr>
          <a:lstStyle/>
          <a:p>
            <a:pPr algn="ctr"/>
            <a:r>
              <a:rPr lang="en-US" sz="4000" b="1" i="1">
                <a:solidFill>
                  <a:srgbClr val="FFFF00"/>
                </a:solidFill>
                <a:cs typeface="Times New Roman" pitchFamily="18" charset="0"/>
              </a:rPr>
              <a:t>Sáng nay trời đổ mưa rào </a:t>
            </a:r>
          </a:p>
          <a:p>
            <a:r>
              <a:rPr lang="en-US" sz="4000" b="1" i="1">
                <a:solidFill>
                  <a:srgbClr val="FFFF00"/>
                </a:solidFill>
                <a:cs typeface="Times New Roman" pitchFamily="18" charset="0"/>
              </a:rPr>
              <a:t> Nắng trong trái chín ngọt ngào bay hương</a:t>
            </a:r>
          </a:p>
          <a:p>
            <a:pPr algn="ctr"/>
            <a:r>
              <a:rPr lang="en-US" sz="4000" b="1" i="1">
                <a:solidFill>
                  <a:srgbClr val="FFFF00"/>
                </a:solidFill>
                <a:cs typeface="Times New Roman" pitchFamily="18" charset="0"/>
              </a:rPr>
              <a:t>Cả đời đi gió đi sương</a:t>
            </a:r>
          </a:p>
          <a:p>
            <a:r>
              <a:rPr lang="en-US" sz="4000" b="1" i="1">
                <a:solidFill>
                  <a:srgbClr val="FFFF00"/>
                </a:solidFill>
                <a:cs typeface="Times New Roman" pitchFamily="18" charset="0"/>
              </a:rPr>
              <a:t> Bây giờ mẹ lại lần giường tập đi</a:t>
            </a:r>
          </a:p>
          <a:p>
            <a:endParaRPr lang="en-US" sz="4000" b="1" i="1">
              <a:solidFill>
                <a:srgbClr val="FFFF00"/>
              </a:solidFill>
              <a:cs typeface="Times New Roman" pitchFamily="18" charset="0"/>
            </a:endParaRPr>
          </a:p>
          <a:p>
            <a:pPr algn="ctr"/>
            <a:r>
              <a:rPr lang="en-US" sz="4000" b="1" i="1">
                <a:solidFill>
                  <a:srgbClr val="FFFF00"/>
                </a:solidFill>
                <a:cs typeface="Times New Roman" pitchFamily="18" charset="0"/>
              </a:rPr>
              <a:t>Mẹ vui con có quản gì</a:t>
            </a:r>
          </a:p>
          <a:p>
            <a:r>
              <a:rPr lang="en-US" sz="4000" b="1" i="1">
                <a:solidFill>
                  <a:srgbClr val="FFFF00"/>
                </a:solidFill>
                <a:cs typeface="Times New Roman" pitchFamily="18" charset="0"/>
              </a:rPr>
              <a:t> Ngâm thơ, kể chuyện rồi thì múa ca</a:t>
            </a:r>
          </a:p>
          <a:p>
            <a:pPr algn="ctr"/>
            <a:r>
              <a:rPr lang="en-US" sz="4000" b="1" i="1">
                <a:solidFill>
                  <a:srgbClr val="FFFF00"/>
                </a:solidFill>
                <a:cs typeface="Times New Roman" pitchFamily="18" charset="0"/>
              </a:rPr>
              <a:t>Rồi con diễn kịch giữa nhà</a:t>
            </a:r>
          </a:p>
          <a:p>
            <a:r>
              <a:rPr lang="en-US" sz="4000" b="1" i="1">
                <a:solidFill>
                  <a:srgbClr val="FFFF00"/>
                </a:solidFill>
                <a:cs typeface="Times New Roman" pitchFamily="18" charset="0"/>
              </a:rPr>
              <a:t> Một mình con sắm cả ba vai chèo.</a:t>
            </a:r>
          </a:p>
          <a:p>
            <a:endParaRPr lang="en-US" sz="4000" b="1" i="1">
              <a:solidFill>
                <a:srgbClr val="FFFF00"/>
              </a:solidFill>
              <a:cs typeface="Times New Roman" pitchFamily="18" charset="0"/>
            </a:endParaRPr>
          </a:p>
          <a:p>
            <a:endParaRPr lang="en-US" sz="4000" b="1" i="1">
              <a:solidFill>
                <a:srgbClr val="FFFF00"/>
              </a:solidFill>
              <a:cs typeface="Times New Roman" pitchFamily="18" charset="0"/>
            </a:endParaRPr>
          </a:p>
        </p:txBody>
      </p:sp>
      <p:cxnSp>
        <p:nvCxnSpPr>
          <p:cNvPr id="22" name="Straight Connector 21"/>
          <p:cNvCxnSpPr/>
          <p:nvPr/>
        </p:nvCxnSpPr>
        <p:spPr>
          <a:xfrm rot="5400000">
            <a:off x="4800600" y="1524000"/>
            <a:ext cx="533400" cy="228600"/>
          </a:xfrm>
          <a:prstGeom prst="line">
            <a:avLst/>
          </a:prstGeom>
          <a:ln w="57150">
            <a:solidFill>
              <a:srgbClr val="FF00FF"/>
            </a:solidFill>
          </a:ln>
        </p:spPr>
        <p:style>
          <a:lnRef idx="1">
            <a:schemeClr val="accent1"/>
          </a:lnRef>
          <a:fillRef idx="0">
            <a:schemeClr val="accent1"/>
          </a:fillRef>
          <a:effectRef idx="0">
            <a:schemeClr val="accent1"/>
          </a:effectRef>
          <a:fontRef idx="minor">
            <a:schemeClr val="tx1"/>
          </a:fontRef>
        </p:style>
      </p:cxnSp>
      <p:sp>
        <p:nvSpPr>
          <p:cNvPr id="24" name="Rectangle 23"/>
          <p:cNvSpPr>
            <a:spLocks noChangeArrowheads="1"/>
          </p:cNvSpPr>
          <p:nvPr/>
        </p:nvSpPr>
        <p:spPr bwMode="auto">
          <a:xfrm>
            <a:off x="4597400" y="609600"/>
            <a:ext cx="2801938" cy="708025"/>
          </a:xfrm>
          <a:prstGeom prst="rect">
            <a:avLst/>
          </a:prstGeom>
          <a:noFill/>
          <a:ln w="9525">
            <a:noFill/>
            <a:miter lim="800000"/>
            <a:headEnd/>
            <a:tailEnd/>
          </a:ln>
        </p:spPr>
        <p:txBody>
          <a:bodyPr wrap="none">
            <a:spAutoFit/>
          </a:bodyPr>
          <a:lstStyle/>
          <a:p>
            <a:r>
              <a:rPr lang="en-US" sz="4000" b="1" i="1">
                <a:solidFill>
                  <a:srgbClr val="FF00FF"/>
                </a:solidFill>
                <a:cs typeface="Times New Roman" pitchFamily="18" charset="0"/>
              </a:rPr>
              <a:t>ngọt ngào </a:t>
            </a:r>
            <a:endParaRPr lang="en-US" sz="4000">
              <a:solidFill>
                <a:srgbClr val="FF00FF"/>
              </a:solidFill>
              <a:cs typeface="Arial" charset="0"/>
            </a:endParaRPr>
          </a:p>
        </p:txBody>
      </p:sp>
      <p:sp>
        <p:nvSpPr>
          <p:cNvPr id="25" name="Rectangle 24"/>
          <p:cNvSpPr>
            <a:spLocks noChangeArrowheads="1"/>
          </p:cNvSpPr>
          <p:nvPr/>
        </p:nvSpPr>
        <p:spPr bwMode="auto">
          <a:xfrm>
            <a:off x="3263900" y="1828800"/>
            <a:ext cx="2859088" cy="708025"/>
          </a:xfrm>
          <a:prstGeom prst="rect">
            <a:avLst/>
          </a:prstGeom>
          <a:noFill/>
          <a:ln w="9525">
            <a:noFill/>
            <a:miter lim="800000"/>
            <a:headEnd/>
            <a:tailEnd/>
          </a:ln>
        </p:spPr>
        <p:txBody>
          <a:bodyPr wrap="none">
            <a:spAutoFit/>
          </a:bodyPr>
          <a:lstStyle/>
          <a:p>
            <a:r>
              <a:rPr lang="en-US" sz="4000" b="1" i="1">
                <a:solidFill>
                  <a:srgbClr val="FF00FF"/>
                </a:solidFill>
                <a:cs typeface="Times New Roman" pitchFamily="18" charset="0"/>
              </a:rPr>
              <a:t>lần giường</a:t>
            </a:r>
            <a:endParaRPr lang="en-US" sz="4000">
              <a:solidFill>
                <a:srgbClr val="FF00FF"/>
              </a:solidFill>
              <a:cs typeface="Arial" charset="0"/>
            </a:endParaRPr>
          </a:p>
        </p:txBody>
      </p:sp>
      <p:sp>
        <p:nvSpPr>
          <p:cNvPr id="26" name="Rectangle 25"/>
          <p:cNvSpPr>
            <a:spLocks noChangeArrowheads="1"/>
          </p:cNvSpPr>
          <p:nvPr/>
        </p:nvSpPr>
        <p:spPr bwMode="auto">
          <a:xfrm>
            <a:off x="127000" y="3632200"/>
            <a:ext cx="2581275" cy="708025"/>
          </a:xfrm>
          <a:prstGeom prst="rect">
            <a:avLst/>
          </a:prstGeom>
          <a:noFill/>
          <a:ln w="9525">
            <a:noFill/>
            <a:miter lim="800000"/>
            <a:headEnd/>
            <a:tailEnd/>
          </a:ln>
        </p:spPr>
        <p:txBody>
          <a:bodyPr wrap="none">
            <a:spAutoFit/>
          </a:bodyPr>
          <a:lstStyle/>
          <a:p>
            <a:r>
              <a:rPr lang="en-US" sz="4000" b="1" i="1">
                <a:solidFill>
                  <a:srgbClr val="FF00FF"/>
                </a:solidFill>
                <a:cs typeface="Times New Roman" pitchFamily="18" charset="0"/>
              </a:rPr>
              <a:t>Ngâm thơ</a:t>
            </a:r>
            <a:endParaRPr lang="en-US" sz="4000">
              <a:solidFill>
                <a:srgbClr val="FF00FF"/>
              </a:solidFill>
              <a:cs typeface="Arial" charset="0"/>
            </a:endParaRPr>
          </a:p>
        </p:txBody>
      </p:sp>
      <p:sp>
        <p:nvSpPr>
          <p:cNvPr id="27" name="Rectangle 26"/>
          <p:cNvSpPr>
            <a:spLocks noChangeArrowheads="1"/>
          </p:cNvSpPr>
          <p:nvPr/>
        </p:nvSpPr>
        <p:spPr bwMode="auto">
          <a:xfrm>
            <a:off x="2463800" y="3657600"/>
            <a:ext cx="2692400" cy="708025"/>
          </a:xfrm>
          <a:prstGeom prst="rect">
            <a:avLst/>
          </a:prstGeom>
          <a:noFill/>
          <a:ln w="9525">
            <a:noFill/>
            <a:miter lim="800000"/>
            <a:headEnd/>
            <a:tailEnd/>
          </a:ln>
        </p:spPr>
        <p:txBody>
          <a:bodyPr wrap="none">
            <a:spAutoFit/>
          </a:bodyPr>
          <a:lstStyle/>
          <a:p>
            <a:r>
              <a:rPr lang="en-US" sz="4000" b="1" i="1">
                <a:solidFill>
                  <a:srgbClr val="FF00FF"/>
                </a:solidFill>
                <a:cs typeface="Times New Roman" pitchFamily="18" charset="0"/>
              </a:rPr>
              <a:t>kể chuyện</a:t>
            </a:r>
            <a:endParaRPr lang="en-US" sz="4000">
              <a:solidFill>
                <a:srgbClr val="FF00FF"/>
              </a:solidFill>
              <a:cs typeface="Arial" charset="0"/>
            </a:endParaRPr>
          </a:p>
        </p:txBody>
      </p:sp>
      <p:sp>
        <p:nvSpPr>
          <p:cNvPr id="28" name="Rectangle 27"/>
          <p:cNvSpPr>
            <a:spLocks noChangeArrowheads="1"/>
          </p:cNvSpPr>
          <p:nvPr/>
        </p:nvSpPr>
        <p:spPr bwMode="auto">
          <a:xfrm>
            <a:off x="6134100" y="3632200"/>
            <a:ext cx="1952625" cy="708025"/>
          </a:xfrm>
          <a:prstGeom prst="rect">
            <a:avLst/>
          </a:prstGeom>
          <a:noFill/>
          <a:ln w="9525">
            <a:noFill/>
            <a:miter lim="800000"/>
            <a:headEnd/>
            <a:tailEnd/>
          </a:ln>
        </p:spPr>
        <p:txBody>
          <a:bodyPr wrap="none">
            <a:spAutoFit/>
          </a:bodyPr>
          <a:lstStyle/>
          <a:p>
            <a:r>
              <a:rPr lang="en-US" sz="4000" b="1" i="1">
                <a:solidFill>
                  <a:srgbClr val="FF00FF"/>
                </a:solidFill>
                <a:cs typeface="Times New Roman" pitchFamily="18" charset="0"/>
              </a:rPr>
              <a:t>múa ca</a:t>
            </a:r>
            <a:endParaRPr lang="en-US" sz="4000">
              <a:solidFill>
                <a:srgbClr val="FF00FF"/>
              </a:solidFill>
              <a:cs typeface="Arial" charset="0"/>
            </a:endParaRPr>
          </a:p>
        </p:txBody>
      </p:sp>
      <p:sp>
        <p:nvSpPr>
          <p:cNvPr id="29" name="Rectangle 28"/>
          <p:cNvSpPr>
            <a:spLocks noChangeArrowheads="1"/>
          </p:cNvSpPr>
          <p:nvPr/>
        </p:nvSpPr>
        <p:spPr bwMode="auto">
          <a:xfrm>
            <a:off x="3479800" y="4267200"/>
            <a:ext cx="2406650" cy="708025"/>
          </a:xfrm>
          <a:prstGeom prst="rect">
            <a:avLst/>
          </a:prstGeom>
          <a:noFill/>
          <a:ln w="9525">
            <a:noFill/>
            <a:miter lim="800000"/>
            <a:headEnd/>
            <a:tailEnd/>
          </a:ln>
        </p:spPr>
        <p:txBody>
          <a:bodyPr wrap="none">
            <a:spAutoFit/>
          </a:bodyPr>
          <a:lstStyle/>
          <a:p>
            <a:r>
              <a:rPr lang="en-US" sz="4000" b="1" i="1">
                <a:solidFill>
                  <a:srgbClr val="FF00FF"/>
                </a:solidFill>
                <a:cs typeface="Times New Roman" pitchFamily="18" charset="0"/>
              </a:rPr>
              <a:t>diễn kịch</a:t>
            </a:r>
            <a:endParaRPr lang="en-US" sz="4000">
              <a:solidFill>
                <a:srgbClr val="FF00FF"/>
              </a:solidFill>
              <a:cs typeface="Arial" charset="0"/>
            </a:endParaRPr>
          </a:p>
        </p:txBody>
      </p:sp>
      <p:sp>
        <p:nvSpPr>
          <p:cNvPr id="30" name="Rectangle 29"/>
          <p:cNvSpPr>
            <a:spLocks noChangeArrowheads="1"/>
          </p:cNvSpPr>
          <p:nvPr/>
        </p:nvSpPr>
        <p:spPr bwMode="auto">
          <a:xfrm>
            <a:off x="4191000" y="4851400"/>
            <a:ext cx="1495425" cy="708025"/>
          </a:xfrm>
          <a:prstGeom prst="rect">
            <a:avLst/>
          </a:prstGeom>
          <a:noFill/>
          <a:ln w="9525">
            <a:noFill/>
            <a:miter lim="800000"/>
            <a:headEnd/>
            <a:tailEnd/>
          </a:ln>
        </p:spPr>
        <p:txBody>
          <a:bodyPr wrap="none">
            <a:spAutoFit/>
          </a:bodyPr>
          <a:lstStyle/>
          <a:p>
            <a:r>
              <a:rPr lang="en-US" sz="4000" b="1" i="1">
                <a:solidFill>
                  <a:srgbClr val="FF00FF"/>
                </a:solidFill>
                <a:cs typeface="Times New Roman" pitchFamily="18" charset="0"/>
              </a:rPr>
              <a:t>cả ba</a:t>
            </a:r>
            <a:endParaRPr lang="en-US" sz="4000">
              <a:solidFill>
                <a:srgbClr val="FF00FF"/>
              </a:solidFill>
              <a:cs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strips(downLeft)">
                                      <p:cBhvr>
                                        <p:cTn id="7" dur="500"/>
                                        <p:tgtEl>
                                          <p:spTgt spid="15"/>
                                        </p:tgtEl>
                                      </p:cBhvr>
                                    </p:animEffect>
                                  </p:childTnLst>
                                </p:cTn>
                              </p:par>
                              <p:par>
                                <p:cTn id="8" presetID="18" presetClass="entr" presetSubtype="12" fill="hold"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strips(downLeft)">
                                      <p:cBhvr>
                                        <p:cTn id="10" dur="500"/>
                                        <p:tgtEl>
                                          <p:spTgt spid="22"/>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box(in)">
                                      <p:cBhvr>
                                        <p:cTn id="13" dur="500"/>
                                        <p:tgtEl>
                                          <p:spTgt spid="24"/>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25"/>
                                        </p:tgtEl>
                                        <p:attrNameLst>
                                          <p:attrName>style.visibility</p:attrName>
                                        </p:attrNameLst>
                                      </p:cBhvr>
                                      <p:to>
                                        <p:strVal val="visible"/>
                                      </p:to>
                                    </p:set>
                                    <p:animEffect transition="in" filter="box(in)">
                                      <p:cBhvr>
                                        <p:cTn id="16" dur="500"/>
                                        <p:tgtEl>
                                          <p:spTgt spid="25"/>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box(in)">
                                      <p:cBhvr>
                                        <p:cTn id="19" dur="500"/>
                                        <p:tgtEl>
                                          <p:spTgt spid="26"/>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box(in)">
                                      <p:cBhvr>
                                        <p:cTn id="22" dur="500"/>
                                        <p:tgtEl>
                                          <p:spTgt spid="27"/>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box(in)">
                                      <p:cBhvr>
                                        <p:cTn id="25" dur="500"/>
                                        <p:tgtEl>
                                          <p:spTgt spid="28"/>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29"/>
                                        </p:tgtEl>
                                        <p:attrNameLst>
                                          <p:attrName>style.visibility</p:attrName>
                                        </p:attrNameLst>
                                      </p:cBhvr>
                                      <p:to>
                                        <p:strVal val="visible"/>
                                      </p:to>
                                    </p:set>
                                    <p:animEffect transition="in" filter="box(in)">
                                      <p:cBhvr>
                                        <p:cTn id="28" dur="500"/>
                                        <p:tgtEl>
                                          <p:spTgt spid="29"/>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30"/>
                                        </p:tgtEl>
                                        <p:attrNameLst>
                                          <p:attrName>style.visibility</p:attrName>
                                        </p:attrNameLst>
                                      </p:cBhvr>
                                      <p:to>
                                        <p:strVal val="visible"/>
                                      </p:to>
                                    </p:set>
                                    <p:animEffect transition="in" filter="box(in)">
                                      <p:cBhvr>
                                        <p:cTn id="31"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24" grpId="0"/>
      <p:bldP spid="25" grpId="0"/>
      <p:bldP spid="26" grpId="0"/>
      <p:bldP spid="27" grpId="0"/>
      <p:bldP spid="28" grpId="0"/>
      <p:bldP spid="29" grpId="0"/>
      <p:bldP spid="3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5"/>
          <p:cNvSpPr>
            <a:spLocks noChangeArrowheads="1" noChangeShapeType="1" noTextEdit="1"/>
          </p:cNvSpPr>
          <p:nvPr/>
        </p:nvSpPr>
        <p:spPr bwMode="auto">
          <a:xfrm>
            <a:off x="685800" y="1676400"/>
            <a:ext cx="7696200" cy="2286000"/>
          </a:xfrm>
          <a:prstGeom prst="rect">
            <a:avLst/>
          </a:prstGeom>
        </p:spPr>
        <p:txBody>
          <a:bodyPr spcFirstLastPara="1" wrap="none" fromWordArt="1">
            <a:prstTxWarp prst="textArchUp">
              <a:avLst>
                <a:gd name="adj" fmla="val 10800004"/>
              </a:avLst>
            </a:prstTxWarp>
          </a:bodyPr>
          <a:lstStyle/>
          <a:p>
            <a:pPr algn="ctr"/>
            <a:r>
              <a:rPr lang="vi-VN" sz="3600" kern="10" spc="-360">
                <a:ln w="12700">
                  <a:solidFill>
                    <a:srgbClr val="000099"/>
                  </a:solidFill>
                  <a:round/>
                  <a:headEnd/>
                  <a:tailEnd/>
                </a:ln>
                <a:solidFill>
                  <a:srgbClr val="33CCFF"/>
                </a:solidFill>
                <a:latin typeface="Arial"/>
                <a:cs typeface="Arial"/>
              </a:rPr>
              <a:t>Học thuộc lòng bài thơ</a:t>
            </a:r>
            <a:endParaRPr lang="en-US" sz="3600" kern="10" spc="-360">
              <a:ln w="12700">
                <a:solidFill>
                  <a:srgbClr val="000099"/>
                </a:solidFill>
                <a:round/>
                <a:headEnd/>
                <a:tailEnd/>
              </a:ln>
              <a:solidFill>
                <a:srgbClr val="33CCFF"/>
              </a:solidFill>
              <a:latin typeface="Arial"/>
              <a:cs typeface="Aria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10" descr="h"/>
          <p:cNvPicPr>
            <a:picLocks noChangeAspect="1" noChangeArrowheads="1" noCrop="1"/>
          </p:cNvPicPr>
          <p:nvPr/>
        </p:nvPicPr>
        <p:blipFill>
          <a:blip r:embed="rId2"/>
          <a:srcRect/>
          <a:stretch>
            <a:fillRect/>
          </a:stretch>
        </p:blipFill>
        <p:spPr bwMode="auto">
          <a:xfrm>
            <a:off x="1524000" y="609600"/>
            <a:ext cx="990600" cy="1181100"/>
          </a:xfrm>
          <a:prstGeom prst="rect">
            <a:avLst/>
          </a:prstGeom>
          <a:noFill/>
          <a:ln w="9525">
            <a:noFill/>
            <a:miter lim="800000"/>
            <a:headEnd/>
            <a:tailEnd/>
          </a:ln>
        </p:spPr>
      </p:pic>
      <p:pic>
        <p:nvPicPr>
          <p:cNvPr id="28675" name="Picture 13" descr="i"/>
          <p:cNvPicPr>
            <a:picLocks noChangeAspect="1" noChangeArrowheads="1" noCrop="1"/>
          </p:cNvPicPr>
          <p:nvPr/>
        </p:nvPicPr>
        <p:blipFill>
          <a:blip r:embed="rId3"/>
          <a:srcRect/>
          <a:stretch>
            <a:fillRect/>
          </a:stretch>
        </p:blipFill>
        <p:spPr bwMode="auto">
          <a:xfrm>
            <a:off x="3429000" y="381000"/>
            <a:ext cx="457200" cy="1333500"/>
          </a:xfrm>
          <a:prstGeom prst="rect">
            <a:avLst/>
          </a:prstGeom>
          <a:noFill/>
          <a:ln w="9525">
            <a:noFill/>
            <a:miter lim="800000"/>
            <a:headEnd/>
            <a:tailEnd/>
          </a:ln>
        </p:spPr>
      </p:pic>
      <p:pic>
        <p:nvPicPr>
          <p:cNvPr id="28676" name="Picture 16" descr="o"/>
          <p:cNvPicPr>
            <a:picLocks noChangeAspect="1" noChangeArrowheads="1" noCrop="1"/>
          </p:cNvPicPr>
          <p:nvPr/>
        </p:nvPicPr>
        <p:blipFill>
          <a:blip r:embed="rId4"/>
          <a:srcRect/>
          <a:stretch>
            <a:fillRect/>
          </a:stretch>
        </p:blipFill>
        <p:spPr bwMode="auto">
          <a:xfrm>
            <a:off x="2514600" y="533400"/>
            <a:ext cx="914400" cy="1257300"/>
          </a:xfrm>
          <a:prstGeom prst="rect">
            <a:avLst/>
          </a:prstGeom>
          <a:noFill/>
          <a:ln w="9525">
            <a:noFill/>
            <a:miter lim="800000"/>
            <a:headEnd/>
            <a:tailEnd/>
          </a:ln>
        </p:spPr>
      </p:pic>
      <p:pic>
        <p:nvPicPr>
          <p:cNvPr id="28677" name="Picture 17" descr="t"/>
          <p:cNvPicPr>
            <a:picLocks noChangeAspect="1" noChangeArrowheads="1" noCrop="1"/>
          </p:cNvPicPr>
          <p:nvPr/>
        </p:nvPicPr>
        <p:blipFill>
          <a:blip r:embed="rId5"/>
          <a:srcRect/>
          <a:stretch>
            <a:fillRect/>
          </a:stretch>
        </p:blipFill>
        <p:spPr bwMode="auto">
          <a:xfrm>
            <a:off x="4419600" y="609600"/>
            <a:ext cx="685800" cy="1143000"/>
          </a:xfrm>
          <a:prstGeom prst="rect">
            <a:avLst/>
          </a:prstGeom>
          <a:noFill/>
          <a:ln w="9525">
            <a:noFill/>
            <a:miter lim="800000"/>
            <a:headEnd/>
            <a:tailEnd/>
          </a:ln>
        </p:spPr>
      </p:pic>
      <p:pic>
        <p:nvPicPr>
          <p:cNvPr id="28678" name="Picture 20" descr="h"/>
          <p:cNvPicPr>
            <a:picLocks noChangeAspect="1" noChangeArrowheads="1" noCrop="1"/>
          </p:cNvPicPr>
          <p:nvPr/>
        </p:nvPicPr>
        <p:blipFill>
          <a:blip r:embed="rId2"/>
          <a:srcRect/>
          <a:stretch>
            <a:fillRect/>
          </a:stretch>
        </p:blipFill>
        <p:spPr bwMode="auto">
          <a:xfrm>
            <a:off x="5029200" y="609600"/>
            <a:ext cx="838200" cy="1181100"/>
          </a:xfrm>
          <a:prstGeom prst="rect">
            <a:avLst/>
          </a:prstGeom>
          <a:noFill/>
          <a:ln w="9525">
            <a:noFill/>
            <a:miter lim="800000"/>
            <a:headEnd/>
            <a:tailEnd/>
          </a:ln>
        </p:spPr>
      </p:pic>
      <p:pic>
        <p:nvPicPr>
          <p:cNvPr id="28679" name="Picture 21" descr="i"/>
          <p:cNvPicPr>
            <a:picLocks noChangeAspect="1" noChangeArrowheads="1" noCrop="1"/>
          </p:cNvPicPr>
          <p:nvPr/>
        </p:nvPicPr>
        <p:blipFill>
          <a:blip r:embed="rId3"/>
          <a:srcRect/>
          <a:stretch>
            <a:fillRect/>
          </a:stretch>
        </p:blipFill>
        <p:spPr bwMode="auto">
          <a:xfrm>
            <a:off x="5943600" y="457200"/>
            <a:ext cx="457200" cy="1257300"/>
          </a:xfrm>
          <a:prstGeom prst="rect">
            <a:avLst/>
          </a:prstGeom>
          <a:noFill/>
          <a:ln w="9525">
            <a:noFill/>
            <a:miter lim="800000"/>
            <a:headEnd/>
            <a:tailEnd/>
          </a:ln>
        </p:spPr>
      </p:pic>
      <p:pic>
        <p:nvPicPr>
          <p:cNvPr id="28680" name="Picture 25" descr="v"/>
          <p:cNvPicPr>
            <a:picLocks noChangeAspect="1" noChangeArrowheads="1" noCrop="1"/>
          </p:cNvPicPr>
          <p:nvPr/>
        </p:nvPicPr>
        <p:blipFill>
          <a:blip r:embed="rId6"/>
          <a:srcRect/>
          <a:stretch>
            <a:fillRect/>
          </a:stretch>
        </p:blipFill>
        <p:spPr bwMode="auto">
          <a:xfrm rot="10800000">
            <a:off x="2590800" y="304800"/>
            <a:ext cx="755650" cy="433388"/>
          </a:xfrm>
          <a:prstGeom prst="rect">
            <a:avLst/>
          </a:prstGeom>
          <a:noFill/>
          <a:ln w="9525">
            <a:noFill/>
            <a:miter lim="800000"/>
            <a:headEnd/>
            <a:tailEnd/>
          </a:ln>
        </p:spPr>
      </p:pic>
      <p:pic>
        <p:nvPicPr>
          <p:cNvPr id="28681" name="Picture 24" descr="o"/>
          <p:cNvPicPr>
            <a:picLocks noChangeAspect="1" noChangeArrowheads="1" noCrop="1"/>
          </p:cNvPicPr>
          <p:nvPr/>
        </p:nvPicPr>
        <p:blipFill>
          <a:blip r:embed="rId7"/>
          <a:srcRect/>
          <a:stretch>
            <a:fillRect/>
          </a:stretch>
        </p:blipFill>
        <p:spPr bwMode="auto">
          <a:xfrm>
            <a:off x="6019800" y="228600"/>
            <a:ext cx="304800" cy="279400"/>
          </a:xfrm>
          <a:prstGeom prst="rect">
            <a:avLst/>
          </a:prstGeom>
          <a:noFill/>
          <a:ln w="9525">
            <a:noFill/>
            <a:miter lim="800000"/>
            <a:headEnd/>
            <a:tailEnd/>
          </a:ln>
        </p:spPr>
      </p:pic>
      <p:pic>
        <p:nvPicPr>
          <p:cNvPr id="28682" name="Picture 48" descr="trophy1"/>
          <p:cNvPicPr>
            <a:picLocks noGrp="1" noChangeAspect="1" noChangeArrowheads="1" noCrop="1"/>
          </p:cNvPicPr>
          <p:nvPr/>
        </p:nvPicPr>
        <p:blipFill>
          <a:blip r:embed="rId8"/>
          <a:srcRect/>
          <a:stretch>
            <a:fillRect/>
          </a:stretch>
        </p:blipFill>
        <p:spPr bwMode="auto">
          <a:xfrm>
            <a:off x="3454400" y="4743450"/>
            <a:ext cx="2032000" cy="1276350"/>
          </a:xfrm>
          <a:prstGeom prst="rect">
            <a:avLst/>
          </a:prstGeom>
          <a:noFill/>
          <a:ln w="9525">
            <a:noFill/>
            <a:miter lim="800000"/>
            <a:headEnd/>
            <a:tailEnd/>
          </a:ln>
        </p:spPr>
      </p:pic>
      <p:pic>
        <p:nvPicPr>
          <p:cNvPr id="28683" name="Picture 22" descr="o"/>
          <p:cNvPicPr>
            <a:picLocks noChangeAspect="1" noChangeArrowheads="1" noCrop="1"/>
          </p:cNvPicPr>
          <p:nvPr/>
        </p:nvPicPr>
        <p:blipFill>
          <a:blip r:embed="rId7"/>
          <a:srcRect/>
          <a:stretch>
            <a:fillRect/>
          </a:stretch>
        </p:blipFill>
        <p:spPr bwMode="auto">
          <a:xfrm>
            <a:off x="2743200" y="1752600"/>
            <a:ext cx="304800" cy="279400"/>
          </a:xfrm>
          <a:prstGeom prst="rect">
            <a:avLst/>
          </a:prstGeom>
          <a:noFill/>
          <a:ln w="9525">
            <a:noFill/>
            <a:miter lim="800000"/>
            <a:headEnd/>
            <a:tailEnd/>
          </a:ln>
        </p:spPr>
      </p:pic>
      <p:pic>
        <p:nvPicPr>
          <p:cNvPr id="28684" name="Picture 42" descr="Bellcoll"/>
          <p:cNvPicPr>
            <a:picLocks noChangeAspect="1" noChangeArrowheads="1" noCrop="1"/>
          </p:cNvPicPr>
          <p:nvPr/>
        </p:nvPicPr>
        <p:blipFill>
          <a:blip r:embed="rId9"/>
          <a:srcRect/>
          <a:stretch>
            <a:fillRect/>
          </a:stretch>
        </p:blipFill>
        <p:spPr bwMode="auto">
          <a:xfrm>
            <a:off x="0" y="0"/>
            <a:ext cx="1066800" cy="1371600"/>
          </a:xfrm>
          <a:prstGeom prst="rect">
            <a:avLst/>
          </a:prstGeom>
          <a:noFill/>
          <a:ln w="9525">
            <a:noFill/>
            <a:miter lim="800000"/>
            <a:headEnd/>
            <a:tailEnd/>
          </a:ln>
        </p:spPr>
      </p:pic>
      <p:pic>
        <p:nvPicPr>
          <p:cNvPr id="28685" name="Picture 43" descr="Bellcoll"/>
          <p:cNvPicPr>
            <a:picLocks noChangeAspect="1" noChangeArrowheads="1" noCrop="1"/>
          </p:cNvPicPr>
          <p:nvPr/>
        </p:nvPicPr>
        <p:blipFill>
          <a:blip r:embed="rId9"/>
          <a:srcRect/>
          <a:stretch>
            <a:fillRect/>
          </a:stretch>
        </p:blipFill>
        <p:spPr bwMode="auto">
          <a:xfrm>
            <a:off x="7848600" y="0"/>
            <a:ext cx="1066800" cy="1371600"/>
          </a:xfrm>
          <a:prstGeom prst="rect">
            <a:avLst/>
          </a:prstGeom>
          <a:noFill/>
          <a:ln w="9525">
            <a:noFill/>
            <a:miter lim="800000"/>
            <a:headEnd/>
            <a:tailEnd/>
          </a:ln>
        </p:spPr>
      </p:pic>
      <p:pic>
        <p:nvPicPr>
          <p:cNvPr id="28686" name="Picture 46" descr="flower2DivWHT[1]"/>
          <p:cNvPicPr>
            <a:picLocks noChangeAspect="1" noChangeArrowheads="1" noCrop="1"/>
          </p:cNvPicPr>
          <p:nvPr/>
        </p:nvPicPr>
        <p:blipFill>
          <a:blip r:embed="rId10"/>
          <a:srcRect/>
          <a:stretch>
            <a:fillRect/>
          </a:stretch>
        </p:blipFill>
        <p:spPr bwMode="auto">
          <a:xfrm rot="10800000">
            <a:off x="0" y="6096000"/>
            <a:ext cx="9144000" cy="762000"/>
          </a:xfrm>
          <a:prstGeom prst="rect">
            <a:avLst/>
          </a:prstGeom>
          <a:noFill/>
          <a:ln w="9525">
            <a:noFill/>
            <a:miter lim="800000"/>
            <a:headEnd/>
            <a:tailEnd/>
          </a:ln>
        </p:spPr>
      </p:pic>
      <p:sp>
        <p:nvSpPr>
          <p:cNvPr id="28687" name="WordArt 5"/>
          <p:cNvSpPr>
            <a:spLocks noChangeArrowheads="1" noChangeShapeType="1" noTextEdit="1"/>
          </p:cNvSpPr>
          <p:nvPr/>
        </p:nvSpPr>
        <p:spPr bwMode="auto">
          <a:xfrm>
            <a:off x="609600" y="1981200"/>
            <a:ext cx="8001000" cy="2495550"/>
          </a:xfrm>
          <a:prstGeom prst="rect">
            <a:avLst/>
          </a:prstGeom>
        </p:spPr>
        <p:txBody>
          <a:bodyPr wrap="none" fromWordArt="1">
            <a:prstTxWarp prst="textPlain">
              <a:avLst>
                <a:gd name="adj" fmla="val 50000"/>
              </a:avLst>
            </a:prstTxWarp>
          </a:bodyPr>
          <a:lstStyle/>
          <a:p>
            <a:pPr algn="ctr"/>
            <a:r>
              <a:rPr lang="vi-VN" sz="3600" b="1" kern="10">
                <a:ln w="22225">
                  <a:solidFill>
                    <a:srgbClr val="C00000"/>
                  </a:solidFill>
                  <a:round/>
                  <a:headEnd/>
                  <a:tailEnd/>
                </a:ln>
                <a:gradFill rotWithShape="1">
                  <a:gsLst>
                    <a:gs pos="0">
                      <a:srgbClr val="4D0808"/>
                    </a:gs>
                    <a:gs pos="30000">
                      <a:srgbClr val="FF0300"/>
                    </a:gs>
                    <a:gs pos="55000">
                      <a:srgbClr val="FF7A00"/>
                    </a:gs>
                    <a:gs pos="100000">
                      <a:srgbClr val="FFF200"/>
                    </a:gs>
                  </a:gsLst>
                  <a:path path="rect">
                    <a:fillToRect l="50000" t="50000" r="50000" b="50000"/>
                  </a:path>
                </a:gradFill>
                <a:effectLst>
                  <a:outerShdw dist="35921" dir="2700000" algn="ctr" rotWithShape="0">
                    <a:srgbClr val="990000"/>
                  </a:outerShdw>
                </a:effectLst>
                <a:latin typeface="Arial"/>
                <a:cs typeface="Arial"/>
              </a:rPr>
              <a:t>ĐỌC DIỄN CẢM</a:t>
            </a:r>
          </a:p>
          <a:p>
            <a:pPr algn="ctr"/>
            <a:r>
              <a:rPr lang="vi-VN" sz="3600" b="1" kern="10">
                <a:ln w="22225">
                  <a:solidFill>
                    <a:srgbClr val="C00000"/>
                  </a:solidFill>
                  <a:round/>
                  <a:headEnd/>
                  <a:tailEnd/>
                </a:ln>
                <a:gradFill rotWithShape="1">
                  <a:gsLst>
                    <a:gs pos="0">
                      <a:srgbClr val="4D0808"/>
                    </a:gs>
                    <a:gs pos="30000">
                      <a:srgbClr val="FF0300"/>
                    </a:gs>
                    <a:gs pos="55000">
                      <a:srgbClr val="FF7A00"/>
                    </a:gs>
                    <a:gs pos="100000">
                      <a:srgbClr val="FFF200"/>
                    </a:gs>
                  </a:gsLst>
                  <a:path path="rect">
                    <a:fillToRect l="50000" t="50000" r="50000" b="50000"/>
                  </a:path>
                </a:gradFill>
                <a:effectLst>
                  <a:outerShdw dist="35921" dir="2700000" algn="ctr" rotWithShape="0">
                    <a:srgbClr val="990000"/>
                  </a:outerShdw>
                </a:effectLst>
                <a:latin typeface="Arial"/>
                <a:cs typeface="Arial"/>
              </a:rPr>
              <a:t>THUỘC LÒNG BÀI THƠ</a:t>
            </a:r>
            <a:endParaRPr lang="en-US" sz="3600" b="1" kern="10">
              <a:ln w="22225">
                <a:solidFill>
                  <a:srgbClr val="C00000"/>
                </a:solidFill>
                <a:round/>
                <a:headEnd/>
                <a:tailEnd/>
              </a:ln>
              <a:gradFill rotWithShape="1">
                <a:gsLst>
                  <a:gs pos="0">
                    <a:srgbClr val="4D0808"/>
                  </a:gs>
                  <a:gs pos="30000">
                    <a:srgbClr val="FF0300"/>
                  </a:gs>
                  <a:gs pos="55000">
                    <a:srgbClr val="FF7A00"/>
                  </a:gs>
                  <a:gs pos="100000">
                    <a:srgbClr val="FFF200"/>
                  </a:gs>
                </a:gsLst>
                <a:path path="rect">
                  <a:fillToRect l="50000" t="50000" r="50000" b="50000"/>
                </a:path>
              </a:gradFill>
              <a:effectLst>
                <a:outerShdw dist="35921" dir="2700000" algn="ctr" rotWithShape="0">
                  <a:srgbClr val="990000"/>
                </a:outerShdw>
              </a:effectLst>
              <a:latin typeface="Arial"/>
              <a:cs typeface="Arial"/>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304800" y="1306513"/>
            <a:ext cx="8458200" cy="3786187"/>
          </a:xfrm>
          <a:prstGeom prst="rect">
            <a:avLst/>
          </a:prstGeom>
          <a:noFill/>
          <a:ln w="9525">
            <a:noFill/>
            <a:miter lim="800000"/>
            <a:headEnd/>
            <a:tailEnd/>
          </a:ln>
        </p:spPr>
        <p:txBody>
          <a:bodyPr>
            <a:spAutoFit/>
          </a:bodyPr>
          <a:lstStyle/>
          <a:p>
            <a:pPr>
              <a:spcBef>
                <a:spcPct val="50000"/>
              </a:spcBef>
            </a:pPr>
            <a:r>
              <a:rPr lang="en-US" sz="4800">
                <a:cs typeface="Times New Roman" pitchFamily="18" charset="0"/>
              </a:rPr>
              <a:t>     </a:t>
            </a:r>
            <a:r>
              <a:rPr lang="en-US" sz="4800" b="1">
                <a:cs typeface="Times New Roman" pitchFamily="18" charset="0"/>
              </a:rPr>
              <a:t>Bài thơ thể hiện tình cảm yêu thương sâu sắc và tấm lòng hiếu thảo biết ơn của bạn nhỏ với người mẹ bị ốm. </a:t>
            </a:r>
          </a:p>
        </p:txBody>
      </p:sp>
      <p:sp>
        <p:nvSpPr>
          <p:cNvPr id="21507" name="WordArt 3"/>
          <p:cNvSpPr>
            <a:spLocks noChangeArrowheads="1" noChangeShapeType="1" noTextEdit="1"/>
          </p:cNvSpPr>
          <p:nvPr/>
        </p:nvSpPr>
        <p:spPr bwMode="auto">
          <a:xfrm>
            <a:off x="1600200" y="228600"/>
            <a:ext cx="5715000" cy="1047750"/>
          </a:xfrm>
          <a:prstGeom prst="rect">
            <a:avLst/>
          </a:prstGeom>
        </p:spPr>
        <p:txBody>
          <a:bodyPr wrap="none" fromWordArt="1">
            <a:prstTxWarp prst="textPlain">
              <a:avLst>
                <a:gd name="adj" fmla="val 50000"/>
              </a:avLst>
            </a:prstTxWarp>
          </a:bodyPr>
          <a:lstStyle/>
          <a:p>
            <a:pPr algn="ctr"/>
            <a:r>
              <a:rPr lang="en-US" sz="3600" kern="10">
                <a:ln w="9525">
                  <a:solidFill>
                    <a:srgbClr val="CC99FF"/>
                  </a:solidFill>
                  <a:round/>
                  <a:headEnd/>
                  <a:tailEnd/>
                </a:ln>
                <a:solidFill>
                  <a:srgbClr val="FF0000"/>
                </a:solidFill>
                <a:effectLst>
                  <a:outerShdw dist="45791" dir="2021404" algn="ctr" rotWithShape="0">
                    <a:srgbClr val="B2B2B2">
                      <a:alpha val="79999"/>
                    </a:srgbClr>
                  </a:outerShdw>
                </a:effectLst>
                <a:latin typeface="Arial"/>
                <a:cs typeface="Arial"/>
              </a:rPr>
              <a:t>Nội dung bài</a:t>
            </a:r>
          </a:p>
        </p:txBody>
      </p:sp>
      <p:sp>
        <p:nvSpPr>
          <p:cNvPr id="29700" name="Rectangle 4"/>
          <p:cNvSpPr>
            <a:spLocks noChangeArrowheads="1"/>
          </p:cNvSpPr>
          <p:nvPr/>
        </p:nvSpPr>
        <p:spPr bwMode="auto">
          <a:xfrm>
            <a:off x="0" y="0"/>
            <a:ext cx="9144000" cy="6858000"/>
          </a:xfrm>
          <a:prstGeom prst="rect">
            <a:avLst/>
          </a:prstGeom>
          <a:noFill/>
          <a:ln w="57150" cmpd="thinThick">
            <a:solidFill>
              <a:srgbClr val="00FF00"/>
            </a:solidFill>
            <a:miter lim="800000"/>
            <a:headEnd/>
            <a:tailEnd/>
          </a:ln>
        </p:spPr>
        <p:txBody>
          <a:bodyPr wrap="none" anchor="ctr"/>
          <a:lstStyle/>
          <a:p>
            <a:endParaRPr lang="en-US" sz="2000">
              <a:cs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1507"/>
                                        </p:tgtEl>
                                        <p:attrNameLst>
                                          <p:attrName>style.visibility</p:attrName>
                                        </p:attrNameLst>
                                      </p:cBhvr>
                                      <p:to>
                                        <p:strVal val="visible"/>
                                      </p:to>
                                    </p:set>
                                    <p:animEffect transition="in" filter="strips(downLeft)">
                                      <p:cBhvr>
                                        <p:cTn id="7" dur="1000"/>
                                        <p:tgtEl>
                                          <p:spTgt spid="2150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506"/>
                                        </p:tgtEl>
                                        <p:attrNameLst>
                                          <p:attrName>style.visibility</p:attrName>
                                        </p:attrNameLst>
                                      </p:cBhvr>
                                      <p:to>
                                        <p:strVal val="visible"/>
                                      </p:to>
                                    </p:set>
                                    <p:animEffect transition="in" filter="dissolve">
                                      <p:cBhvr>
                                        <p:cTn id="12" dur="1000"/>
                                        <p:tgtEl>
                                          <p:spTgt spid="215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5" descr="mẹ yêu của con.jpg"/>
          <p:cNvPicPr>
            <a:picLocks noChangeAspect="1"/>
          </p:cNvPicPr>
          <p:nvPr/>
        </p:nvPicPr>
        <p:blipFill>
          <a:blip r:embed="rId3">
            <a:lum bright="70000" contrast="-70000"/>
          </a:blip>
          <a:srcRect/>
          <a:stretch>
            <a:fillRect/>
          </a:stretch>
        </p:blipFill>
        <p:spPr bwMode="auto">
          <a:xfrm>
            <a:off x="0" y="0"/>
            <a:ext cx="9144000" cy="6858000"/>
          </a:xfrm>
          <a:prstGeom prst="rect">
            <a:avLst/>
          </a:prstGeom>
          <a:noFill/>
          <a:ln w="9525">
            <a:noFill/>
            <a:miter lim="800000"/>
            <a:headEnd/>
            <a:tailEnd/>
          </a:ln>
        </p:spPr>
      </p:pic>
      <p:sp>
        <p:nvSpPr>
          <p:cNvPr id="30723" name="Oval 3"/>
          <p:cNvSpPr>
            <a:spLocks noChangeArrowheads="1"/>
          </p:cNvSpPr>
          <p:nvPr/>
        </p:nvSpPr>
        <p:spPr bwMode="auto">
          <a:xfrm>
            <a:off x="2590800" y="304800"/>
            <a:ext cx="4038600" cy="1524000"/>
          </a:xfrm>
          <a:prstGeom prst="ellipse">
            <a:avLst/>
          </a:prstGeom>
          <a:gradFill rotWithShape="1">
            <a:gsLst>
              <a:gs pos="0">
                <a:srgbClr val="FFEBFA"/>
              </a:gs>
              <a:gs pos="30000">
                <a:srgbClr val="C4D6EB"/>
              </a:gs>
              <a:gs pos="60001">
                <a:srgbClr val="85C2FF"/>
              </a:gs>
              <a:gs pos="100000">
                <a:srgbClr val="5E9EFF"/>
              </a:gs>
            </a:gsLst>
            <a:path path="shape">
              <a:fillToRect l="50000" t="50000" r="50000" b="50000"/>
            </a:path>
          </a:gradFill>
          <a:ln w="9525" algn="ctr">
            <a:noFill/>
            <a:round/>
            <a:headEnd/>
            <a:tailEnd/>
          </a:ln>
          <a:effectLst>
            <a:outerShdw dist="107763" dir="8100000" algn="ctr" rotWithShape="0">
              <a:srgbClr val="FF3737">
                <a:alpha val="50000"/>
              </a:srgbClr>
            </a:outerShdw>
          </a:effectLst>
        </p:spPr>
        <p:txBody>
          <a:bodyPr wrap="none" anchor="ctr"/>
          <a:lstStyle/>
          <a:p>
            <a:pPr algn="ctr">
              <a:defRPr/>
            </a:pPr>
            <a:r>
              <a:rPr lang="en-US" sz="4000" b="1">
                <a:solidFill>
                  <a:srgbClr val="FF0000"/>
                </a:solidFill>
                <a:cs typeface="Arial" charset="0"/>
              </a:rPr>
              <a:t>DẶN DÒ</a:t>
            </a:r>
          </a:p>
        </p:txBody>
      </p:sp>
      <p:pic>
        <p:nvPicPr>
          <p:cNvPr id="30724" name="Picture 2" descr="hinh"/>
          <p:cNvPicPr>
            <a:picLocks noChangeAspect="1" noChangeArrowheads="1" noCrop="1"/>
          </p:cNvPicPr>
          <p:nvPr/>
        </p:nvPicPr>
        <p:blipFill>
          <a:blip r:embed="rId4"/>
          <a:srcRect/>
          <a:stretch>
            <a:fillRect/>
          </a:stretch>
        </p:blipFill>
        <p:spPr bwMode="auto">
          <a:xfrm>
            <a:off x="-228600" y="1885950"/>
            <a:ext cx="9372600" cy="4667250"/>
          </a:xfrm>
          <a:prstGeom prst="rect">
            <a:avLst/>
          </a:prstGeom>
          <a:noFill/>
          <a:ln w="9525">
            <a:noFill/>
            <a:miter lim="800000"/>
            <a:headEnd/>
            <a:tailEnd/>
          </a:ln>
        </p:spPr>
      </p:pic>
      <p:sp>
        <p:nvSpPr>
          <p:cNvPr id="30725" name="Rectangle 5"/>
          <p:cNvSpPr>
            <a:spLocks noGrp="1" noChangeArrowheads="1"/>
          </p:cNvSpPr>
          <p:nvPr>
            <p:ph idx="4294967295"/>
          </p:nvPr>
        </p:nvSpPr>
        <p:spPr>
          <a:xfrm>
            <a:off x="1981200" y="2492375"/>
            <a:ext cx="5638800" cy="3241675"/>
          </a:xfrm>
        </p:spPr>
        <p:txBody>
          <a:bodyPr/>
          <a:lstStyle/>
          <a:p>
            <a:pPr marL="273050" indent="-273050" eaLnBrk="1" hangingPunct="1">
              <a:buFont typeface="Wingdings" pitchFamily="2" charset="2"/>
              <a:buNone/>
            </a:pPr>
            <a:r>
              <a:rPr lang="en-US" sz="4400" b="1" smtClean="0">
                <a:cs typeface="Arial" charset="0"/>
              </a:rPr>
              <a:t>Học thuộc lòng bài thơ: Mẹ ốm</a:t>
            </a:r>
          </a:p>
          <a:p>
            <a:pPr marL="273050" indent="-273050" eaLnBrk="1" hangingPunct="1">
              <a:buFont typeface="Wingdings" pitchFamily="2" charset="2"/>
              <a:buNone/>
            </a:pPr>
            <a:r>
              <a:rPr lang="en-US" sz="4400" b="1" smtClean="0">
                <a:cs typeface="Arial" charset="0"/>
              </a:rPr>
              <a:t>Chuẩn bị: Dế Mèn bênh vực kẻ yếu </a:t>
            </a:r>
            <a:r>
              <a:rPr lang="en-US" sz="3600" b="1" smtClean="0">
                <a:cs typeface="Arial" charset="0"/>
              </a:rPr>
              <a:t>(ti</a:t>
            </a:r>
            <a:r>
              <a:rPr lang="en-US" sz="3600" b="1" smtClean="0"/>
              <a:t>ếp theo</a:t>
            </a:r>
            <a:r>
              <a:rPr lang="en-US" sz="3600" b="1" smtClean="0">
                <a:cs typeface="Arial" charset="0"/>
              </a:rPr>
              <a:t>)</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76400" y="388203"/>
            <a:ext cx="6629400" cy="830997"/>
          </a:xfrm>
          <a:prstGeom prst="rect">
            <a:avLst/>
          </a:prstGeom>
          <a:noFill/>
        </p:spPr>
        <p:txBody>
          <a:bodyPr spcFirstLastPara="1">
            <a:prstTxWarp prst="textArchUp">
              <a:avLst/>
            </a:prstTxWarp>
            <a:spAutoFit/>
          </a:bodyPr>
          <a:lstStyle/>
          <a:p>
            <a:pPr>
              <a:defRPr/>
            </a:pPr>
            <a:r>
              <a:rPr lang="en-US" sz="4800" b="1" dirty="0">
                <a:solidFill>
                  <a:srgbClr val="FF0000"/>
                </a:solidFill>
                <a:effectLst>
                  <a:glow rad="63500">
                    <a:schemeClr val="accent1">
                      <a:satMod val="175000"/>
                      <a:alpha val="40000"/>
                    </a:schemeClr>
                  </a:glow>
                </a:effectLst>
                <a:latin typeface="Arial"/>
                <a:cs typeface="Times New Roman" pitchFamily="18" charset="0"/>
              </a:rPr>
              <a:t>KIỂM TRA BÀI CŨ:</a:t>
            </a:r>
          </a:p>
        </p:txBody>
      </p:sp>
      <p:sp>
        <p:nvSpPr>
          <p:cNvPr id="5" name="TextBox 4"/>
          <p:cNvSpPr txBox="1">
            <a:spLocks noChangeArrowheads="1"/>
          </p:cNvSpPr>
          <p:nvPr/>
        </p:nvSpPr>
        <p:spPr bwMode="auto">
          <a:xfrm>
            <a:off x="457200" y="1143000"/>
            <a:ext cx="8382000" cy="762000"/>
          </a:xfrm>
          <a:prstGeom prst="rect">
            <a:avLst/>
          </a:prstGeom>
          <a:noFill/>
          <a:ln w="9525">
            <a:noFill/>
            <a:miter lim="800000"/>
            <a:headEnd/>
            <a:tailEnd/>
          </a:ln>
        </p:spPr>
        <p:txBody>
          <a:bodyPr>
            <a:spAutoFit/>
          </a:bodyPr>
          <a:lstStyle/>
          <a:p>
            <a:r>
              <a:rPr lang="en-US" sz="4400" b="1">
                <a:cs typeface="Times New Roman" pitchFamily="18" charset="0"/>
              </a:rPr>
              <a:t>+ Nêu nội dung chính của bài?</a:t>
            </a:r>
          </a:p>
        </p:txBody>
      </p:sp>
      <p:sp>
        <p:nvSpPr>
          <p:cNvPr id="8" name="TextBox 7"/>
          <p:cNvSpPr txBox="1">
            <a:spLocks noChangeArrowheads="1"/>
          </p:cNvSpPr>
          <p:nvPr/>
        </p:nvSpPr>
        <p:spPr bwMode="auto">
          <a:xfrm>
            <a:off x="533400" y="2286000"/>
            <a:ext cx="7620000" cy="1311275"/>
          </a:xfrm>
          <a:prstGeom prst="rect">
            <a:avLst/>
          </a:prstGeom>
          <a:noFill/>
          <a:ln w="9525">
            <a:noFill/>
            <a:miter lim="800000"/>
            <a:headEnd/>
            <a:tailEnd/>
          </a:ln>
        </p:spPr>
        <p:txBody>
          <a:bodyPr>
            <a:spAutoFit/>
          </a:bodyPr>
          <a:lstStyle/>
          <a:p>
            <a:r>
              <a:rPr lang="en-US" sz="4000" b="1">
                <a:solidFill>
                  <a:srgbClr val="083763"/>
                </a:solidFill>
                <a:cs typeface="Times New Roman" pitchFamily="18" charset="0"/>
              </a:rPr>
              <a:t>+ Ca ngợi Dế Mèn có tấm lòng nghĩa hiệp – bênh vực kẻ yếu.</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xit" presetSubtype="10" fill="hold" grpId="1" nodeType="clickEffect">
                                  <p:stCondLst>
                                    <p:cond delay="0"/>
                                  </p:stCondLst>
                                  <p:childTnLst>
                                    <p:animEffect transition="out" filter="checkerboard(across)">
                                      <p:cBhvr>
                                        <p:cTn id="13" dur="500"/>
                                        <p:tgtEl>
                                          <p:spTgt spid="5"/>
                                        </p:tgtEl>
                                      </p:cBhvr>
                                    </p:animEffect>
                                    <p:set>
                                      <p:cBhvr>
                                        <p:cTn id="14" dur="1" fill="hold">
                                          <p:stCondLst>
                                            <p:cond delay="499"/>
                                          </p:stCondLst>
                                        </p:cTn>
                                        <p:tgtEl>
                                          <p:spTgt spid="5"/>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500" fill="hold"/>
                                        <p:tgtEl>
                                          <p:spTgt spid="8"/>
                                        </p:tgtEl>
                                        <p:attrNameLst>
                                          <p:attrName>ppt_w</p:attrName>
                                        </p:attrNameLst>
                                      </p:cBhvr>
                                      <p:tavLst>
                                        <p:tav tm="0">
                                          <p:val>
                                            <p:fltVal val="0"/>
                                          </p:val>
                                        </p:tav>
                                        <p:tav tm="100000">
                                          <p:val>
                                            <p:strVal val="#ppt_w"/>
                                          </p:val>
                                        </p:tav>
                                      </p:tavLst>
                                    </p:anim>
                                    <p:anim calcmode="lin" valueType="num">
                                      <p:cBhvr>
                                        <p:cTn id="20" dur="500" fill="hold"/>
                                        <p:tgtEl>
                                          <p:spTgt spid="8"/>
                                        </p:tgtEl>
                                        <p:attrNameLst>
                                          <p:attrName>ppt_h</p:attrName>
                                        </p:attrNameLst>
                                      </p:cBhvr>
                                      <p:tavLst>
                                        <p:tav tm="0">
                                          <p:val>
                                            <p:fltVal val="0"/>
                                          </p:val>
                                        </p:tav>
                                        <p:tav tm="100000">
                                          <p:val>
                                            <p:strVal val="#ppt_h"/>
                                          </p:val>
                                        </p:tav>
                                      </p:tavLst>
                                    </p:anim>
                                    <p:animEffect transition="in" filter="fade">
                                      <p:cBhvr>
                                        <p:cTn id="2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3" descr="mẹ yêu của con.jpg"/>
          <p:cNvPicPr>
            <a:picLocks noChangeAspect="1"/>
          </p:cNvPicPr>
          <p:nvPr/>
        </p:nvPicPr>
        <p:blipFill>
          <a:blip r:embed="rId2">
            <a:lum bright="70000" contrast="-70000"/>
          </a:blip>
          <a:srcRect/>
          <a:stretch>
            <a:fillRect/>
          </a:stretch>
        </p:blipFill>
        <p:spPr bwMode="auto">
          <a:xfrm>
            <a:off x="0" y="0"/>
            <a:ext cx="9144000" cy="6858000"/>
          </a:xfrm>
          <a:prstGeom prst="rect">
            <a:avLst/>
          </a:prstGeom>
          <a:noFill/>
          <a:ln w="9525">
            <a:noFill/>
            <a:miter lim="800000"/>
            <a:headEnd/>
            <a:tailEnd/>
          </a:ln>
        </p:spPr>
      </p:pic>
      <p:sp>
        <p:nvSpPr>
          <p:cNvPr id="5123" name="Text Box 25"/>
          <p:cNvSpPr txBox="1">
            <a:spLocks noChangeArrowheads="1"/>
          </p:cNvSpPr>
          <p:nvPr/>
        </p:nvSpPr>
        <p:spPr bwMode="auto">
          <a:xfrm>
            <a:off x="914400" y="0"/>
            <a:ext cx="6850063" cy="769938"/>
          </a:xfrm>
          <a:prstGeom prst="rect">
            <a:avLst/>
          </a:prstGeom>
          <a:noFill/>
          <a:ln w="9525">
            <a:noFill/>
            <a:miter lim="800000"/>
            <a:headEnd/>
            <a:tailEnd/>
          </a:ln>
        </p:spPr>
        <p:txBody>
          <a:bodyPr>
            <a:spAutoFit/>
          </a:bodyPr>
          <a:lstStyle/>
          <a:p>
            <a:pPr algn="ctr">
              <a:spcBef>
                <a:spcPct val="50000"/>
              </a:spcBef>
            </a:pPr>
            <a:r>
              <a:rPr lang="en-US" sz="4400" b="1">
                <a:cs typeface="Arial" charset="0"/>
              </a:rPr>
              <a:t>Bài thơ chia làm 7 khổ:</a:t>
            </a:r>
            <a:endParaRPr lang="vi-VN" sz="4400" b="1">
              <a:cs typeface="Arial" charset="0"/>
            </a:endParaRPr>
          </a:p>
        </p:txBody>
      </p:sp>
      <p:sp>
        <p:nvSpPr>
          <p:cNvPr id="5124" name="Text Box 25"/>
          <p:cNvSpPr txBox="1">
            <a:spLocks noChangeArrowheads="1"/>
          </p:cNvSpPr>
          <p:nvPr/>
        </p:nvSpPr>
        <p:spPr bwMode="auto">
          <a:xfrm>
            <a:off x="-338138" y="838200"/>
            <a:ext cx="7532688" cy="708025"/>
          </a:xfrm>
          <a:prstGeom prst="rect">
            <a:avLst/>
          </a:prstGeom>
          <a:noFill/>
          <a:ln w="9525">
            <a:noFill/>
            <a:miter lim="800000"/>
            <a:headEnd/>
            <a:tailEnd/>
          </a:ln>
        </p:spPr>
        <p:txBody>
          <a:bodyPr>
            <a:spAutoFit/>
          </a:bodyPr>
          <a:lstStyle/>
          <a:p>
            <a:pPr algn="ctr">
              <a:spcBef>
                <a:spcPct val="50000"/>
              </a:spcBef>
            </a:pPr>
            <a:r>
              <a:rPr lang="en-US" sz="4000" b="1">
                <a:cs typeface="Arial" charset="0"/>
              </a:rPr>
              <a:t>Khổ 1: Một hôm…bấy nay.</a:t>
            </a:r>
            <a:endParaRPr lang="vi-VN" sz="4000" b="1">
              <a:cs typeface="Arial" charset="0"/>
            </a:endParaRPr>
          </a:p>
        </p:txBody>
      </p:sp>
      <p:sp>
        <p:nvSpPr>
          <p:cNvPr id="5125" name="Text Box 25"/>
          <p:cNvSpPr txBox="1">
            <a:spLocks noChangeArrowheads="1"/>
          </p:cNvSpPr>
          <p:nvPr/>
        </p:nvSpPr>
        <p:spPr bwMode="auto">
          <a:xfrm>
            <a:off x="63500" y="1676400"/>
            <a:ext cx="7673975" cy="708025"/>
          </a:xfrm>
          <a:prstGeom prst="rect">
            <a:avLst/>
          </a:prstGeom>
          <a:noFill/>
          <a:ln w="9525">
            <a:noFill/>
            <a:miter lim="800000"/>
            <a:headEnd/>
            <a:tailEnd/>
          </a:ln>
        </p:spPr>
        <p:txBody>
          <a:bodyPr>
            <a:spAutoFit/>
          </a:bodyPr>
          <a:lstStyle/>
          <a:p>
            <a:pPr algn="ctr">
              <a:spcBef>
                <a:spcPct val="50000"/>
              </a:spcBef>
            </a:pPr>
            <a:r>
              <a:rPr lang="en-US" sz="4000" b="1">
                <a:cs typeface="Arial" charset="0"/>
              </a:rPr>
              <a:t>Khổ 2: Cánh màn….. chưa tan.</a:t>
            </a:r>
            <a:endParaRPr lang="vi-VN" sz="4000" b="1">
              <a:cs typeface="Arial" charset="0"/>
            </a:endParaRPr>
          </a:p>
        </p:txBody>
      </p:sp>
      <p:sp>
        <p:nvSpPr>
          <p:cNvPr id="5126" name="Text Box 25"/>
          <p:cNvSpPr txBox="1">
            <a:spLocks noChangeArrowheads="1"/>
          </p:cNvSpPr>
          <p:nvPr/>
        </p:nvSpPr>
        <p:spPr bwMode="auto">
          <a:xfrm>
            <a:off x="71438" y="2590800"/>
            <a:ext cx="9377362" cy="708025"/>
          </a:xfrm>
          <a:prstGeom prst="rect">
            <a:avLst/>
          </a:prstGeom>
          <a:noFill/>
          <a:ln w="9525">
            <a:noFill/>
            <a:miter lim="800000"/>
            <a:headEnd/>
            <a:tailEnd/>
          </a:ln>
        </p:spPr>
        <p:txBody>
          <a:bodyPr>
            <a:spAutoFit/>
          </a:bodyPr>
          <a:lstStyle/>
          <a:p>
            <a:pPr algn="ctr">
              <a:spcBef>
                <a:spcPct val="50000"/>
              </a:spcBef>
            </a:pPr>
            <a:r>
              <a:rPr lang="en-US" sz="4000" b="1">
                <a:cs typeface="Arial" charset="0"/>
              </a:rPr>
              <a:t>Khổ 3: Khắp người…mang thuốc vào.</a:t>
            </a:r>
            <a:endParaRPr lang="vi-VN" sz="4000" b="1">
              <a:cs typeface="Arial" charset="0"/>
            </a:endParaRPr>
          </a:p>
        </p:txBody>
      </p:sp>
      <p:sp>
        <p:nvSpPr>
          <p:cNvPr id="5127" name="Text Box 25"/>
          <p:cNvSpPr txBox="1">
            <a:spLocks noChangeArrowheads="1"/>
          </p:cNvSpPr>
          <p:nvPr/>
        </p:nvSpPr>
        <p:spPr bwMode="auto">
          <a:xfrm>
            <a:off x="-76200" y="3429000"/>
            <a:ext cx="6470650" cy="708025"/>
          </a:xfrm>
          <a:prstGeom prst="rect">
            <a:avLst/>
          </a:prstGeom>
          <a:noFill/>
          <a:ln w="9525">
            <a:noFill/>
            <a:miter lim="800000"/>
            <a:headEnd/>
            <a:tailEnd/>
          </a:ln>
        </p:spPr>
        <p:txBody>
          <a:bodyPr>
            <a:spAutoFit/>
          </a:bodyPr>
          <a:lstStyle/>
          <a:p>
            <a:pPr algn="ctr">
              <a:spcBef>
                <a:spcPct val="50000"/>
              </a:spcBef>
            </a:pPr>
            <a:r>
              <a:rPr lang="en-US" sz="4000" b="1">
                <a:cs typeface="Arial" charset="0"/>
              </a:rPr>
              <a:t>Khổ 4: Sáng nay…tập đi.</a:t>
            </a:r>
            <a:endParaRPr lang="vi-VN" sz="4000" b="1">
              <a:cs typeface="Arial" charset="0"/>
            </a:endParaRPr>
          </a:p>
        </p:txBody>
      </p:sp>
      <p:sp>
        <p:nvSpPr>
          <p:cNvPr id="5128" name="Text Box 25"/>
          <p:cNvSpPr txBox="1">
            <a:spLocks noChangeArrowheads="1"/>
          </p:cNvSpPr>
          <p:nvPr/>
        </p:nvSpPr>
        <p:spPr bwMode="auto">
          <a:xfrm>
            <a:off x="-685800" y="4244975"/>
            <a:ext cx="8578850" cy="708025"/>
          </a:xfrm>
          <a:prstGeom prst="rect">
            <a:avLst/>
          </a:prstGeom>
          <a:noFill/>
          <a:ln w="9525">
            <a:noFill/>
            <a:miter lim="800000"/>
            <a:headEnd/>
            <a:tailEnd/>
          </a:ln>
        </p:spPr>
        <p:txBody>
          <a:bodyPr>
            <a:spAutoFit/>
          </a:bodyPr>
          <a:lstStyle/>
          <a:p>
            <a:pPr algn="ctr">
              <a:spcBef>
                <a:spcPct val="50000"/>
              </a:spcBef>
            </a:pPr>
            <a:r>
              <a:rPr lang="en-US" sz="4000" b="1">
                <a:cs typeface="Arial" charset="0"/>
              </a:rPr>
              <a:t>Khổ 5: Mẹ vui….ba vai chèo.</a:t>
            </a:r>
            <a:endParaRPr lang="vi-VN" sz="4000" b="1">
              <a:cs typeface="Arial" charset="0"/>
            </a:endParaRPr>
          </a:p>
        </p:txBody>
      </p:sp>
      <p:sp>
        <p:nvSpPr>
          <p:cNvPr id="5129" name="Text Box 25"/>
          <p:cNvSpPr txBox="1">
            <a:spLocks noChangeArrowheads="1"/>
          </p:cNvSpPr>
          <p:nvPr/>
        </p:nvSpPr>
        <p:spPr bwMode="auto">
          <a:xfrm>
            <a:off x="-1066800" y="5159375"/>
            <a:ext cx="8416925" cy="708025"/>
          </a:xfrm>
          <a:prstGeom prst="rect">
            <a:avLst/>
          </a:prstGeom>
          <a:noFill/>
          <a:ln w="9525">
            <a:noFill/>
            <a:miter lim="800000"/>
            <a:headEnd/>
            <a:tailEnd/>
          </a:ln>
        </p:spPr>
        <p:txBody>
          <a:bodyPr>
            <a:spAutoFit/>
          </a:bodyPr>
          <a:lstStyle/>
          <a:p>
            <a:pPr algn="ctr">
              <a:spcBef>
                <a:spcPct val="50000"/>
              </a:spcBef>
            </a:pPr>
            <a:r>
              <a:rPr lang="en-US" sz="4000" b="1">
                <a:cs typeface="Arial" charset="0"/>
              </a:rPr>
              <a:t>Khổ 6: Vì con….ngủ say.</a:t>
            </a:r>
            <a:endParaRPr lang="vi-VN" sz="4000" b="1">
              <a:cs typeface="Arial" charset="0"/>
            </a:endParaRPr>
          </a:p>
        </p:txBody>
      </p:sp>
      <p:sp>
        <p:nvSpPr>
          <p:cNvPr id="5130" name="Text Box 25"/>
          <p:cNvSpPr txBox="1">
            <a:spLocks noChangeArrowheads="1"/>
          </p:cNvSpPr>
          <p:nvPr/>
        </p:nvSpPr>
        <p:spPr bwMode="auto">
          <a:xfrm>
            <a:off x="-603250" y="5997575"/>
            <a:ext cx="6470650" cy="708025"/>
          </a:xfrm>
          <a:prstGeom prst="rect">
            <a:avLst/>
          </a:prstGeom>
          <a:noFill/>
          <a:ln w="9525">
            <a:noFill/>
            <a:miter lim="800000"/>
            <a:headEnd/>
            <a:tailEnd/>
          </a:ln>
        </p:spPr>
        <p:txBody>
          <a:bodyPr>
            <a:spAutoFit/>
          </a:bodyPr>
          <a:lstStyle/>
          <a:p>
            <a:pPr algn="ctr">
              <a:spcBef>
                <a:spcPct val="50000"/>
              </a:spcBef>
            </a:pPr>
            <a:r>
              <a:rPr lang="en-US" sz="4000" b="1">
                <a:cs typeface="Arial" charset="0"/>
              </a:rPr>
              <a:t>Khổ 7: Phần còn lại.</a:t>
            </a:r>
            <a:endParaRPr lang="vi-VN" sz="4000" b="1">
              <a:cs typeface="Arial"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a:xfrm>
            <a:off x="1066800" y="0"/>
            <a:ext cx="6629400" cy="1295400"/>
          </a:xfrm>
        </p:spPr>
        <p:txBody>
          <a:bodyPr lIns="0" rIns="0" bIns="0" anchor="b"/>
          <a:lstStyle/>
          <a:p>
            <a:pPr eaLnBrk="1" hangingPunct="1"/>
            <a:r>
              <a:rPr lang="en-US" sz="4000" b="1" smtClean="0">
                <a:cs typeface="Arial" charset="0"/>
              </a:rPr>
              <a:t>Luyện đọc</a:t>
            </a:r>
          </a:p>
        </p:txBody>
      </p:sp>
      <p:sp>
        <p:nvSpPr>
          <p:cNvPr id="8" name="TextBox 7"/>
          <p:cNvSpPr txBox="1">
            <a:spLocks noChangeArrowheads="1"/>
          </p:cNvSpPr>
          <p:nvPr/>
        </p:nvSpPr>
        <p:spPr bwMode="auto">
          <a:xfrm>
            <a:off x="914400" y="1219200"/>
            <a:ext cx="6629400" cy="823913"/>
          </a:xfrm>
          <a:prstGeom prst="rect">
            <a:avLst/>
          </a:prstGeom>
          <a:noFill/>
          <a:ln w="9525">
            <a:noFill/>
            <a:miter lim="800000"/>
            <a:headEnd/>
            <a:tailEnd/>
          </a:ln>
        </p:spPr>
        <p:txBody>
          <a:bodyPr>
            <a:spAutoFit/>
          </a:bodyPr>
          <a:lstStyle/>
          <a:p>
            <a:r>
              <a:rPr lang="en-US" sz="4800" b="1">
                <a:cs typeface="Times New Roman" pitchFamily="18" charset="0"/>
              </a:rPr>
              <a:t>- Cánh màn</a:t>
            </a:r>
          </a:p>
        </p:txBody>
      </p:sp>
      <p:sp>
        <p:nvSpPr>
          <p:cNvPr id="9" name="Rectangle 8"/>
          <p:cNvSpPr>
            <a:spLocks noChangeArrowheads="1"/>
          </p:cNvSpPr>
          <p:nvPr/>
        </p:nvSpPr>
        <p:spPr bwMode="auto">
          <a:xfrm>
            <a:off x="3352800" y="1206500"/>
            <a:ext cx="2101850" cy="823913"/>
          </a:xfrm>
          <a:prstGeom prst="rect">
            <a:avLst/>
          </a:prstGeom>
          <a:noFill/>
          <a:ln w="9525">
            <a:noFill/>
            <a:miter lim="800000"/>
            <a:headEnd/>
            <a:tailEnd/>
          </a:ln>
        </p:spPr>
        <p:txBody>
          <a:bodyPr>
            <a:spAutoFit/>
          </a:bodyPr>
          <a:lstStyle/>
          <a:p>
            <a:r>
              <a:rPr lang="en-US" sz="4800" b="1">
                <a:solidFill>
                  <a:srgbClr val="FF0000"/>
                </a:solidFill>
                <a:cs typeface="Times New Roman" pitchFamily="18" charset="0"/>
              </a:rPr>
              <a:t>àn</a:t>
            </a:r>
            <a:endParaRPr lang="en-US" sz="4800" b="1">
              <a:solidFill>
                <a:srgbClr val="FF0000"/>
              </a:solidFill>
              <a:cs typeface="Arial" charset="0"/>
            </a:endParaRPr>
          </a:p>
        </p:txBody>
      </p:sp>
      <p:sp>
        <p:nvSpPr>
          <p:cNvPr id="10" name="TextBox 9"/>
          <p:cNvSpPr txBox="1">
            <a:spLocks noChangeArrowheads="1"/>
          </p:cNvSpPr>
          <p:nvPr/>
        </p:nvSpPr>
        <p:spPr bwMode="auto">
          <a:xfrm>
            <a:off x="914400" y="2590800"/>
            <a:ext cx="3352800" cy="823913"/>
          </a:xfrm>
          <a:prstGeom prst="rect">
            <a:avLst/>
          </a:prstGeom>
          <a:noFill/>
          <a:ln w="9525">
            <a:noFill/>
            <a:miter lim="800000"/>
            <a:headEnd/>
            <a:tailEnd/>
          </a:ln>
        </p:spPr>
        <p:txBody>
          <a:bodyPr>
            <a:spAutoFit/>
          </a:bodyPr>
          <a:lstStyle/>
          <a:p>
            <a:r>
              <a:rPr lang="en-US" sz="4800" b="1">
                <a:cs typeface="Times New Roman" pitchFamily="18" charset="0"/>
              </a:rPr>
              <a:t>- Đau buốt</a:t>
            </a:r>
          </a:p>
        </p:txBody>
      </p:sp>
      <p:sp>
        <p:nvSpPr>
          <p:cNvPr id="11" name="Rectangle 10"/>
          <p:cNvSpPr>
            <a:spLocks noChangeArrowheads="1"/>
          </p:cNvSpPr>
          <p:nvPr/>
        </p:nvSpPr>
        <p:spPr bwMode="auto">
          <a:xfrm>
            <a:off x="2844800" y="2565400"/>
            <a:ext cx="2659063" cy="823913"/>
          </a:xfrm>
          <a:prstGeom prst="rect">
            <a:avLst/>
          </a:prstGeom>
          <a:noFill/>
          <a:ln w="9525">
            <a:noFill/>
            <a:miter lim="800000"/>
            <a:headEnd/>
            <a:tailEnd/>
          </a:ln>
        </p:spPr>
        <p:txBody>
          <a:bodyPr>
            <a:spAutoFit/>
          </a:bodyPr>
          <a:lstStyle/>
          <a:p>
            <a:r>
              <a:rPr lang="en-US" sz="4800" b="1">
                <a:solidFill>
                  <a:srgbClr val="FF0000"/>
                </a:solidFill>
                <a:cs typeface="Times New Roman" pitchFamily="18" charset="0"/>
              </a:rPr>
              <a:t>uốt</a:t>
            </a:r>
            <a:endParaRPr lang="en-US" sz="4800" b="1">
              <a:solidFill>
                <a:srgbClr val="FF0000"/>
              </a:solidFill>
              <a:cs typeface="Arial" charset="0"/>
            </a:endParaRPr>
          </a:p>
        </p:txBody>
      </p:sp>
      <p:sp>
        <p:nvSpPr>
          <p:cNvPr id="12" name="TextBox 11"/>
          <p:cNvSpPr txBox="1">
            <a:spLocks noChangeArrowheads="1"/>
          </p:cNvSpPr>
          <p:nvPr/>
        </p:nvSpPr>
        <p:spPr bwMode="auto">
          <a:xfrm>
            <a:off x="914400" y="3763963"/>
            <a:ext cx="3429000" cy="823912"/>
          </a:xfrm>
          <a:prstGeom prst="rect">
            <a:avLst/>
          </a:prstGeom>
          <a:noFill/>
          <a:ln w="9525">
            <a:noFill/>
            <a:miter lim="800000"/>
            <a:headEnd/>
            <a:tailEnd/>
          </a:ln>
        </p:spPr>
        <p:txBody>
          <a:bodyPr>
            <a:spAutoFit/>
          </a:bodyPr>
          <a:lstStyle/>
          <a:p>
            <a:r>
              <a:rPr lang="en-US" sz="4800" b="1">
                <a:cs typeface="Times New Roman" pitchFamily="18" charset="0"/>
              </a:rPr>
              <a:t>- Nóng ran</a:t>
            </a:r>
          </a:p>
        </p:txBody>
      </p:sp>
      <p:sp>
        <p:nvSpPr>
          <p:cNvPr id="14" name="Rectangle 13"/>
          <p:cNvSpPr>
            <a:spLocks noChangeArrowheads="1"/>
          </p:cNvSpPr>
          <p:nvPr/>
        </p:nvSpPr>
        <p:spPr bwMode="auto">
          <a:xfrm>
            <a:off x="3048000" y="3733800"/>
            <a:ext cx="2101850" cy="823913"/>
          </a:xfrm>
          <a:prstGeom prst="rect">
            <a:avLst/>
          </a:prstGeom>
          <a:noFill/>
          <a:ln w="9525">
            <a:noFill/>
            <a:miter lim="800000"/>
            <a:headEnd/>
            <a:tailEnd/>
          </a:ln>
        </p:spPr>
        <p:txBody>
          <a:bodyPr>
            <a:spAutoFit/>
          </a:bodyPr>
          <a:lstStyle/>
          <a:p>
            <a:r>
              <a:rPr lang="en-US" sz="4800" b="1">
                <a:solidFill>
                  <a:srgbClr val="FF0000"/>
                </a:solidFill>
                <a:cs typeface="Times New Roman" pitchFamily="18" charset="0"/>
              </a:rPr>
              <a:t>an</a:t>
            </a:r>
            <a:endParaRPr lang="en-US" sz="4800" b="1">
              <a:solidFill>
                <a:srgbClr val="FF0000"/>
              </a:solidFill>
              <a:cs typeface="Arial" charset="0"/>
            </a:endParaRPr>
          </a:p>
        </p:txBody>
      </p:sp>
      <p:sp>
        <p:nvSpPr>
          <p:cNvPr id="15" name="TextBox 14"/>
          <p:cNvSpPr txBox="1">
            <a:spLocks noChangeArrowheads="1"/>
          </p:cNvSpPr>
          <p:nvPr/>
        </p:nvSpPr>
        <p:spPr bwMode="auto">
          <a:xfrm>
            <a:off x="990600" y="4983163"/>
            <a:ext cx="6629400" cy="823912"/>
          </a:xfrm>
          <a:prstGeom prst="rect">
            <a:avLst/>
          </a:prstGeom>
          <a:noFill/>
          <a:ln w="9525">
            <a:noFill/>
            <a:miter lim="800000"/>
            <a:headEnd/>
            <a:tailEnd/>
          </a:ln>
        </p:spPr>
        <p:txBody>
          <a:bodyPr>
            <a:spAutoFit/>
          </a:bodyPr>
          <a:lstStyle/>
          <a:p>
            <a:r>
              <a:rPr lang="en-US" sz="4800" b="1">
                <a:cs typeface="Times New Roman" pitchFamily="18" charset="0"/>
              </a:rPr>
              <a:t>- Ngọt ngào</a:t>
            </a:r>
          </a:p>
        </p:txBody>
      </p:sp>
      <p:sp>
        <p:nvSpPr>
          <p:cNvPr id="16" name="Rectangle 15"/>
          <p:cNvSpPr>
            <a:spLocks noChangeArrowheads="1"/>
          </p:cNvSpPr>
          <p:nvPr/>
        </p:nvSpPr>
        <p:spPr bwMode="auto">
          <a:xfrm>
            <a:off x="2082800" y="4953000"/>
            <a:ext cx="1728788" cy="823913"/>
          </a:xfrm>
          <a:prstGeom prst="rect">
            <a:avLst/>
          </a:prstGeom>
          <a:noFill/>
          <a:ln w="9525">
            <a:noFill/>
            <a:miter lim="800000"/>
            <a:headEnd/>
            <a:tailEnd/>
          </a:ln>
        </p:spPr>
        <p:txBody>
          <a:bodyPr>
            <a:spAutoFit/>
          </a:bodyPr>
          <a:lstStyle/>
          <a:p>
            <a:r>
              <a:rPr lang="en-US" sz="4800" b="1">
                <a:solidFill>
                  <a:srgbClr val="FF0000"/>
                </a:solidFill>
                <a:cs typeface="Times New Roman" pitchFamily="18" charset="0"/>
              </a:rPr>
              <a:t>ọt</a:t>
            </a:r>
            <a:endParaRPr lang="en-US" sz="4800" b="1">
              <a:solidFill>
                <a:srgbClr val="FF0000"/>
              </a:solidFill>
              <a:cs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amond(in)">
                                      <p:cBhvr>
                                        <p:cTn id="12" dur="20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ox(in)">
                                      <p:cBhvr>
                                        <p:cTn id="22" dur="500"/>
                                        <p:tgtEl>
                                          <p:spTgt spid="1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 calcmode="lin" valueType="num">
                                      <p:cBhvr>
                                        <p:cTn id="32" dur="500" fill="hold"/>
                                        <p:tgtEl>
                                          <p:spTgt spid="14"/>
                                        </p:tgtEl>
                                        <p:attrNameLst>
                                          <p:attrName>ppt_w</p:attrName>
                                        </p:attrNameLst>
                                      </p:cBhvr>
                                      <p:tavLst>
                                        <p:tav tm="0">
                                          <p:val>
                                            <p:fltVal val="0"/>
                                          </p:val>
                                        </p:tav>
                                        <p:tav tm="100000">
                                          <p:val>
                                            <p:strVal val="#ppt_w"/>
                                          </p:val>
                                        </p:tav>
                                      </p:tavLst>
                                    </p:anim>
                                    <p:anim calcmode="lin" valueType="num">
                                      <p:cBhvr>
                                        <p:cTn id="33" dur="500" fill="hold"/>
                                        <p:tgtEl>
                                          <p:spTgt spid="14"/>
                                        </p:tgtEl>
                                        <p:attrNameLst>
                                          <p:attrName>ppt_h</p:attrName>
                                        </p:attrNameLst>
                                      </p:cBhvr>
                                      <p:tavLst>
                                        <p:tav tm="0">
                                          <p:val>
                                            <p:fltVal val="0"/>
                                          </p:val>
                                        </p:tav>
                                        <p:tav tm="100000">
                                          <p:val>
                                            <p:strVal val="#ppt_h"/>
                                          </p:val>
                                        </p:tav>
                                      </p:tavLst>
                                    </p:anim>
                                    <p:animEffect transition="in" filter="fade">
                                      <p:cBhvr>
                                        <p:cTn id="34" dur="500"/>
                                        <p:tgtEl>
                                          <p:spTgt spid="14"/>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blinds(horizontal)">
                                      <p:cBhvr>
                                        <p:cTn id="39" dur="500"/>
                                        <p:tgtEl>
                                          <p:spTgt spid="15"/>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blinds(horizontal)">
                                      <p:cBhvr>
                                        <p:cTn id="44"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4" grpId="0"/>
      <p:bldP spid="15" grpId="0"/>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1066800" y="-457200"/>
            <a:ext cx="6629400" cy="1295400"/>
          </a:xfrm>
        </p:spPr>
        <p:txBody>
          <a:bodyPr lIns="0" rIns="0" bIns="0" anchor="b"/>
          <a:lstStyle/>
          <a:p>
            <a:pPr eaLnBrk="1" hangingPunct="1"/>
            <a:r>
              <a:rPr lang="en-US" sz="4800" b="1" u="sng" smtClean="0">
                <a:solidFill>
                  <a:schemeClr val="tx1"/>
                </a:solidFill>
                <a:cs typeface="Arial" charset="0"/>
              </a:rPr>
              <a:t>Luyện đọc câu</a:t>
            </a:r>
          </a:p>
        </p:txBody>
      </p:sp>
      <p:sp>
        <p:nvSpPr>
          <p:cNvPr id="7171" name="TextBox 5"/>
          <p:cNvSpPr txBox="1">
            <a:spLocks noChangeArrowheads="1"/>
          </p:cNvSpPr>
          <p:nvPr/>
        </p:nvSpPr>
        <p:spPr bwMode="auto">
          <a:xfrm>
            <a:off x="76200" y="1143000"/>
            <a:ext cx="9448800" cy="5632450"/>
          </a:xfrm>
          <a:prstGeom prst="rect">
            <a:avLst/>
          </a:prstGeom>
          <a:noFill/>
          <a:ln w="9525">
            <a:noFill/>
            <a:miter lim="800000"/>
            <a:headEnd/>
            <a:tailEnd/>
          </a:ln>
        </p:spPr>
        <p:txBody>
          <a:bodyPr>
            <a:spAutoFit/>
          </a:bodyPr>
          <a:lstStyle/>
          <a:p>
            <a:pPr algn="ctr"/>
            <a:r>
              <a:rPr lang="en-US" sz="3600" b="1">
                <a:solidFill>
                  <a:srgbClr val="000099"/>
                </a:solidFill>
                <a:cs typeface="Times New Roman" pitchFamily="18" charset="0"/>
              </a:rPr>
              <a:t>Lá trầu  khô giữa cơi trầu </a:t>
            </a:r>
          </a:p>
          <a:p>
            <a:r>
              <a:rPr lang="en-US" sz="3600" b="1">
                <a:solidFill>
                  <a:srgbClr val="000099"/>
                </a:solidFill>
                <a:cs typeface="Times New Roman" pitchFamily="18" charset="0"/>
              </a:rPr>
              <a:t>Truyện Kiều gấp lại trên đầu bấy nay </a:t>
            </a:r>
          </a:p>
          <a:p>
            <a:endParaRPr lang="en-US" sz="3600" b="1">
              <a:solidFill>
                <a:srgbClr val="000099"/>
              </a:solidFill>
              <a:cs typeface="Times New Roman" pitchFamily="18" charset="0"/>
            </a:endParaRPr>
          </a:p>
          <a:p>
            <a:pPr algn="ctr"/>
            <a:r>
              <a:rPr lang="en-US" sz="3600" b="1">
                <a:solidFill>
                  <a:srgbClr val="000099"/>
                </a:solidFill>
                <a:cs typeface="Times New Roman" pitchFamily="18" charset="0"/>
              </a:rPr>
              <a:t>Cánh màn  khép lỏng cả ngày</a:t>
            </a:r>
          </a:p>
          <a:p>
            <a:r>
              <a:rPr lang="en-US" sz="3600" b="1">
                <a:solidFill>
                  <a:srgbClr val="000099"/>
                </a:solidFill>
                <a:cs typeface="Times New Roman" pitchFamily="18" charset="0"/>
              </a:rPr>
              <a:t>Ruộng vườn vắng mẹ cuốc cày sớm trưa</a:t>
            </a:r>
          </a:p>
          <a:p>
            <a:endParaRPr lang="en-US" sz="3600" b="1">
              <a:solidFill>
                <a:srgbClr val="000099"/>
              </a:solidFill>
              <a:cs typeface="Times New Roman" pitchFamily="18" charset="0"/>
            </a:endParaRPr>
          </a:p>
          <a:p>
            <a:endParaRPr lang="en-US" sz="3600" b="1">
              <a:solidFill>
                <a:srgbClr val="000099"/>
              </a:solidFill>
              <a:cs typeface="Times New Roman" pitchFamily="18" charset="0"/>
            </a:endParaRPr>
          </a:p>
          <a:p>
            <a:pPr algn="ctr"/>
            <a:r>
              <a:rPr lang="en-US" sz="3600" b="1">
                <a:solidFill>
                  <a:srgbClr val="000099"/>
                </a:solidFill>
                <a:cs typeface="Times New Roman" pitchFamily="18" charset="0"/>
              </a:rPr>
              <a:t>Sáng nay trời đổ mưa rào</a:t>
            </a:r>
          </a:p>
          <a:p>
            <a:r>
              <a:rPr lang="en-US" sz="3600" b="1">
                <a:solidFill>
                  <a:srgbClr val="000099"/>
                </a:solidFill>
                <a:cs typeface="Times New Roman" pitchFamily="18" charset="0"/>
              </a:rPr>
              <a:t>Nắng rong trái chín ngọt ngào bay hương</a:t>
            </a:r>
          </a:p>
          <a:p>
            <a:endParaRPr lang="en-US" sz="3600" b="1">
              <a:solidFill>
                <a:srgbClr val="000099"/>
              </a:solidFill>
              <a:cs typeface="Times New Roman" pitchFamily="18" charset="0"/>
            </a:endParaRPr>
          </a:p>
        </p:txBody>
      </p:sp>
      <p:cxnSp>
        <p:nvCxnSpPr>
          <p:cNvPr id="8" name="Straight Connector 7"/>
          <p:cNvCxnSpPr/>
          <p:nvPr/>
        </p:nvCxnSpPr>
        <p:spPr>
          <a:xfrm rot="5400000">
            <a:off x="3467100" y="1333500"/>
            <a:ext cx="762000" cy="2286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2781300" y="20955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3771900" y="32385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2705100" y="394335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229100" y="6362700"/>
            <a:ext cx="533400"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WordArt 5"/>
          <p:cNvSpPr>
            <a:spLocks noChangeArrowheads="1" noChangeShapeType="1" noTextEdit="1"/>
          </p:cNvSpPr>
          <p:nvPr/>
        </p:nvSpPr>
        <p:spPr bwMode="auto">
          <a:xfrm>
            <a:off x="609600" y="1600200"/>
            <a:ext cx="7924800" cy="3581400"/>
          </a:xfrm>
          <a:prstGeom prst="rect">
            <a:avLst/>
          </a:prstGeom>
        </p:spPr>
        <p:txBody>
          <a:bodyPr wrap="none" fromWordArt="1">
            <a:prstTxWarp prst="textPlain">
              <a:avLst>
                <a:gd name="adj" fmla="val 50000"/>
              </a:avLst>
            </a:prstTxWarp>
          </a:bodyPr>
          <a:lstStyle/>
          <a:p>
            <a:pPr algn="ctr"/>
            <a:r>
              <a:rPr lang="vi-VN" sz="3600" kern="10">
                <a:ln w="9525">
                  <a:solidFill>
                    <a:srgbClr val="FF0066"/>
                  </a:solidFill>
                  <a:round/>
                  <a:headEnd/>
                  <a:tailEnd/>
                </a:ln>
                <a:solidFill>
                  <a:srgbClr val="FFFFCC"/>
                </a:solidFill>
                <a:effectLst>
                  <a:outerShdw dist="35921" dir="2700000" algn="ctr" rotWithShape="0">
                    <a:srgbClr val="808080">
                      <a:alpha val="79999"/>
                    </a:srgbClr>
                  </a:outerShdw>
                </a:effectLst>
                <a:latin typeface="Arial"/>
                <a:cs typeface="Arial"/>
              </a:rPr>
              <a:t> LUYỆN ĐỌC</a:t>
            </a:r>
          </a:p>
          <a:p>
            <a:pPr algn="ctr"/>
            <a:r>
              <a:rPr lang="vi-VN" sz="3600" kern="10">
                <a:ln w="9525">
                  <a:solidFill>
                    <a:srgbClr val="FF0066"/>
                  </a:solidFill>
                  <a:round/>
                  <a:headEnd/>
                  <a:tailEnd/>
                </a:ln>
                <a:solidFill>
                  <a:srgbClr val="FFFFCC"/>
                </a:solidFill>
                <a:effectLst>
                  <a:outerShdw dist="35921" dir="2700000" algn="ctr" rotWithShape="0">
                    <a:srgbClr val="808080">
                      <a:alpha val="79999"/>
                    </a:srgbClr>
                  </a:outerShdw>
                </a:effectLst>
                <a:latin typeface="Arial"/>
                <a:cs typeface="Arial"/>
              </a:rPr>
              <a:t>Lượt 2</a:t>
            </a:r>
            <a:endParaRPr lang="en-US" sz="3600" kern="10">
              <a:ln w="9525">
                <a:solidFill>
                  <a:srgbClr val="FF0066"/>
                </a:solidFill>
                <a:round/>
                <a:headEnd/>
                <a:tailEnd/>
              </a:ln>
              <a:solidFill>
                <a:srgbClr val="FFFFCC"/>
              </a:solidFill>
              <a:effectLst>
                <a:outerShdw dist="35921" dir="2700000" algn="ctr" rotWithShape="0">
                  <a:srgbClr val="808080">
                    <a:alpha val="79999"/>
                  </a:srgbClr>
                </a:outerShdw>
              </a:effectLst>
              <a:latin typeface="Arial"/>
              <a:cs typeface="Aria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5"/>
          <p:cNvSpPr txBox="1">
            <a:spLocks noChangeArrowheads="1"/>
          </p:cNvSpPr>
          <p:nvPr/>
        </p:nvSpPr>
        <p:spPr bwMode="auto">
          <a:xfrm>
            <a:off x="1066800" y="2286000"/>
            <a:ext cx="6248400" cy="1569660"/>
          </a:xfrm>
          <a:prstGeom prst="rect">
            <a:avLst/>
          </a:prstGeom>
          <a:noFill/>
          <a:ln w="9525">
            <a:noFill/>
            <a:miter lim="800000"/>
            <a:headEnd/>
            <a:tailEnd/>
          </a:ln>
        </p:spPr>
        <p:txBody>
          <a:bodyPr spcFirstLastPara="1">
            <a:prstTxWarp prst="textArchUp">
              <a:avLst/>
            </a:prstTxWarp>
            <a:spAutoFit/>
          </a:bodyPr>
          <a:lstStyle/>
          <a:p>
            <a:pPr algn="ctr">
              <a:spcBef>
                <a:spcPct val="50000"/>
              </a:spcBef>
              <a:defRPr/>
            </a:pPr>
            <a:r>
              <a:rPr lang="en-US" sz="9600" b="1" dirty="0">
                <a:solidFill>
                  <a:srgbClr val="000099"/>
                </a:solidFill>
                <a:latin typeface="Arial"/>
                <a:cs typeface="Arial" pitchFamily="34" charset="0"/>
              </a:rPr>
              <a:t>TỪ NGỮ:</a:t>
            </a:r>
            <a:endParaRPr lang="vi-VN" sz="9600" b="1" dirty="0">
              <a:solidFill>
                <a:srgbClr val="000099"/>
              </a:solidFill>
              <a:latin typeface="Arial"/>
              <a:cs typeface="Arial" pitchFamily="34"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mẹ con cánh cụt.jpg"/>
          <p:cNvPicPr>
            <a:picLocks noChangeAspect="1"/>
          </p:cNvPicPr>
          <p:nvPr/>
        </p:nvPicPr>
        <p:blipFill>
          <a:blip r:embed="rId2">
            <a:duotone>
              <a:schemeClr val="bg2">
                <a:shade val="45000"/>
                <a:satMod val="135000"/>
              </a:schemeClr>
              <a:prstClr val="white"/>
            </a:duotone>
          </a:blip>
          <a:srcRect t="13333"/>
          <a:stretch>
            <a:fillRect/>
          </a:stretch>
        </p:blipFill>
        <p:spPr>
          <a:xfrm>
            <a:off x="0" y="0"/>
            <a:ext cx="9144000" cy="6858000"/>
          </a:xfrm>
          <a:prstGeom prst="rect">
            <a:avLst/>
          </a:prstGeom>
        </p:spPr>
      </p:pic>
      <p:pic>
        <p:nvPicPr>
          <p:cNvPr id="7" name="Picture 6" descr="Cơi trầu.jpg"/>
          <p:cNvPicPr>
            <a:picLocks noChangeAspect="1"/>
          </p:cNvPicPr>
          <p:nvPr/>
        </p:nvPicPr>
        <p:blipFill>
          <a:blip r:embed="rId3"/>
          <a:stretch>
            <a:fillRect/>
          </a:stretch>
        </p:blipFill>
        <p:spPr>
          <a:xfrm>
            <a:off x="762000" y="1447800"/>
            <a:ext cx="7921356" cy="5181600"/>
          </a:xfrm>
          <a:prstGeom prst="ellipse">
            <a:avLst/>
          </a:prstGeom>
          <a:ln>
            <a:noFill/>
          </a:ln>
          <a:effectLst>
            <a:softEdge rad="112500"/>
          </a:effectLst>
        </p:spPr>
      </p:pic>
      <p:sp>
        <p:nvSpPr>
          <p:cNvPr id="10244" name="Text Box 25"/>
          <p:cNvSpPr txBox="1">
            <a:spLocks noChangeArrowheads="1"/>
          </p:cNvSpPr>
          <p:nvPr/>
        </p:nvSpPr>
        <p:spPr bwMode="auto">
          <a:xfrm>
            <a:off x="304800" y="381000"/>
            <a:ext cx="5715000" cy="1108075"/>
          </a:xfrm>
          <a:prstGeom prst="rect">
            <a:avLst/>
          </a:prstGeom>
          <a:noFill/>
          <a:ln w="9525">
            <a:noFill/>
            <a:miter lim="800000"/>
            <a:headEnd/>
            <a:tailEnd/>
          </a:ln>
        </p:spPr>
        <p:txBody>
          <a:bodyPr>
            <a:spAutoFit/>
          </a:bodyPr>
          <a:lstStyle/>
          <a:p>
            <a:pPr algn="ctr">
              <a:spcBef>
                <a:spcPct val="50000"/>
              </a:spcBef>
            </a:pPr>
            <a:r>
              <a:rPr lang="en-US" sz="6600" b="1">
                <a:cs typeface="Arial" charset="0"/>
              </a:rPr>
              <a:t>Cơi trầu</a:t>
            </a:r>
            <a:endParaRPr lang="vi-VN" sz="6600" b="1">
              <a:cs typeface="Arial"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858</Words>
  <Application>Microsoft Office PowerPoint</Application>
  <PresentationFormat>On-screen Show (4:3)</PresentationFormat>
  <Paragraphs>116</Paragraphs>
  <Slides>29</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Times New Roman</vt:lpstr>
      <vt:lpstr>Wingdings</vt:lpstr>
      <vt:lpstr>Default Design</vt:lpstr>
      <vt:lpstr>Slide 1</vt:lpstr>
      <vt:lpstr>Slide 2</vt:lpstr>
      <vt:lpstr>Slide 3</vt:lpstr>
      <vt:lpstr>Slide 4</vt:lpstr>
      <vt:lpstr>Luyện đọc</vt:lpstr>
      <vt:lpstr>Luyện đọc câu</vt:lpstr>
      <vt:lpstr>Slide 7</vt:lpstr>
      <vt:lpstr>Slide 8</vt:lpstr>
      <vt:lpstr>Slide 9</vt:lpstr>
      <vt:lpstr>Slide 10</vt:lpstr>
      <vt:lpstr>Slide 11</vt:lpstr>
      <vt:lpstr>Slide 12</vt:lpstr>
      <vt:lpstr>Slide 13</vt:lpstr>
      <vt:lpstr>THI ĐỌC THEO NHÓM</vt:lpstr>
      <vt:lpstr>Slide 15</vt:lpstr>
      <vt:lpstr>Slide 16</vt:lpstr>
      <vt:lpstr>Slide 17</vt:lpstr>
      <vt:lpstr>Slide 18</vt:lpstr>
      <vt:lpstr>Slide 19</vt:lpstr>
      <vt:lpstr>Slide 20</vt:lpstr>
      <vt:lpstr>Slide 21</vt:lpstr>
      <vt:lpstr>  Bài thơ thể hiện tình cảm của bạn nhỏ đối với mẹ như thế nào?</vt:lpstr>
      <vt:lpstr>Slide 23</vt:lpstr>
      <vt:lpstr>Slide 24</vt:lpstr>
      <vt:lpstr>Slide 25</vt:lpstr>
      <vt:lpstr>Slide 26</vt:lpstr>
      <vt:lpstr>Slide 27</vt:lpstr>
      <vt:lpstr>Slide 28</vt:lpstr>
      <vt:lpstr>Slide 29</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CSTeam</cp:lastModifiedBy>
  <cp:revision>9</cp:revision>
  <dcterms:created xsi:type="dcterms:W3CDTF">2002-01-02T21:05:36Z</dcterms:created>
  <dcterms:modified xsi:type="dcterms:W3CDTF">2016-06-30T01:25:36Z</dcterms:modified>
</cp:coreProperties>
</file>