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5"/>
  </p:notesMasterIdLst>
  <p:sldIdLst>
    <p:sldId id="256" r:id="rId2"/>
    <p:sldId id="263" r:id="rId3"/>
    <p:sldId id="277" r:id="rId4"/>
    <p:sldId id="278" r:id="rId5"/>
    <p:sldId id="283" r:id="rId6"/>
    <p:sldId id="279" r:id="rId7"/>
    <p:sldId id="280" r:id="rId8"/>
    <p:sldId id="281" r:id="rId9"/>
    <p:sldId id="282" r:id="rId10"/>
    <p:sldId id="265" r:id="rId11"/>
    <p:sldId id="284" r:id="rId12"/>
    <p:sldId id="260" r:id="rId13"/>
    <p:sldId id="274" r:id="rId14"/>
  </p:sldIdLst>
  <p:sldSz cx="12192000" cy="6858000"/>
  <p:notesSz cx="6858000" cy="9144000"/>
  <p:embeddedFontLst>
    <p:embeddedFont>
      <p:font typeface="等线" panose="02010600030101010101" pitchFamily="2" charset="-122"/>
      <p:regular r:id="rId16"/>
      <p:bold r:id="rId17"/>
    </p:embeddedFont>
    <p:embeddedFont>
      <p:font typeface="等线 Light" panose="02010600030101010101" pitchFamily="2" charset="-122"/>
      <p:regular r:id="rId18"/>
    </p:embeddedFont>
    <p:embeddedFont>
      <p:font typeface="字魂59号-创粗黑" panose="020B0604020202020204" charset="-122"/>
      <p:regular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UTM A&amp;S Graceland" panose="02040603050506020204" pitchFamily="18" charset="0"/>
      <p:regular r:id="rId24"/>
    </p:embeddedFont>
    <p:embeddedFont>
      <p:font typeface="UTM Avo" panose="02040603050506020204" pitchFamily="18" charset="0"/>
      <p:regular r:id="rId25"/>
      <p:bold r:id="rId26"/>
      <p:italic r:id="rId27"/>
      <p:boldItalic r:id="rId28"/>
    </p:embeddedFont>
    <p:embeddedFont>
      <p:font typeface="UTM Deutsch Gothic" panose="02040603050506020204" pitchFamily="18" charset="0"/>
      <p:regular r:id="rId29"/>
    </p:embeddedFont>
    <p:embeddedFont>
      <p:font typeface="UTM Karate" panose="02040603050506020204" pitchFamily="18" charset="0"/>
      <p:regular r:id="rId30"/>
    </p:embeddedFont>
    <p:embeddedFont>
      <p:font typeface="UTM Sloop 1" panose="02040603050506020204" pitchFamily="18" charset="0"/>
      <p:regular r:id="rId31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CCFE"/>
    <a:srgbClr val="AFDBFD"/>
    <a:srgbClr val="6B4195"/>
    <a:srgbClr val="E61017"/>
    <a:srgbClr val="EE3708"/>
    <a:srgbClr val="BC2201"/>
    <a:srgbClr val="E2EFDA"/>
    <a:srgbClr val="FE4309"/>
    <a:srgbClr val="EC401A"/>
    <a:srgbClr val="FE4B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162" autoAdjust="0"/>
    <p:restoredTop sz="76726" autoAdjust="0"/>
  </p:normalViewPr>
  <p:slideViewPr>
    <p:cSldViewPr snapToGrid="0">
      <p:cViewPr>
        <p:scale>
          <a:sx n="50" d="100"/>
          <a:sy n="50" d="100"/>
        </p:scale>
        <p:origin x="1572" y="4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font" Target="fonts/font1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D4BB540-2F48-42D5-97B8-4433A7E04DA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DF612B-DD7A-4241-986E-47472E1AEA7C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6A59E4-CF9C-4131-8F2C-0DE3133B07B1}" type="datetimeFigureOut">
              <a:rPr lang="en-US" smtClean="0"/>
              <a:t>13/3/2022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F013C46C-077D-419B-B911-430FE5FBA38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305A6971-0B31-47A9-B520-8B9C9E2A65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A98E63-0260-4246-8C4A-C1868F976B7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076A2C-0D96-4E21-AFEC-FE0C40902E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06D017-4F3E-4126-ADCA-D1D3A97243B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vào quả bóng để dẫn đến câu hỏi t</a:t>
            </a:r>
            <a:r>
              <a:rPr lang="vi-VN"/>
              <a:t>ư</a:t>
            </a:r>
            <a:r>
              <a:rPr lang="en-US"/>
              <a:t>ơng ứng</a:t>
            </a:r>
          </a:p>
          <a:p>
            <a:r>
              <a:rPr lang="en-US"/>
              <a:t>Bấm vào mũi tên để sang bài tập 2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3328B8-AC97-452C-B7EC-1113E5F9123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9987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vào số để quay về chọn bóng khác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3328B8-AC97-452C-B7EC-1113E5F9123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1715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3328B8-AC97-452C-B7EC-1113E5F9123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5189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DDFCC3E-6AED-461C-AA27-3D037A8B15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24380EF-B081-483A-860E-09FDE4C001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27CC33D-4EA7-4DBF-BE84-E4CBDED36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D8D9C-D926-4C91-BF0C-E2858F711A89}" type="datetimeFigureOut">
              <a:rPr lang="zh-CN" altLang="en-US" smtClean="0"/>
              <a:t>2022/3/13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891F6BC-C03D-4E6C-BE86-7A0073C53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B2F9F5F-A40F-46E1-902C-3899E4D70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E20CF-2FB6-4481-A1F0-AAD7FFAA920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7437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27A646F-0F87-48F2-9CB7-28F3BABE25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499B661-9AC4-4807-AA2F-4D64705E85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ED3CF2-A7DD-49E2-BB56-B4DEBBBE0B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D8D9C-D926-4C91-BF0C-E2858F711A89}" type="datetimeFigureOut">
              <a:rPr lang="zh-CN" altLang="en-US" smtClean="0"/>
              <a:t>2022/3/13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4766CD7-1BBB-4421-A5C8-9B981CCC63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F3FFCE5-AE3B-402D-AE23-984D782B3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E20CF-2FB6-4481-A1F0-AAD7FFAA920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3567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A2F61389-9E40-43EE-B9C8-7731BDF1D9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9A59770-7F3A-4F3C-9D63-23D83F651F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F4896E9-5DB7-4075-B9CD-833FA3DE1C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D8D9C-D926-4C91-BF0C-E2858F711A89}" type="datetimeFigureOut">
              <a:rPr lang="zh-CN" altLang="en-US" smtClean="0"/>
              <a:t>2022/3/13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A873EC-7EA5-4D2F-B4D0-F772091C84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990269F-CE4C-4CEA-B6E2-7A364DEF5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E20CF-2FB6-4481-A1F0-AAD7FFAA920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8981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5B8275C-CE0D-462A-9750-4D2736FEC4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4D67A58-2C81-4EB5-86D9-49FADB4D93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922B0E2-6990-4C21-A28E-7E80E3DEA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D8D9C-D926-4C91-BF0C-E2858F711A89}" type="datetimeFigureOut">
              <a:rPr lang="zh-CN" altLang="en-US" smtClean="0"/>
              <a:t>2022/3/13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8F8953B-A191-4159-96E0-4F4B86B77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C97E244-5EE9-48C6-8516-0F993C46F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E20CF-2FB6-4481-A1F0-AAD7FFAA920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2642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5C062C0-340C-4668-B891-0F455218C3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65FF023-CD49-4CBA-B1BE-382182F98B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4F449EA-B337-44C6-8717-61F394865F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D8D9C-D926-4C91-BF0C-E2858F711A89}" type="datetimeFigureOut">
              <a:rPr lang="zh-CN" altLang="en-US" smtClean="0"/>
              <a:t>2022/3/13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1A5C01E-3FF8-4243-A3FB-6E3339943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2D6D1D8-8C9C-40C6-A9E4-A3C64D8CF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E20CF-2FB6-4481-A1F0-AAD7FFAA920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1721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DE0E53-1F51-4462-AB01-AF6266F2AC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0863600-3E4F-4FF3-8C12-C18E2685E2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0BF2EE4-F7A8-4C8A-9059-F2714D10EA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988C24-7604-4C05-9656-4A551ECBBE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D8D9C-D926-4C91-BF0C-E2858F711A89}" type="datetimeFigureOut">
              <a:rPr lang="zh-CN" altLang="en-US" smtClean="0"/>
              <a:t>2022/3/13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3F96CCC-4774-446A-AFA2-7744AE3E39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1AFCDBC-F546-4550-A965-6B5AF5D7A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E20CF-2FB6-4481-A1F0-AAD7FFAA920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868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FB89AA-D45D-4AE4-B777-530B08E73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D596E54-236E-48D2-9199-AF0ECEF915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4A38813-9266-43C9-A7E3-9982D8A322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06E74BA-1037-416F-AC81-58C1BC4EEA6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A111BB9-192B-44CC-A68E-F17C28B64F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186F5A7C-3AB2-4ADD-80D2-501507B013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D8D9C-D926-4C91-BF0C-E2858F711A89}" type="datetimeFigureOut">
              <a:rPr lang="zh-CN" altLang="en-US" smtClean="0"/>
              <a:t>2022/3/13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C44983FC-97DA-4608-869D-AC370B8226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2971E72-6C8E-4F66-B7BC-77D3D397E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E20CF-2FB6-4481-A1F0-AAD7FFAA920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0137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BD5019-8488-4C21-89ED-DFD24ED0CE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5D0D9E1-7326-4BE4-9ED3-864EE8477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D8D9C-D926-4C91-BF0C-E2858F711A89}" type="datetimeFigureOut">
              <a:rPr lang="zh-CN" altLang="en-US" smtClean="0"/>
              <a:t>2022/3/13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70AB8F3-A2CF-4050-8417-1FE1B756EA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70F13E2-9EFD-4D29-800B-5BBA8AB13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E20CF-2FB6-4481-A1F0-AAD7FFAA920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9869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95B7AE6-C791-4F65-AE3F-65D85698C9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D8D9C-D926-4C91-BF0C-E2858F711A89}" type="datetimeFigureOut">
              <a:rPr lang="zh-CN" altLang="en-US" smtClean="0"/>
              <a:t>2022/3/13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AFE312A-88B0-48C3-B8A9-E92D4C7C0A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91C626A-ACCE-4FC5-9513-E17D1B5A8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E20CF-2FB6-4481-A1F0-AAD7FFAA920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4237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CE29C1-965C-44D7-83CD-89D02F146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B882B4F-570F-4D77-94F4-93F8081E52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A1F9CCA-A59B-4853-A5D3-64FB1C8CBB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A7EF682-537F-4A89-99EB-4C15D7FEE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D8D9C-D926-4C91-BF0C-E2858F711A89}" type="datetimeFigureOut">
              <a:rPr lang="zh-CN" altLang="en-US" smtClean="0"/>
              <a:t>2022/3/13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4913E7E-912A-4EBD-BBFB-6D1D1C5EA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40227C7-DB40-4C58-B901-55A809367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E20CF-2FB6-4481-A1F0-AAD7FFAA920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023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4B7B8F7-290D-4ECD-9680-8D04DB135F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130C828-F6D9-464B-9884-7CB7451C4B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8B6803D-25D1-45D2-9DEC-A3823DAC31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0F7C703-E0B9-4829-9395-7924AF524F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D8D9C-D926-4C91-BF0C-E2858F711A89}" type="datetimeFigureOut">
              <a:rPr lang="zh-CN" altLang="en-US" smtClean="0"/>
              <a:t>2022/3/13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05BB54E-4586-4D35-901A-AA3B85FD34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05CD00F-74C2-4992-98D7-6C50EB953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E20CF-2FB6-4481-A1F0-AAD7FFAA920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5010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314C6E6-5906-466E-961B-6A940A1C73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C00825A-83C0-4401-ACA3-ECB3FD15FE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168DB79-7536-4353-B8A4-634166399C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0D8D9C-D926-4C91-BF0C-E2858F711A89}" type="datetimeFigureOut">
              <a:rPr lang="zh-CN" altLang="en-US" smtClean="0"/>
              <a:t>2022/3/13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93F7A25-D525-4ED0-B351-B71CF3B27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890DEDA-DF0A-497D-AF71-007ABD0BAA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4E20CF-2FB6-4481-A1F0-AAD7FFAA920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51AD12C-5AF0-4741-9C58-E58B5F0678BB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27230" y="-3280653"/>
            <a:ext cx="1169630" cy="93565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6F9996C-2D69-4683-B1C5-3A1F5F498F2A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4035" y="-3748483"/>
            <a:ext cx="1169630" cy="93565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94059F1-4173-4E34-929E-C46DD07B2E46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27230" y="9461954"/>
            <a:ext cx="1169630" cy="93565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A5D57D7-9AF9-4732-B524-B1837B731B6D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4035" y="8994124"/>
            <a:ext cx="1169630" cy="93565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7B7A682-E416-45E5-BC22-E18AF244024C}"/>
              </a:ext>
            </a:extLst>
          </p:cNvPr>
          <p:cNvSpPr/>
          <p:nvPr userDrawn="1"/>
        </p:nvSpPr>
        <p:spPr>
          <a:xfrm rot="16200000">
            <a:off x="-386131" y="386131"/>
            <a:ext cx="1110817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b="0" cap="none" spc="0">
                <a:ln w="0"/>
                <a:solidFill>
                  <a:srgbClr val="AFDBF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&amp;S Graceland" panose="02040603050506020204" pitchFamily="18" charset="0"/>
              </a:rPr>
              <a:t>KTUTS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A2970CE-44EE-4543-AD8F-D7EF6CFC76D5}"/>
              </a:ext>
            </a:extLst>
          </p:cNvPr>
          <p:cNvSpPr/>
          <p:nvPr userDrawn="1"/>
        </p:nvSpPr>
        <p:spPr>
          <a:xfrm rot="16200000">
            <a:off x="11482018" y="5996790"/>
            <a:ext cx="1110817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b="0" cap="none" spc="0">
                <a:ln w="0"/>
                <a:solidFill>
                  <a:srgbClr val="EACCF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&amp;S Graceland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273463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microsoft.com/office/2007/relationships/hdphoto" Target="../media/hdphoto1.wdp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openxmlformats.org/officeDocument/2006/relationships/slide" Target="slide5.xml"/><Relationship Id="rId3" Type="http://schemas.openxmlformats.org/officeDocument/2006/relationships/image" Target="../media/image4.png"/><Relationship Id="rId7" Type="http://schemas.openxmlformats.org/officeDocument/2006/relationships/image" Target="../media/image11.png"/><Relationship Id="rId12" Type="http://schemas.openxmlformats.org/officeDocument/2006/relationships/slide" Target="slide6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slide" Target="slide8.xml"/><Relationship Id="rId5" Type="http://schemas.openxmlformats.org/officeDocument/2006/relationships/image" Target="../media/image6.png"/><Relationship Id="rId15" Type="http://schemas.openxmlformats.org/officeDocument/2006/relationships/slide" Target="slide7.xml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slide" Target="slide4.xml"/><Relationship Id="rId14" Type="http://schemas.openxmlformats.org/officeDocument/2006/relationships/slide" Target="slide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slide" Target="slide3.xml"/><Relationship Id="rId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slide" Target="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slide" Target="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ADEEDDBE-9854-4019-A0F6-3DFB201D32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7" r="12768"/>
          <a:stretch/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1F0023E-20C2-4163-99FB-275D2FEFE4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6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89" y="-1"/>
            <a:ext cx="12192000" cy="6857999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D02E7D49-444C-4FBC-8AF1-9B297F81D7E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95" t="9260" b="59154"/>
          <a:stretch/>
        </p:blipFill>
        <p:spPr>
          <a:xfrm>
            <a:off x="7612797" y="-937763"/>
            <a:ext cx="2757163" cy="409446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945EAAFD-31E5-459F-9867-CC4F5889C875}"/>
              </a:ext>
            </a:extLst>
          </p:cNvPr>
          <p:cNvGrpSpPr/>
          <p:nvPr/>
        </p:nvGrpSpPr>
        <p:grpSpPr>
          <a:xfrm>
            <a:off x="545491" y="780848"/>
            <a:ext cx="10444899" cy="5527159"/>
            <a:chOff x="910441" y="1121844"/>
            <a:chExt cx="9182352" cy="4859052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F9446DF4-B68C-4C43-B715-3895E18731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603" r="74444" b="57884"/>
            <a:stretch/>
          </p:blipFill>
          <p:spPr>
            <a:xfrm>
              <a:off x="2486753" y="1121844"/>
              <a:ext cx="2084612" cy="3366456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07CCEDE8-B247-4083-B778-864DA846D4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325" t="30388" r="29600" b="42223"/>
            <a:stretch/>
          </p:blipFill>
          <p:spPr>
            <a:xfrm flipH="1">
              <a:off x="910441" y="2506787"/>
              <a:ext cx="2258708" cy="2572355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D21FDEC5-7642-40CD-86F0-16352681FE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111" t="66297" b="17628"/>
            <a:stretch/>
          </p:blipFill>
          <p:spPr>
            <a:xfrm>
              <a:off x="8150430" y="4101383"/>
              <a:ext cx="1389818" cy="1402853"/>
            </a:xfrm>
            <a:prstGeom prst="rect">
              <a:avLst/>
            </a:prstGeom>
          </p:spPr>
        </p:pic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107288C9-2BA3-4E1A-801E-FB67C1D7A2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803" t="57702" r="60991" b="22137"/>
            <a:stretch/>
          </p:blipFill>
          <p:spPr>
            <a:xfrm>
              <a:off x="5796782" y="4006643"/>
              <a:ext cx="1580267" cy="1974253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02E60CF7-00BB-4E81-B164-C94C1D1167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999" t="57674" r="36945" b="23138"/>
            <a:stretch/>
          </p:blipFill>
          <p:spPr>
            <a:xfrm>
              <a:off x="8810069" y="3602607"/>
              <a:ext cx="1282724" cy="1315910"/>
            </a:xfrm>
            <a:prstGeom prst="rect">
              <a:avLst/>
            </a:prstGeom>
          </p:spPr>
        </p:pic>
      </p:grpSp>
      <p:pic>
        <p:nvPicPr>
          <p:cNvPr id="46" name="图片 9">
            <a:extLst>
              <a:ext uri="{FF2B5EF4-FFF2-40B4-BE49-F238E27FC236}">
                <a16:creationId xmlns:a16="http://schemas.microsoft.com/office/drawing/2014/main" id="{24C086D0-8347-473F-BD6E-E07118871EA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7159" y="1383030"/>
            <a:ext cx="3733668" cy="55973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646EC82-E912-4BA9-A3C6-96921843123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96" y="83195"/>
            <a:ext cx="11897586" cy="669160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3A57283-4A5A-433B-A7A9-B8ED784AAEF8}"/>
              </a:ext>
            </a:extLst>
          </p:cNvPr>
          <p:cNvSpPr/>
          <p:nvPr/>
        </p:nvSpPr>
        <p:spPr>
          <a:xfrm>
            <a:off x="3999089" y="865314"/>
            <a:ext cx="354776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0" cap="none" spc="0">
                <a:ln w="0"/>
                <a:solidFill>
                  <a:srgbClr val="EC401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Sloop 1" panose="02040603050506020204" pitchFamily="18" charset="0"/>
              </a:rPr>
              <a:t>Tiếng Việt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A7962C8-4A66-4932-B925-3B96E5975DD5}"/>
              </a:ext>
            </a:extLst>
          </p:cNvPr>
          <p:cNvSpPr/>
          <p:nvPr/>
        </p:nvSpPr>
        <p:spPr>
          <a:xfrm>
            <a:off x="3317933" y="2188755"/>
            <a:ext cx="5618847" cy="36317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>
                <a:ln w="0"/>
                <a:solidFill>
                  <a:srgbClr val="4F207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Karate" panose="02040603050506020204" pitchFamily="18" charset="0"/>
              </a:rPr>
              <a:t>ÔN TẬP</a:t>
            </a:r>
          </a:p>
          <a:p>
            <a:pPr algn="ctr"/>
            <a:r>
              <a:rPr lang="en-US" sz="11500" b="0" cap="none" spc="0">
                <a:ln w="0"/>
                <a:solidFill>
                  <a:srgbClr val="2FA72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Karate" panose="02040603050506020204" pitchFamily="18" charset="0"/>
              </a:rPr>
              <a:t>(Tiết 1)</a:t>
            </a:r>
          </a:p>
        </p:txBody>
      </p:sp>
    </p:spTree>
    <p:extLst>
      <p:ext uri="{BB962C8B-B14F-4D97-AF65-F5344CB8AC3E}">
        <p14:creationId xmlns:p14="http://schemas.microsoft.com/office/powerpoint/2010/main" val="16895956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98F0252C-C42C-4D37-AC87-7FDDFF85D2EC}"/>
              </a:ext>
            </a:extLst>
          </p:cNvPr>
          <p:cNvGrpSpPr/>
          <p:nvPr/>
        </p:nvGrpSpPr>
        <p:grpSpPr>
          <a:xfrm>
            <a:off x="616656" y="421603"/>
            <a:ext cx="2014577" cy="805519"/>
            <a:chOff x="616656" y="421603"/>
            <a:chExt cx="2014577" cy="805519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94F55E44-B0D8-4CCF-9ACF-C4978D3C5D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325" t="30388" r="29600" b="42223"/>
            <a:stretch/>
          </p:blipFill>
          <p:spPr>
            <a:xfrm>
              <a:off x="616656" y="421603"/>
              <a:ext cx="707302" cy="805519"/>
            </a:xfrm>
            <a:prstGeom prst="rect">
              <a:avLst/>
            </a:prstGeom>
          </p:spPr>
        </p:pic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728F92C1-65A9-42D0-A837-74B0DEFBF639}"/>
                </a:ext>
              </a:extLst>
            </p:cNvPr>
            <p:cNvSpPr txBox="1"/>
            <p:nvPr/>
          </p:nvSpPr>
          <p:spPr>
            <a:xfrm>
              <a:off x="1342696" y="458757"/>
              <a:ext cx="128853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>
                  <a:solidFill>
                    <a:srgbClr val="FE4309"/>
                  </a:solidFill>
                  <a:latin typeface="UTM Avo" panose="02040603050506020204" pitchFamily="18" charset="0"/>
                  <a:ea typeface="字魂59号-创粗黑" panose="00000500000000000000" pitchFamily="2" charset="-122"/>
                </a:rPr>
                <a:t>Bài 2</a:t>
              </a:r>
              <a:endParaRPr lang="zh-CN" altLang="en-US" sz="3200" b="1" dirty="0">
                <a:solidFill>
                  <a:srgbClr val="FE4309"/>
                </a:solidFill>
                <a:latin typeface="UTM Avo" panose="02040603050506020204" pitchFamily="18" charset="0"/>
                <a:ea typeface="字魂59号-创粗黑" panose="00000500000000000000" pitchFamily="2" charset="-122"/>
              </a:endParaRPr>
            </a:p>
          </p:txBody>
        </p:sp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3A8FD57B-AD2E-431F-ADC0-30353BFE91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56773" y="4429304"/>
            <a:ext cx="3035227" cy="242869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F965C2B7-C3BC-4A44-9EFC-487F41F66F2B}"/>
              </a:ext>
            </a:extLst>
          </p:cNvPr>
          <p:cNvSpPr/>
          <p:nvPr/>
        </p:nvSpPr>
        <p:spPr>
          <a:xfrm>
            <a:off x="616656" y="1218074"/>
            <a:ext cx="10958688" cy="12997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T</a:t>
            </a:r>
            <a:r>
              <a:rPr lang="vi-VN" sz="2800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óm tắt vào bảng sau nội dung các bài tập đọc là </a:t>
            </a:r>
            <a:r>
              <a:rPr lang="vi-VN" sz="2800" b="1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truyện kể </a:t>
            </a:r>
            <a:r>
              <a:rPr lang="vi-VN" sz="2800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đã học trong chủ điểm </a:t>
            </a:r>
            <a:r>
              <a:rPr lang="vi-VN" sz="2800" b="1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Người ta là hoa đất</a:t>
            </a:r>
            <a:r>
              <a:rPr lang="vi-VN" sz="2800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:</a:t>
            </a:r>
            <a:endParaRPr lang="en-US" sz="2800">
              <a:ln w="0"/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7E9D56F2-1066-4BBE-90F7-863373665C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4705560"/>
              </p:ext>
            </p:extLst>
          </p:nvPr>
        </p:nvGraphicFramePr>
        <p:xfrm>
          <a:off x="800359" y="2943420"/>
          <a:ext cx="10774986" cy="1106066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3591662">
                  <a:extLst>
                    <a:ext uri="{9D8B030D-6E8A-4147-A177-3AD203B41FA5}">
                      <a16:colId xmlns:a16="http://schemas.microsoft.com/office/drawing/2014/main" val="3624558989"/>
                    </a:ext>
                  </a:extLst>
                </a:gridCol>
                <a:gridCol w="3591662">
                  <a:extLst>
                    <a:ext uri="{9D8B030D-6E8A-4147-A177-3AD203B41FA5}">
                      <a16:colId xmlns:a16="http://schemas.microsoft.com/office/drawing/2014/main" val="2963763399"/>
                    </a:ext>
                  </a:extLst>
                </a:gridCol>
                <a:gridCol w="3591662">
                  <a:extLst>
                    <a:ext uri="{9D8B030D-6E8A-4147-A177-3AD203B41FA5}">
                      <a16:colId xmlns:a16="http://schemas.microsoft.com/office/drawing/2014/main" val="3382056250"/>
                    </a:ext>
                  </a:extLst>
                </a:gridCol>
              </a:tblGrid>
              <a:tr h="553033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BC2201"/>
                          </a:solidFill>
                          <a:latin typeface="UTM Avo" panose="02040603050506020204" pitchFamily="18" charset="0"/>
                        </a:rPr>
                        <a:t>Tên bài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BC2201"/>
                          </a:solidFill>
                          <a:latin typeface="UTM Avo" panose="02040603050506020204" pitchFamily="18" charset="0"/>
                        </a:rPr>
                        <a:t>Nội dung chính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BC2201"/>
                          </a:solidFill>
                          <a:latin typeface="UTM Avo" panose="02040603050506020204" pitchFamily="18" charset="0"/>
                        </a:rPr>
                        <a:t>Nhân vật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3244803"/>
                  </a:ext>
                </a:extLst>
              </a:tr>
              <a:tr h="55303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0908413"/>
                  </a:ext>
                </a:extLst>
              </a:tr>
            </a:tbl>
          </a:graphicData>
        </a:graphic>
      </p:graphicFrame>
      <p:sp>
        <p:nvSpPr>
          <p:cNvPr id="22" name="Rectangle 21">
            <a:extLst>
              <a:ext uri="{FF2B5EF4-FFF2-40B4-BE49-F238E27FC236}">
                <a16:creationId xmlns:a16="http://schemas.microsoft.com/office/drawing/2014/main" id="{48C02347-D151-4301-A217-1EF47DB8D2A6}"/>
              </a:ext>
            </a:extLst>
          </p:cNvPr>
          <p:cNvSpPr/>
          <p:nvPr/>
        </p:nvSpPr>
        <p:spPr>
          <a:xfrm>
            <a:off x="9701828" y="1212608"/>
            <a:ext cx="1974144" cy="6533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truyện kể</a:t>
            </a:r>
            <a:endParaRPr lang="en-US" sz="2800">
              <a:ln w="0"/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74E1313-C059-4E06-B8DA-4B5E702E27D0}"/>
              </a:ext>
            </a:extLst>
          </p:cNvPr>
          <p:cNvCxnSpPr/>
          <p:nvPr/>
        </p:nvCxnSpPr>
        <p:spPr>
          <a:xfrm flipV="1">
            <a:off x="3149600" y="4737100"/>
            <a:ext cx="1447800" cy="6858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586B9901-60DC-4094-976B-3A99187B163C}"/>
              </a:ext>
            </a:extLst>
          </p:cNvPr>
          <p:cNvCxnSpPr>
            <a:cxnSpLocks/>
          </p:cNvCxnSpPr>
          <p:nvPr/>
        </p:nvCxnSpPr>
        <p:spPr>
          <a:xfrm>
            <a:off x="3149600" y="5422900"/>
            <a:ext cx="1447800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2245AF3B-03AE-4CD1-AF02-82DCA9EFB054}"/>
              </a:ext>
            </a:extLst>
          </p:cNvPr>
          <p:cNvCxnSpPr>
            <a:cxnSpLocks/>
          </p:cNvCxnSpPr>
          <p:nvPr/>
        </p:nvCxnSpPr>
        <p:spPr>
          <a:xfrm>
            <a:off x="3149600" y="5422900"/>
            <a:ext cx="1320800" cy="7112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FD7F6627-ED27-43CC-88F3-C598B9E0109B}"/>
              </a:ext>
            </a:extLst>
          </p:cNvPr>
          <p:cNvSpPr/>
          <p:nvPr/>
        </p:nvSpPr>
        <p:spPr>
          <a:xfrm>
            <a:off x="4597400" y="4111908"/>
            <a:ext cx="4095179" cy="72641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>
                <a:ln w="0"/>
                <a:solidFill>
                  <a:srgbClr val="6B4195"/>
                </a:solidFill>
                <a:latin typeface="UTM Avo" panose="02040603050506020204" pitchFamily="18" charset="0"/>
              </a:rPr>
              <a:t>  có cốt truyện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74789B7-1532-4E14-9160-DDEDD625B75F}"/>
              </a:ext>
            </a:extLst>
          </p:cNvPr>
          <p:cNvSpPr/>
          <p:nvPr/>
        </p:nvSpPr>
        <p:spPr>
          <a:xfrm>
            <a:off x="4765997" y="4907881"/>
            <a:ext cx="4095179" cy="72641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>
                <a:ln w="0"/>
                <a:solidFill>
                  <a:srgbClr val="6B4195"/>
                </a:solidFill>
                <a:latin typeface="UTM Avo" panose="02040603050506020204" pitchFamily="18" charset="0"/>
              </a:rPr>
              <a:t>có nhân vật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9544CE0-CF9E-4E35-8823-AD6057FC1A7A}"/>
              </a:ext>
            </a:extLst>
          </p:cNvPr>
          <p:cNvSpPr/>
          <p:nvPr/>
        </p:nvSpPr>
        <p:spPr>
          <a:xfrm>
            <a:off x="4681698" y="5703855"/>
            <a:ext cx="4095179" cy="72641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>
                <a:ln w="0"/>
                <a:solidFill>
                  <a:srgbClr val="6B4195"/>
                </a:solidFill>
                <a:latin typeface="UTM Avo" panose="02040603050506020204" pitchFamily="18" charset="0"/>
              </a:rPr>
              <a:t>có ý nghĩa</a:t>
            </a:r>
          </a:p>
        </p:txBody>
      </p:sp>
    </p:spTree>
    <p:extLst>
      <p:ext uri="{BB962C8B-B14F-4D97-AF65-F5344CB8AC3E}">
        <p14:creationId xmlns:p14="http://schemas.microsoft.com/office/powerpoint/2010/main" val="36540832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2" presetClass="entr" presetSubtype="2" decel="58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2" presetClass="entr" presetSubtype="2" decel="58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Motion origin="layout" path="M -2.70833E-6 4.44444E-6 L -0.70833 0.5567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417" y="27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" presetClass="entr" presetSubtype="2" decel="58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" presetClass="entr" presetSubtype="2" decel="58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" presetClass="entr" presetSubtype="2" decel="58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2" grpId="1"/>
      <p:bldP spid="29" grpId="0"/>
      <p:bldP spid="30" grpId="0"/>
      <p:bldP spid="3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98F0252C-C42C-4D37-AC87-7FDDFF85D2EC}"/>
              </a:ext>
            </a:extLst>
          </p:cNvPr>
          <p:cNvGrpSpPr/>
          <p:nvPr/>
        </p:nvGrpSpPr>
        <p:grpSpPr>
          <a:xfrm>
            <a:off x="616656" y="421603"/>
            <a:ext cx="2014577" cy="805519"/>
            <a:chOff x="616656" y="421603"/>
            <a:chExt cx="2014577" cy="805519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94F55E44-B0D8-4CCF-9ACF-C4978D3C5D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325" t="30388" r="29600" b="42223"/>
            <a:stretch/>
          </p:blipFill>
          <p:spPr>
            <a:xfrm>
              <a:off x="616656" y="421603"/>
              <a:ext cx="707302" cy="805519"/>
            </a:xfrm>
            <a:prstGeom prst="rect">
              <a:avLst/>
            </a:prstGeom>
          </p:spPr>
        </p:pic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728F92C1-65A9-42D0-A837-74B0DEFBF639}"/>
                </a:ext>
              </a:extLst>
            </p:cNvPr>
            <p:cNvSpPr txBox="1"/>
            <p:nvPr/>
          </p:nvSpPr>
          <p:spPr>
            <a:xfrm>
              <a:off x="1342696" y="458757"/>
              <a:ext cx="128853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>
                  <a:solidFill>
                    <a:srgbClr val="FE4309"/>
                  </a:solidFill>
                  <a:latin typeface="UTM Avo" panose="02040603050506020204" pitchFamily="18" charset="0"/>
                  <a:ea typeface="字魂59号-创粗黑" panose="00000500000000000000" pitchFamily="2" charset="-122"/>
                </a:rPr>
                <a:t>Bài 2</a:t>
              </a:r>
              <a:endParaRPr lang="zh-CN" altLang="en-US" sz="2800" b="1" dirty="0">
                <a:solidFill>
                  <a:srgbClr val="FE4309"/>
                </a:solidFill>
                <a:latin typeface="UTM Avo" panose="02040603050506020204" pitchFamily="18" charset="0"/>
                <a:ea typeface="字魂59号-创粗黑" panose="00000500000000000000" pitchFamily="2" charset="-122"/>
              </a:endParaRPr>
            </a:p>
          </p:txBody>
        </p:sp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3A8FD57B-AD2E-431F-ADC0-30353BFE91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7184" y="5681718"/>
            <a:ext cx="1206245" cy="9652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F965C2B7-C3BC-4A44-9EFC-487F41F66F2B}"/>
              </a:ext>
            </a:extLst>
          </p:cNvPr>
          <p:cNvSpPr/>
          <p:nvPr/>
        </p:nvSpPr>
        <p:spPr>
          <a:xfrm>
            <a:off x="2631233" y="332119"/>
            <a:ext cx="8944111" cy="11272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T</a:t>
            </a:r>
            <a:r>
              <a:rPr lang="vi-VN" sz="2400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óm tắt vào bảng sau nội dung các bài tập đọc là </a:t>
            </a:r>
            <a:br>
              <a:rPr lang="en-US" sz="2400">
                <a:ln w="0"/>
                <a:solidFill>
                  <a:srgbClr val="002060"/>
                </a:solidFill>
                <a:latin typeface="UTM Avo" panose="02040603050506020204" pitchFamily="18" charset="0"/>
              </a:rPr>
            </a:br>
            <a:r>
              <a:rPr lang="vi-VN" sz="2400" b="1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truyện kể </a:t>
            </a:r>
            <a:r>
              <a:rPr lang="vi-VN" sz="2400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đã học trong chủ điểm </a:t>
            </a:r>
            <a:r>
              <a:rPr lang="vi-VN" sz="2400" b="1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Người ta là hoa đất</a:t>
            </a:r>
            <a:r>
              <a:rPr lang="vi-VN" sz="2400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:</a:t>
            </a:r>
            <a:endParaRPr lang="en-US" sz="2400">
              <a:ln w="0"/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7E9D56F2-1066-4BBE-90F7-863373665C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9252327"/>
              </p:ext>
            </p:extLst>
          </p:nvPr>
        </p:nvGraphicFramePr>
        <p:xfrm>
          <a:off x="616656" y="1618732"/>
          <a:ext cx="10774986" cy="4535326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3591662">
                  <a:extLst>
                    <a:ext uri="{9D8B030D-6E8A-4147-A177-3AD203B41FA5}">
                      <a16:colId xmlns:a16="http://schemas.microsoft.com/office/drawing/2014/main" val="3624558989"/>
                    </a:ext>
                  </a:extLst>
                </a:gridCol>
                <a:gridCol w="3591662">
                  <a:extLst>
                    <a:ext uri="{9D8B030D-6E8A-4147-A177-3AD203B41FA5}">
                      <a16:colId xmlns:a16="http://schemas.microsoft.com/office/drawing/2014/main" val="2963763399"/>
                    </a:ext>
                  </a:extLst>
                </a:gridCol>
                <a:gridCol w="3591662">
                  <a:extLst>
                    <a:ext uri="{9D8B030D-6E8A-4147-A177-3AD203B41FA5}">
                      <a16:colId xmlns:a16="http://schemas.microsoft.com/office/drawing/2014/main" val="3382056250"/>
                    </a:ext>
                  </a:extLst>
                </a:gridCol>
              </a:tblGrid>
              <a:tr h="630210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BC2201"/>
                          </a:solidFill>
                          <a:latin typeface="UTM Avo" panose="02040603050506020204" pitchFamily="18" charset="0"/>
                        </a:rPr>
                        <a:t>Tên bài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BC2201"/>
                          </a:solidFill>
                          <a:latin typeface="UTM Avo" panose="02040603050506020204" pitchFamily="18" charset="0"/>
                        </a:rPr>
                        <a:t>Nội dung chính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BC2201"/>
                          </a:solidFill>
                          <a:latin typeface="UTM Avo" panose="02040603050506020204" pitchFamily="18" charset="0"/>
                        </a:rPr>
                        <a:t>Nhân vật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3244803"/>
                  </a:ext>
                </a:extLst>
              </a:tr>
              <a:tr h="1952558">
                <a:tc>
                  <a:txBody>
                    <a:bodyPr/>
                    <a:lstStyle/>
                    <a:p>
                      <a:endParaRPr lang="en-US" sz="2400">
                        <a:latin typeface="UTM Avo" panose="02040603050506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UTM Avo" panose="02040603050506020204" pitchFamily="18" charset="0"/>
                        </a:rPr>
                        <a:t>	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UTM Avo" panose="0204060305050602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0908413"/>
                  </a:ext>
                </a:extLst>
              </a:tr>
              <a:tr h="1952558">
                <a:tc>
                  <a:txBody>
                    <a:bodyPr/>
                    <a:lstStyle/>
                    <a:p>
                      <a:endParaRPr lang="en-US">
                        <a:latin typeface="UTM Avo" panose="02040603050506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UTM Avo" panose="02040603050506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UTM Avo" panose="0204060305050602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156813"/>
                  </a:ext>
                </a:extLst>
              </a:tr>
            </a:tbl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984D65E1-8678-4820-8B2C-833355999361}"/>
              </a:ext>
            </a:extLst>
          </p:cNvPr>
          <p:cNvSpPr/>
          <p:nvPr/>
        </p:nvSpPr>
        <p:spPr>
          <a:xfrm>
            <a:off x="754742" y="2253107"/>
            <a:ext cx="3425372" cy="1839922"/>
          </a:xfrm>
          <a:prstGeom prst="rect">
            <a:avLst/>
          </a:prstGeom>
          <a:solidFill>
            <a:srgbClr val="E2E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BC2201"/>
                </a:solidFill>
                <a:latin typeface="UTM Avo" panose="02040603050506020204" pitchFamily="18" charset="0"/>
              </a:rPr>
              <a:t>Bốn anh tài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5B370A2-3D43-4E6F-ACE2-C5E209499E0E}"/>
              </a:ext>
            </a:extLst>
          </p:cNvPr>
          <p:cNvSpPr/>
          <p:nvPr/>
        </p:nvSpPr>
        <p:spPr>
          <a:xfrm>
            <a:off x="4325258" y="2253107"/>
            <a:ext cx="3425372" cy="1839922"/>
          </a:xfrm>
          <a:prstGeom prst="rect">
            <a:avLst/>
          </a:prstGeom>
          <a:solidFill>
            <a:srgbClr val="E2E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000">
                <a:solidFill>
                  <a:srgbClr val="BC2201"/>
                </a:solidFill>
                <a:latin typeface="UTM Avo" panose="02040603050506020204" pitchFamily="18" charset="0"/>
              </a:rPr>
              <a:t>Ca ngợi sức khỏe, tài năng, nhiệt thành làm việc nghĩa : trừ ác, cứu dân lành của bốn anh em cẩu Khây.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2792287-1C89-4BE7-ADC1-6DC4BA7D0302}"/>
              </a:ext>
            </a:extLst>
          </p:cNvPr>
          <p:cNvSpPr/>
          <p:nvPr/>
        </p:nvSpPr>
        <p:spPr>
          <a:xfrm>
            <a:off x="7858450" y="2253107"/>
            <a:ext cx="3425372" cy="1839922"/>
          </a:xfrm>
          <a:prstGeom prst="rect">
            <a:avLst/>
          </a:prstGeom>
          <a:solidFill>
            <a:srgbClr val="E2E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000">
                <a:solidFill>
                  <a:srgbClr val="BC2201"/>
                </a:solidFill>
                <a:latin typeface="UTM Avo" panose="02040603050506020204" pitchFamily="18" charset="0"/>
              </a:rPr>
              <a:t>Cẩu Khây, Nắm Tay Đóng Cọc, Lấy Tai Tát Nước, Móng Tay Đục Máng, yêu tinh, bà lão chăn bò</a:t>
            </a:r>
            <a:r>
              <a:rPr lang="en-US" sz="2000">
                <a:solidFill>
                  <a:srgbClr val="BC2201"/>
                </a:solidFill>
                <a:latin typeface="UTM Avo" panose="02040603050506020204" pitchFamily="18" charset="0"/>
              </a:rPr>
              <a:t>.</a:t>
            </a:r>
            <a:endParaRPr lang="vi-VN" sz="2000">
              <a:solidFill>
                <a:srgbClr val="BC2201"/>
              </a:solidFill>
              <a:latin typeface="UTM Avo" panose="020406030505060202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EA2800C-1C4D-4F02-ABD7-00FD86FE3A51}"/>
              </a:ext>
            </a:extLst>
          </p:cNvPr>
          <p:cNvSpPr/>
          <p:nvPr/>
        </p:nvSpPr>
        <p:spPr>
          <a:xfrm>
            <a:off x="732447" y="4252410"/>
            <a:ext cx="3425372" cy="18399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Anh hùng </a:t>
            </a:r>
            <a:br>
              <a:rPr lang="en-US" sz="280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</a:br>
            <a:r>
              <a:rPr lang="en-US" sz="280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Lao động </a:t>
            </a:r>
            <a:br>
              <a:rPr lang="en-US" sz="280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</a:br>
            <a:r>
              <a:rPr lang="en-US" sz="280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Trần Đại Nghĩa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14BBD92-B4DC-4722-A1F0-EB5A024BF5E2}"/>
              </a:ext>
            </a:extLst>
          </p:cNvPr>
          <p:cNvSpPr/>
          <p:nvPr/>
        </p:nvSpPr>
        <p:spPr>
          <a:xfrm>
            <a:off x="4311493" y="4252410"/>
            <a:ext cx="3425372" cy="18399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Ca ngợi Anh hùng Lao động Trần Đại Nghĩa, người đã có nhiều cống hiến to lớn cho sự nghiệp quốc phòng và xây dựng nền khoa học của đất nước.</a:t>
            </a:r>
            <a:endParaRPr lang="en-US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2D57FB2-1693-471D-80DD-52B7467FA2BC}"/>
              </a:ext>
            </a:extLst>
          </p:cNvPr>
          <p:cNvSpPr/>
          <p:nvPr/>
        </p:nvSpPr>
        <p:spPr>
          <a:xfrm>
            <a:off x="7890539" y="4252410"/>
            <a:ext cx="3425372" cy="18399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Trần Đại Nghĩa</a:t>
            </a:r>
          </a:p>
        </p:txBody>
      </p:sp>
    </p:spTree>
    <p:extLst>
      <p:ext uri="{BB962C8B-B14F-4D97-AF65-F5344CB8AC3E}">
        <p14:creationId xmlns:p14="http://schemas.microsoft.com/office/powerpoint/2010/main" val="5052711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6" grpId="0" animBg="1"/>
      <p:bldP spid="17" grpId="0" animBg="1"/>
      <p:bldP spid="19" grpId="0"/>
      <p:bldP spid="20" grpId="0" animBg="1"/>
      <p:bldP spid="2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F76BB91-D8FE-4A4D-8886-8BDF639A3F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9556" y="31812"/>
            <a:ext cx="6587061" cy="6587061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98F0252C-C42C-4D37-AC87-7FDDFF85D2EC}"/>
              </a:ext>
            </a:extLst>
          </p:cNvPr>
          <p:cNvGrpSpPr/>
          <p:nvPr/>
        </p:nvGrpSpPr>
        <p:grpSpPr>
          <a:xfrm>
            <a:off x="616656" y="421603"/>
            <a:ext cx="4189023" cy="1052817"/>
            <a:chOff x="616656" y="421603"/>
            <a:chExt cx="4189023" cy="1052817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94F55E44-B0D8-4CCF-9ACF-C4978D3C5D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325" t="30388" r="29600" b="42223"/>
            <a:stretch/>
          </p:blipFill>
          <p:spPr>
            <a:xfrm>
              <a:off x="616656" y="421603"/>
              <a:ext cx="707302" cy="805519"/>
            </a:xfrm>
            <a:prstGeom prst="rect">
              <a:avLst/>
            </a:prstGeom>
          </p:spPr>
        </p:pic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728F92C1-65A9-42D0-A837-74B0DEFBF639}"/>
                </a:ext>
              </a:extLst>
            </p:cNvPr>
            <p:cNvSpPr txBox="1"/>
            <p:nvPr/>
          </p:nvSpPr>
          <p:spPr>
            <a:xfrm>
              <a:off x="1342696" y="458757"/>
              <a:ext cx="346298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000">
                  <a:solidFill>
                    <a:srgbClr val="EE3708"/>
                  </a:solidFill>
                  <a:latin typeface="UTM Deutsch Gothic" panose="02040603050506020204" pitchFamily="18" charset="0"/>
                  <a:ea typeface="字魂59号-创粗黑" panose="00000500000000000000" pitchFamily="2" charset="-122"/>
                </a:rPr>
                <a:t>DẶN DÒ</a:t>
              </a:r>
              <a:endParaRPr lang="en-US" altLang="zh-CN" sz="6000" dirty="0">
                <a:solidFill>
                  <a:srgbClr val="EE3708"/>
                </a:solidFill>
                <a:latin typeface="UTM Deutsch Gothic" panose="02040603050506020204" pitchFamily="18" charset="0"/>
                <a:ea typeface="字魂59号-创粗黑" panose="00000500000000000000" pitchFamily="2" charset="-122"/>
              </a:endParaRPr>
            </a:p>
          </p:txBody>
        </p:sp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id="{F7284E85-F307-4BFA-BA0B-48D0D0107FC8}"/>
              </a:ext>
            </a:extLst>
          </p:cNvPr>
          <p:cNvGrpSpPr/>
          <p:nvPr/>
        </p:nvGrpSpPr>
        <p:grpSpPr>
          <a:xfrm>
            <a:off x="3074187" y="2060792"/>
            <a:ext cx="4593740" cy="1565750"/>
            <a:chOff x="1708933" y="1945217"/>
            <a:chExt cx="4593740" cy="1565750"/>
          </a:xfrm>
        </p:grpSpPr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0D27D844-07EA-4007-87A0-8A0C2A858DE9}"/>
                </a:ext>
              </a:extLst>
            </p:cNvPr>
            <p:cNvSpPr txBox="1"/>
            <p:nvPr/>
          </p:nvSpPr>
          <p:spPr>
            <a:xfrm>
              <a:off x="3566218" y="2168276"/>
              <a:ext cx="273645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3200" b="1">
                  <a:solidFill>
                    <a:srgbClr val="6B4195"/>
                  </a:solidFill>
                  <a:latin typeface="UTM Avo" panose="02040603050506020204" pitchFamily="18" charset="0"/>
                  <a:ea typeface="字魂59号-创粗黑" panose="00000500000000000000" pitchFamily="2" charset="-122"/>
                  <a:cs typeface="【嵐】萌系一号" panose="020B0604000101010104" pitchFamily="34" charset="-128"/>
                </a:rPr>
                <a:t>Xem lại bài.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B4195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【嵐】萌系一号" panose="020B0604000101010104" pitchFamily="34" charset="-128"/>
              </a:endParaRPr>
            </a:p>
          </p:txBody>
        </p:sp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776BD04A-CF52-4FBA-8926-57D5F114258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8933" y="1945217"/>
              <a:ext cx="1825625" cy="1565750"/>
            </a:xfrm>
            <a:prstGeom prst="rect">
              <a:avLst/>
            </a:prstGeom>
          </p:spPr>
        </p:pic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DDB9142B-963D-47F4-906E-4B2F3970285A}"/>
              </a:ext>
            </a:extLst>
          </p:cNvPr>
          <p:cNvGrpSpPr/>
          <p:nvPr/>
        </p:nvGrpSpPr>
        <p:grpSpPr>
          <a:xfrm>
            <a:off x="3175787" y="4282032"/>
            <a:ext cx="8444345" cy="1565750"/>
            <a:chOff x="1708933" y="1945217"/>
            <a:chExt cx="8444345" cy="1565750"/>
          </a:xfrm>
        </p:grpSpPr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E922B088-8ED1-4D50-BEE7-DFE2E194969C}"/>
                </a:ext>
              </a:extLst>
            </p:cNvPr>
            <p:cNvSpPr txBox="1"/>
            <p:nvPr/>
          </p:nvSpPr>
          <p:spPr>
            <a:xfrm>
              <a:off x="3566218" y="2168276"/>
              <a:ext cx="6587060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3200" b="1">
                  <a:solidFill>
                    <a:srgbClr val="6B4195"/>
                  </a:solidFill>
                  <a:latin typeface="UTM Avo" panose="02040603050506020204" pitchFamily="18" charset="0"/>
                  <a:ea typeface="字魂59号-创粗黑" panose="00000500000000000000" pitchFamily="2" charset="-122"/>
                  <a:cs typeface="【嵐】萌系一号" panose="020B0604000101010104" pitchFamily="34" charset="-128"/>
                </a:rPr>
                <a:t>Chuẩn bị bài sau;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200" b="1" i="0" u="none" strike="noStrike" kern="1200" cap="none" spc="0" normalizeH="0" baseline="0" noProof="0">
                  <a:ln>
                    <a:noFill/>
                  </a:ln>
                  <a:solidFill>
                    <a:srgbClr val="6B4195"/>
                  </a:solidFill>
                  <a:effectLst/>
                  <a:uLnTx/>
                  <a:uFillTx/>
                  <a:latin typeface="UTM Avo" panose="02040603050506020204" pitchFamily="18" charset="0"/>
                  <a:ea typeface="字魂59号-创粗黑" panose="00000500000000000000" pitchFamily="2" charset="-122"/>
                  <a:cs typeface="【嵐】萌系一号" panose="020B0604000101010104" pitchFamily="34" charset="-128"/>
                </a:rPr>
                <a:t>Tích c</a:t>
              </a:r>
              <a:r>
                <a:rPr lang="en-US" altLang="zh-CN" sz="3200" b="1">
                  <a:solidFill>
                    <a:srgbClr val="6B4195"/>
                  </a:solidFill>
                  <a:latin typeface="UTM Avo" panose="02040603050506020204" pitchFamily="18" charset="0"/>
                  <a:ea typeface="字魂59号-创粗黑" panose="00000500000000000000" pitchFamily="2" charset="-122"/>
                  <a:cs typeface="【嵐】萌系一号" panose="020B0604000101010104" pitchFamily="34" charset="-128"/>
                </a:rPr>
                <a:t>ực ôn tập giữa học kỳ II.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B4195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【嵐】萌系一号" panose="020B0604000101010104" pitchFamily="34" charset="-128"/>
              </a:endParaRPr>
            </a:p>
          </p:txBody>
        </p:sp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0C579E00-9499-4626-A1BD-DCA439A370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8933" y="1945217"/>
              <a:ext cx="1825625" cy="1565750"/>
            </a:xfrm>
            <a:prstGeom prst="rect">
              <a:avLst/>
            </a:prstGeom>
          </p:spPr>
        </p:pic>
      </p:grpSp>
      <p:pic>
        <p:nvPicPr>
          <p:cNvPr id="28" name="图片 27">
            <a:extLst>
              <a:ext uri="{FF2B5EF4-FFF2-40B4-BE49-F238E27FC236}">
                <a16:creationId xmlns:a16="http://schemas.microsoft.com/office/drawing/2014/main" id="{5CAFD74C-B21B-4325-8517-3A617CB4DDA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94"/>
          <a:stretch/>
        </p:blipFill>
        <p:spPr>
          <a:xfrm>
            <a:off x="9707531" y="927300"/>
            <a:ext cx="2208594" cy="2714288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E24ECD2A-5155-475A-BBD9-8783924A2C3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6" y="4212914"/>
            <a:ext cx="3409610" cy="2405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25838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90D87E43-9F25-4F25-822C-3B8B157CC8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735" y="702733"/>
            <a:ext cx="5058609" cy="6069474"/>
          </a:xfrm>
          <a:prstGeom prst="rect">
            <a:avLst/>
          </a:prstGeom>
        </p:spPr>
      </p:pic>
      <p:sp>
        <p:nvSpPr>
          <p:cNvPr id="20" name="文本框 5">
            <a:extLst>
              <a:ext uri="{FF2B5EF4-FFF2-40B4-BE49-F238E27FC236}">
                <a16:creationId xmlns:a16="http://schemas.microsoft.com/office/drawing/2014/main" id="{D01EA09B-478D-4919-B789-28F268299830}"/>
              </a:ext>
            </a:extLst>
          </p:cNvPr>
          <p:cNvSpPr txBox="1"/>
          <p:nvPr/>
        </p:nvSpPr>
        <p:spPr>
          <a:xfrm>
            <a:off x="2513242" y="312771"/>
            <a:ext cx="5058609" cy="16707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8000">
                <a:solidFill>
                  <a:srgbClr val="EE3708"/>
                </a:solidFill>
                <a:latin typeface="UTM Deutsch Gothic" panose="02040603050506020204" pitchFamily="18" charset="0"/>
                <a:ea typeface="字魂59号-创粗黑" panose="00000500000000000000" pitchFamily="2" charset="-122"/>
              </a:rPr>
              <a:t>TẠM BIỆT!</a:t>
            </a:r>
            <a:endParaRPr lang="en-US" altLang="zh-CN" sz="8000" dirty="0">
              <a:solidFill>
                <a:srgbClr val="EE3708"/>
              </a:solidFill>
              <a:latin typeface="UTM Deutsch Gothic" panose="02040603050506020204" pitchFamily="18" charset="0"/>
              <a:ea typeface="字魂59号-创粗黑" panose="00000500000000000000" pitchFamily="2" charset="-12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AA650D-CAF1-435A-A852-5B9F89699D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329" y="1489529"/>
            <a:ext cx="3482273" cy="34822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38E7276-676D-4D77-883D-43C90C5ACE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385" y="2277423"/>
            <a:ext cx="4200909" cy="4200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31051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D8BAD76-FE38-4407-9FF1-1123093C84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7" r="12768"/>
          <a:stretch/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B8BFAA60-FDB4-4305-B7BB-092A37A381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03" r="74444" b="57884"/>
          <a:stretch/>
        </p:blipFill>
        <p:spPr>
          <a:xfrm>
            <a:off x="1682278" y="683105"/>
            <a:ext cx="2371240" cy="3829334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3F53EE82-8075-4107-8B2C-A9ED72BFCED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95" t="9260" b="59154"/>
          <a:stretch/>
        </p:blipFill>
        <p:spPr>
          <a:xfrm>
            <a:off x="8288550" y="693771"/>
            <a:ext cx="2757163" cy="4094460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8F72744C-DD26-4B2D-A5DA-E8CA48A1F2E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3" t="57702" r="60991" b="22137"/>
          <a:stretch/>
        </p:blipFill>
        <p:spPr>
          <a:xfrm>
            <a:off x="2517715" y="4280248"/>
            <a:ext cx="1797549" cy="2245707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01DC97D9-B023-4D2E-84DF-829949347C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1" t="66297" b="17628"/>
          <a:stretch/>
        </p:blipFill>
        <p:spPr>
          <a:xfrm>
            <a:off x="8093371" y="5148259"/>
            <a:ext cx="1580914" cy="159574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D3CFC2DF-181E-451F-855B-B3C8E45B78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6" y="-1407574"/>
            <a:ext cx="7778501" cy="7778501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A4CB7067-5E33-461F-820B-63BC77E57E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25" t="30388" r="29600" b="42223"/>
          <a:stretch/>
        </p:blipFill>
        <p:spPr>
          <a:xfrm>
            <a:off x="6582092" y="2130827"/>
            <a:ext cx="2757163" cy="3140027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5F98BF6C-FDD8-4D79-A1D2-A15A0292DFB2}"/>
              </a:ext>
            </a:extLst>
          </p:cNvPr>
          <p:cNvSpPr/>
          <p:nvPr/>
        </p:nvSpPr>
        <p:spPr>
          <a:xfrm>
            <a:off x="985466" y="5393449"/>
            <a:ext cx="10221068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>
                <a:ln w="0"/>
                <a:solidFill>
                  <a:srgbClr val="BC220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Deutsch Gothic" panose="02040603050506020204" pitchFamily="18" charset="0"/>
              </a:rPr>
              <a:t>QUẢ BÓNG DIỆU KÌ</a:t>
            </a:r>
            <a:endParaRPr lang="en-US" sz="8800" b="0" cap="none" spc="0">
              <a:ln w="0"/>
              <a:solidFill>
                <a:srgbClr val="BC220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Deutsch Gothic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08440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D8BAD76-FE38-4407-9FF1-1123093C848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7" r="12768"/>
          <a:stretch/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B8BFAA60-FDB4-4305-B7BB-092A37A381F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03" r="74444" b="57884"/>
          <a:stretch/>
        </p:blipFill>
        <p:spPr>
          <a:xfrm>
            <a:off x="1682278" y="683105"/>
            <a:ext cx="2371240" cy="3829334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3F53EE82-8075-4107-8B2C-A9ED72BFCED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95" t="9260" b="59154"/>
          <a:stretch/>
        </p:blipFill>
        <p:spPr>
          <a:xfrm>
            <a:off x="8288550" y="693771"/>
            <a:ext cx="2757163" cy="4094460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8F72744C-DD26-4B2D-A5DA-E8CA48A1F2E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3" t="57702" r="60991" b="22137"/>
          <a:stretch/>
        </p:blipFill>
        <p:spPr>
          <a:xfrm>
            <a:off x="2517715" y="4280248"/>
            <a:ext cx="1797549" cy="2245707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3F462FE8-BE1E-4BD8-80FA-8F42498D68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8806" y="-619043"/>
            <a:ext cx="6433630" cy="6433630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01DC97D9-B023-4D2E-84DF-829949347CE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1" t="66297" b="17628"/>
          <a:stretch/>
        </p:blipFill>
        <p:spPr>
          <a:xfrm>
            <a:off x="8093371" y="5148259"/>
            <a:ext cx="1580914" cy="1595741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3873BE4D-D728-4EFA-AA36-014BFCA7E9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789" y="359030"/>
            <a:ext cx="7778501" cy="7778501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2FC84D29-9232-4A8E-907E-F44FB1E8D2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910" y="-1032856"/>
            <a:ext cx="6433630" cy="643363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7D220B01-A014-4577-9DED-DCA0617FBDD9}"/>
              </a:ext>
            </a:extLst>
          </p:cNvPr>
          <p:cNvSpPr/>
          <p:nvPr/>
        </p:nvSpPr>
        <p:spPr>
          <a:xfrm>
            <a:off x="10791781" y="1756870"/>
            <a:ext cx="652744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0" cap="none" spc="0">
                <a:ln w="0"/>
                <a:solidFill>
                  <a:srgbClr val="FFB34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9" name="Arrow: Right 8">
            <a:hlinkClick r:id="rId8" action="ppaction://hlinksldjump"/>
            <a:extLst>
              <a:ext uri="{FF2B5EF4-FFF2-40B4-BE49-F238E27FC236}">
                <a16:creationId xmlns:a16="http://schemas.microsoft.com/office/drawing/2014/main" id="{0F9312D1-3DC8-437B-9CB1-E7FD25253A27}"/>
              </a:ext>
            </a:extLst>
          </p:cNvPr>
          <p:cNvSpPr/>
          <p:nvPr/>
        </p:nvSpPr>
        <p:spPr>
          <a:xfrm>
            <a:off x="494354" y="5949454"/>
            <a:ext cx="1127009" cy="908546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EC401A"/>
                </a:solidFill>
                <a:latin typeface="UTM Avo" panose="02040603050506020204" pitchFamily="18" charset="0"/>
              </a:rPr>
              <a:t>Bài 2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56E0C5A-A233-4653-8DDB-EBFD46721CC0}"/>
              </a:ext>
            </a:extLst>
          </p:cNvPr>
          <p:cNvGrpSpPr/>
          <p:nvPr/>
        </p:nvGrpSpPr>
        <p:grpSpPr>
          <a:xfrm>
            <a:off x="150941" y="129704"/>
            <a:ext cx="2603870" cy="6108864"/>
            <a:chOff x="748628" y="221837"/>
            <a:chExt cx="2603870" cy="6108864"/>
          </a:xfrm>
        </p:grpSpPr>
        <p:pic>
          <p:nvPicPr>
            <p:cNvPr id="6" name="Picture 5">
              <a:hlinkClick r:id="rId9" action="ppaction://hlinksldjump"/>
              <a:extLst>
                <a:ext uri="{FF2B5EF4-FFF2-40B4-BE49-F238E27FC236}">
                  <a16:creationId xmlns:a16="http://schemas.microsoft.com/office/drawing/2014/main" id="{332F1DFA-FEC1-43D7-81AC-A5579F33A7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76" t="3504" r="27293"/>
            <a:stretch/>
          </p:blipFill>
          <p:spPr>
            <a:xfrm>
              <a:off x="748628" y="221837"/>
              <a:ext cx="2603870" cy="6108864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C5A93B2-9053-48BB-AFB8-2B59862CCEF6}"/>
                </a:ext>
              </a:extLst>
            </p:cNvPr>
            <p:cNvSpPr/>
            <p:nvPr/>
          </p:nvSpPr>
          <p:spPr>
            <a:xfrm>
              <a:off x="1707920" y="885423"/>
              <a:ext cx="652744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0" cap="none" spc="0">
                  <a:ln w="0"/>
                  <a:solidFill>
                    <a:srgbClr val="FFB343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Avo" panose="02040603050506020204" pitchFamily="18" charset="0"/>
                </a:rPr>
                <a:t>1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03645BC-8735-4104-84C6-69009D843C58}"/>
              </a:ext>
            </a:extLst>
          </p:cNvPr>
          <p:cNvGrpSpPr/>
          <p:nvPr/>
        </p:nvGrpSpPr>
        <p:grpSpPr>
          <a:xfrm>
            <a:off x="2923626" y="1043413"/>
            <a:ext cx="2603870" cy="6108864"/>
            <a:chOff x="748628" y="221837"/>
            <a:chExt cx="2603870" cy="6108864"/>
          </a:xfrm>
        </p:grpSpPr>
        <p:pic>
          <p:nvPicPr>
            <p:cNvPr id="48" name="Picture 47">
              <a:hlinkClick r:id="rId11" action="ppaction://hlinksldjump"/>
              <a:extLst>
                <a:ext uri="{FF2B5EF4-FFF2-40B4-BE49-F238E27FC236}">
                  <a16:creationId xmlns:a16="http://schemas.microsoft.com/office/drawing/2014/main" id="{1C5BEA32-4C43-4AB2-B04E-0CCF50E91F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76" t="3504" r="27293"/>
            <a:stretch/>
          </p:blipFill>
          <p:spPr>
            <a:xfrm>
              <a:off x="748628" y="221837"/>
              <a:ext cx="2603870" cy="6108864"/>
            </a:xfrm>
            <a:prstGeom prst="rect">
              <a:avLst/>
            </a:prstGeom>
          </p:spPr>
        </p:pic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6A7D3C52-54E5-4152-99E3-9ECF3F1B40F9}"/>
                </a:ext>
              </a:extLst>
            </p:cNvPr>
            <p:cNvSpPr/>
            <p:nvPr/>
          </p:nvSpPr>
          <p:spPr>
            <a:xfrm>
              <a:off x="1707920" y="885423"/>
              <a:ext cx="652744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0" cap="none" spc="0">
                  <a:ln w="0"/>
                  <a:solidFill>
                    <a:srgbClr val="FFB343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Avo" panose="02040603050506020204" pitchFamily="18" charset="0"/>
                </a:rPr>
                <a:t>2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F9FE12CE-86DE-4CFA-AE42-81200ABD34E1}"/>
              </a:ext>
            </a:extLst>
          </p:cNvPr>
          <p:cNvGrpSpPr/>
          <p:nvPr/>
        </p:nvGrpSpPr>
        <p:grpSpPr>
          <a:xfrm>
            <a:off x="6516623" y="2705373"/>
            <a:ext cx="2603870" cy="6108864"/>
            <a:chOff x="748628" y="221837"/>
            <a:chExt cx="2603870" cy="6108864"/>
          </a:xfrm>
        </p:grpSpPr>
        <p:pic>
          <p:nvPicPr>
            <p:cNvPr id="51" name="Picture 50">
              <a:hlinkClick r:id="rId12" action="ppaction://hlinksldjump"/>
              <a:extLst>
                <a:ext uri="{FF2B5EF4-FFF2-40B4-BE49-F238E27FC236}">
                  <a16:creationId xmlns:a16="http://schemas.microsoft.com/office/drawing/2014/main" id="{74E4150F-10C1-4C4E-883C-5D6BC6E84C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76" t="3504" r="27293"/>
            <a:stretch/>
          </p:blipFill>
          <p:spPr>
            <a:xfrm>
              <a:off x="748628" y="221837"/>
              <a:ext cx="2603870" cy="6108864"/>
            </a:xfrm>
            <a:prstGeom prst="rect">
              <a:avLst/>
            </a:prstGeom>
          </p:spPr>
        </p:pic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1755B3A0-4CF3-4B65-8780-393EDE25920B}"/>
                </a:ext>
              </a:extLst>
            </p:cNvPr>
            <p:cNvSpPr/>
            <p:nvPr/>
          </p:nvSpPr>
          <p:spPr>
            <a:xfrm>
              <a:off x="1707920" y="885423"/>
              <a:ext cx="652744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0" cap="none" spc="0">
                  <a:ln w="0"/>
                  <a:solidFill>
                    <a:srgbClr val="FFB343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Avo" panose="02040603050506020204" pitchFamily="18" charset="0"/>
                </a:rPr>
                <a:t>3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B32F4D6A-ACF4-4AE1-9FE9-0A792681DF91}"/>
              </a:ext>
            </a:extLst>
          </p:cNvPr>
          <p:cNvGrpSpPr/>
          <p:nvPr/>
        </p:nvGrpSpPr>
        <p:grpSpPr>
          <a:xfrm>
            <a:off x="8394690" y="129704"/>
            <a:ext cx="2603870" cy="6108864"/>
            <a:chOff x="748628" y="221837"/>
            <a:chExt cx="2603870" cy="6108864"/>
          </a:xfrm>
        </p:grpSpPr>
        <p:pic>
          <p:nvPicPr>
            <p:cNvPr id="54" name="Picture 53">
              <a:hlinkClick r:id="rId13" action="ppaction://hlinksldjump"/>
              <a:extLst>
                <a:ext uri="{FF2B5EF4-FFF2-40B4-BE49-F238E27FC236}">
                  <a16:creationId xmlns:a16="http://schemas.microsoft.com/office/drawing/2014/main" id="{1EF42CE6-FD56-4370-92CC-81B0C5F544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76" t="3504" r="27293"/>
            <a:stretch/>
          </p:blipFill>
          <p:spPr>
            <a:xfrm>
              <a:off x="748628" y="221837"/>
              <a:ext cx="2603870" cy="6108864"/>
            </a:xfrm>
            <a:prstGeom prst="rect">
              <a:avLst/>
            </a:prstGeom>
          </p:spPr>
        </p:pic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DA98636F-286D-4CD2-A44D-8BC0D9905D7C}"/>
                </a:ext>
              </a:extLst>
            </p:cNvPr>
            <p:cNvSpPr/>
            <p:nvPr/>
          </p:nvSpPr>
          <p:spPr>
            <a:xfrm>
              <a:off x="1707920" y="885423"/>
              <a:ext cx="652744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0" cap="none" spc="0">
                  <a:ln w="0"/>
                  <a:solidFill>
                    <a:srgbClr val="FFB343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Avo" panose="02040603050506020204" pitchFamily="18" charset="0"/>
                </a:rPr>
                <a:t>4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35DF8748-E653-466D-BAA9-D8AC6637FB8B}"/>
              </a:ext>
            </a:extLst>
          </p:cNvPr>
          <p:cNvGrpSpPr/>
          <p:nvPr/>
        </p:nvGrpSpPr>
        <p:grpSpPr>
          <a:xfrm>
            <a:off x="10084060" y="3158625"/>
            <a:ext cx="2603870" cy="6108864"/>
            <a:chOff x="748628" y="221837"/>
            <a:chExt cx="2603870" cy="6108864"/>
          </a:xfrm>
        </p:grpSpPr>
        <p:pic>
          <p:nvPicPr>
            <p:cNvPr id="57" name="Picture 56">
              <a:hlinkClick r:id="rId14" action="ppaction://hlinksldjump"/>
              <a:extLst>
                <a:ext uri="{FF2B5EF4-FFF2-40B4-BE49-F238E27FC236}">
                  <a16:creationId xmlns:a16="http://schemas.microsoft.com/office/drawing/2014/main" id="{42ABD613-C07A-415D-AC15-CA5F6BF2B8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76" t="3504" r="27293"/>
            <a:stretch/>
          </p:blipFill>
          <p:spPr>
            <a:xfrm>
              <a:off x="748628" y="221837"/>
              <a:ext cx="2603870" cy="6108864"/>
            </a:xfrm>
            <a:prstGeom prst="rect">
              <a:avLst/>
            </a:prstGeom>
          </p:spPr>
        </p:pic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2E743E15-25B8-434B-8880-B7AA967576D4}"/>
                </a:ext>
              </a:extLst>
            </p:cNvPr>
            <p:cNvSpPr/>
            <p:nvPr/>
          </p:nvSpPr>
          <p:spPr>
            <a:xfrm>
              <a:off x="1707920" y="885423"/>
              <a:ext cx="652744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0" cap="none" spc="0">
                  <a:ln w="0"/>
                  <a:solidFill>
                    <a:srgbClr val="FFB343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Avo" panose="02040603050506020204" pitchFamily="18" charset="0"/>
                </a:rPr>
                <a:t>5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255E493F-0526-4D29-BE52-CE8F242A1CDD}"/>
              </a:ext>
            </a:extLst>
          </p:cNvPr>
          <p:cNvGrpSpPr/>
          <p:nvPr/>
        </p:nvGrpSpPr>
        <p:grpSpPr>
          <a:xfrm>
            <a:off x="4980960" y="-73744"/>
            <a:ext cx="2603870" cy="6108864"/>
            <a:chOff x="748628" y="221837"/>
            <a:chExt cx="2603870" cy="6108864"/>
          </a:xfrm>
        </p:grpSpPr>
        <p:pic>
          <p:nvPicPr>
            <p:cNvPr id="60" name="Picture 59">
              <a:hlinkClick r:id="rId15" action="ppaction://hlinksldjump"/>
              <a:extLst>
                <a:ext uri="{FF2B5EF4-FFF2-40B4-BE49-F238E27FC236}">
                  <a16:creationId xmlns:a16="http://schemas.microsoft.com/office/drawing/2014/main" id="{1DB065FD-F295-4F19-B3AB-FF33CBF586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76" t="3504" r="27293"/>
            <a:stretch/>
          </p:blipFill>
          <p:spPr>
            <a:xfrm>
              <a:off x="748628" y="221837"/>
              <a:ext cx="2603870" cy="6108864"/>
            </a:xfrm>
            <a:prstGeom prst="rect">
              <a:avLst/>
            </a:prstGeom>
          </p:spPr>
        </p:pic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AFA3A043-B439-44F9-9BEE-80FA255C7B7A}"/>
                </a:ext>
              </a:extLst>
            </p:cNvPr>
            <p:cNvSpPr/>
            <p:nvPr/>
          </p:nvSpPr>
          <p:spPr>
            <a:xfrm>
              <a:off x="1707920" y="885423"/>
              <a:ext cx="652744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0" cap="none" spc="0">
                  <a:ln w="0"/>
                  <a:solidFill>
                    <a:srgbClr val="FFB343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Avo" panose="02040603050506020204" pitchFamily="18" charset="0"/>
                </a:rPr>
                <a:t>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151506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shred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DA0D0F-9D59-4C9A-8469-8F4A47FE0D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50" y="747712"/>
            <a:ext cx="6667500" cy="349567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A0864F3-1642-46F2-A841-AA878DEB3A85}"/>
              </a:ext>
            </a:extLst>
          </p:cNvPr>
          <p:cNvSpPr/>
          <p:nvPr/>
        </p:nvSpPr>
        <p:spPr>
          <a:xfrm>
            <a:off x="7760853" y="956608"/>
            <a:ext cx="4054021" cy="27315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Tranh vẽ bên min</a:t>
            </a:r>
            <a:r>
              <a:rPr lang="en-US" sz="40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h họa bài Tập đọc nào?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4B48049-055E-47E7-B89C-40C73C25E205}"/>
              </a:ext>
            </a:extLst>
          </p:cNvPr>
          <p:cNvSpPr/>
          <p:nvPr/>
        </p:nvSpPr>
        <p:spPr>
          <a:xfrm>
            <a:off x="305794" y="4462999"/>
            <a:ext cx="11580414" cy="180825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0" cap="none" spc="0">
                <a:ln w="0"/>
                <a:solidFill>
                  <a:srgbClr val="EC401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Hãy đọc đoạn 1 bài </a:t>
            </a:r>
            <a:r>
              <a:rPr lang="en-US" sz="4000" b="1" cap="none" spc="0">
                <a:ln w="0"/>
                <a:solidFill>
                  <a:srgbClr val="EC401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Bốn anh tài </a:t>
            </a:r>
          </a:p>
          <a:p>
            <a:pPr algn="ctr">
              <a:lnSpc>
                <a:spcPct val="150000"/>
              </a:lnSpc>
            </a:pPr>
            <a:r>
              <a:rPr lang="en-US" sz="4000" b="0" cap="none" spc="0">
                <a:ln w="0"/>
                <a:solidFill>
                  <a:srgbClr val="EC401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và trả l</a:t>
            </a:r>
            <a:r>
              <a:rPr lang="en-US" sz="4000">
                <a:ln w="0"/>
                <a:solidFill>
                  <a:srgbClr val="EC401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ời câu hỏi theo yêu cầu của giáo viên.</a:t>
            </a:r>
            <a:endParaRPr lang="en-US" sz="4000" b="0" cap="none" spc="0">
              <a:ln w="0"/>
              <a:solidFill>
                <a:srgbClr val="EC401A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6" name="Oval 5">
            <a:hlinkClick r:id="rId5" action="ppaction://hlinksldjump"/>
            <a:extLst>
              <a:ext uri="{FF2B5EF4-FFF2-40B4-BE49-F238E27FC236}">
                <a16:creationId xmlns:a16="http://schemas.microsoft.com/office/drawing/2014/main" id="{30434F2C-F122-4A98-BB21-50D2D543BE1C}"/>
              </a:ext>
            </a:extLst>
          </p:cNvPr>
          <p:cNvSpPr/>
          <p:nvPr/>
        </p:nvSpPr>
        <p:spPr>
          <a:xfrm>
            <a:off x="933450" y="747712"/>
            <a:ext cx="838200" cy="838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EC401A"/>
                </a:solidFill>
                <a:latin typeface="UTM Avo" panose="02040603050506020204" pitchFamily="18" charset="0"/>
              </a:rPr>
              <a:t>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B66C341-E36C-47EA-9E87-CEE6456AF2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50" y="4314612"/>
            <a:ext cx="11336089" cy="11336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0340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44444E-6 L -0.04141 -3.1592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0" y="-15796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2" decel="58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6" decel="58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DA0D0F-9D59-4C9A-8469-8F4A47FE0D0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8" b="4717"/>
          <a:stretch/>
        </p:blipFill>
        <p:spPr>
          <a:xfrm>
            <a:off x="1590601" y="586749"/>
            <a:ext cx="5681093" cy="387625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A0864F3-1642-46F2-A841-AA878DEB3A85}"/>
              </a:ext>
            </a:extLst>
          </p:cNvPr>
          <p:cNvSpPr/>
          <p:nvPr/>
        </p:nvSpPr>
        <p:spPr>
          <a:xfrm>
            <a:off x="7551940" y="1029210"/>
            <a:ext cx="4054021" cy="27315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Tranh vẽ bên min</a:t>
            </a:r>
            <a:r>
              <a:rPr lang="en-US" sz="40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h họa bài Tập đọc nào?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4B48049-055E-47E7-B89C-40C73C25E205}"/>
              </a:ext>
            </a:extLst>
          </p:cNvPr>
          <p:cNvSpPr/>
          <p:nvPr/>
        </p:nvSpPr>
        <p:spPr>
          <a:xfrm>
            <a:off x="305794" y="4462999"/>
            <a:ext cx="11580414" cy="180825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0" cap="none" spc="0">
                <a:ln w="0"/>
                <a:solidFill>
                  <a:srgbClr val="EC401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Hãy đọc bài </a:t>
            </a:r>
            <a:r>
              <a:rPr lang="en-US" sz="4000" b="1">
                <a:ln w="0"/>
                <a:solidFill>
                  <a:srgbClr val="EC401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Chuyện cổ tích về loài người</a:t>
            </a:r>
            <a:endParaRPr lang="en-US" sz="4000" b="1" cap="none" spc="0">
              <a:ln w="0"/>
              <a:solidFill>
                <a:srgbClr val="EC401A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4000" b="0" cap="none" spc="0">
                <a:ln w="0"/>
                <a:solidFill>
                  <a:srgbClr val="EC401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và trả l</a:t>
            </a:r>
            <a:r>
              <a:rPr lang="en-US" sz="4000">
                <a:ln w="0"/>
                <a:solidFill>
                  <a:srgbClr val="EC401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ời câu hỏi theo yêu cầu của giáo viên.</a:t>
            </a:r>
            <a:endParaRPr lang="en-US" sz="4000" b="0" cap="none" spc="0">
              <a:ln w="0"/>
              <a:solidFill>
                <a:srgbClr val="EC401A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6" name="Oval 5">
            <a:hlinkClick r:id="rId4" action="ppaction://hlinksldjump"/>
            <a:extLst>
              <a:ext uri="{FF2B5EF4-FFF2-40B4-BE49-F238E27FC236}">
                <a16:creationId xmlns:a16="http://schemas.microsoft.com/office/drawing/2014/main" id="{DE483F8E-A49C-484E-83D9-AC7C085971F1}"/>
              </a:ext>
            </a:extLst>
          </p:cNvPr>
          <p:cNvSpPr/>
          <p:nvPr/>
        </p:nvSpPr>
        <p:spPr>
          <a:xfrm>
            <a:off x="933450" y="747712"/>
            <a:ext cx="838200" cy="838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EC401A"/>
                </a:solidFill>
                <a:latin typeface="UTM Avo" panose="02040603050506020204" pitchFamily="18" charset="0"/>
              </a:rPr>
              <a:t>4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ECA8F31-F9F2-4BCC-A918-C7ADF309CC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50" y="4314612"/>
            <a:ext cx="11336089" cy="11336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6868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44444E-6 L -0.04141 -3.1592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0" y="-15796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2" decel="58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6" decel="58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DA0D0F-9D59-4C9A-8469-8F4A47FE0D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50" y="747712"/>
            <a:ext cx="6667500" cy="3495674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A0864F3-1642-46F2-A841-AA878DEB3A85}"/>
              </a:ext>
            </a:extLst>
          </p:cNvPr>
          <p:cNvSpPr/>
          <p:nvPr/>
        </p:nvSpPr>
        <p:spPr>
          <a:xfrm>
            <a:off x="7760853" y="956608"/>
            <a:ext cx="4054021" cy="27315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Tranh vẽ bên min</a:t>
            </a:r>
            <a:r>
              <a:rPr lang="en-US" sz="40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h họa bài Tập đọc nào?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4B48049-055E-47E7-B89C-40C73C25E205}"/>
              </a:ext>
            </a:extLst>
          </p:cNvPr>
          <p:cNvSpPr/>
          <p:nvPr/>
        </p:nvSpPr>
        <p:spPr>
          <a:xfrm>
            <a:off x="305794" y="4462999"/>
            <a:ext cx="11580414" cy="180825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0" cap="none" spc="0">
                <a:ln w="0"/>
                <a:solidFill>
                  <a:srgbClr val="EC401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Hãy đọc đoạn 1 bài </a:t>
            </a:r>
            <a:r>
              <a:rPr lang="en-US" sz="4000" b="1" cap="none" spc="0">
                <a:ln w="0"/>
                <a:solidFill>
                  <a:srgbClr val="EC401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Bốn anh tài (tt)</a:t>
            </a:r>
          </a:p>
          <a:p>
            <a:pPr algn="ctr">
              <a:lnSpc>
                <a:spcPct val="150000"/>
              </a:lnSpc>
            </a:pPr>
            <a:r>
              <a:rPr lang="en-US" sz="4000" b="0" cap="none" spc="0">
                <a:ln w="0"/>
                <a:solidFill>
                  <a:srgbClr val="EC401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và trả l</a:t>
            </a:r>
            <a:r>
              <a:rPr lang="en-US" sz="4000">
                <a:ln w="0"/>
                <a:solidFill>
                  <a:srgbClr val="EC401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ời câu hỏi theo yêu cầu của giáo viên.</a:t>
            </a:r>
            <a:endParaRPr lang="en-US" sz="4000" b="0" cap="none" spc="0">
              <a:ln w="0"/>
              <a:solidFill>
                <a:srgbClr val="EC401A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6" name="Oval 5">
            <a:hlinkClick r:id="rId4" action="ppaction://hlinksldjump"/>
            <a:extLst>
              <a:ext uri="{FF2B5EF4-FFF2-40B4-BE49-F238E27FC236}">
                <a16:creationId xmlns:a16="http://schemas.microsoft.com/office/drawing/2014/main" id="{E4693A4A-EFE0-4DC5-B0CF-DCFD16118C53}"/>
              </a:ext>
            </a:extLst>
          </p:cNvPr>
          <p:cNvSpPr/>
          <p:nvPr/>
        </p:nvSpPr>
        <p:spPr>
          <a:xfrm>
            <a:off x="933450" y="747712"/>
            <a:ext cx="838200" cy="838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EC401A"/>
                </a:solidFill>
                <a:latin typeface="UTM Avo" panose="02040603050506020204" pitchFamily="18" charset="0"/>
              </a:rPr>
              <a:t>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4644A4E-62B3-4E28-B384-B31CE324EE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50" y="4314612"/>
            <a:ext cx="11336089" cy="11336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4701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44444E-6 L -0.04141 -3.1592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0" y="-15796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2" decel="58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6" decel="58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DA0D0F-9D59-4C9A-8469-8F4A47FE0D0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76" b="3678"/>
          <a:stretch/>
        </p:blipFill>
        <p:spPr>
          <a:xfrm>
            <a:off x="798927" y="865276"/>
            <a:ext cx="6961926" cy="337185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A0864F3-1642-46F2-A841-AA878DEB3A85}"/>
              </a:ext>
            </a:extLst>
          </p:cNvPr>
          <p:cNvSpPr/>
          <p:nvPr/>
        </p:nvSpPr>
        <p:spPr>
          <a:xfrm>
            <a:off x="7760853" y="956608"/>
            <a:ext cx="4054021" cy="27315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Tranh vẽ bên min</a:t>
            </a:r>
            <a:r>
              <a:rPr lang="en-US" sz="40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h họa bài Tập đọc nào?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4B48049-055E-47E7-B89C-40C73C25E205}"/>
              </a:ext>
            </a:extLst>
          </p:cNvPr>
          <p:cNvSpPr/>
          <p:nvPr/>
        </p:nvSpPr>
        <p:spPr>
          <a:xfrm>
            <a:off x="305794" y="4462999"/>
            <a:ext cx="11580414" cy="180825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0" cap="none" spc="0">
                <a:ln w="0"/>
                <a:solidFill>
                  <a:srgbClr val="EC401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Hãy đọc đoạn 1 bài </a:t>
            </a:r>
            <a:r>
              <a:rPr lang="en-US" sz="4000" b="1">
                <a:ln w="0"/>
                <a:solidFill>
                  <a:srgbClr val="EC401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Trống đồng Đông Sơn</a:t>
            </a:r>
            <a:r>
              <a:rPr lang="en-US" sz="4000" b="1" cap="none" spc="0">
                <a:ln w="0"/>
                <a:solidFill>
                  <a:srgbClr val="EC401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000" b="0" cap="none" spc="0">
                <a:ln w="0"/>
                <a:solidFill>
                  <a:srgbClr val="EC401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và trả l</a:t>
            </a:r>
            <a:r>
              <a:rPr lang="en-US" sz="4000">
                <a:ln w="0"/>
                <a:solidFill>
                  <a:srgbClr val="EC401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ời câu hỏi theo yêu cầu của giáo viên.</a:t>
            </a:r>
            <a:endParaRPr lang="en-US" sz="4000" b="0" cap="none" spc="0">
              <a:ln w="0"/>
              <a:solidFill>
                <a:srgbClr val="EC401A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6" name="Oval 5">
            <a:hlinkClick r:id="rId4" action="ppaction://hlinksldjump"/>
            <a:extLst>
              <a:ext uri="{FF2B5EF4-FFF2-40B4-BE49-F238E27FC236}">
                <a16:creationId xmlns:a16="http://schemas.microsoft.com/office/drawing/2014/main" id="{C07849C7-90AD-493B-9864-FA03F079220C}"/>
              </a:ext>
            </a:extLst>
          </p:cNvPr>
          <p:cNvSpPr/>
          <p:nvPr/>
        </p:nvSpPr>
        <p:spPr>
          <a:xfrm>
            <a:off x="933450" y="747712"/>
            <a:ext cx="838200" cy="838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EC401A"/>
                </a:solidFill>
                <a:latin typeface="UTM Avo" panose="02040603050506020204" pitchFamily="18" charset="0"/>
              </a:rPr>
              <a:t>6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8F8E6B-5C11-44E0-B11A-252B87C310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50" y="4314612"/>
            <a:ext cx="11336089" cy="11336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2314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44444E-6 L -0.04141 -3.1592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0" y="-15796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2" decel="58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6" decel="58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DA0D0F-9D59-4C9A-8469-8F4A47FE0D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062" y="747712"/>
            <a:ext cx="6242276" cy="349567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A0864F3-1642-46F2-A841-AA878DEB3A85}"/>
              </a:ext>
            </a:extLst>
          </p:cNvPr>
          <p:cNvSpPr/>
          <p:nvPr/>
        </p:nvSpPr>
        <p:spPr>
          <a:xfrm>
            <a:off x="7641685" y="588476"/>
            <a:ext cx="4054021" cy="365491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Ai được chụp ảnh cùng Bác Hồ trong bức ảnh bên?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4B48049-055E-47E7-B89C-40C73C25E205}"/>
              </a:ext>
            </a:extLst>
          </p:cNvPr>
          <p:cNvSpPr/>
          <p:nvPr/>
        </p:nvSpPr>
        <p:spPr>
          <a:xfrm>
            <a:off x="249102" y="4462999"/>
            <a:ext cx="11693797" cy="146508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0" cap="none" spc="0">
                <a:ln w="0"/>
                <a:solidFill>
                  <a:srgbClr val="EC401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Hãy đọc đoạn 1 bài </a:t>
            </a:r>
            <a:r>
              <a:rPr lang="en-US" sz="3200" b="1" cap="none" spc="0">
                <a:ln w="0"/>
                <a:solidFill>
                  <a:srgbClr val="EC401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Anh hùng lao động Trần Đại Nghĩa </a:t>
            </a:r>
            <a:r>
              <a:rPr lang="en-US" sz="3200" b="0" cap="none" spc="0">
                <a:ln w="0"/>
                <a:solidFill>
                  <a:srgbClr val="EC401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và trả l</a:t>
            </a:r>
            <a:r>
              <a:rPr lang="en-US" sz="3200">
                <a:ln w="0"/>
                <a:solidFill>
                  <a:srgbClr val="EC401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ời câu hỏi theo yêu cầu của giáo viên.</a:t>
            </a:r>
            <a:endParaRPr lang="en-US" sz="3200" b="0" cap="none" spc="0">
              <a:ln w="0"/>
              <a:solidFill>
                <a:srgbClr val="EC401A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6" name="Oval 5">
            <a:hlinkClick r:id="rId4" action="ppaction://hlinksldjump"/>
            <a:extLst>
              <a:ext uri="{FF2B5EF4-FFF2-40B4-BE49-F238E27FC236}">
                <a16:creationId xmlns:a16="http://schemas.microsoft.com/office/drawing/2014/main" id="{6E4B26C8-D751-4F46-817D-801DDB4C807F}"/>
              </a:ext>
            </a:extLst>
          </p:cNvPr>
          <p:cNvSpPr/>
          <p:nvPr/>
        </p:nvSpPr>
        <p:spPr>
          <a:xfrm>
            <a:off x="933450" y="747712"/>
            <a:ext cx="838200" cy="838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EC401A"/>
                </a:solidFill>
                <a:latin typeface="UTM Avo" panose="02040603050506020204" pitchFamily="18" charset="0"/>
              </a:rPr>
              <a:t>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326DEB8-E5F2-44FA-8A0D-B5711757E7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50" y="4314612"/>
            <a:ext cx="11336089" cy="11336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3000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44444E-6 L -0.04141 -3.1592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0" y="-15796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2" decel="58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6" decel="58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DA0D0F-9D59-4C9A-8469-8F4A47FE0D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781" y="747712"/>
            <a:ext cx="6168838" cy="349567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A0864F3-1642-46F2-A841-AA878DEB3A85}"/>
              </a:ext>
            </a:extLst>
          </p:cNvPr>
          <p:cNvSpPr/>
          <p:nvPr/>
        </p:nvSpPr>
        <p:spPr>
          <a:xfrm>
            <a:off x="7760853" y="956608"/>
            <a:ext cx="4054021" cy="27315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Tranh vẽ bên min</a:t>
            </a:r>
            <a:r>
              <a:rPr lang="en-US" sz="40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h họa bài Tập đọc nào?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4B48049-055E-47E7-B89C-40C73C25E205}"/>
              </a:ext>
            </a:extLst>
          </p:cNvPr>
          <p:cNvSpPr/>
          <p:nvPr/>
        </p:nvSpPr>
        <p:spPr>
          <a:xfrm>
            <a:off x="305794" y="4462999"/>
            <a:ext cx="11580414" cy="180825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0" cap="none" spc="0">
                <a:ln w="0"/>
                <a:solidFill>
                  <a:srgbClr val="EC401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Hãy đọc bài thơ </a:t>
            </a:r>
            <a:r>
              <a:rPr lang="en-US" sz="4000" b="1" cap="none" spc="0">
                <a:ln w="0"/>
                <a:solidFill>
                  <a:srgbClr val="EC401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Bè xuôi sông La</a:t>
            </a:r>
          </a:p>
          <a:p>
            <a:pPr algn="ctr">
              <a:lnSpc>
                <a:spcPct val="150000"/>
              </a:lnSpc>
            </a:pPr>
            <a:r>
              <a:rPr lang="en-US" sz="4000" b="0" cap="none" spc="0">
                <a:ln w="0"/>
                <a:solidFill>
                  <a:srgbClr val="EC401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và trả l</a:t>
            </a:r>
            <a:r>
              <a:rPr lang="en-US" sz="4000">
                <a:ln w="0"/>
                <a:solidFill>
                  <a:srgbClr val="EC401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ời câu hỏi theo yêu cầu của giáo viên.</a:t>
            </a:r>
            <a:endParaRPr lang="en-US" sz="4000" b="0" cap="none" spc="0">
              <a:ln w="0"/>
              <a:solidFill>
                <a:srgbClr val="EC401A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6" name="Oval 5">
            <a:hlinkClick r:id="rId4" action="ppaction://hlinksldjump"/>
            <a:extLst>
              <a:ext uri="{FF2B5EF4-FFF2-40B4-BE49-F238E27FC236}">
                <a16:creationId xmlns:a16="http://schemas.microsoft.com/office/drawing/2014/main" id="{410B198B-5073-459E-B4EC-DB28ECFCE10A}"/>
              </a:ext>
            </a:extLst>
          </p:cNvPr>
          <p:cNvSpPr/>
          <p:nvPr/>
        </p:nvSpPr>
        <p:spPr>
          <a:xfrm>
            <a:off x="933450" y="747712"/>
            <a:ext cx="838200" cy="838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EC401A"/>
                </a:solidFill>
                <a:latin typeface="UTM Avo" panose="02040603050506020204" pitchFamily="18" charset="0"/>
              </a:rPr>
              <a:t>5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EB29192-A83A-4F79-AAB6-0D31F8A856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50" y="4314612"/>
            <a:ext cx="11336089" cy="11336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3855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44444E-6 L -0.04141 -3.1592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0" y="-15796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2" decel="58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6" decel="58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219</TotalTime>
  <Words>438</Words>
  <Application>Microsoft Office PowerPoint</Application>
  <PresentationFormat>Widescreen</PresentationFormat>
  <Paragraphs>67</Paragraphs>
  <Slides>13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5" baseType="lpstr">
      <vt:lpstr>UTM Karate</vt:lpstr>
      <vt:lpstr>UTM A&amp;S Graceland</vt:lpstr>
      <vt:lpstr>Arial</vt:lpstr>
      <vt:lpstr>等线</vt:lpstr>
      <vt:lpstr>等线 Light</vt:lpstr>
      <vt:lpstr>UTM Deutsch Gothic</vt:lpstr>
      <vt:lpstr>Calibri</vt:lpstr>
      <vt:lpstr>UTM Avo</vt:lpstr>
      <vt:lpstr>字魂59号-创粗黑</vt:lpstr>
      <vt:lpstr>【嵐】萌系一号</vt:lpstr>
      <vt:lpstr>UTM Sloop 1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Admin</dc:creator>
  <cp:keywords>Thy Tho</cp:keywords>
  <cp:lastModifiedBy>KTUTS</cp:lastModifiedBy>
  <cp:revision>D28</cp:revision>
  <dcterms:created xsi:type="dcterms:W3CDTF">2022-03-01T07:03:22Z</dcterms:created>
  <dcterms:modified xsi:type="dcterms:W3CDTF">2022-03-13T11:20:56Z</dcterms:modified>
  <cp:version>D03</cp:version>
</cp:coreProperties>
</file>