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12135" r:id="rId3"/>
    <p:sldId id="12100" r:id="rId4"/>
    <p:sldId id="12124" r:id="rId5"/>
    <p:sldId id="12125" r:id="rId6"/>
    <p:sldId id="12126" r:id="rId7"/>
    <p:sldId id="12127" r:id="rId8"/>
    <p:sldId id="12128" r:id="rId9"/>
    <p:sldId id="12129" r:id="rId10"/>
    <p:sldId id="12130" r:id="rId11"/>
    <p:sldId id="12131" r:id="rId12"/>
    <p:sldId id="12132" r:id="rId13"/>
    <p:sldId id="12133" r:id="rId14"/>
    <p:sldId id="12137" r:id="rId15"/>
    <p:sldId id="12134" r:id="rId16"/>
    <p:sldId id="12136" r:id="rId17"/>
    <p:sldId id="12138" r:id="rId18"/>
    <p:sldId id="12139" r:id="rId19"/>
    <p:sldId id="12140" r:id="rId20"/>
    <p:sldId id="12123" r:id="rId21"/>
  </p:sldIdLst>
  <p:sldSz cx="12192000" cy="6858000"/>
  <p:notesSz cx="6858000" cy="9144000"/>
  <p:embeddedFontLst>
    <p:embeddedFont>
      <p:font typeface="等线" panose="02010600030101010101" pitchFamily="2" charset="-122"/>
      <p:regular r:id="rId23"/>
      <p:bold r:id="rId24"/>
    </p:embeddedFont>
    <p:embeddedFont>
      <p:font typeface="等线 Light" panose="02010600030101010101" pitchFamily="2" charset="-122"/>
      <p:regular r:id="rId25"/>
    </p:embeddedFont>
    <p:embeddedFont>
      <p:font typeface="字魂46号-喵喵体" pitchFamily="2" charset="-122"/>
      <p:regular r:id="rId26"/>
    </p:embeddedFont>
    <p:embeddedFont>
      <p:font typeface="Bahiana" pitchFamily="2" charset="77"/>
      <p:regular r:id="rId27"/>
      <p:bold r:id="rId28"/>
      <p:italic r:id="rId29"/>
      <p:boldItalic r:id="rId30"/>
    </p:embeddedFont>
    <p:embeddedFont>
      <p:font typeface="Bahnschrift Condensed" panose="020B0502040204020203" pitchFamily="34" charset="0"/>
      <p:regular r:id="rId31"/>
      <p:bold r:id="rId32"/>
    </p:embeddedFont>
    <p:embeddedFont>
      <p:font typeface="Bahnschrift SemiBold" panose="020B0502040204020203" pitchFamily="34" charset="0"/>
      <p:regular r:id="rId33"/>
      <p:bold r:id="rId34"/>
    </p:embeddedFont>
    <p:embeddedFont>
      <p:font typeface="Cambria Math" panose="02040503050406030204" pitchFamily="18" charset="0"/>
      <p:regular r:id="rId35"/>
    </p:embeddedFont>
    <p:embeddedFont>
      <p:font typeface="UTM Avo" panose="02040603050506020204" pitchFamily="18"/>
      <p:regular r:id="rId36"/>
      <p:bold r:id="rId37"/>
      <p:italic r:id="rId38"/>
      <p:boldItalic r:id="rId39"/>
    </p:embeddedFont>
    <p:embeddedFont>
      <p:font typeface="UTM Neutra" panose="02040603050506020204" pitchFamily="18"/>
      <p:regular r:id="rId40"/>
    </p:embeddedFont>
    <p:embeddedFont>
      <p:font typeface="UTM Nokia Standard" panose="02040603050506020204" pitchFamily="18"/>
      <p:regular r:id="rId41"/>
      <p:bold r:id="rId42"/>
    </p:embeddedFont>
    <p:embeddedFont>
      <p:font typeface="UTM Showcard" panose="02040603050506020204" pitchFamily="18"/>
      <p:regular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900"/>
    <a:srgbClr val="FF557D"/>
    <a:srgbClr val="FDF107"/>
    <a:srgbClr val="74C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1" autoAdjust="0"/>
    <p:restoredTop sz="94962" autoAdjust="0"/>
  </p:normalViewPr>
  <p:slideViewPr>
    <p:cSldViewPr snapToGrid="0">
      <p:cViewPr varScale="1">
        <p:scale>
          <a:sx n="119" d="100"/>
          <a:sy n="119" d="100"/>
        </p:scale>
        <p:origin x="232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E071A-8294-435C-B38E-FBEA9F28A95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C1796-738F-403C-B61C-73290BF22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8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6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0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06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5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6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7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65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65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5CCBB-4F8E-4B30-B889-3C8370C92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30CAEC-007A-432A-A886-4DFEF62D1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961EFF-23D2-4EB3-A637-0C99C1FB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6F4492-A0C5-4464-B659-828CE840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04FF5-BF92-485F-9479-40FFC982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658665-6E6F-4568-BCBE-93B0EB78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380476-F40A-4DF0-B977-FA462CADE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3B9407-01C1-4D03-86F7-6355B6EF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566DD3-9C56-49A2-B4E0-F96940EE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5D4026-4A75-42B7-ACEE-3180CE26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89B029-9DF5-448A-B93D-0ABAD189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BE6B6B-0E62-4B39-A9B0-299F890A5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7B106F-412F-4AC1-8926-0D0C76A6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B919FC-5A4F-4D53-91D8-CB8D39F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BF3BED-DE32-49D2-9675-9BECA152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F318E-03F3-4D74-A497-F97BAD04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DAB62F-719B-4951-BF8D-1D6150A64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19EF8A-45CA-4A25-976B-5205C95F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10C86E-EF07-4461-ACDD-13B60B37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720AFB-5B25-4660-AE29-1231FDE1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6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D79DD-5DD3-4566-80F3-13F7A69D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3C8779-7EAD-427E-BA8B-563D1598C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29FC11-E886-42B1-B985-A6AE5BB2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6A0340-C70D-4BE2-AADB-689E5E35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3C2A7-D03F-47C3-B4DB-556292A1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0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ECDD8B-9405-4441-98F7-5C3BBC99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D24EA3-247F-46F1-AF30-EB40EA9F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33FDEA-14A9-4320-9158-7EFC49C1D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EBF7FF-B0D8-4283-9477-749E3CEC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89A2F-7D7A-49ED-A609-5C6BA67A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3FA3EB-13A1-4124-8FE3-27441CE0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3AC7B5-0263-40E2-9EBF-A687FDEC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A2D164-C222-4DED-A1C9-F21B53DE2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1340A-7B6C-4A50-AB42-745FEFD6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04A6FF-31C9-49C6-8FD1-E8ACB04FE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2ED85D-C19A-484E-A047-0F10C5A11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251002-FD28-46EC-85E7-5B9EDA70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6DEB3C-D1AB-48D0-B707-576DAF32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B2B1426-038B-418F-AC0D-E668F82E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8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827F10-9627-4184-AF0D-D1ECF6B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970352-F32A-4EEF-8166-8449F39D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387605-13C2-47C8-85A3-AB7121D2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959B96-DA21-4B0F-841C-83083CF1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E82404-4BB6-4D00-9D6F-58838656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F0B54D-C6E8-47C0-B41B-C7EAA94D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B43969-F45D-4B25-8C5A-5155697B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EC549-B500-4D3C-B9BB-040DB3A9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3A3E9A-F2E2-4F17-9339-2AA290AFE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8A85F9-C607-43F3-9AC0-12EA8B330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A2C323-0A6B-4559-A3F6-0F82E12A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6BEAC3-513C-4FBF-838E-A371DE8C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BD15DD-EEC1-48AC-99BF-1028E030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C94D3-80B6-437B-87FE-72065949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1D1D8B-7717-4ECC-B62E-455BFE6D3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35FD32-2FF1-41FB-B1D5-92474F6CA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9A294F-8420-464C-9F30-BDDF0C66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464237-5C3A-45BE-BC51-69F3941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36001A-0B26-4680-B19D-AC6D5C2F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9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D58A4A-F4BA-493D-B466-14335E46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364181-8C1F-4155-917C-15EA94E8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265B92-5BFB-454D-928C-776495BED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C12F-EE13-4C76-8F2F-11D1D61D88E8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717673-BDE1-41B1-A1D5-575A81208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696A58-5FA3-43A6-99AA-4FD3125CB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0121-F214-40FA-9FDB-0ED3C6D93E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12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8.png"/><Relationship Id="rId21" Type="http://schemas.openxmlformats.org/officeDocument/2006/relationships/image" Target="../media/image50.png"/><Relationship Id="rId7" Type="http://schemas.openxmlformats.org/officeDocument/2006/relationships/image" Target="../media/image13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11.png"/><Relationship Id="rId19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15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3.png"/><Relationship Id="rId10" Type="http://schemas.openxmlformats.org/officeDocument/2006/relationships/image" Target="../media/image14.png"/><Relationship Id="rId4" Type="http://schemas.openxmlformats.org/officeDocument/2006/relationships/image" Target="../media/image52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3.png"/><Relationship Id="rId10" Type="http://schemas.openxmlformats.org/officeDocument/2006/relationships/image" Target="../media/image14.png"/><Relationship Id="rId4" Type="http://schemas.openxmlformats.org/officeDocument/2006/relationships/image" Target="../media/image5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F9AB6B2-5CCC-4ECD-8B8E-4F2AED0E08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769A08A-AA82-4129-A941-3F3EF59297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6" y="297368"/>
            <a:ext cx="11506200" cy="627610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B6CA010-2DA5-49E1-B8FA-ACE1CF48FC4B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413251F-D2A5-4B71-A6E4-32B77C7D07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8" y="2182851"/>
            <a:ext cx="4850597" cy="4390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AB28868-729C-4467-9517-FEB7458011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41" y="4596864"/>
            <a:ext cx="1849497" cy="58106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518C914-5AC3-4F2C-9221-7F66F27552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6F33823-0B13-4B78-B51F-8CD56695D1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41" name="标题 1">
            <a:extLst>
              <a:ext uri="{FF2B5EF4-FFF2-40B4-BE49-F238E27FC236}">
                <a16:creationId xmlns:a16="http://schemas.microsoft.com/office/drawing/2014/main" id="{1B9AB2C0-0F81-416E-9141-F4581C7B6D9E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3F1A3BDC-BFED-45C3-AAA2-22523CD436D2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423C5A2E-7095-4C09-AC8D-174D4C7EB0F0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C38F4B3-8689-4F60-86E3-F6F5FB3ADB3A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CEAD5EE-C4DC-453E-87A3-88FFF5EB7FD6}"/>
              </a:ext>
            </a:extLst>
          </p:cNvPr>
          <p:cNvGrpSpPr/>
          <p:nvPr/>
        </p:nvGrpSpPr>
        <p:grpSpPr>
          <a:xfrm>
            <a:off x="1318272" y="1304377"/>
            <a:ext cx="3892775" cy="878474"/>
            <a:chOff x="1316171" y="2680278"/>
            <a:chExt cx="6610025" cy="1491671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2E01F411-1392-457F-B28C-C6F4D0703EC2}"/>
                </a:ext>
              </a:extLst>
            </p:cNvPr>
            <p:cNvSpPr/>
            <p:nvPr/>
          </p:nvSpPr>
          <p:spPr>
            <a:xfrm>
              <a:off x="1316171" y="2686047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  <a:ea typeface="南构曲传波隶书" panose="00020600040101010101" pitchFamily="18" charset="-122"/>
                </a:rPr>
                <a:t>T</a:t>
              </a:r>
              <a:endParaRPr lang="zh-CN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  <a:ea typeface="南构曲传波隶书" panose="00020600040101010101" pitchFamily="18" charset="-122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D8E73E6-EEBC-4329-9B35-C4B030EAD0A5}"/>
                </a:ext>
              </a:extLst>
            </p:cNvPr>
            <p:cNvSpPr/>
            <p:nvPr/>
          </p:nvSpPr>
          <p:spPr>
            <a:xfrm>
              <a:off x="3024213" y="2680278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  <a:ea typeface="南构曲传波隶书" panose="00020600040101010101" pitchFamily="18" charset="-122"/>
                </a:rPr>
                <a:t>O</a:t>
              </a:r>
              <a:endParaRPr lang="zh-CN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  <a:ea typeface="南构曲传波隶书" panose="00020600040101010101" pitchFamily="18" charset="-122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F500A4B6-8337-43C6-BCC0-CF8BD54345D8}"/>
                </a:ext>
              </a:extLst>
            </p:cNvPr>
            <p:cNvSpPr/>
            <p:nvPr/>
          </p:nvSpPr>
          <p:spPr>
            <a:xfrm>
              <a:off x="4732255" y="2686050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  <a:ea typeface="南构曲传波隶书" panose="00020600040101010101" pitchFamily="18" charset="-122"/>
                </a:rPr>
                <a:t>Á</a:t>
              </a:r>
              <a:endParaRPr lang="zh-CN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  <a:ea typeface="南构曲传波隶书" panose="00020600040101010101" pitchFamily="18" charset="-122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9596ABE-4FC4-4F77-9496-A02A3BCF4343}"/>
                </a:ext>
              </a:extLst>
            </p:cNvPr>
            <p:cNvSpPr/>
            <p:nvPr/>
          </p:nvSpPr>
          <p:spPr>
            <a:xfrm>
              <a:off x="6440297" y="2680281"/>
              <a:ext cx="1485899" cy="1485899"/>
            </a:xfrm>
            <a:prstGeom prst="ellipse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utra" panose="02040603050506020204" pitchFamily="18" charset="0"/>
                  <a:ea typeface="南构曲传波隶书" panose="00020600040101010101" pitchFamily="18" charset="-122"/>
                </a:rPr>
                <a:t>N</a:t>
              </a:r>
              <a:endParaRPr lang="zh-CN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  <a:ea typeface="南构曲传波隶书" panose="00020600040101010101" pitchFamily="18" charset="-122"/>
              </a:endParaRPr>
            </a:p>
          </p:txBody>
        </p:sp>
      </p:grpSp>
      <p:sp>
        <p:nvSpPr>
          <p:cNvPr id="64" name="标题 4">
            <a:extLst>
              <a:ext uri="{FF2B5EF4-FFF2-40B4-BE49-F238E27FC236}">
                <a16:creationId xmlns:a16="http://schemas.microsoft.com/office/drawing/2014/main" id="{1D478649-C2B9-4B7F-B13B-EF536397B39D}"/>
              </a:ext>
            </a:extLst>
          </p:cNvPr>
          <p:cNvSpPr txBox="1">
            <a:spLocks/>
          </p:cNvSpPr>
          <p:nvPr/>
        </p:nvSpPr>
        <p:spPr>
          <a:xfrm>
            <a:off x="1302319" y="4194479"/>
            <a:ext cx="6458203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2800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SÁCH GIÁO KHOA TRANG 131</a:t>
            </a:r>
            <a:endParaRPr lang="zh-CN" altLang="en-US" sz="2800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2" name="5c40741ee2086">
            <a:hlinkClick r:id="" action="ppaction://media"/>
            <a:extLst>
              <a:ext uri="{FF2B5EF4-FFF2-40B4-BE49-F238E27FC236}">
                <a16:creationId xmlns:a16="http://schemas.microsoft.com/office/drawing/2014/main" id="{63DA0914-5DB4-42FF-9E5B-2E27242A0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73203" y="2529772"/>
            <a:ext cx="8740218" cy="1604235"/>
            <a:chOff x="563785" y="2254863"/>
            <a:chExt cx="8740218" cy="1604235"/>
          </a:xfrm>
        </p:grpSpPr>
        <p:sp>
          <p:nvSpPr>
            <p:cNvPr id="60" name="标题 4">
              <a:extLst>
                <a:ext uri="{FF2B5EF4-FFF2-40B4-BE49-F238E27FC236}">
                  <a16:creationId xmlns:a16="http://schemas.microsoft.com/office/drawing/2014/main" id="{5070EF2C-0A63-4FAB-A83E-3646906CC1EE}"/>
                </a:ext>
              </a:extLst>
            </p:cNvPr>
            <p:cNvSpPr txBox="1">
              <a:spLocks/>
            </p:cNvSpPr>
            <p:nvPr/>
          </p:nvSpPr>
          <p:spPr>
            <a:xfrm>
              <a:off x="563785" y="2302580"/>
              <a:ext cx="8696881" cy="15565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8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2号-阿开漫画体" panose="00000500000000000000" pitchFamily="2" charset="-122"/>
                  <a:ea typeface="字魂52号-阿开漫画体" panose="00000500000000000000" pitchFamily="2" charset="-122"/>
                  <a:cs typeface="Angsana New" panose="02020603050405020304" pitchFamily="18" charset="-34"/>
                </a:defRPr>
              </a:lvl1pPr>
            </a:lstStyle>
            <a:p>
              <a:r>
                <a:rPr lang="en-US" altLang="zh-CN" sz="6000" b="1" spc="600" dirty="0">
                  <a:solidFill>
                    <a:srgbClr val="FF0000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PHÉP TRỪ PHÂN SỐ (</a:t>
              </a:r>
              <a:r>
                <a:rPr lang="en-US" altLang="zh-CN" sz="6000" b="1" spc="600" dirty="0" err="1">
                  <a:solidFill>
                    <a:srgbClr val="FF0000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TiẾP</a:t>
              </a:r>
              <a:r>
                <a:rPr lang="en-US" altLang="zh-CN" sz="6000" b="1" spc="600" dirty="0">
                  <a:solidFill>
                    <a:srgbClr val="FF0000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) </a:t>
              </a:r>
              <a:endParaRPr lang="zh-CN" altLang="en-US" sz="6000" b="1" spc="600" dirty="0">
                <a:solidFill>
                  <a:srgbClr val="FF0000"/>
                </a:solidFill>
                <a:latin typeface="UTM American Sans" panose="02040603050506020204" pitchFamily="18" charset="0"/>
                <a:ea typeface="仓耳羽辰体-谷力 W04" panose="02020400000000000000" pitchFamily="18" charset="-122"/>
              </a:endParaRPr>
            </a:p>
          </p:txBody>
        </p:sp>
        <p:sp>
          <p:nvSpPr>
            <p:cNvPr id="23" name="标题 4"/>
            <p:cNvSpPr txBox="1">
              <a:spLocks/>
            </p:cNvSpPr>
            <p:nvPr/>
          </p:nvSpPr>
          <p:spPr>
            <a:xfrm>
              <a:off x="577364" y="2273747"/>
              <a:ext cx="8696881" cy="15565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8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2号-阿开漫画体" panose="00000500000000000000" pitchFamily="2" charset="-122"/>
                  <a:ea typeface="字魂52号-阿开漫画体" panose="00000500000000000000" pitchFamily="2" charset="-122"/>
                  <a:cs typeface="Angsana New" panose="02020603050405020304" pitchFamily="18" charset="-34"/>
                </a:defRPr>
              </a:lvl1pPr>
            </a:lstStyle>
            <a:p>
              <a:r>
                <a:rPr lang="en-US" altLang="zh-CN" sz="6000" b="1" spc="600" dirty="0">
                  <a:solidFill>
                    <a:schemeClr val="tx1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PHÉP TRỪ PHÂN SỐ (</a:t>
              </a:r>
              <a:r>
                <a:rPr lang="en-US" altLang="zh-CN" sz="6000" b="1" spc="600" dirty="0" err="1">
                  <a:solidFill>
                    <a:schemeClr val="tx1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TiẾP</a:t>
              </a:r>
              <a:r>
                <a:rPr lang="en-US" altLang="zh-CN" sz="6000" b="1" spc="600" dirty="0">
                  <a:solidFill>
                    <a:schemeClr val="tx1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) </a:t>
              </a:r>
              <a:endParaRPr lang="zh-CN" altLang="en-US" sz="6000" b="1" spc="600" dirty="0">
                <a:solidFill>
                  <a:schemeClr val="tx1"/>
                </a:solidFill>
                <a:latin typeface="UTM American Sans" panose="02040603050506020204" pitchFamily="18" charset="0"/>
                <a:ea typeface="仓耳羽辰体-谷力 W04" panose="02020400000000000000" pitchFamily="18" charset="-122"/>
              </a:endParaRPr>
            </a:p>
          </p:txBody>
        </p:sp>
        <p:sp>
          <p:nvSpPr>
            <p:cNvPr id="24" name="标题 4"/>
            <p:cNvSpPr txBox="1">
              <a:spLocks/>
            </p:cNvSpPr>
            <p:nvPr/>
          </p:nvSpPr>
          <p:spPr>
            <a:xfrm>
              <a:off x="607122" y="2254863"/>
              <a:ext cx="8696881" cy="15565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8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2号-阿开漫画体" panose="00000500000000000000" pitchFamily="2" charset="-122"/>
                  <a:ea typeface="字魂52号-阿开漫画体" panose="00000500000000000000" pitchFamily="2" charset="-122"/>
                  <a:cs typeface="Angsana New" panose="02020603050405020304" pitchFamily="18" charset="-34"/>
                </a:defRPr>
              </a:lvl1pPr>
            </a:lstStyle>
            <a:p>
              <a:r>
                <a:rPr lang="en-US" altLang="zh-CN" sz="6000" b="1" spc="600" dirty="0">
                  <a:solidFill>
                    <a:srgbClr val="00B0F0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PHÉP TRỪ PHÂN SỐ (</a:t>
              </a:r>
              <a:r>
                <a:rPr lang="en-US" altLang="zh-CN" sz="6000" b="1" spc="600" dirty="0" err="1">
                  <a:solidFill>
                    <a:srgbClr val="00B0F0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TiẾP</a:t>
              </a:r>
              <a:r>
                <a:rPr lang="en-US" altLang="zh-CN" sz="6000" b="1" spc="600" dirty="0">
                  <a:solidFill>
                    <a:srgbClr val="00B0F0"/>
                  </a:solidFill>
                  <a:latin typeface="UTM American Sans" panose="02040603050506020204" pitchFamily="18" charset="0"/>
                  <a:ea typeface="仓耳羽辰体-谷力 W04" panose="02020400000000000000" pitchFamily="18" charset="-122"/>
                </a:rPr>
                <a:t>)</a:t>
              </a:r>
              <a:endParaRPr lang="zh-CN" altLang="en-US" sz="6000" b="1" spc="600" dirty="0">
                <a:solidFill>
                  <a:srgbClr val="00B0F0"/>
                </a:solidFill>
                <a:latin typeface="UTM American Sans" panose="02040603050506020204" pitchFamily="18" charset="0"/>
                <a:ea typeface="仓耳羽辰体-谷力 W04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6" grpId="0" animBg="1"/>
      <p:bldP spid="41" grpId="0"/>
      <p:bldP spid="42" grpId="0"/>
      <p:bldP spid="43" grpId="0"/>
      <p:bldP spid="46" grpId="0" animBg="1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729727" y="17237"/>
            <a:ext cx="2859249" cy="2859249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2859766" y="1159422"/>
            <a:ext cx="7847220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Bài 4: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Rút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gọn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rồi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tính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0406" y="1893672"/>
            <a:ext cx="1528280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11255" y="1893672"/>
            <a:ext cx="1865154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17185" y="2043310"/>
            <a:ext cx="830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6173" y="3149477"/>
            <a:ext cx="27478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24    6</a:t>
            </a:r>
          </a:p>
          <a:p>
            <a:r>
              <a:rPr lang="en-US" sz="5400" dirty="0">
                <a:latin typeface="Bahnschrift SemiBold" pitchFamily="34" charset="0"/>
              </a:rPr>
              <a:t>    –      =</a:t>
            </a:r>
          </a:p>
          <a:p>
            <a:r>
              <a:rPr lang="en-US" sz="5400" dirty="0">
                <a:latin typeface="Bahnschrift SemiBold" pitchFamily="34" charset="0"/>
              </a:rPr>
              <a:t>36   12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2646" y="3193985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8       6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12      12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09014" y="4529470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05424" y="454364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42837" y="457554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19693" y="4522382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25204" y="3250692"/>
            <a:ext cx="23615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2</a:t>
            </a:r>
          </a:p>
          <a:p>
            <a:r>
              <a:rPr lang="en-US" sz="5400" dirty="0">
                <a:latin typeface="Bahnschrift SemiBold" pitchFamily="34" charset="0"/>
              </a:rPr>
              <a:t>     =     </a:t>
            </a:r>
          </a:p>
          <a:p>
            <a:r>
              <a:rPr lang="en-US" sz="5400" dirty="0">
                <a:latin typeface="Bahnschrift SemiBold" pitchFamily="34" charset="0"/>
              </a:rPr>
              <a:t>12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417982" y="460035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045661" y="3271958"/>
            <a:ext cx="20441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1        </a:t>
            </a:r>
          </a:p>
          <a:p>
            <a:r>
              <a:rPr lang="en-US" sz="5400" dirty="0">
                <a:latin typeface="Bahnschrift SemiBold" pitchFamily="34" charset="0"/>
              </a:rPr>
              <a:t>          </a:t>
            </a:r>
          </a:p>
          <a:p>
            <a:r>
              <a:rPr lang="en-US" sz="5400" dirty="0">
                <a:latin typeface="Bahnschrift SemiBold" pitchFamily="34" charset="0"/>
              </a:rPr>
              <a:t>6      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8980968" y="4632250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 animBg="1"/>
      <p:bldP spid="20" grpId="0"/>
      <p:bldP spid="24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729727" y="17237"/>
            <a:ext cx="2859249" cy="2859249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1413737" y="5008408"/>
            <a:ext cx="9931201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Bài 5: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Trong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một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ngày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thời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gian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    </a:t>
            </a:r>
          </a:p>
          <a:p>
            <a:pPr algn="l">
              <a:lnSpc>
                <a:spcPct val="100000"/>
              </a:lnSpc>
            </a:pP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   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để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học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và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ngủ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của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bạn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Nam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là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     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ngày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,</a:t>
            </a:r>
          </a:p>
          <a:p>
            <a:pPr algn="l">
              <a:lnSpc>
                <a:spcPct val="100000"/>
              </a:lnSpc>
            </a:pPr>
            <a:endParaRPr lang="en-US" altLang="zh-CN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trong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đó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thời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gian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học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của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Nam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là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    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ngày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.</a:t>
            </a:r>
          </a:p>
          <a:p>
            <a:pPr algn="l">
              <a:lnSpc>
                <a:spcPct val="100000"/>
              </a:lnSpc>
            </a:pPr>
            <a:endParaRPr lang="en-US" altLang="zh-CN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Hỏi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thời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gian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ngủ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của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bạn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Nam </a:t>
            </a:r>
          </a:p>
          <a:p>
            <a:pPr>
              <a:lnSpc>
                <a:spcPct val="100000"/>
              </a:lnSpc>
            </a:pP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là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bao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nhiêu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phần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của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một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ngày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?   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56294" y="1506953"/>
            <a:ext cx="2669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hnschrift SemiBold" pitchFamily="34" charset="0"/>
              </a:rPr>
              <a:t>5                </a:t>
            </a:r>
          </a:p>
          <a:p>
            <a:r>
              <a:rPr lang="en-US" sz="4000" dirty="0">
                <a:latin typeface="Bahnschrift SemiBold" pitchFamily="34" charset="0"/>
              </a:rPr>
              <a:t>8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9023498" y="2165497"/>
            <a:ext cx="524540" cy="35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357550" y="2743875"/>
            <a:ext cx="2560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hnschrift SemiBold" pitchFamily="34" charset="0"/>
              </a:rPr>
              <a:t>1                </a:t>
            </a:r>
          </a:p>
          <a:p>
            <a:r>
              <a:rPr lang="en-US" sz="4000" dirty="0">
                <a:latin typeface="Bahnschrift SemiBold" pitchFamily="34" charset="0"/>
              </a:rPr>
              <a:t>4     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9356651" y="3413050"/>
            <a:ext cx="524540" cy="35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729727" y="17237"/>
            <a:ext cx="2859249" cy="2859249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2317504" y="1361441"/>
            <a:ext cx="8166197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Thời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gian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ngủ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của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bạn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Nam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chiếm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số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phần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của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một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ngày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là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: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11255" y="1893672"/>
            <a:ext cx="1865154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72944" y="1939343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5       1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8       4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044456" y="3352799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13767" y="3320902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3605" y="2017315"/>
            <a:ext cx="30492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3       </a:t>
            </a:r>
          </a:p>
          <a:p>
            <a:r>
              <a:rPr lang="en-US" sz="5400" dirty="0">
                <a:latin typeface="Bahnschrift SemiBold" pitchFamily="34" charset="0"/>
              </a:rPr>
              <a:t>     (</a:t>
            </a:r>
            <a:r>
              <a:rPr lang="en-US" sz="5400" dirty="0" err="1">
                <a:latin typeface="Bahnschrift SemiBold" pitchFamily="34" charset="0"/>
              </a:rPr>
              <a:t>ngày</a:t>
            </a:r>
            <a:r>
              <a:rPr lang="en-US" sz="5400" dirty="0">
                <a:latin typeface="Bahnschrift SemiBold" pitchFamily="34" charset="0"/>
              </a:rPr>
              <a:t>)</a:t>
            </a:r>
          </a:p>
          <a:p>
            <a:r>
              <a:rPr lang="en-US" sz="5400" dirty="0">
                <a:latin typeface="Bahnschrift SemiBold" pitchFamily="34" charset="0"/>
              </a:rPr>
              <a:t>8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205871" y="331381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标题 4"/>
          <p:cNvSpPr txBox="1">
            <a:spLocks/>
          </p:cNvSpPr>
          <p:nvPr/>
        </p:nvSpPr>
        <p:spPr>
          <a:xfrm>
            <a:off x="4280985" y="5873189"/>
            <a:ext cx="8166197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                 3</a:t>
            </a:r>
          </a:p>
          <a:p>
            <a:pPr algn="l"/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Đáp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số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:         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ngày</a:t>
            </a:r>
            <a:endParaRPr lang="en-US" altLang="zh-CN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                 8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156253" y="5454503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0" grpId="0"/>
      <p:bldP spid="3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 flipH="1">
            <a:off x="2680072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560915" y="2831401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Bài 1/LTC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7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9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2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59" y="-2969292"/>
            <a:ext cx="12676425" cy="94971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FB6CCA-A548-4A70-95A7-2BFCFA1A8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00" y="4355623"/>
            <a:ext cx="1193604" cy="22322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2EA9080-626E-4325-82ED-92C56F360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239" y="4382443"/>
            <a:ext cx="1193604" cy="2232245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5974134-2D30-4257-91C5-981E011AE87F}"/>
              </a:ext>
            </a:extLst>
          </p:cNvPr>
          <p:cNvSpPr/>
          <p:nvPr/>
        </p:nvSpPr>
        <p:spPr>
          <a:xfrm flipH="1">
            <a:off x="0" y="5016843"/>
            <a:ext cx="12192000" cy="1841156"/>
          </a:xfrm>
          <a:custGeom>
            <a:avLst/>
            <a:gdLst>
              <a:gd name="connsiteX0" fmla="*/ 0 w 12191999"/>
              <a:gd name="connsiteY0" fmla="*/ 0 h 2825744"/>
              <a:gd name="connsiteX1" fmla="*/ 25400 w 12191999"/>
              <a:gd name="connsiteY1" fmla="*/ 6344 h 2825744"/>
              <a:gd name="connsiteX2" fmla="*/ 1257300 w 12191999"/>
              <a:gd name="connsiteY2" fmla="*/ 311144 h 2825744"/>
              <a:gd name="connsiteX3" fmla="*/ 2336800 w 12191999"/>
              <a:gd name="connsiteY3" fmla="*/ 82544 h 2825744"/>
              <a:gd name="connsiteX4" fmla="*/ 4724400 w 12191999"/>
              <a:gd name="connsiteY4" fmla="*/ 1428744 h 2825744"/>
              <a:gd name="connsiteX5" fmla="*/ 7340601 w 12191999"/>
              <a:gd name="connsiteY5" fmla="*/ 1365244 h 2825744"/>
              <a:gd name="connsiteX6" fmla="*/ 8420100 w 12191999"/>
              <a:gd name="connsiteY6" fmla="*/ 1162044 h 2825744"/>
              <a:gd name="connsiteX7" fmla="*/ 10185400 w 12191999"/>
              <a:gd name="connsiteY7" fmla="*/ 1428744 h 2825744"/>
              <a:gd name="connsiteX8" fmla="*/ 11163300 w 12191999"/>
              <a:gd name="connsiteY8" fmla="*/ 1797044 h 2825744"/>
              <a:gd name="connsiteX9" fmla="*/ 12064008 w 12191999"/>
              <a:gd name="connsiteY9" fmla="*/ 1641072 h 2825744"/>
              <a:gd name="connsiteX10" fmla="*/ 12191999 w 12191999"/>
              <a:gd name="connsiteY10" fmla="*/ 1626135 h 2825744"/>
              <a:gd name="connsiteX11" fmla="*/ 12191999 w 12191999"/>
              <a:gd name="connsiteY11" fmla="*/ 2825744 h 2825744"/>
              <a:gd name="connsiteX12" fmla="*/ 0 w 12191999"/>
              <a:gd name="connsiteY12" fmla="*/ 2825744 h 282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2825744">
                <a:moveTo>
                  <a:pt x="0" y="0"/>
                </a:moveTo>
                <a:lnTo>
                  <a:pt x="25400" y="6344"/>
                </a:lnTo>
                <a:cubicBezTo>
                  <a:pt x="260350" y="61377"/>
                  <a:pt x="872067" y="298444"/>
                  <a:pt x="1257300" y="311144"/>
                </a:cubicBezTo>
                <a:cubicBezTo>
                  <a:pt x="1642533" y="323844"/>
                  <a:pt x="1758950" y="-103723"/>
                  <a:pt x="2336800" y="82544"/>
                </a:cubicBezTo>
                <a:cubicBezTo>
                  <a:pt x="2914650" y="268811"/>
                  <a:pt x="3890433" y="1214961"/>
                  <a:pt x="4724400" y="1428744"/>
                </a:cubicBezTo>
                <a:cubicBezTo>
                  <a:pt x="5558369" y="1642527"/>
                  <a:pt x="6724650" y="1409694"/>
                  <a:pt x="7340601" y="1365244"/>
                </a:cubicBezTo>
                <a:cubicBezTo>
                  <a:pt x="7956550" y="1320794"/>
                  <a:pt x="7945968" y="1151461"/>
                  <a:pt x="8420100" y="1162044"/>
                </a:cubicBezTo>
                <a:cubicBezTo>
                  <a:pt x="8894233" y="1172627"/>
                  <a:pt x="9728200" y="1322911"/>
                  <a:pt x="10185400" y="1428744"/>
                </a:cubicBezTo>
                <a:cubicBezTo>
                  <a:pt x="10642600" y="1534577"/>
                  <a:pt x="10809817" y="1763177"/>
                  <a:pt x="11163300" y="1797044"/>
                </a:cubicBezTo>
                <a:cubicBezTo>
                  <a:pt x="11428412" y="1822445"/>
                  <a:pt x="11787584" y="1688301"/>
                  <a:pt x="12064008" y="1641072"/>
                </a:cubicBezTo>
                <a:lnTo>
                  <a:pt x="12191999" y="1626135"/>
                </a:lnTo>
                <a:lnTo>
                  <a:pt x="12191999" y="2825744"/>
                </a:lnTo>
                <a:lnTo>
                  <a:pt x="0" y="2825744"/>
                </a:ln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AE7FFB-0383-4B10-AC88-0E0450483287}"/>
              </a:ext>
            </a:extLst>
          </p:cNvPr>
          <p:cNvGrpSpPr/>
          <p:nvPr/>
        </p:nvGrpSpPr>
        <p:grpSpPr>
          <a:xfrm>
            <a:off x="-803603" y="-1447717"/>
            <a:ext cx="2478651" cy="2478651"/>
            <a:chOff x="14658975" y="-3295650"/>
            <a:chExt cx="3200400" cy="3200400"/>
          </a:xfrm>
        </p:grpSpPr>
        <p:sp>
          <p:nvSpPr>
            <p:cNvPr id="3" name="星形: 十二角 19">
              <a:extLst>
                <a:ext uri="{FF2B5EF4-FFF2-40B4-BE49-F238E27FC236}">
                  <a16:creationId xmlns:a16="http://schemas.microsoft.com/office/drawing/2014/main" id="{2BD0AE63-2912-4B63-9933-4F3CDA80E9E6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4312C7A-2026-4225-8075-E079CF2BBFD9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E676CE4-A001-4B52-8766-4E012E5FE814}"/>
              </a:ext>
            </a:extLst>
          </p:cNvPr>
          <p:cNvSpPr/>
          <p:nvPr/>
        </p:nvSpPr>
        <p:spPr>
          <a:xfrm flipH="1">
            <a:off x="0" y="6308724"/>
            <a:ext cx="12181714" cy="549275"/>
          </a:xfrm>
          <a:custGeom>
            <a:avLst/>
            <a:gdLst>
              <a:gd name="connsiteX0" fmla="*/ 3314700 w 12192000"/>
              <a:gd name="connsiteY0" fmla="*/ 883 h 953383"/>
              <a:gd name="connsiteX1" fmla="*/ 7410450 w 12192000"/>
              <a:gd name="connsiteY1" fmla="*/ 191383 h 953383"/>
              <a:gd name="connsiteX2" fmla="*/ 9810750 w 12192000"/>
              <a:gd name="connsiteY2" fmla="*/ 19933 h 953383"/>
              <a:gd name="connsiteX3" fmla="*/ 11715750 w 12192000"/>
              <a:gd name="connsiteY3" fmla="*/ 153283 h 953383"/>
              <a:gd name="connsiteX4" fmla="*/ 12071598 w 12192000"/>
              <a:gd name="connsiteY4" fmla="*/ 124262 h 953383"/>
              <a:gd name="connsiteX5" fmla="*/ 12192000 w 12192000"/>
              <a:gd name="connsiteY5" fmla="*/ 100720 h 953383"/>
              <a:gd name="connsiteX6" fmla="*/ 12192000 w 12192000"/>
              <a:gd name="connsiteY6" fmla="*/ 953383 h 953383"/>
              <a:gd name="connsiteX7" fmla="*/ 0 w 12192000"/>
              <a:gd name="connsiteY7" fmla="*/ 953383 h 953383"/>
              <a:gd name="connsiteX8" fmla="*/ 0 w 12192000"/>
              <a:gd name="connsiteY8" fmla="*/ 286633 h 953383"/>
              <a:gd name="connsiteX9" fmla="*/ 3314700 w 12192000"/>
              <a:gd name="connsiteY9" fmla="*/ 883 h 95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53383">
                <a:moveTo>
                  <a:pt x="3314700" y="883"/>
                </a:moveTo>
                <a:cubicBezTo>
                  <a:pt x="4549776" y="-14992"/>
                  <a:pt x="6327776" y="188208"/>
                  <a:pt x="7410450" y="191383"/>
                </a:cubicBezTo>
                <a:cubicBezTo>
                  <a:pt x="8493125" y="194558"/>
                  <a:pt x="9093200" y="26283"/>
                  <a:pt x="9810750" y="19933"/>
                </a:cubicBezTo>
                <a:cubicBezTo>
                  <a:pt x="10528300" y="13583"/>
                  <a:pt x="11207750" y="140583"/>
                  <a:pt x="11715750" y="153283"/>
                </a:cubicBezTo>
                <a:cubicBezTo>
                  <a:pt x="11842750" y="156458"/>
                  <a:pt x="11961217" y="143163"/>
                  <a:pt x="12071598" y="124262"/>
                </a:cubicBezTo>
                <a:lnTo>
                  <a:pt x="12192000" y="100720"/>
                </a:lnTo>
                <a:lnTo>
                  <a:pt x="12192000" y="953383"/>
                </a:lnTo>
                <a:lnTo>
                  <a:pt x="0" y="953383"/>
                </a:lnTo>
                <a:lnTo>
                  <a:pt x="0" y="286633"/>
                </a:lnTo>
                <a:cubicBezTo>
                  <a:pt x="850900" y="204083"/>
                  <a:pt x="2079625" y="16758"/>
                  <a:pt x="3314700" y="883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828" y="5635692"/>
            <a:ext cx="1811876" cy="892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53" y="5529206"/>
            <a:ext cx="2386947" cy="10576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71" y="6211330"/>
            <a:ext cx="1269277" cy="5111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8" y="6281904"/>
            <a:ext cx="1094018" cy="4405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36" y="5934835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55" y="6357916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B818499-FD81-41A0-947D-5D46D7FD3F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766" y="5560022"/>
            <a:ext cx="569991" cy="6334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7486F21-D9AE-4336-B60E-BCABA1F13A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644" y="5845635"/>
            <a:ext cx="3861956" cy="8715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8DD8B3-83BC-4C44-9DF2-C2B1E43237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501" y="280354"/>
            <a:ext cx="2067175" cy="282289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201E018-6DCF-4DAD-8F23-4000CB2C08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18" y="673343"/>
            <a:ext cx="1020689" cy="13938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19109" y="1208093"/>
            <a:ext cx="4914487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 1: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4156" y="2575319"/>
            <a:ext cx="37032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    2       5</a:t>
            </a:r>
          </a:p>
          <a:p>
            <a:r>
              <a:rPr lang="en-US" sz="5400" dirty="0">
                <a:latin typeface="Bahnschrift SemiBold" pitchFamily="34" charset="0"/>
              </a:rPr>
              <a:t>a)      +      =</a:t>
            </a:r>
          </a:p>
          <a:p>
            <a:r>
              <a:rPr lang="en-US" sz="5400" dirty="0">
                <a:latin typeface="Bahnschrift SemiBold" pitchFamily="34" charset="0"/>
              </a:rPr>
              <a:t>    3      4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68233" y="3955312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78912" y="394822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93131" y="2577297"/>
            <a:ext cx="29129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8       15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    +      =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12      12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153247" y="3962401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58763" y="4004931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16321" y="2623372"/>
            <a:ext cx="23952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23      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       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12      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151628" y="3983664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2FA6821-5C12-4059-8DA3-696093089187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86176E3-AA71-4FBB-BAC4-F4E035C4114A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9C9D5F-187A-4A06-B17E-7ABA415C0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C79024-173F-478D-82CB-453FD81B6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FE8686-0EED-45BC-A985-097685F3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7796879-CE14-438D-A3FD-A48805B756BE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E61C009-8896-4847-B7A8-677D69125B7B}"/>
              </a:ext>
            </a:extLst>
          </p:cNvPr>
          <p:cNvGrpSpPr/>
          <p:nvPr/>
        </p:nvGrpSpPr>
        <p:grpSpPr>
          <a:xfrm>
            <a:off x="404566" y="-547756"/>
            <a:ext cx="3134281" cy="2742872"/>
            <a:chOff x="14658975" y="-3295650"/>
            <a:chExt cx="3200400" cy="3200400"/>
          </a:xfrm>
        </p:grpSpPr>
        <p:sp>
          <p:nvSpPr>
            <p:cNvPr id="11" name="星形: 十二角 19">
              <a:extLst>
                <a:ext uri="{FF2B5EF4-FFF2-40B4-BE49-F238E27FC236}">
                  <a16:creationId xmlns:a16="http://schemas.microsoft.com/office/drawing/2014/main" id="{A0FA126A-4201-4C72-AAC8-FB9FC51ADEDB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B5757D1-3258-4FC5-B8C6-254B7419C408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6">
            <a:extLst>
              <a:ext uri="{FF2B5EF4-FFF2-40B4-BE49-F238E27FC236}">
                <a16:creationId xmlns:a16="http://schemas.microsoft.com/office/drawing/2014/main" id="{D733C3B4-C3DA-4252-A74C-D9FEFD330815}"/>
              </a:ext>
            </a:extLst>
          </p:cNvPr>
          <p:cNvGrpSpPr/>
          <p:nvPr/>
        </p:nvGrpSpPr>
        <p:grpSpPr>
          <a:xfrm>
            <a:off x="2218116" y="-2990720"/>
            <a:ext cx="3972958" cy="4885927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6886331-54CF-45A7-9E43-9F3D3357CAF3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F7D04C7-CDEF-4509-9DF6-2EDAB0683AF6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C13BFAD-0A63-4156-A6C0-67E2C350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4" name="组合 20">
            <a:extLst>
              <a:ext uri="{FF2B5EF4-FFF2-40B4-BE49-F238E27FC236}">
                <a16:creationId xmlns:a16="http://schemas.microsoft.com/office/drawing/2014/main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589" y="2909322"/>
                <a:ext cx="4004222" cy="1875578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8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9" y="2909322"/>
                <a:ext cx="4004222" cy="187557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41829" y="1843662"/>
                <a:ext cx="4582878" cy="1855573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3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29" y="1843662"/>
                <a:ext cx="4582878" cy="185557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635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81261" y="91313"/>
            <a:ext cx="2780889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1: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19561" y="2754"/>
            <a:ext cx="226312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9340" y="3253562"/>
            <a:ext cx="55656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Bahnschrift Condense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793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1FB4A67D-1A88-41BA-8A29-57CDE5FC24D9}"/>
              </a:ext>
            </a:extLst>
          </p:cNvPr>
          <p:cNvSpPr/>
          <p:nvPr/>
        </p:nvSpPr>
        <p:spPr>
          <a:xfrm>
            <a:off x="5889025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B6F3E43-4EA7-4415-8100-FD22A5D4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75" y="3229693"/>
            <a:ext cx="4077383" cy="319792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7">
            <a:extLst>
              <a:ext uri="{FF2B5EF4-FFF2-40B4-BE49-F238E27FC236}">
                <a16:creationId xmlns:a16="http://schemas.microsoft.com/office/drawing/2014/main" id="{4598A1D1-A5B1-45D5-BDF4-3BBF6127D17E}"/>
              </a:ext>
            </a:extLst>
          </p:cNvPr>
          <p:cNvGrpSpPr/>
          <p:nvPr/>
        </p:nvGrpSpPr>
        <p:grpSpPr>
          <a:xfrm>
            <a:off x="184589" y="-629727"/>
            <a:ext cx="1360003" cy="2478651"/>
            <a:chOff x="9142970" y="-1812924"/>
            <a:chExt cx="2408862" cy="4390233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C9DE63E-0B39-446D-AC4A-FF2C30CE4EC8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F8A6450-9632-43B4-9A34-8349C66F616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78B9F27-FA8C-44D3-9435-91C15DEB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5" name="组合 21">
            <a:extLst>
              <a:ext uri="{FF2B5EF4-FFF2-40B4-BE49-F238E27FC236}">
                <a16:creationId xmlns:a16="http://schemas.microsoft.com/office/drawing/2014/main" id="{06DDC85D-25AD-4A41-88E7-17BFDB0F523E}"/>
              </a:ext>
            </a:extLst>
          </p:cNvPr>
          <p:cNvGrpSpPr/>
          <p:nvPr/>
        </p:nvGrpSpPr>
        <p:grpSpPr>
          <a:xfrm>
            <a:off x="2224548" y="-2302334"/>
            <a:ext cx="2141150" cy="3902318"/>
            <a:chOff x="9142970" y="-1812924"/>
            <a:chExt cx="2408862" cy="4390233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84B31EE-53D3-4F4F-8F15-065D7D5FA90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35917AE-2EF2-4150-BC7F-CD9083CE3858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226D151-21AC-439D-8F8F-9EEADA7CA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6" name="组合 25">
            <a:extLst>
              <a:ext uri="{FF2B5EF4-FFF2-40B4-BE49-F238E27FC236}">
                <a16:creationId xmlns:a16="http://schemas.microsoft.com/office/drawing/2014/main" id="{C3524909-052B-40B1-8D0A-415D6B1D9479}"/>
              </a:ext>
            </a:extLst>
          </p:cNvPr>
          <p:cNvGrpSpPr/>
          <p:nvPr/>
        </p:nvGrpSpPr>
        <p:grpSpPr>
          <a:xfrm>
            <a:off x="9142970" y="-2195117"/>
            <a:ext cx="2408862" cy="4390233"/>
            <a:chOff x="9142970" y="-1812924"/>
            <a:chExt cx="2408862" cy="439023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213545F-A88B-4192-B09A-5663E5ED8C8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00DBEE8-523F-45EC-B428-A745D845813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E99933A-C9FB-4D6A-B82A-258045792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7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9791246" y="5895665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54" y="6120589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64283" y="1633743"/>
            <a:ext cx="10645112" cy="4718947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54" y="-1580944"/>
            <a:ext cx="2894936" cy="3429868"/>
          </a:xfrm>
          <a:prstGeom prst="rect">
            <a:avLst/>
          </a:prstGeom>
        </p:spPr>
      </p:pic>
      <p:pic>
        <p:nvPicPr>
          <p:cNvPr id="46" name="图片 13">
            <a:extLst>
              <a:ext uri="{FF2B5EF4-FFF2-40B4-BE49-F238E27FC236}">
                <a16:creationId xmlns:a16="http://schemas.microsoft.com/office/drawing/2014/main" id="{588B0B8A-3D02-4E42-A51A-5824A02D2A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5671" y="4388597"/>
            <a:ext cx="3006418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blipFill>
                <a:blip r:embed="rId12" cstate="print"/>
                <a:stretch>
                  <a:fillRect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711337" y="223107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337" y="2231072"/>
                <a:ext cx="924431" cy="1159676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blipFill>
                <a:blip r:embed="rId14" cstate="print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362" y="222518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62" y="2225189"/>
                <a:ext cx="2165412" cy="1164999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577161" y="336256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738929" y="336345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blipFill>
                <a:blip r:embed="rId17" cstate="print"/>
                <a:stretch>
                  <a:fillRect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21−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5193" y="428068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93" y="4280686"/>
                <a:ext cx="2165412" cy="1164999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570992" y="541805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732760" y="541894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45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59" y="-2969292"/>
            <a:ext cx="12676425" cy="94971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FB6CCA-A548-4A70-95A7-2BFCFA1A8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00" y="4355623"/>
            <a:ext cx="1193604" cy="22322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2EA9080-626E-4325-82ED-92C56F360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239" y="4382443"/>
            <a:ext cx="1193604" cy="2232245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5974134-2D30-4257-91C5-981E011AE87F}"/>
              </a:ext>
            </a:extLst>
          </p:cNvPr>
          <p:cNvSpPr/>
          <p:nvPr/>
        </p:nvSpPr>
        <p:spPr>
          <a:xfrm flipH="1">
            <a:off x="0" y="5016843"/>
            <a:ext cx="12192000" cy="1841156"/>
          </a:xfrm>
          <a:custGeom>
            <a:avLst/>
            <a:gdLst>
              <a:gd name="connsiteX0" fmla="*/ 0 w 12191999"/>
              <a:gd name="connsiteY0" fmla="*/ 0 h 2825744"/>
              <a:gd name="connsiteX1" fmla="*/ 25400 w 12191999"/>
              <a:gd name="connsiteY1" fmla="*/ 6344 h 2825744"/>
              <a:gd name="connsiteX2" fmla="*/ 1257300 w 12191999"/>
              <a:gd name="connsiteY2" fmla="*/ 311144 h 2825744"/>
              <a:gd name="connsiteX3" fmla="*/ 2336800 w 12191999"/>
              <a:gd name="connsiteY3" fmla="*/ 82544 h 2825744"/>
              <a:gd name="connsiteX4" fmla="*/ 4724400 w 12191999"/>
              <a:gd name="connsiteY4" fmla="*/ 1428744 h 2825744"/>
              <a:gd name="connsiteX5" fmla="*/ 7340601 w 12191999"/>
              <a:gd name="connsiteY5" fmla="*/ 1365244 h 2825744"/>
              <a:gd name="connsiteX6" fmla="*/ 8420100 w 12191999"/>
              <a:gd name="connsiteY6" fmla="*/ 1162044 h 2825744"/>
              <a:gd name="connsiteX7" fmla="*/ 10185400 w 12191999"/>
              <a:gd name="connsiteY7" fmla="*/ 1428744 h 2825744"/>
              <a:gd name="connsiteX8" fmla="*/ 11163300 w 12191999"/>
              <a:gd name="connsiteY8" fmla="*/ 1797044 h 2825744"/>
              <a:gd name="connsiteX9" fmla="*/ 12064008 w 12191999"/>
              <a:gd name="connsiteY9" fmla="*/ 1641072 h 2825744"/>
              <a:gd name="connsiteX10" fmla="*/ 12191999 w 12191999"/>
              <a:gd name="connsiteY10" fmla="*/ 1626135 h 2825744"/>
              <a:gd name="connsiteX11" fmla="*/ 12191999 w 12191999"/>
              <a:gd name="connsiteY11" fmla="*/ 2825744 h 2825744"/>
              <a:gd name="connsiteX12" fmla="*/ 0 w 12191999"/>
              <a:gd name="connsiteY12" fmla="*/ 2825744 h 282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2825744">
                <a:moveTo>
                  <a:pt x="0" y="0"/>
                </a:moveTo>
                <a:lnTo>
                  <a:pt x="25400" y="6344"/>
                </a:lnTo>
                <a:cubicBezTo>
                  <a:pt x="260350" y="61377"/>
                  <a:pt x="872067" y="298444"/>
                  <a:pt x="1257300" y="311144"/>
                </a:cubicBezTo>
                <a:cubicBezTo>
                  <a:pt x="1642533" y="323844"/>
                  <a:pt x="1758950" y="-103723"/>
                  <a:pt x="2336800" y="82544"/>
                </a:cubicBezTo>
                <a:cubicBezTo>
                  <a:pt x="2914650" y="268811"/>
                  <a:pt x="3890433" y="1214961"/>
                  <a:pt x="4724400" y="1428744"/>
                </a:cubicBezTo>
                <a:cubicBezTo>
                  <a:pt x="5558369" y="1642527"/>
                  <a:pt x="6724650" y="1409694"/>
                  <a:pt x="7340601" y="1365244"/>
                </a:cubicBezTo>
                <a:cubicBezTo>
                  <a:pt x="7956550" y="1320794"/>
                  <a:pt x="7945968" y="1151461"/>
                  <a:pt x="8420100" y="1162044"/>
                </a:cubicBezTo>
                <a:cubicBezTo>
                  <a:pt x="8894233" y="1172627"/>
                  <a:pt x="9728200" y="1322911"/>
                  <a:pt x="10185400" y="1428744"/>
                </a:cubicBezTo>
                <a:cubicBezTo>
                  <a:pt x="10642600" y="1534577"/>
                  <a:pt x="10809817" y="1763177"/>
                  <a:pt x="11163300" y="1797044"/>
                </a:cubicBezTo>
                <a:cubicBezTo>
                  <a:pt x="11428412" y="1822445"/>
                  <a:pt x="11787584" y="1688301"/>
                  <a:pt x="12064008" y="1641072"/>
                </a:cubicBezTo>
                <a:lnTo>
                  <a:pt x="12191999" y="1626135"/>
                </a:lnTo>
                <a:lnTo>
                  <a:pt x="12191999" y="2825744"/>
                </a:lnTo>
                <a:lnTo>
                  <a:pt x="0" y="2825744"/>
                </a:ln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AE7FFB-0383-4B10-AC88-0E0450483287}"/>
              </a:ext>
            </a:extLst>
          </p:cNvPr>
          <p:cNvGrpSpPr/>
          <p:nvPr/>
        </p:nvGrpSpPr>
        <p:grpSpPr>
          <a:xfrm>
            <a:off x="-803603" y="-1447717"/>
            <a:ext cx="2478651" cy="2478651"/>
            <a:chOff x="14658975" y="-3295650"/>
            <a:chExt cx="3200400" cy="3200400"/>
          </a:xfrm>
        </p:grpSpPr>
        <p:sp>
          <p:nvSpPr>
            <p:cNvPr id="3" name="星形: 十二角 19">
              <a:extLst>
                <a:ext uri="{FF2B5EF4-FFF2-40B4-BE49-F238E27FC236}">
                  <a16:creationId xmlns:a16="http://schemas.microsoft.com/office/drawing/2014/main" id="{2BD0AE63-2912-4B63-9933-4F3CDA80E9E6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4312C7A-2026-4225-8075-E079CF2BBFD9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E676CE4-A001-4B52-8766-4E012E5FE814}"/>
              </a:ext>
            </a:extLst>
          </p:cNvPr>
          <p:cNvSpPr/>
          <p:nvPr/>
        </p:nvSpPr>
        <p:spPr>
          <a:xfrm flipH="1">
            <a:off x="0" y="6308724"/>
            <a:ext cx="12181714" cy="549275"/>
          </a:xfrm>
          <a:custGeom>
            <a:avLst/>
            <a:gdLst>
              <a:gd name="connsiteX0" fmla="*/ 3314700 w 12192000"/>
              <a:gd name="connsiteY0" fmla="*/ 883 h 953383"/>
              <a:gd name="connsiteX1" fmla="*/ 7410450 w 12192000"/>
              <a:gd name="connsiteY1" fmla="*/ 191383 h 953383"/>
              <a:gd name="connsiteX2" fmla="*/ 9810750 w 12192000"/>
              <a:gd name="connsiteY2" fmla="*/ 19933 h 953383"/>
              <a:gd name="connsiteX3" fmla="*/ 11715750 w 12192000"/>
              <a:gd name="connsiteY3" fmla="*/ 153283 h 953383"/>
              <a:gd name="connsiteX4" fmla="*/ 12071598 w 12192000"/>
              <a:gd name="connsiteY4" fmla="*/ 124262 h 953383"/>
              <a:gd name="connsiteX5" fmla="*/ 12192000 w 12192000"/>
              <a:gd name="connsiteY5" fmla="*/ 100720 h 953383"/>
              <a:gd name="connsiteX6" fmla="*/ 12192000 w 12192000"/>
              <a:gd name="connsiteY6" fmla="*/ 953383 h 953383"/>
              <a:gd name="connsiteX7" fmla="*/ 0 w 12192000"/>
              <a:gd name="connsiteY7" fmla="*/ 953383 h 953383"/>
              <a:gd name="connsiteX8" fmla="*/ 0 w 12192000"/>
              <a:gd name="connsiteY8" fmla="*/ 286633 h 953383"/>
              <a:gd name="connsiteX9" fmla="*/ 3314700 w 12192000"/>
              <a:gd name="connsiteY9" fmla="*/ 883 h 95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53383">
                <a:moveTo>
                  <a:pt x="3314700" y="883"/>
                </a:moveTo>
                <a:cubicBezTo>
                  <a:pt x="4549776" y="-14992"/>
                  <a:pt x="6327776" y="188208"/>
                  <a:pt x="7410450" y="191383"/>
                </a:cubicBezTo>
                <a:cubicBezTo>
                  <a:pt x="8493125" y="194558"/>
                  <a:pt x="9093200" y="26283"/>
                  <a:pt x="9810750" y="19933"/>
                </a:cubicBezTo>
                <a:cubicBezTo>
                  <a:pt x="10528300" y="13583"/>
                  <a:pt x="11207750" y="140583"/>
                  <a:pt x="11715750" y="153283"/>
                </a:cubicBezTo>
                <a:cubicBezTo>
                  <a:pt x="11842750" y="156458"/>
                  <a:pt x="11961217" y="143163"/>
                  <a:pt x="12071598" y="124262"/>
                </a:cubicBezTo>
                <a:lnTo>
                  <a:pt x="12192000" y="100720"/>
                </a:lnTo>
                <a:lnTo>
                  <a:pt x="12192000" y="953383"/>
                </a:lnTo>
                <a:lnTo>
                  <a:pt x="0" y="953383"/>
                </a:lnTo>
                <a:lnTo>
                  <a:pt x="0" y="286633"/>
                </a:lnTo>
                <a:cubicBezTo>
                  <a:pt x="850900" y="204083"/>
                  <a:pt x="2079625" y="16758"/>
                  <a:pt x="3314700" y="883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828" y="5635692"/>
            <a:ext cx="1811876" cy="892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53" y="5529206"/>
            <a:ext cx="2386947" cy="10576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71" y="6211330"/>
            <a:ext cx="1269277" cy="5111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8" y="6281904"/>
            <a:ext cx="1094018" cy="4405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36" y="5934835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55" y="6357916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B818499-FD81-41A0-947D-5D46D7FD3F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766" y="5560022"/>
            <a:ext cx="569991" cy="6334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7486F21-D9AE-4336-B60E-BCABA1F13A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644" y="5845635"/>
            <a:ext cx="3861956" cy="8715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8DD8B3-83BC-4C44-9DF2-C2B1E43237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501" y="280354"/>
            <a:ext cx="2067175" cy="282289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201E018-6DCF-4DAD-8F23-4000CB2C08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18" y="673343"/>
            <a:ext cx="1020689" cy="13938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19109" y="1208093"/>
            <a:ext cx="4914487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 1: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4156" y="2575319"/>
            <a:ext cx="36744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    11      4</a:t>
            </a:r>
          </a:p>
          <a:p>
            <a:r>
              <a:rPr lang="en-US" sz="5400" dirty="0">
                <a:latin typeface="Bahnschrift SemiBold" pitchFamily="34" charset="0"/>
              </a:rPr>
              <a:t>d)      -      =</a:t>
            </a:r>
          </a:p>
          <a:p>
            <a:r>
              <a:rPr lang="en-US" sz="5400" dirty="0">
                <a:latin typeface="Bahnschrift SemiBold" pitchFamily="34" charset="0"/>
              </a:rPr>
              <a:t>    5      3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68233" y="3955312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78912" y="394822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93131" y="2577297"/>
            <a:ext cx="28793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33     20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    -      =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15      15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153247" y="3962401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58763" y="4004931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16321" y="2623372"/>
            <a:ext cx="22685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13      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       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15      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151628" y="3983664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>
            <a:off x="0" y="5684917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6192625" y="0"/>
            <a:ext cx="6780362" cy="6858000"/>
            <a:chOff x="3789798" y="687869"/>
            <a:chExt cx="6780362" cy="6858000"/>
          </a:xfrm>
        </p:grpSpPr>
        <p:grpSp>
          <p:nvGrpSpPr>
            <p:cNvPr id="4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8289946" y="687869"/>
              <a:ext cx="1722512" cy="1961532"/>
              <a:chOff x="6687005" y="-2984760"/>
              <a:chExt cx="2955719" cy="3365862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6764" y="-2984760"/>
                <a:ext cx="2682326" cy="3365862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7005" y="-2984760"/>
                <a:ext cx="2955719" cy="2906661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9798" y="533046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>
            <a:off x="-20482" y="6140349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12144" y="244903"/>
            <a:ext cx="10562944" cy="122923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194E559B-B1A2-4134-AB99-06FD5F016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056"/>
            <a:ext cx="1676360" cy="230716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51103" y="321613"/>
            <a:ext cx="10071347" cy="90281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 4: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bằng</a:t>
            </a:r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cách</a:t>
            </a:r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thuận</a:t>
            </a:r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tiện</a:t>
            </a:r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nhất</a:t>
            </a:r>
            <a:endParaRPr lang="en-US" sz="48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17" y="4496638"/>
            <a:ext cx="1257975" cy="2069572"/>
          </a:xfrm>
          <a:prstGeom prst="rect">
            <a:avLst/>
          </a:prstGeom>
        </p:spPr>
      </p:pic>
      <p:grpSp>
        <p:nvGrpSpPr>
          <p:cNvPr id="5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2579464" y="5614414"/>
            <a:ext cx="1660711" cy="807868"/>
            <a:chOff x="2579649" y="5529206"/>
            <a:chExt cx="2452912" cy="1193242"/>
          </a:xfrm>
        </p:grpSpPr>
        <p:pic>
          <p:nvPicPr>
            <p:cNvPr id="55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6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0" y="1809774"/>
            <a:ext cx="51844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     12    19    8</a:t>
            </a:r>
          </a:p>
          <a:p>
            <a:r>
              <a:rPr lang="en-US" sz="5400" dirty="0">
                <a:latin typeface="Bahnschrift SemiBold" pitchFamily="34" charset="0"/>
              </a:rPr>
              <a:t>a)      +     +     =  </a:t>
            </a:r>
          </a:p>
          <a:p>
            <a:r>
              <a:rPr lang="en-US" sz="5400" dirty="0">
                <a:latin typeface="Bahnschrift SemiBold" pitchFamily="34" charset="0"/>
              </a:rPr>
              <a:t>     17    17    17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69089" y="3150782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4484" y="3140150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48493" y="317204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6443" y="1816555"/>
            <a:ext cx="458010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12     8    19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     +     +     =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17    17    17</a:t>
            </a:r>
          </a:p>
        </p:txBody>
      </p:sp>
      <p:sp>
        <p:nvSpPr>
          <p:cNvPr id="32" name="Left Brace 31"/>
          <p:cNvSpPr/>
          <p:nvPr/>
        </p:nvSpPr>
        <p:spPr>
          <a:xfrm>
            <a:off x="4859078" y="2275368"/>
            <a:ext cx="329609" cy="160551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0800000">
            <a:off x="7254948" y="2215116"/>
            <a:ext cx="329609" cy="160551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153247" y="3143695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60289" y="3168505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68094" y="3168504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169708" y="1822385"/>
            <a:ext cx="25410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Bahnschrift SemiBold" pitchFamily="34" charset="0"/>
              </a:rPr>
              <a:t>20  19</a:t>
            </a:r>
          </a:p>
          <a:p>
            <a:r>
              <a:rPr lang="en-US" sz="5400" dirty="0">
                <a:solidFill>
                  <a:srgbClr val="7030A0"/>
                </a:solidFill>
                <a:latin typeface="Bahnschrift SemiBold" pitchFamily="34" charset="0"/>
              </a:rPr>
              <a:t>    +     =</a:t>
            </a:r>
          </a:p>
          <a:p>
            <a:r>
              <a:rPr lang="en-US" sz="5400" dirty="0">
                <a:solidFill>
                  <a:srgbClr val="7030A0"/>
                </a:solidFill>
                <a:latin typeface="Bahnschrift SemiBold" pitchFamily="34" charset="0"/>
              </a:rPr>
              <a:t>17    17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9129824" y="3207489"/>
            <a:ext cx="8506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63201" y="3207489"/>
            <a:ext cx="8506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523046" y="1879092"/>
            <a:ext cx="23936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39      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       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17     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1575312" y="3228752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9" grpId="0"/>
      <p:bldP spid="32" grpId="0" animBg="1"/>
      <p:bldP spid="33" grpId="0" animBg="1"/>
      <p:bldP spid="45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>
            <a:off x="0" y="5684917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6192625" y="0"/>
            <a:ext cx="6780362" cy="6858000"/>
            <a:chOff x="3789798" y="687869"/>
            <a:chExt cx="6780362" cy="6858000"/>
          </a:xfrm>
        </p:grpSpPr>
        <p:grpSp>
          <p:nvGrpSpPr>
            <p:cNvPr id="4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8289946" y="687869"/>
              <a:ext cx="1722512" cy="1961532"/>
              <a:chOff x="6687005" y="-2984760"/>
              <a:chExt cx="2955719" cy="3365862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6764" y="-2984760"/>
                <a:ext cx="2682326" cy="3365862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7005" y="-2984760"/>
                <a:ext cx="2955719" cy="2906661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9798" y="533046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>
            <a:off x="-20482" y="6140349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12144" y="244903"/>
            <a:ext cx="10562944" cy="122923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194E559B-B1A2-4134-AB99-06FD5F016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056"/>
            <a:ext cx="1676360" cy="230716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51103" y="321613"/>
            <a:ext cx="10071347" cy="90281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 4: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bằng</a:t>
            </a:r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cách</a:t>
            </a:r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thuận</a:t>
            </a:r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tiện</a:t>
            </a:r>
            <a:r>
              <a:rPr lang="en-US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nhất</a:t>
            </a:r>
            <a:endParaRPr lang="en-US" sz="48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17" y="4496638"/>
            <a:ext cx="1257975" cy="2069572"/>
          </a:xfrm>
          <a:prstGeom prst="rect">
            <a:avLst/>
          </a:prstGeom>
        </p:spPr>
      </p:pic>
      <p:grpSp>
        <p:nvGrpSpPr>
          <p:cNvPr id="5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2579464" y="5614414"/>
            <a:ext cx="1660711" cy="807868"/>
            <a:chOff x="2579649" y="5529206"/>
            <a:chExt cx="2452912" cy="1193242"/>
          </a:xfrm>
        </p:grpSpPr>
        <p:pic>
          <p:nvPicPr>
            <p:cNvPr id="55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6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0" y="1809774"/>
            <a:ext cx="51924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     2      7    13</a:t>
            </a:r>
          </a:p>
          <a:p>
            <a:r>
              <a:rPr lang="en-US" sz="5400" dirty="0">
                <a:latin typeface="Bahnschrift SemiBold" pitchFamily="34" charset="0"/>
              </a:rPr>
              <a:t>b)      +     +     =  </a:t>
            </a:r>
          </a:p>
          <a:p>
            <a:r>
              <a:rPr lang="en-US" sz="5400" dirty="0">
                <a:latin typeface="Bahnschrift SemiBold" pitchFamily="34" charset="0"/>
              </a:rPr>
              <a:t>     5     12    12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69089" y="3150782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4484" y="3140150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48493" y="317204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19364" y="1816555"/>
            <a:ext cx="29546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2    20  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   +     =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5    12    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834270" y="3125972"/>
            <a:ext cx="492641" cy="177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54233" y="3168505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34582" y="1822385"/>
            <a:ext cx="25410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Bahnschrift SemiBold" pitchFamily="34" charset="0"/>
              </a:rPr>
              <a:t>24  100</a:t>
            </a:r>
          </a:p>
          <a:p>
            <a:r>
              <a:rPr lang="en-US" sz="5400" dirty="0">
                <a:solidFill>
                  <a:srgbClr val="7030A0"/>
                </a:solidFill>
                <a:latin typeface="Bahnschrift SemiBold" pitchFamily="34" charset="0"/>
              </a:rPr>
              <a:t>    +     =</a:t>
            </a:r>
          </a:p>
          <a:p>
            <a:r>
              <a:rPr lang="en-US" sz="5400" dirty="0">
                <a:solidFill>
                  <a:srgbClr val="7030A0"/>
                </a:solidFill>
                <a:latin typeface="Bahnschrift SemiBold" pitchFamily="34" charset="0"/>
              </a:rPr>
              <a:t>60   60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7184066" y="3154326"/>
            <a:ext cx="8506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406809" y="3164958"/>
            <a:ext cx="8506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537106" y="1815296"/>
            <a:ext cx="32512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124    31  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      =   </a:t>
            </a:r>
          </a:p>
          <a:p>
            <a:r>
              <a:rPr lang="en-US" sz="5400" dirty="0">
                <a:solidFill>
                  <a:srgbClr val="FF0000"/>
                </a:solidFill>
                <a:latin typeface="Bahnschrift SemiBold" pitchFamily="34" charset="0"/>
              </a:rPr>
              <a:t>60     15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9693350" y="3186221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196085" y="3189765"/>
            <a:ext cx="850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9" grpId="0"/>
      <p:bldP spid="45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35">
            <a:extLst>
              <a:ext uri="{FF2B5EF4-FFF2-40B4-BE49-F238E27FC236}">
                <a16:creationId xmlns:a16="http://schemas.microsoft.com/office/drawing/2014/main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14" name="组合 17">
            <a:extLst>
              <a:ext uri="{FF2B5EF4-FFF2-40B4-BE49-F238E27FC236}">
                <a16:creationId xmlns:a16="http://schemas.microsoft.com/office/drawing/2014/main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F9AB6B2-5CCC-4ECD-8B8E-4F2AED0E0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1915169-91D1-4371-AAAD-99112B0DDAD5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B6CA010-2DA5-49E1-B8FA-ACE1CF48FC4B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3518C914-5AC3-4F2C-9221-7F66F2755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6F33823-0B13-4B78-B51F-8CD56695D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41" name="标题 1">
            <a:extLst>
              <a:ext uri="{FF2B5EF4-FFF2-40B4-BE49-F238E27FC236}">
                <a16:creationId xmlns:a16="http://schemas.microsoft.com/office/drawing/2014/main" id="{1B9AB2C0-0F81-416E-9141-F4581C7B6D9E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3F1A3BDC-BFED-45C3-AAA2-22523CD436D2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423C5A2E-7095-4C09-AC8D-174D4C7EB0F0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C38F4B3-8689-4F60-86E3-F6F5FB3ADB3A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5" y="637377"/>
            <a:ext cx="7693201" cy="590630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9061" y="2740118"/>
            <a:ext cx="3958445" cy="39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729727" y="17237"/>
            <a:ext cx="2859249" cy="2859249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2859766" y="1159422"/>
            <a:ext cx="4060798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Bài 3: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Tính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(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theo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mẫu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)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0406" y="1893672"/>
            <a:ext cx="1528280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11255" y="1893672"/>
            <a:ext cx="1865154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71175" y="2043310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927" y="3128212"/>
            <a:ext cx="25474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       3</a:t>
            </a:r>
          </a:p>
          <a:p>
            <a:r>
              <a:rPr lang="en-US" sz="5400" dirty="0">
                <a:latin typeface="Bahnschrift SemiBold" pitchFamily="34" charset="0"/>
              </a:rPr>
              <a:t>2 –      =</a:t>
            </a:r>
          </a:p>
          <a:p>
            <a:r>
              <a:rPr lang="en-US" sz="5400" dirty="0">
                <a:latin typeface="Bahnschrift SemiBold" pitchFamily="34" charset="0"/>
              </a:rPr>
              <a:t>      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2646" y="3193985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8       3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4       4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09014" y="4529470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05424" y="454364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42837" y="457554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78367" y="3271957"/>
            <a:ext cx="18806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5       </a:t>
            </a:r>
          </a:p>
          <a:p>
            <a:r>
              <a:rPr lang="en-US" sz="5400" dirty="0">
                <a:latin typeface="Bahnschrift SemiBold" pitchFamily="34" charset="0"/>
              </a:rPr>
              <a:t>     </a:t>
            </a:r>
          </a:p>
          <a:p>
            <a:r>
              <a:rPr lang="en-US" sz="5400" dirty="0">
                <a:latin typeface="Bahnschrift SemiBold" pitchFamily="34" charset="0"/>
              </a:rPr>
              <a:t>4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471145" y="4621619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 animBg="1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729727" y="17237"/>
            <a:ext cx="2859249" cy="2859249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2859766" y="1159422"/>
            <a:ext cx="4060798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Bài 3: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Tính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(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theo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mẫu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)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0406" y="1893672"/>
            <a:ext cx="1528280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11255" y="1893672"/>
            <a:ext cx="1865154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45238" y="2043310"/>
            <a:ext cx="774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927" y="3128212"/>
            <a:ext cx="25474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       3</a:t>
            </a:r>
          </a:p>
          <a:p>
            <a:r>
              <a:rPr lang="en-US" sz="5400" dirty="0">
                <a:latin typeface="Bahnschrift SemiBold" pitchFamily="34" charset="0"/>
              </a:rPr>
              <a:t>2 –      =</a:t>
            </a:r>
          </a:p>
          <a:p>
            <a:r>
              <a:rPr lang="en-US" sz="5400" dirty="0">
                <a:latin typeface="Bahnschrift SemiBold" pitchFamily="34" charset="0"/>
              </a:rPr>
              <a:t>      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2646" y="3193985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4       3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2       2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09014" y="4529470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05424" y="454364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42837" y="457554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78367" y="3271957"/>
            <a:ext cx="1843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1       </a:t>
            </a:r>
          </a:p>
          <a:p>
            <a:r>
              <a:rPr lang="en-US" sz="5400" dirty="0">
                <a:latin typeface="Bahnschrift SemiBold" pitchFamily="34" charset="0"/>
              </a:rPr>
              <a:t>     </a:t>
            </a:r>
          </a:p>
          <a:p>
            <a:r>
              <a:rPr lang="en-US" sz="5400" dirty="0">
                <a:latin typeface="Bahnschrift SemiBold" pitchFamily="34" charset="0"/>
              </a:rPr>
              <a:t>2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471145" y="4621619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 animBg="1"/>
      <p:bldP spid="20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729727" y="17237"/>
            <a:ext cx="2859249" cy="2859249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2859766" y="1159422"/>
            <a:ext cx="4060798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Bài 3: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Tính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(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theo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mẫu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)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0406" y="1893672"/>
            <a:ext cx="1528280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11255" y="1893672"/>
            <a:ext cx="1865154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17185" y="2043310"/>
            <a:ext cx="830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927" y="3128212"/>
            <a:ext cx="27526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       14</a:t>
            </a:r>
          </a:p>
          <a:p>
            <a:r>
              <a:rPr lang="en-US" sz="5400" dirty="0">
                <a:latin typeface="Bahnschrift SemiBold" pitchFamily="34" charset="0"/>
              </a:rPr>
              <a:t>5  –      =</a:t>
            </a:r>
          </a:p>
          <a:p>
            <a:r>
              <a:rPr lang="en-US" sz="5400" dirty="0">
                <a:latin typeface="Bahnschrift SemiBold" pitchFamily="34" charset="0"/>
              </a:rPr>
              <a:t>      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2646" y="3193985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15      14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3       3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221665" y="451883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05424" y="454364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42837" y="457554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78367" y="3271957"/>
            <a:ext cx="18517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1       </a:t>
            </a:r>
          </a:p>
          <a:p>
            <a:r>
              <a:rPr lang="en-US" sz="5400" dirty="0">
                <a:latin typeface="Bahnschrift SemiBold" pitchFamily="34" charset="0"/>
              </a:rPr>
              <a:t>     </a:t>
            </a:r>
          </a:p>
          <a:p>
            <a:r>
              <a:rPr lang="en-US" sz="5400" dirty="0">
                <a:latin typeface="Bahnschrift SemiBold" pitchFamily="34" charset="0"/>
              </a:rPr>
              <a:t>3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471145" y="4621619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 animBg="1"/>
      <p:bldP spid="20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729727" y="17237"/>
            <a:ext cx="2859249" cy="2859249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2859766" y="1159422"/>
            <a:ext cx="4060798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Bài 3: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Tính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(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theo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mẫu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)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0406" y="1893672"/>
            <a:ext cx="1528280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11255" y="1893672"/>
            <a:ext cx="1865154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62871" y="2043310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927" y="3128212"/>
            <a:ext cx="25010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37</a:t>
            </a:r>
          </a:p>
          <a:p>
            <a:r>
              <a:rPr lang="en-US" sz="5400" dirty="0">
                <a:latin typeface="Bahnschrift SemiBold" pitchFamily="34" charset="0"/>
              </a:rPr>
              <a:t>     - 3 =</a:t>
            </a:r>
          </a:p>
          <a:p>
            <a:r>
              <a:rPr lang="en-US" sz="5400" dirty="0">
                <a:latin typeface="Bahnschrift SemiBold" pitchFamily="34" charset="0"/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2646" y="3193985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37     36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12      12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871330" y="4550735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05424" y="454364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42837" y="457554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78367" y="3271957"/>
            <a:ext cx="20746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1       </a:t>
            </a:r>
          </a:p>
          <a:p>
            <a:r>
              <a:rPr lang="en-US" sz="5400" dirty="0">
                <a:latin typeface="Bahnschrift SemiBold" pitchFamily="34" charset="0"/>
              </a:rPr>
              <a:t>     </a:t>
            </a:r>
          </a:p>
          <a:p>
            <a:r>
              <a:rPr lang="en-US" sz="5400" dirty="0">
                <a:latin typeface="Bahnschrift SemiBold" pitchFamily="34" charset="0"/>
              </a:rPr>
              <a:t>12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471145" y="4621619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 animBg="1"/>
      <p:bldP spid="20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729727" y="17237"/>
            <a:ext cx="2859249" cy="2859249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2859766" y="1159422"/>
            <a:ext cx="7847220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Bài 4: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Rút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gọn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rồi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tính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0406" y="1893672"/>
            <a:ext cx="1528280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11255" y="1893672"/>
            <a:ext cx="1865154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45238" y="2043310"/>
            <a:ext cx="774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6173" y="3149477"/>
            <a:ext cx="27478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3      5</a:t>
            </a:r>
          </a:p>
          <a:p>
            <a:r>
              <a:rPr lang="en-US" sz="5400" dirty="0">
                <a:latin typeface="Bahnschrift SemiBold" pitchFamily="34" charset="0"/>
              </a:rPr>
              <a:t>    –      =</a:t>
            </a:r>
          </a:p>
          <a:p>
            <a:r>
              <a:rPr lang="en-US" sz="5400" dirty="0">
                <a:latin typeface="Bahnschrift SemiBold" pitchFamily="34" charset="0"/>
              </a:rPr>
              <a:t>15    35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2646" y="3193985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1        1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5       7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09014" y="4529470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05424" y="454364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42837" y="457554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19693" y="4522382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25204" y="3250692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7       5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35    35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417982" y="460035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055395" y="4632251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17260" y="3250693"/>
            <a:ext cx="22284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2        </a:t>
            </a:r>
          </a:p>
          <a:p>
            <a:r>
              <a:rPr lang="en-US" sz="5400" dirty="0">
                <a:latin typeface="Bahnschrift SemiBold" pitchFamily="34" charset="0"/>
              </a:rPr>
              <a:t>          </a:t>
            </a:r>
          </a:p>
          <a:p>
            <a:r>
              <a:rPr lang="en-US" sz="5400" dirty="0">
                <a:latin typeface="Bahnschrift SemiBold" pitchFamily="34" charset="0"/>
              </a:rPr>
              <a:t>35      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0352568" y="4642883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 animBg="1"/>
      <p:bldP spid="20" grpId="0"/>
      <p:bldP spid="24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729727" y="17237"/>
            <a:ext cx="2859249" cy="2859249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2859766" y="1159422"/>
            <a:ext cx="7847220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Bài 4: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Rút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gọn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rồi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tính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0406" y="1893672"/>
            <a:ext cx="1528280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11255" y="1893672"/>
            <a:ext cx="1865154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17185" y="2043310"/>
            <a:ext cx="830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6173" y="3149477"/>
            <a:ext cx="27478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18     2</a:t>
            </a:r>
          </a:p>
          <a:p>
            <a:r>
              <a:rPr lang="en-US" sz="5400" dirty="0">
                <a:latin typeface="Bahnschrift SemiBold" pitchFamily="34" charset="0"/>
              </a:rPr>
              <a:t>    –      =</a:t>
            </a:r>
          </a:p>
          <a:p>
            <a:r>
              <a:rPr lang="en-US" sz="5400" dirty="0">
                <a:latin typeface="Bahnschrift SemiBold" pitchFamily="34" charset="0"/>
              </a:rPr>
              <a:t>27    6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2646" y="3193985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2        1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3       3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09014" y="4529470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05424" y="454364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42837" y="457554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19693" y="4522382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25204" y="3250692"/>
            <a:ext cx="17171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1       </a:t>
            </a:r>
          </a:p>
          <a:p>
            <a:r>
              <a:rPr lang="en-US" sz="5400" dirty="0">
                <a:latin typeface="Bahnschrift SemiBold" pitchFamily="34" charset="0"/>
              </a:rPr>
              <a:t>     </a:t>
            </a:r>
          </a:p>
          <a:p>
            <a:r>
              <a:rPr lang="en-US" sz="5400" dirty="0">
                <a:latin typeface="Bahnschrift SemiBold" pitchFamily="34" charset="0"/>
              </a:rPr>
              <a:t>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439247" y="4579089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 animBg="1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…………</a:t>
            </a:r>
            <a:endParaRPr lang="zh-CN" altLang="en-US" sz="48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字魂46号-喵喵体" panose="00000500000000000000" pitchFamily="2" charset="-122"/>
                <a:ea typeface="字魂46号-喵喵体" panose="00000500000000000000" pitchFamily="2" charset="-122"/>
                <a:cs typeface="Angsana New" panose="02020603050405020304" pitchFamily="18" charset="-34"/>
              </a:rPr>
              <a:t>……</a:t>
            </a:r>
            <a:endParaRPr lang="zh-CN" altLang="en-US" sz="4000" b="1" dirty="0">
              <a:latin typeface="字魂46号-喵喵体" panose="00000500000000000000" pitchFamily="2" charset="-122"/>
              <a:ea typeface="字魂46号-喵喵体" panose="00000500000000000000" pitchFamily="2" charset="-122"/>
              <a:cs typeface="Angsana New" panose="02020603050405020304" pitchFamily="18" charset="-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406" flipH="1">
            <a:off x="729727" y="17237"/>
            <a:ext cx="2859249" cy="2859249"/>
          </a:xfrm>
          <a:prstGeom prst="rect">
            <a:avLst/>
          </a:prstGeom>
        </p:spPr>
      </p:pic>
      <p:sp>
        <p:nvSpPr>
          <p:cNvPr id="21" name="标题 4"/>
          <p:cNvSpPr txBox="1">
            <a:spLocks/>
          </p:cNvSpPr>
          <p:nvPr/>
        </p:nvSpPr>
        <p:spPr>
          <a:xfrm>
            <a:off x="2859766" y="1159422"/>
            <a:ext cx="7847220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Bài 4: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Rút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gọn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rồi</a:t>
            </a:r>
            <a:r>
              <a:rPr lang="en-US" altLang="zh-CN" sz="4000" b="1" dirty="0">
                <a:latin typeface="UTM Avo" panose="02040603050506020204" pitchFamily="18" charset="0"/>
                <a:ea typeface="仓耳羽辰体-谷力 W04" panose="02020400000000000000" pitchFamily="18" charset="-122"/>
              </a:rPr>
              <a:t> </a:t>
            </a:r>
            <a:r>
              <a:rPr lang="en-US" altLang="zh-CN" sz="4000" b="1" dirty="0" err="1">
                <a:latin typeface="UTM Avo" panose="02040603050506020204" pitchFamily="18" charset="0"/>
                <a:ea typeface="仓耳羽辰体-谷力 W04" panose="02020400000000000000" pitchFamily="18" charset="-122"/>
              </a:rPr>
              <a:t>tính</a:t>
            </a:r>
            <a:endParaRPr lang="zh-CN" altLang="en-US" sz="4000" b="1" dirty="0">
              <a:latin typeface="UTM Avo" panose="02040603050506020204" pitchFamily="18" charset="0"/>
              <a:ea typeface="仓耳羽辰体-谷力 W04" panose="02020400000000000000" pitchFamily="18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0406" y="1893672"/>
            <a:ext cx="1528280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11255" y="1893672"/>
            <a:ext cx="1865154" cy="207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62871" y="2043310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6173" y="3149477"/>
            <a:ext cx="27478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15     3</a:t>
            </a:r>
          </a:p>
          <a:p>
            <a:r>
              <a:rPr lang="en-US" sz="5400" dirty="0">
                <a:latin typeface="Bahnschrift SemiBold" pitchFamily="34" charset="0"/>
              </a:rPr>
              <a:t>    –      =</a:t>
            </a:r>
          </a:p>
          <a:p>
            <a:r>
              <a:rPr lang="en-US" sz="5400" dirty="0">
                <a:latin typeface="Bahnschrift SemiBold" pitchFamily="34" charset="0"/>
              </a:rPr>
              <a:t>25    21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2646" y="3193985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3        1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5       7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09014" y="4529470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05424" y="4543647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42837" y="457554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19693" y="4522382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25204" y="3250692"/>
            <a:ext cx="293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21       5</a:t>
            </a:r>
          </a:p>
          <a:p>
            <a:r>
              <a:rPr lang="en-US" sz="5400" dirty="0">
                <a:latin typeface="Bahnschrift SemiBold" pitchFamily="34" charset="0"/>
              </a:rPr>
              <a:t>     –      =</a:t>
            </a:r>
          </a:p>
          <a:p>
            <a:r>
              <a:rPr lang="en-US" sz="5400" dirty="0">
                <a:latin typeface="Bahnschrift SemiBold" pitchFamily="34" charset="0"/>
              </a:rPr>
              <a:t>35    35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417982" y="4600354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055395" y="4632251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17260" y="3250693"/>
            <a:ext cx="22589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hnschrift SemiBold" pitchFamily="34" charset="0"/>
              </a:rPr>
              <a:t>16        </a:t>
            </a:r>
          </a:p>
          <a:p>
            <a:r>
              <a:rPr lang="en-US" sz="5400" dirty="0">
                <a:latin typeface="Bahnschrift SemiBold" pitchFamily="34" charset="0"/>
              </a:rPr>
              <a:t>          </a:t>
            </a:r>
          </a:p>
          <a:p>
            <a:r>
              <a:rPr lang="en-US" sz="5400" dirty="0">
                <a:latin typeface="Bahnschrift SemiBold" pitchFamily="34" charset="0"/>
              </a:rPr>
              <a:t>35      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0352568" y="4642883"/>
            <a:ext cx="8506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 animBg="1"/>
      <p:bldP spid="20" grpId="0"/>
      <p:bldP spid="24" grpId="0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616</Words>
  <Application>Microsoft Macintosh PowerPoint</Application>
  <PresentationFormat>Widescreen</PresentationFormat>
  <Paragraphs>256</Paragraphs>
  <Slides>20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Times New Roman</vt:lpstr>
      <vt:lpstr>Arial</vt:lpstr>
      <vt:lpstr>UTM Nokia Standard</vt:lpstr>
      <vt:lpstr>UTM Avo</vt:lpstr>
      <vt:lpstr>等线</vt:lpstr>
      <vt:lpstr>字魂46号-喵喵体</vt:lpstr>
      <vt:lpstr>Bahnschrift Condensed</vt:lpstr>
      <vt:lpstr>UTM American Sans</vt:lpstr>
      <vt:lpstr>Bahiana</vt:lpstr>
      <vt:lpstr>UTM Showcard</vt:lpstr>
      <vt:lpstr>Cambria Math</vt:lpstr>
      <vt:lpstr>UTM Neutra</vt:lpstr>
      <vt:lpstr>Bahnschrift SemiBold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KTUTS</dc:creator>
  <cp:keywords>VIETBAO</cp:keywords>
  <cp:lastModifiedBy>Kwon Ji Yong</cp:lastModifiedBy>
  <cp:revision>48</cp:revision>
  <dcterms:created xsi:type="dcterms:W3CDTF">2020-02-11T07:06:41Z</dcterms:created>
  <dcterms:modified xsi:type="dcterms:W3CDTF">2022-03-02T18:41:33Z</dcterms:modified>
  <cp:version>J22</cp:version>
</cp:coreProperties>
</file>