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3585" r:id="rId4"/>
    <p:sldId id="8888" r:id="rId5"/>
    <p:sldId id="8889" r:id="rId6"/>
    <p:sldId id="8882" r:id="rId7"/>
    <p:sldId id="8898" r:id="rId8"/>
    <p:sldId id="8891" r:id="rId9"/>
    <p:sldId id="8892" r:id="rId10"/>
    <p:sldId id="8893" r:id="rId11"/>
    <p:sldId id="260" r:id="rId12"/>
    <p:sldId id="8539" r:id="rId13"/>
    <p:sldId id="309" r:id="rId14"/>
    <p:sldId id="8894" r:id="rId15"/>
    <p:sldId id="8895" r:id="rId16"/>
    <p:sldId id="8896" r:id="rId17"/>
    <p:sldId id="8897" r:id="rId18"/>
    <p:sldId id="8899" r:id="rId19"/>
    <p:sldId id="8900" r:id="rId20"/>
    <p:sldId id="8886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等线 Light" panose="02010600030101010101" pitchFamily="2" charset="-122"/>
      <p:regular r:id="rId25"/>
    </p:embeddedFont>
    <p:embeddedFont>
      <p:font typeface="Cambria Math" panose="02040503050406030204" pitchFamily="18" charset="0"/>
      <p:regular r:id="rId26"/>
    </p:embeddedFont>
    <p:embeddedFont>
      <p:font typeface="UTM Avo" panose="02040603050506020204" pitchFamily="18"/>
      <p:regular r:id="rId27"/>
      <p:bold r:id="rId28"/>
      <p:italic r:id="rId29"/>
      <p:boldItalic r:id="rId30"/>
    </p:embeddedFont>
    <p:embeddedFont>
      <p:font typeface="UTM Flavour" panose="02040603050506020204" pitchFamily="18"/>
      <p:regular r:id="rId31"/>
    </p:embeddedFont>
    <p:embeddedFont>
      <p:font typeface="UTM Futura Extra" panose="02040603050506020204" pitchFamily="18"/>
      <p:bold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893"/>
    <a:srgbClr val="9EC7FD"/>
    <a:srgbClr val="F19EC2"/>
    <a:srgbClr val="FFAD2D"/>
    <a:srgbClr val="F9F4B2"/>
    <a:srgbClr val="EC8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70" d="100"/>
          <a:sy n="70" d="100"/>
        </p:scale>
        <p:origin x="1008" y="1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120D2-5D04-402E-9426-9B12B5431795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2D98F-74F9-42E9-9FBD-58C2E9248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62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374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380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085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33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65B9-57B2-4119-82B3-C2F8FF7F967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6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731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03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65B9-57B2-4119-82B3-C2F8FF7F967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404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071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657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938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81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60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A6F0-3477-4318-A885-D9933DC1249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71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A6F0-3477-4318-A885-D9933DC1249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28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A6F0-3477-4318-A885-D9933DC1249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335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261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D98F-74F9-42E9-9FBD-58C2E92480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87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69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7A4E-2AB8-4FC9-8660-C5051A36BF2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824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9D2F41-D825-4CD8-8EF8-9E6E339C8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3CFD94-3FBB-4706-8D60-EFE55DC63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5292B5-CC67-4430-91F9-A7F94C39C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D4D696-CB79-4B5A-A833-33C1CFA8B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979BA9-77FD-477F-AD72-F0DDD592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8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293C19-7C6D-444F-82E9-CAE41D1B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9A27257-CAEE-48FA-80EA-F9CF8D4C7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246FC9-8AED-41DA-B737-986B5B480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3B4EE6-96D8-45C5-B816-EA345EAA4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740D51-98E7-44B1-B025-C2720259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57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1DA87-45FA-44AB-BA40-97E4919A5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3784CD-B2E9-4E00-9015-95799D86F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8E157C-8990-4B6F-84FD-1B2DB0010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DB27B5-F5A4-4439-90DB-D63691B3A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60771D-8134-415A-A6BC-E6697ED6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11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916359-8A7C-4614-8A84-CAE2D12E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82B2B4-E08D-4E63-BE94-D1282EB05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CD167A-0416-4696-A1FC-FC854958D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406EBC-A0D1-4776-A491-2A97E9A27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5346DF-1690-4945-89FA-7EB00DA8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9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3CC606-016C-46C8-A701-6C801386A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66971A-2DE8-4671-9FA4-2C43B7301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37109C-8A31-490D-A5E5-D34DA4524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EF706C-B4FB-48EA-B863-2A66F1EE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CDB3AE-5F54-4310-B5B4-0D7C3D4EC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15D308-F1BC-4A13-86D7-71D1B9FB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79A4C3-20D7-448C-A6D2-9FBDC0472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316186E-0012-4C9E-8940-F82367366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BE3AB0-22F3-4099-B6E2-5D22F2B0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4BADF3-366B-47C1-8E33-94B1561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392BEB-54F4-4511-92E7-BE789499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6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267D9-ECA7-46BE-8ABB-FE5E88D9F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A29545-1B60-40B0-A43C-085D75332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2913A2-C09C-4081-9442-481EF254D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E817589-C1D2-4D82-A936-B1521ED13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06A7A2C-8A99-4C3C-B1AA-F973ED99B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B0EC5-F721-4D3C-9396-0D100A902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4A14FD-944A-4AD1-A6B7-B85BFE4B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E2802B-7DC3-4F3F-97EE-B6DA1F82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7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9C4B34-D50C-4792-8195-7EC21A6BA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4A6594-0846-4CEE-95BE-C258970D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FC34B14-DC2A-4406-A1CA-DDFF1E7E9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DC404B-4226-4460-8834-1E2D94CE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5001B8B-D947-4DFB-8DCB-820B0226AFD6}"/>
              </a:ext>
            </a:extLst>
          </p:cNvPr>
          <p:cNvGrpSpPr/>
          <p:nvPr userDrawn="1"/>
        </p:nvGrpSpPr>
        <p:grpSpPr>
          <a:xfrm>
            <a:off x="-627952" y="1"/>
            <a:ext cx="12990550" cy="7349320"/>
            <a:chOff x="-627952" y="1"/>
            <a:chExt cx="12990550" cy="734932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8D1E320-8144-4A1F-8CB2-139F30E86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0" r="32487"/>
            <a:stretch/>
          </p:blipFill>
          <p:spPr>
            <a:xfrm rot="5400000">
              <a:off x="2666999" y="-2666998"/>
              <a:ext cx="6858001" cy="1219200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6D99597-CA63-431C-BDDF-89734DF362CC}"/>
                </a:ext>
              </a:extLst>
            </p:cNvPr>
            <p:cNvSpPr/>
            <p:nvPr/>
          </p:nvSpPr>
          <p:spPr>
            <a:xfrm>
              <a:off x="436727" y="491319"/>
              <a:ext cx="11414077" cy="5960660"/>
            </a:xfrm>
            <a:prstGeom prst="rect">
              <a:avLst/>
            </a:prstGeom>
            <a:solidFill>
              <a:srgbClr val="F9F4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8FA47A-EDCD-4A32-91C7-31FEAEB5F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7952" y="4619769"/>
              <a:ext cx="3342207" cy="272955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EAF5498-EB30-40E5-8FE7-897CA8602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46" t="11276" r="12829" b="18685"/>
            <a:stretch/>
          </p:blipFill>
          <p:spPr>
            <a:xfrm>
              <a:off x="1996846" y="5387081"/>
              <a:ext cx="1434818" cy="144570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DAC2B0E-8EBF-4C6A-8242-BB2BB000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5154" y="5158854"/>
              <a:ext cx="2167444" cy="190216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0" y="1"/>
            <a:ext cx="13773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accent1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070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26CDE59-0B32-4C79-B727-1B81CF84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67CE326-A3F8-490C-85C6-1F8551D8E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02E958-6C2B-4555-899E-135540C3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E8B7385-0D12-49AA-B3DB-21134E2676C1}"/>
              </a:ext>
            </a:extLst>
          </p:cNvPr>
          <p:cNvGrpSpPr/>
          <p:nvPr userDrawn="1"/>
        </p:nvGrpSpPr>
        <p:grpSpPr>
          <a:xfrm>
            <a:off x="0" y="1"/>
            <a:ext cx="12192000" cy="6858001"/>
            <a:chOff x="0" y="1"/>
            <a:chExt cx="12192000" cy="685800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25D59A-1ADA-4014-842E-85A5CD090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20" r="32487"/>
            <a:stretch/>
          </p:blipFill>
          <p:spPr>
            <a:xfrm rot="5400000">
              <a:off x="2666999" y="-2666998"/>
              <a:ext cx="6858001" cy="12192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EA5DC88-95FF-479E-87F1-93829103538C}"/>
                </a:ext>
              </a:extLst>
            </p:cNvPr>
            <p:cNvSpPr/>
            <p:nvPr/>
          </p:nvSpPr>
          <p:spPr>
            <a:xfrm>
              <a:off x="436727" y="491319"/>
              <a:ext cx="11414077" cy="5960660"/>
            </a:xfrm>
            <a:prstGeom prst="rect">
              <a:avLst/>
            </a:prstGeom>
            <a:solidFill>
              <a:srgbClr val="F9F4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7"/>
          <p:cNvSpPr txBox="1"/>
          <p:nvPr userDrawn="1"/>
        </p:nvSpPr>
        <p:spPr>
          <a:xfrm>
            <a:off x="0" y="1"/>
            <a:ext cx="13773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accent1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208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72FBA-675C-4FC0-87CF-C7B2746D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24F22B-F18F-49B0-88D3-ED16CDA12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DFBF2A-6FE1-4AFA-B4FB-462E3D071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4E131C-C781-4424-96B2-DFBF607DC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B92414-1FEF-4288-A07C-47C4FDDEA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D3BCD3-D3E4-4BF4-9212-6612D6ED5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8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367D8A-CF17-4CE5-B1E4-ACC8A6E05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1287A8B-1185-4306-B52C-4D9B0F1F0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45EA36-7331-4FCC-993E-F296986F7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BFC8453-6427-471B-921E-345A4246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33CDE-1AF9-4082-8D99-30C6DDD4ADD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F79282-E6FF-4780-985E-0FB4F51C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449747-C784-4723-9A20-5CD8C866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91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E01CD19-8FA9-4B15-A3AB-04E7369E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5CFAE-BA00-4B42-9186-9F2A3AA65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2E63D8-491E-4867-A602-984056C39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33CDE-1AF9-4082-8D99-30C6DDD4ADD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846ED1-D64B-4688-97A0-33835DD9F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CEF092-21AD-4CEE-BEFF-76F922218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D162E-9690-425B-AA98-B4159FBB77B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3A7480-7FA3-489D-BAC2-6AD8BC85431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345FD4-01F0-40F1-B82C-97E495889D7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6A3494-772C-4B26-AB2A-88D0455EB6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0EA994-9DDD-43B6-9190-2D1F203231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1C22F6-EAF1-4942-A4D1-8C09DC33133C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AE558E-9815-4649-A675-50D79CB157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1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2537" r="5842" b="21537"/>
          <a:stretch/>
        </p:blipFill>
        <p:spPr>
          <a:xfrm flipH="1" flipV="1">
            <a:off x="-1" y="111700"/>
            <a:ext cx="12192001" cy="718985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95288" y="2523744"/>
            <a:ext cx="3544224" cy="1631216"/>
            <a:chOff x="1837944" y="2523744"/>
            <a:chExt cx="2802343" cy="1631216"/>
          </a:xfrm>
        </p:grpSpPr>
        <p:sp>
          <p:nvSpPr>
            <p:cNvPr id="2" name="TextBox 1"/>
            <p:cNvSpPr txBox="1"/>
            <p:nvPr/>
          </p:nvSpPr>
          <p:spPr>
            <a:xfrm>
              <a:off x="1837944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TÌM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42807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Futura Extra" panose="02040603050506020204" pitchFamily="18" charset="0"/>
                </a:rPr>
                <a:t>TÌM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40905" y="3387854"/>
            <a:ext cx="5934456" cy="82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396261" y="2007519"/>
            <a:ext cx="6657104" cy="1574404"/>
            <a:chOff x="4454358" y="1909634"/>
            <a:chExt cx="6657104" cy="1574404"/>
          </a:xfrm>
        </p:grpSpPr>
        <p:sp>
          <p:nvSpPr>
            <p:cNvPr id="19" name="TextBox 18"/>
            <p:cNvSpPr txBox="1"/>
            <p:nvPr/>
          </p:nvSpPr>
          <p:spPr>
            <a:xfrm>
              <a:off x="4454358" y="1914378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C000"/>
                  </a:solidFill>
                  <a:latin typeface="UTM Futura Extra" panose="02040603050506020204" pitchFamily="18" charset="0"/>
                </a:rPr>
                <a:t>PHÂN SỐ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3877" y="1909634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UTM Futura Extra" panose="02040603050506020204" pitchFamily="18" charset="0"/>
                </a:rPr>
                <a:t>PHÂN SỐ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59870" y="3604939"/>
            <a:ext cx="7719354" cy="1206425"/>
            <a:chOff x="4359870" y="3604939"/>
            <a:chExt cx="7719354" cy="1206425"/>
          </a:xfrm>
        </p:grpSpPr>
        <p:sp>
          <p:nvSpPr>
            <p:cNvPr id="20" name="TextBox 19"/>
            <p:cNvSpPr txBox="1"/>
            <p:nvPr/>
          </p:nvSpPr>
          <p:spPr>
            <a:xfrm>
              <a:off x="4359870" y="3604939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19EC2"/>
                  </a:solidFill>
                  <a:latin typeface="UTM Futura Extra" panose="02040603050506020204" pitchFamily="18" charset="0"/>
                </a:rPr>
                <a:t>CỦA MỘT SỐ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66550" y="3611035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UTM Futura Extra" panose="02040603050506020204" pitchFamily="18" charset="0"/>
                </a:rPr>
                <a:t>CỦA MỘT SỐ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79294"/>
            <a:ext cx="3096735" cy="33787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4" t="70068"/>
          <a:stretch/>
        </p:blipFill>
        <p:spPr>
          <a:xfrm rot="16200000">
            <a:off x="3247350" y="4277754"/>
            <a:ext cx="1999488" cy="2052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9" b="73289"/>
          <a:stretch/>
        </p:blipFill>
        <p:spPr>
          <a:xfrm>
            <a:off x="8288264" y="464780"/>
            <a:ext cx="2051304" cy="18318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34711" b="74466"/>
          <a:stretch/>
        </p:blipFill>
        <p:spPr>
          <a:xfrm>
            <a:off x="8076245" y="4467569"/>
            <a:ext cx="2030125" cy="17511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44" b="73289"/>
          <a:stretch/>
        </p:blipFill>
        <p:spPr>
          <a:xfrm flipH="1">
            <a:off x="2738615" y="831596"/>
            <a:ext cx="2368273" cy="20304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39029" r="64757" b="40489"/>
          <a:stretch/>
        </p:blipFill>
        <p:spPr>
          <a:xfrm>
            <a:off x="5398485" y="638872"/>
            <a:ext cx="2074694" cy="14046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34578" r="38649" b="39555"/>
          <a:stretch/>
        </p:blipFill>
        <p:spPr>
          <a:xfrm>
            <a:off x="10517617" y="4240800"/>
            <a:ext cx="1263136" cy="1773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2" t="38686" r="5904" b="41979"/>
          <a:stretch/>
        </p:blipFill>
        <p:spPr>
          <a:xfrm>
            <a:off x="5649141" y="4570520"/>
            <a:ext cx="1740281" cy="14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31" y="887908"/>
            <a:ext cx="5478411" cy="4129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516794" y="1040308"/>
                <a:ext cx="4979248" cy="32348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latin typeface="UTM Avo" panose="02040603050506020204" pitchFamily="18" charset="0"/>
                  </a:rPr>
                  <a:t>Bài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giải</a:t>
                </a:r>
                <a:endParaRPr lang="en-US" sz="32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>
                    <a:latin typeface="UTM Avo" panose="02040603050506020204" pitchFamily="18" charset="0"/>
                  </a:rPr>
                  <a:t>số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12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= 8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 err="1">
                    <a:latin typeface="UTM Avo" panose="02040603050506020204" pitchFamily="18" charset="0"/>
                  </a:rPr>
                  <a:t>Đáp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latin typeface="UTM Avo" panose="02040603050506020204" pitchFamily="18" charset="0"/>
                  </a:rPr>
                  <a:t>: 8 </a:t>
                </a:r>
                <a:r>
                  <a:rPr lang="en-US" sz="32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794" y="1040308"/>
                <a:ext cx="4979248" cy="3234860"/>
              </a:xfrm>
              <a:prstGeom prst="rect">
                <a:avLst/>
              </a:prstGeom>
              <a:blipFill>
                <a:blip r:embed="rId4"/>
                <a:stretch>
                  <a:fillRect t="-2453" r="-2693" b="-5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-886878" y="3550920"/>
            <a:ext cx="14137640" cy="5003800"/>
            <a:chOff x="-218440" y="3540760"/>
            <a:chExt cx="14137640" cy="5003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8440" y="3540760"/>
              <a:ext cx="4993640" cy="49936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3560" y="3540760"/>
              <a:ext cx="4993640" cy="49936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560" y="3550920"/>
              <a:ext cx="4993640" cy="4993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29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6901549-FEC6-4727-A2AF-25257C68F208}"/>
              </a:ext>
            </a:extLst>
          </p:cNvPr>
          <p:cNvGrpSpPr/>
          <p:nvPr/>
        </p:nvGrpSpPr>
        <p:grpSpPr>
          <a:xfrm>
            <a:off x="-127322" y="-56597"/>
            <a:ext cx="13517480" cy="7422597"/>
            <a:chOff x="-127323" y="-30021"/>
            <a:chExt cx="13517480" cy="733157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EDB7541-23A6-4555-B3BD-BEF5E75A9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323" y="-30021"/>
              <a:ext cx="12319323" cy="684727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739DF6C-85CC-419B-A49B-2656BD7C4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6" t="22537" r="5843" b="21537"/>
            <a:stretch/>
          </p:blipFill>
          <p:spPr>
            <a:xfrm flipH="1" flipV="1">
              <a:off x="-1" y="111701"/>
              <a:ext cx="13390158" cy="71898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00122" y="1464284"/>
            <a:ext cx="9537397" cy="4524315"/>
            <a:chOff x="1801157" y="2523744"/>
            <a:chExt cx="7541020" cy="4524315"/>
          </a:xfrm>
        </p:grpSpPr>
        <p:sp>
          <p:nvSpPr>
            <p:cNvPr id="22" name="TextBox 21"/>
            <p:cNvSpPr txBox="1"/>
            <p:nvPr/>
          </p:nvSpPr>
          <p:spPr>
            <a:xfrm>
              <a:off x="1837944" y="2523744"/>
              <a:ext cx="7504233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4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LUYỆN </a:t>
              </a:r>
            </a:p>
            <a:p>
              <a:pPr algn="r"/>
              <a:r>
                <a:rPr lang="en-US" sz="144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TẬP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01157" y="2523744"/>
              <a:ext cx="7415437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400" dirty="0">
                  <a:latin typeface="UTM Futura Extra" panose="02040603050506020204" pitchFamily="18" charset="0"/>
                </a:rPr>
                <a:t>LUYỆN </a:t>
              </a:r>
            </a:p>
            <a:p>
              <a:pPr algn="r"/>
              <a:r>
                <a:rPr lang="en-US" sz="14400" dirty="0">
                  <a:latin typeface="UTM Futura Extra" panose="02040603050506020204" pitchFamily="18" charset="0"/>
                </a:rPr>
                <a:t>TẬP</a:t>
              </a:r>
            </a:p>
          </p:txBody>
        </p:sp>
      </p:grpSp>
      <p:pic>
        <p:nvPicPr>
          <p:cNvPr id="24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2458684"/>
            <a:ext cx="3616960" cy="36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614064" y="905071"/>
                <a:ext cx="6924656" cy="5047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 err="1">
                    <a:latin typeface="UTM Avo" panose="02040603050506020204" pitchFamily="18" charset="0"/>
                  </a:rPr>
                  <a:t>Bài</a:t>
                </a:r>
                <a:r>
                  <a:rPr lang="en-US" sz="4800" dirty="0">
                    <a:latin typeface="UTM Avo" panose="02040603050506020204" pitchFamily="18" charset="0"/>
                  </a:rPr>
                  <a:t> 1: </a:t>
                </a:r>
                <a:r>
                  <a:rPr lang="en-US" sz="48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có</a:t>
                </a:r>
                <a:r>
                  <a:rPr lang="en-US" sz="4800" dirty="0">
                    <a:latin typeface="UTM Avo" panose="02040603050506020204" pitchFamily="18" charset="0"/>
                  </a:rPr>
                  <a:t> 35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,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trong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64" y="905071"/>
                <a:ext cx="6924656" cy="5047857"/>
              </a:xfrm>
              <a:prstGeom prst="rect">
                <a:avLst/>
              </a:prstGeom>
              <a:blipFill>
                <a:blip r:embed="rId3"/>
                <a:stretch>
                  <a:fillRect l="-4029" t="-2764" r="-4029" b="-552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04" y="560322"/>
            <a:ext cx="4785596" cy="598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8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603904" y="648056"/>
                <a:ext cx="10988656" cy="2375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latin typeface="UTM Avo" panose="02040603050506020204" pitchFamily="18" charset="0"/>
                  </a:rPr>
                  <a:t>Bài</a:t>
                </a:r>
                <a:r>
                  <a:rPr lang="en-US" sz="4000" dirty="0">
                    <a:latin typeface="UTM Avo" panose="02040603050506020204" pitchFamily="18" charset="0"/>
                  </a:rPr>
                  <a:t> 1: </a:t>
                </a:r>
                <a:r>
                  <a:rPr lang="en-US" sz="40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có</a:t>
                </a:r>
                <a:r>
                  <a:rPr lang="en-US" sz="4000" dirty="0">
                    <a:latin typeface="UTM Avo" panose="02040603050506020204" pitchFamily="18" charset="0"/>
                  </a:rPr>
                  <a:t> 35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000" dirty="0">
                    <a:latin typeface="UTM Avo" panose="02040603050506020204" pitchFamily="18" charset="0"/>
                  </a:rPr>
                  <a:t>, </a:t>
                </a:r>
                <a:r>
                  <a:rPr lang="en-US" sz="4000" dirty="0" err="1">
                    <a:latin typeface="UTM Avo" panose="02040603050506020204" pitchFamily="18" charset="0"/>
                  </a:rPr>
                  <a:t>trong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000" dirty="0">
                    <a:latin typeface="UTM Avo" panose="02040603050506020204" pitchFamily="18" charset="0"/>
                  </a:rPr>
                  <a:t>. </a:t>
                </a:r>
                <a:r>
                  <a:rPr lang="en-US" sz="40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xếp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loại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khá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của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0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04" y="648056"/>
                <a:ext cx="10988656" cy="2375330"/>
              </a:xfrm>
              <a:prstGeom prst="rect">
                <a:avLst/>
              </a:prstGeom>
              <a:blipFill>
                <a:blip r:embed="rId3"/>
                <a:stretch>
                  <a:fillRect l="-1963" t="-4233" r="-1963" b="-952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5935672" y="508899"/>
            <a:ext cx="3312160" cy="995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9412624" y="1294582"/>
            <a:ext cx="2082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124465" y="2159006"/>
            <a:ext cx="609823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99440" y="1116395"/>
            <a:ext cx="436880" cy="13208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55359" y="3171804"/>
                <a:ext cx="10540065" cy="3169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giải</a:t>
                </a:r>
                <a:endParaRPr lang="en-US" sz="36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xếp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loại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khá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lớp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đó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35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70C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= 21 (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              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Đáp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: 21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36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sinh</a:t>
                </a:r>
                <a:endParaRPr lang="en-US" sz="36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59" y="3171804"/>
                <a:ext cx="10540065" cy="3169907"/>
              </a:xfrm>
              <a:prstGeom prst="rect">
                <a:avLst/>
              </a:prstGeom>
              <a:blipFill>
                <a:blip r:embed="rId4"/>
                <a:stretch>
                  <a:fillRect l="-1324" t="-2789" r="-1203" b="-637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90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799720" y="909432"/>
                <a:ext cx="6924656" cy="5039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 err="1">
                    <a:latin typeface="UTM Avo" panose="02040603050506020204" pitchFamily="18" charset="0"/>
                  </a:rPr>
                  <a:t>Bài</a:t>
                </a:r>
                <a:r>
                  <a:rPr lang="en-US" sz="4800" dirty="0">
                    <a:latin typeface="UTM Avo" panose="02040603050506020204" pitchFamily="18" charset="0"/>
                  </a:rPr>
                  <a:t> 2: </a:t>
                </a:r>
                <a:r>
                  <a:rPr lang="en-US" sz="48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4800" dirty="0">
                    <a:latin typeface="UTM Avo" panose="02040603050506020204" pitchFamily="18" charset="0"/>
                  </a:rPr>
                  <a:t> sân trường hình chữ nhật có chiều dài 120m, chiều rộng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0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0" i="0" smtClean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dài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rộng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sân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trường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20" y="909432"/>
                <a:ext cx="6924656" cy="5039136"/>
              </a:xfrm>
              <a:prstGeom prst="rect">
                <a:avLst/>
              </a:prstGeom>
              <a:blipFill>
                <a:blip r:embed="rId3"/>
                <a:stretch>
                  <a:fillRect l="-4022" t="-2764" r="-4022" b="-527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5737" r="26175" b="9612"/>
          <a:stretch/>
        </p:blipFill>
        <p:spPr>
          <a:xfrm>
            <a:off x="7929953" y="484560"/>
            <a:ext cx="3611807" cy="5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01040" y="508527"/>
                <a:ext cx="11019136" cy="2140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UTM Avo" panose="02040603050506020204" pitchFamily="18" charset="0"/>
                  </a:rPr>
                  <a:t>Bài</a:t>
                </a:r>
                <a:r>
                  <a:rPr lang="en-US" sz="3600" dirty="0">
                    <a:latin typeface="UTM Avo" panose="02040603050506020204" pitchFamily="18" charset="0"/>
                  </a:rPr>
                  <a:t> 2: </a:t>
                </a:r>
                <a:r>
                  <a:rPr lang="en-US" sz="36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3600" dirty="0">
                    <a:latin typeface="UTM Avo" panose="02040603050506020204" pitchFamily="18" charset="0"/>
                  </a:rPr>
                  <a:t> sân trường hình chữ nhật có chiều dài 120m, chiều rộng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dài</a:t>
                </a:r>
                <a:r>
                  <a:rPr lang="en-US" sz="3600" dirty="0">
                    <a:latin typeface="UTM Avo" panose="02040603050506020204" pitchFamily="18" charset="0"/>
                  </a:rPr>
                  <a:t>. </a:t>
                </a:r>
                <a:r>
                  <a:rPr lang="en-US" sz="3600" dirty="0" err="1">
                    <a:latin typeface="UTM Avo" panose="02040603050506020204" pitchFamily="18" charset="0"/>
                  </a:rPr>
                  <a:t>Tính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chiều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rộng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sân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trường</a:t>
                </a:r>
                <a:r>
                  <a:rPr lang="en-US" sz="3600" dirty="0">
                    <a:latin typeface="UTM Avo" panose="020406030505060202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508527"/>
                <a:ext cx="11019136" cy="2140522"/>
              </a:xfrm>
              <a:prstGeom prst="rect">
                <a:avLst/>
              </a:prstGeom>
              <a:blipFill>
                <a:blip r:embed="rId3"/>
                <a:stretch>
                  <a:fillRect l="-1726" t="-4118" r="-1611" b="-10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591512" y="1239520"/>
            <a:ext cx="1562408" cy="751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306320" y="1903908"/>
            <a:ext cx="38811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908800" y="1903908"/>
            <a:ext cx="2184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6311592" y="1060628"/>
            <a:ext cx="436880" cy="117457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854890" y="2787301"/>
                <a:ext cx="10665099" cy="3446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Bài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giải</a:t>
                </a:r>
                <a:endParaRPr lang="en-US" sz="4000" b="1" dirty="0">
                  <a:solidFill>
                    <a:srgbClr val="00B050"/>
                  </a:solidFill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Chiều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rộng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sân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trường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nhật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120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B05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B050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= 100 (m)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Đáp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B05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B050"/>
                    </a:solidFill>
                    <a:latin typeface="UTM Avo" panose="02040603050506020204" pitchFamily="18" charset="0"/>
                  </a:rPr>
                  <a:t>: 100 m</a:t>
                </a: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90" y="2787301"/>
                <a:ext cx="10665099" cy="3446585"/>
              </a:xfrm>
              <a:prstGeom prst="rect">
                <a:avLst/>
              </a:prstGeom>
              <a:blipFill>
                <a:blip r:embed="rId4"/>
                <a:stretch>
                  <a:fillRect l="-1546" t="-3297" r="-1546" b="-659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8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799720" y="909432"/>
                <a:ext cx="6924656" cy="5055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dirty="0" err="1">
                    <a:latin typeface="UTM Avo" panose="02040603050506020204" pitchFamily="18" charset="0"/>
                  </a:rPr>
                  <a:t>Bài</a:t>
                </a:r>
                <a:r>
                  <a:rPr lang="en-US" sz="4800" dirty="0">
                    <a:latin typeface="UTM Avo" panose="02040603050506020204" pitchFamily="18" charset="0"/>
                  </a:rPr>
                  <a:t> 3: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800" dirty="0">
                    <a:latin typeface="UTM Avo" panose="02040603050506020204" pitchFamily="18" charset="0"/>
                  </a:rPr>
                  <a:t> 4A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có</a:t>
                </a:r>
                <a:r>
                  <a:rPr lang="en-US" sz="4800" dirty="0">
                    <a:latin typeface="UTM Avo" panose="02040603050506020204" pitchFamily="18" charset="0"/>
                  </a:rPr>
                  <a:t> 16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nam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và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nữ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bằng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UTM Avo" panose="02040603050506020204" pitchFamily="18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4800" b="0" i="0" smtClean="0">
                            <a:latin typeface="UTM Avo" panose="02040603050506020204" pitchFamily="18"/>
                            <a:cs typeface="Malayalam MN" pitchFamily="2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4800" b="0" i="0" smtClean="0">
                            <a:latin typeface="UTM Avo" panose="02040603050506020204" pitchFamily="18"/>
                            <a:cs typeface="Malayalam MN" pitchFamily="2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>
                    <a:latin typeface="UTM Avo" panose="02040603050506020204" pitchFamily="18"/>
                    <a:cs typeface="Malayalam MN" pitchFamily="2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nam</a:t>
                </a:r>
                <a:r>
                  <a:rPr lang="en-US" sz="4800" dirty="0">
                    <a:latin typeface="UTM Avo" panose="02040603050506020204" pitchFamily="18" charset="0"/>
                  </a:rPr>
                  <a:t>.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Hỏi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4800" dirty="0">
                    <a:latin typeface="UTM Avo" panose="02040603050506020204" pitchFamily="18" charset="0"/>
                  </a:rPr>
                  <a:t> 4A </a:t>
                </a:r>
                <a:r>
                  <a:rPr lang="en-US" sz="4800" dirty="0" err="1">
                    <a:latin typeface="UTM Avo" panose="02040603050506020204" pitchFamily="18" charset="0"/>
                  </a:rPr>
                  <a:t>có</a:t>
                </a:r>
                <a:r>
                  <a:rPr lang="en-US" sz="4800" dirty="0">
                    <a:latin typeface="UTM Avo" panose="02040603050506020204" pitchFamily="18" charset="0"/>
                  </a:rPr>
                  <a:t> bao </a:t>
                </a:r>
                <a:r>
                  <a:rPr lang="en-US" sz="4800" dirty="0" err="1">
                    <a:latin typeface="UTM Avo" panose="02040603050506020204" pitchFamily="18" charset="0"/>
                  </a:rPr>
                  <a:t>nhiêu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4800" dirty="0">
                    <a:latin typeface="UTM Avo" panose="02040603050506020204" pitchFamily="18" charset="0"/>
                  </a:rPr>
                  <a:t> </a:t>
                </a:r>
                <a:r>
                  <a:rPr lang="en-US" sz="4800" dirty="0" err="1">
                    <a:latin typeface="UTM Avo" panose="02040603050506020204" pitchFamily="18" charset="0"/>
                  </a:rPr>
                  <a:t>nữ</a:t>
                </a:r>
                <a:r>
                  <a:rPr lang="en-US" sz="4800" dirty="0"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20" y="909432"/>
                <a:ext cx="6924656" cy="5055102"/>
              </a:xfrm>
              <a:prstGeom prst="rect">
                <a:avLst/>
              </a:prstGeom>
              <a:blipFill>
                <a:blip r:embed="rId3"/>
                <a:stretch>
                  <a:fillRect l="-4022" t="-2757" r="-4022" b="-55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5737" r="26175" b="9612"/>
          <a:stretch/>
        </p:blipFill>
        <p:spPr>
          <a:xfrm>
            <a:off x="7929953" y="484560"/>
            <a:ext cx="3611807" cy="59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6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01040" y="508527"/>
                <a:ext cx="11019136" cy="2152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UTM Avo" panose="02040603050506020204" pitchFamily="18" charset="0"/>
                  </a:rPr>
                  <a:t>Bài</a:t>
                </a:r>
                <a:r>
                  <a:rPr lang="en-US" sz="3600" dirty="0">
                    <a:latin typeface="UTM Avo" panose="02040603050506020204" pitchFamily="18" charset="0"/>
                  </a:rPr>
                  <a:t> 3: </a:t>
                </a:r>
                <a:r>
                  <a:rPr lang="en-US" sz="36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3600" dirty="0">
                    <a:latin typeface="UTM Avo" panose="02040603050506020204" pitchFamily="18" charset="0"/>
                  </a:rPr>
                  <a:t> 4A </a:t>
                </a:r>
                <a:r>
                  <a:rPr lang="en-US" sz="3600" dirty="0" err="1">
                    <a:latin typeface="UTM Avo" panose="02040603050506020204" pitchFamily="18" charset="0"/>
                  </a:rPr>
                  <a:t>có</a:t>
                </a:r>
                <a:r>
                  <a:rPr lang="en-US" sz="3600" dirty="0">
                    <a:latin typeface="UTM Avo" panose="02040603050506020204" pitchFamily="18" charset="0"/>
                  </a:rPr>
                  <a:t> 16 </a:t>
                </a:r>
                <a:r>
                  <a:rPr lang="en-US" sz="36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nam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và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nữ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bằng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>
                            <a:latin typeface="UTM Avo" panose="02040603050506020204" pitchFamily="18"/>
                            <a:cs typeface="Malayalam MN" pitchFamily="2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>
                            <a:latin typeface="UTM Avo" panose="02040603050506020204" pitchFamily="18"/>
                            <a:cs typeface="Malayalam MN" pitchFamily="2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>
                    <a:latin typeface="UTM Avo" panose="02040603050506020204" pitchFamily="18"/>
                    <a:cs typeface="Malayalam MN" pitchFamily="2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nam</a:t>
                </a:r>
                <a:r>
                  <a:rPr lang="en-US" sz="3600" dirty="0">
                    <a:latin typeface="UTM Avo" panose="02040603050506020204" pitchFamily="18" charset="0"/>
                  </a:rPr>
                  <a:t>. </a:t>
                </a:r>
                <a:r>
                  <a:rPr lang="en-US" sz="3600" dirty="0" err="1">
                    <a:latin typeface="UTM Avo" panose="02040603050506020204" pitchFamily="18" charset="0"/>
                  </a:rPr>
                  <a:t>Hỏi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lớp</a:t>
                </a:r>
                <a:r>
                  <a:rPr lang="en-US" sz="3600" dirty="0">
                    <a:latin typeface="UTM Avo" panose="02040603050506020204" pitchFamily="18" charset="0"/>
                  </a:rPr>
                  <a:t> 4A </a:t>
                </a:r>
                <a:r>
                  <a:rPr lang="en-US" sz="3600" dirty="0" err="1">
                    <a:latin typeface="UTM Avo" panose="02040603050506020204" pitchFamily="18" charset="0"/>
                  </a:rPr>
                  <a:t>có</a:t>
                </a:r>
                <a:r>
                  <a:rPr lang="en-US" sz="3600" dirty="0">
                    <a:latin typeface="UTM Avo" panose="02040603050506020204" pitchFamily="18" charset="0"/>
                  </a:rPr>
                  <a:t> bao </a:t>
                </a:r>
                <a:r>
                  <a:rPr lang="en-US" sz="3600" dirty="0" err="1">
                    <a:latin typeface="UTM Avo" panose="02040603050506020204" pitchFamily="18" charset="0"/>
                  </a:rPr>
                  <a:t>nhiêu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sinh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nữ</a:t>
                </a:r>
                <a:r>
                  <a:rPr lang="en-US" sz="3600" dirty="0"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508527"/>
                <a:ext cx="11019136" cy="2152449"/>
              </a:xfrm>
              <a:prstGeom prst="rect">
                <a:avLst/>
              </a:prstGeom>
              <a:blipFill>
                <a:blip r:embed="rId3"/>
                <a:stretch>
                  <a:fillRect l="-1726" t="-4094" r="-1611" b="-994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4270201" y="414527"/>
            <a:ext cx="4306871" cy="8290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701040" y="1880162"/>
            <a:ext cx="193243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3392676" y="1895915"/>
            <a:ext cx="363120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809492" y="1015188"/>
            <a:ext cx="436880" cy="117457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701040" y="2787301"/>
                <a:ext cx="11019136" cy="3446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Bài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giải</a:t>
                </a:r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nữ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lớp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4A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là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16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UTM Avo" panose="02040603050506020204" pitchFamily="18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 18 (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nữ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)</a:t>
                </a:r>
              </a:p>
              <a:p>
                <a:pPr algn="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		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Đáp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: 18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nữ</a:t>
                </a:r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" y="2787301"/>
                <a:ext cx="11019136" cy="3446585"/>
              </a:xfrm>
              <a:prstGeom prst="rect">
                <a:avLst/>
              </a:prstGeom>
              <a:blipFill>
                <a:blip r:embed="rId4"/>
                <a:stretch>
                  <a:fillRect t="-3297" r="-1841" b="-696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F7FFCA-5DEC-9647-8BF8-189AFF0AB0A5}"/>
              </a:ext>
            </a:extLst>
          </p:cNvPr>
          <p:cNvCxnSpPr>
            <a:cxnSpLocks/>
          </p:cNvCxnSpPr>
          <p:nvPr/>
        </p:nvCxnSpPr>
        <p:spPr>
          <a:xfrm>
            <a:off x="9107424" y="1097699"/>
            <a:ext cx="261275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798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1" y="-78290"/>
            <a:ext cx="15404123" cy="7393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80856" y="2074842"/>
            <a:ext cx="9452904" cy="2800768"/>
            <a:chOff x="1580856" y="2074842"/>
            <a:chExt cx="9452904" cy="2800768"/>
          </a:xfrm>
        </p:grpSpPr>
        <p:sp>
          <p:nvSpPr>
            <p:cNvPr id="19" name="TextBox 18"/>
            <p:cNvSpPr txBox="1"/>
            <p:nvPr/>
          </p:nvSpPr>
          <p:spPr>
            <a:xfrm>
              <a:off x="1580856" y="2074843"/>
              <a:ext cx="934622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solidFill>
                    <a:srgbClr val="9EC7FD"/>
                  </a:solidFill>
                  <a:latin typeface="UTM Futura Extra" panose="02040603050506020204" pitchFamily="18" charset="0"/>
                </a:rPr>
                <a:t>TRÁI TÁO CỦA NEWTON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87536" y="2074842"/>
              <a:ext cx="934622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>
                  <a:latin typeface="UTM Futura Extra" panose="02040603050506020204" pitchFamily="18" charset="0"/>
                </a:rPr>
                <a:t>TRÁI TÁO CỦA NEWTON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478881" y="1205311"/>
            <a:ext cx="4036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50B893"/>
                </a:solidFill>
                <a:latin typeface="UTM Flavour" panose="02040603050506020204" pitchFamily="18" charset="0"/>
              </a:rPr>
              <a:t>trò</a:t>
            </a:r>
            <a:r>
              <a:rPr lang="en-US" sz="6600" dirty="0">
                <a:solidFill>
                  <a:srgbClr val="50B893"/>
                </a:solidFill>
                <a:latin typeface="UTM Flavour" panose="02040603050506020204" pitchFamily="18" charset="0"/>
              </a:rPr>
              <a:t> </a:t>
            </a:r>
            <a:r>
              <a:rPr lang="en-US" sz="6600" dirty="0" err="1">
                <a:solidFill>
                  <a:srgbClr val="50B893"/>
                </a:solidFill>
                <a:latin typeface="UTM Flavour" panose="02040603050506020204" pitchFamily="18" charset="0"/>
              </a:rPr>
              <a:t>chơi</a:t>
            </a:r>
            <a:endParaRPr lang="en-US" sz="6600" dirty="0">
              <a:solidFill>
                <a:srgbClr val="50B893"/>
              </a:solidFill>
              <a:latin typeface="UTM Flavou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88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t="22537" r="5843" b="21537"/>
          <a:stretch/>
        </p:blipFill>
        <p:spPr>
          <a:xfrm flipH="1" flipV="1">
            <a:off x="-1" y="111701"/>
            <a:ext cx="13390158" cy="71898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F64012-C689-430D-A058-F0AC5AD72C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3438" y="2047164"/>
            <a:ext cx="5280545" cy="541771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97696" y="1444922"/>
            <a:ext cx="9480616" cy="3046988"/>
            <a:chOff x="1697696" y="1444922"/>
            <a:chExt cx="9480616" cy="3046988"/>
          </a:xfrm>
        </p:grpSpPr>
        <p:sp>
          <p:nvSpPr>
            <p:cNvPr id="16" name="TextBox 15"/>
            <p:cNvSpPr txBox="1"/>
            <p:nvPr/>
          </p:nvSpPr>
          <p:spPr>
            <a:xfrm>
              <a:off x="1697696" y="1444922"/>
              <a:ext cx="934622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B050"/>
                  </a:solidFill>
                  <a:latin typeface="UTM Futura Extra" panose="02040603050506020204" pitchFamily="18" charset="0"/>
                </a:rPr>
                <a:t>CHÀO </a:t>
              </a:r>
            </a:p>
            <a:p>
              <a:r>
                <a:rPr lang="en-US" sz="9600" dirty="0">
                  <a:solidFill>
                    <a:srgbClr val="00B050"/>
                  </a:solidFill>
                  <a:latin typeface="UTM Futura Extra" panose="02040603050506020204" pitchFamily="18" charset="0"/>
                </a:rPr>
                <a:t>TẠM BIỆT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32088" y="1444922"/>
              <a:ext cx="934622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UTM Futura Extra" panose="02040603050506020204" pitchFamily="18" charset="0"/>
                </a:rPr>
                <a:t>CHÀO </a:t>
              </a:r>
            </a:p>
            <a:p>
              <a:r>
                <a:rPr lang="en-US" sz="9600" dirty="0">
                  <a:latin typeface="UTM Futura Extra" panose="02040603050506020204" pitchFamily="18" charset="0"/>
                </a:rPr>
                <a:t>TẠM BIỆT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86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964" y="4131523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 err="1">
                    <a:latin typeface="UTM Avo" panose="02040603050506020204" pitchFamily="18" charset="0"/>
                  </a:rPr>
                  <a:t>Kết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phép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tính</a:t>
                </a:r>
                <a:endParaRPr lang="en-US" sz="60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6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000" b="1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blipFill>
                <a:blip r:embed="rId6"/>
                <a:stretch>
                  <a:fillRect l="-2439" t="-6430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56" y="2519680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56" y="2260790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30" y="286497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79" y="270554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02480" y="3471649"/>
                <a:ext cx="7248324" cy="2603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9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480" y="3471649"/>
                <a:ext cx="7248324" cy="26036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14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402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3.54167E-6 0.50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4.79167E-6 0.486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2.08333E-6 0.45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964" y="4131523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 err="1">
                    <a:latin typeface="UTM Avo" panose="02040603050506020204" pitchFamily="18" charset="0"/>
                  </a:rPr>
                  <a:t>Kết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phép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tính</a:t>
                </a:r>
                <a:endParaRPr lang="en-US" sz="60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60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b="1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blipFill>
                <a:blip r:embed="rId6"/>
                <a:stretch>
                  <a:fillRect l="-2439" t="-6430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39" y="2154971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69" y="1847433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30" y="286497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29" y="2797951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602480" y="3471649"/>
                <a:ext cx="7248324" cy="2620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9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9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9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480" y="3471649"/>
                <a:ext cx="7248324" cy="26204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0" y="596439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63" y="5596027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98" y="607154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6" y="5615914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123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48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1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509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4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-2.70833E-6 0.593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65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2.08333E-6 0.45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8964" y="4131523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 err="1">
                    <a:latin typeface="UTM Avo" panose="02040603050506020204" pitchFamily="18" charset="0"/>
                  </a:rPr>
                  <a:t>Kết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quả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phép</a:t>
                </a: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:r>
                  <a:rPr lang="en-US" sz="6000" dirty="0" err="1">
                    <a:latin typeface="UTM Avo" panose="02040603050506020204" pitchFamily="18" charset="0"/>
                  </a:rPr>
                  <a:t>tính</a:t>
                </a:r>
                <a:endParaRPr lang="en-US" sz="60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60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000" b="1" i="0" smtClean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sz="6000" b="1" i="0" smtClean="0">
                        <a:latin typeface="UTM Avo" panose="02040603050506020204" pitchFamily="18" charset="0"/>
                        <a:ea typeface="Cambria Math" panose="02040503050406030204" pitchFamily="18" charset="0"/>
                      </a:rPr>
                      <m:t> 14</m:t>
                    </m:r>
                  </m:oMath>
                </a14:m>
                <a:endParaRPr lang="en-US" sz="60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201" y="568960"/>
                <a:ext cx="7248324" cy="2749535"/>
              </a:xfrm>
              <a:prstGeom prst="rect">
                <a:avLst/>
              </a:prstGeom>
              <a:blipFill>
                <a:blip r:embed="rId6"/>
                <a:stretch>
                  <a:fillRect l="-2439" t="-6430" r="-2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38" y="1943727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45" y="2683392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78" y="3396135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29" y="2797951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4602480" y="3471649"/>
            <a:ext cx="72483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38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8" y="573951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1" y="553650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0" y="596439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706" y="5777387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70" y="5291864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471" y="5716873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07" y="5554673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611" y="6002218"/>
            <a:ext cx="762616" cy="69059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6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48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1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1.875E-6 0.5361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8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1.875E-6 0.4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8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0.374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444" y="0"/>
            <a:ext cx="6873763" cy="685800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9444" y="4092702"/>
            <a:ext cx="2836203" cy="27652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43" y="199203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71" y="199203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495" y="199203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11" y="317573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063" y="1992037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93" y="317573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70" y="3175732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29" y="3175731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11" y="445589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93" y="4455893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070" y="4455892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29" y="4455891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600004" y="1297474"/>
            <a:ext cx="7322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UTM Avo" panose="02040603050506020204" pitchFamily="18" charset="0"/>
              </a:rPr>
              <a:t>Newton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táo</a:t>
            </a:r>
            <a:r>
              <a:rPr lang="en-US" sz="3600" dirty="0"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/>
              <p:cNvSpPr/>
              <p:nvPr/>
            </p:nvSpPr>
            <p:spPr>
              <a:xfrm>
                <a:off x="4752288" y="1065406"/>
                <a:ext cx="7170554" cy="10462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dirty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dirty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600" dirty="0"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</a:rPr>
                  <a:t>bao</a:t>
                </a:r>
                <a:r>
                  <a:rPr lang="en-US" sz="3600" b="1" dirty="0"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</a:rPr>
                  <a:t>nhiêu</a:t>
                </a:r>
                <a:r>
                  <a:rPr lang="en-US" sz="3600" b="1" dirty="0"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latin typeface="UTM Avo" panose="02040603050506020204" pitchFamily="18" charset="0"/>
                  </a:rPr>
                  <a:t>quả</a:t>
                </a:r>
                <a:r>
                  <a:rPr lang="en-US" sz="3600" b="1" dirty="0"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9" name="Rectangle 1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288" y="1065406"/>
                <a:ext cx="7170554" cy="1046248"/>
              </a:xfrm>
              <a:prstGeom prst="rect">
                <a:avLst/>
              </a:prstGeom>
              <a:blipFill>
                <a:blip r:embed="rId7"/>
                <a:stretch>
                  <a:fillRect r="-2041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386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EDB7541-23A6-4555-B3BD-BEF5E75A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747" y="-66451"/>
            <a:ext cx="12307748" cy="69257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39DF6C-85CC-419B-A49B-2656BD7C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2537" r="5842" b="21537"/>
          <a:stretch/>
        </p:blipFill>
        <p:spPr>
          <a:xfrm flipH="1" flipV="1">
            <a:off x="-1" y="111700"/>
            <a:ext cx="12192001" cy="718985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95288" y="2523744"/>
            <a:ext cx="3544224" cy="1631216"/>
            <a:chOff x="1837944" y="2523744"/>
            <a:chExt cx="2802343" cy="1631216"/>
          </a:xfrm>
        </p:grpSpPr>
        <p:sp>
          <p:nvSpPr>
            <p:cNvPr id="2" name="TextBox 1"/>
            <p:cNvSpPr txBox="1"/>
            <p:nvPr/>
          </p:nvSpPr>
          <p:spPr>
            <a:xfrm>
              <a:off x="1837944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solidFill>
                    <a:srgbClr val="50B893"/>
                  </a:solidFill>
                  <a:latin typeface="UTM Futura Extra" panose="02040603050506020204" pitchFamily="18" charset="0"/>
                </a:rPr>
                <a:t>TÌM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42807" y="2523744"/>
              <a:ext cx="26974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>
                  <a:latin typeface="UTM Futura Extra" panose="02040603050506020204" pitchFamily="18" charset="0"/>
                </a:rPr>
                <a:t>TÌM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40905" y="3387854"/>
            <a:ext cx="5934456" cy="822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396261" y="2007519"/>
            <a:ext cx="6657104" cy="1574404"/>
            <a:chOff x="4454358" y="1909634"/>
            <a:chExt cx="6657104" cy="1574404"/>
          </a:xfrm>
        </p:grpSpPr>
        <p:sp>
          <p:nvSpPr>
            <p:cNvPr id="19" name="TextBox 18"/>
            <p:cNvSpPr txBox="1"/>
            <p:nvPr/>
          </p:nvSpPr>
          <p:spPr>
            <a:xfrm>
              <a:off x="4454358" y="1914378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FFC000"/>
                  </a:solidFill>
                  <a:latin typeface="UTM Futura Extra" panose="02040603050506020204" pitchFamily="18" charset="0"/>
                </a:rPr>
                <a:t>PHÂN SỐ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3877" y="1909634"/>
              <a:ext cx="6527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UTM Futura Extra" panose="02040603050506020204" pitchFamily="18" charset="0"/>
                </a:rPr>
                <a:t>PHÂN SỐ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59870" y="3604939"/>
            <a:ext cx="7719354" cy="1206425"/>
            <a:chOff x="4359870" y="3604939"/>
            <a:chExt cx="7719354" cy="1206425"/>
          </a:xfrm>
        </p:grpSpPr>
        <p:sp>
          <p:nvSpPr>
            <p:cNvPr id="20" name="TextBox 19"/>
            <p:cNvSpPr txBox="1"/>
            <p:nvPr/>
          </p:nvSpPr>
          <p:spPr>
            <a:xfrm>
              <a:off x="4359870" y="3604939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rgbClr val="F19EC2"/>
                  </a:solidFill>
                  <a:latin typeface="UTM Futura Extra" panose="02040603050506020204" pitchFamily="18" charset="0"/>
                </a:rPr>
                <a:t>CỦA MỘT SỐ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66550" y="3611035"/>
              <a:ext cx="76126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UTM Futura Extra" panose="02040603050506020204" pitchFamily="18" charset="0"/>
                </a:rPr>
                <a:t>CỦA MỘT SỐ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79294"/>
            <a:ext cx="3096735" cy="337870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4" t="70068"/>
          <a:stretch/>
        </p:blipFill>
        <p:spPr>
          <a:xfrm rot="16200000">
            <a:off x="3247350" y="4277754"/>
            <a:ext cx="1999488" cy="2052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9" b="73289"/>
          <a:stretch/>
        </p:blipFill>
        <p:spPr>
          <a:xfrm>
            <a:off x="8288264" y="464780"/>
            <a:ext cx="2051304" cy="18318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34711" b="74466"/>
          <a:stretch/>
        </p:blipFill>
        <p:spPr>
          <a:xfrm>
            <a:off x="8076245" y="4467569"/>
            <a:ext cx="2030125" cy="17511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44" b="73289"/>
          <a:stretch/>
        </p:blipFill>
        <p:spPr>
          <a:xfrm flipH="1">
            <a:off x="2738615" y="831596"/>
            <a:ext cx="2368273" cy="20304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39029" r="64757" b="40489"/>
          <a:stretch/>
        </p:blipFill>
        <p:spPr>
          <a:xfrm>
            <a:off x="5398485" y="638872"/>
            <a:ext cx="2074694" cy="140468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34578" r="38649" b="39555"/>
          <a:stretch/>
        </p:blipFill>
        <p:spPr>
          <a:xfrm>
            <a:off x="10517617" y="4240800"/>
            <a:ext cx="1263136" cy="17739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2" t="38686" r="5904" b="41979"/>
          <a:stretch/>
        </p:blipFill>
        <p:spPr>
          <a:xfrm>
            <a:off x="5649141" y="4570520"/>
            <a:ext cx="1740281" cy="14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895465"/>
              </p:ext>
            </p:extLst>
          </p:nvPr>
        </p:nvGraphicFramePr>
        <p:xfrm>
          <a:off x="633573" y="1953180"/>
          <a:ext cx="7560903" cy="276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301">
                  <a:extLst>
                    <a:ext uri="{9D8B030D-6E8A-4147-A177-3AD203B41FA5}">
                      <a16:colId xmlns:a16="http://schemas.microsoft.com/office/drawing/2014/main" val="546570392"/>
                    </a:ext>
                  </a:extLst>
                </a:gridCol>
                <a:gridCol w="2520301">
                  <a:extLst>
                    <a:ext uri="{9D8B030D-6E8A-4147-A177-3AD203B41FA5}">
                      <a16:colId xmlns:a16="http://schemas.microsoft.com/office/drawing/2014/main" val="2151285773"/>
                    </a:ext>
                  </a:extLst>
                </a:gridCol>
                <a:gridCol w="2520301">
                  <a:extLst>
                    <a:ext uri="{9D8B030D-6E8A-4147-A177-3AD203B41FA5}">
                      <a16:colId xmlns:a16="http://schemas.microsoft.com/office/drawing/2014/main" val="1343139708"/>
                    </a:ext>
                  </a:extLst>
                </a:gridCol>
              </a:tblGrid>
              <a:tr h="13805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00347"/>
                  </a:ext>
                </a:extLst>
              </a:tr>
              <a:tr h="13805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182320"/>
                  </a:ext>
                </a:extLst>
              </a:tr>
            </a:tbl>
          </a:graphicData>
        </a:graphic>
      </p:graphicFrame>
      <p:pic>
        <p:nvPicPr>
          <p:cNvPr id="115" name="Picture 114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0" y="1990256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51" y="1971718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40" y="1971719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42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09" y="197171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4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40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09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26" y="197171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508" y="197171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67" y="3342976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26" y="3342975"/>
            <a:ext cx="1307150" cy="11836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602406" y="5366024"/>
            <a:ext cx="1733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UTM Avo" panose="02040603050506020204" pitchFamily="18" charset="0"/>
              </a:rPr>
              <a:t>12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3" name="Right Brace 2"/>
          <p:cNvSpPr/>
          <p:nvPr/>
        </p:nvSpPr>
        <p:spPr>
          <a:xfrm rot="5400000">
            <a:off x="4194458" y="1552492"/>
            <a:ext cx="439131" cy="6994827"/>
          </a:xfrm>
          <a:prstGeom prst="rightBrace">
            <a:avLst>
              <a:gd name="adj1" fmla="val 96382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16200000">
            <a:off x="2931420" y="-700192"/>
            <a:ext cx="400158" cy="4678145"/>
          </a:xfrm>
          <a:prstGeom prst="rightBrace">
            <a:avLst>
              <a:gd name="adj1" fmla="val 96382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353057" y="530263"/>
            <a:ext cx="1495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UTM Avo" panose="02040603050506020204" pitchFamily="18" charset="0"/>
              </a:rPr>
              <a:t>?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endParaRPr lang="en-US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355220" y="538457"/>
                <a:ext cx="7248324" cy="53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9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220" y="538457"/>
                <a:ext cx="7248324" cy="53651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356927" y="540423"/>
                <a:ext cx="7248324" cy="53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9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927" y="540423"/>
                <a:ext cx="7248324" cy="53651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365380" y="538457"/>
                <a:ext cx="7248324" cy="53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99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99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9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380" y="538457"/>
                <a:ext cx="7248324" cy="53651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715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9" grpId="0" animBg="1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1" y="513707"/>
            <a:ext cx="5478411" cy="4129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456040" y="621703"/>
                <a:ext cx="4958410" cy="15810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latin typeface="UTM Avo" panose="02040603050506020204" pitchFamily="18" charset="0"/>
                  </a:rPr>
                  <a:t>  </a:t>
                </a:r>
                <a:r>
                  <a:rPr lang="en-US" sz="3200" dirty="0">
                    <a:latin typeface="UTM Avo" panose="02040603050506020204" pitchFamily="18" charset="0"/>
                  </a:rPr>
                  <a:t>số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: 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12 : 3 = 4 (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0" y="621703"/>
                <a:ext cx="4958410" cy="1581074"/>
              </a:xfrm>
              <a:prstGeom prst="rect">
                <a:avLst/>
              </a:prstGeom>
              <a:blipFill>
                <a:blip r:embed="rId4"/>
                <a:stretch>
                  <a:fillRect r="-2706" b="-11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456041" y="2334553"/>
                <a:ext cx="4958410" cy="15866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dirty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latin typeface="UTM Avo" panose="02040603050506020204" pitchFamily="18" charset="0"/>
                  </a:rPr>
                  <a:t>  </a:t>
                </a:r>
                <a:r>
                  <a:rPr lang="en-US" sz="3200" dirty="0">
                    <a:latin typeface="UTM Avo" panose="02040603050506020204" pitchFamily="18" charset="0"/>
                  </a:rPr>
                  <a:t>số </a:t>
                </a:r>
                <a:r>
                  <a:rPr lang="en-US" sz="3200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dirty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latin typeface="UTM Avo" panose="02040603050506020204" pitchFamily="18" charset="0"/>
                  </a:rPr>
                  <a:t>là</a:t>
                </a:r>
                <a:r>
                  <a:rPr lang="en-US" sz="3200" dirty="0">
                    <a:latin typeface="UTM Avo" panose="02040603050506020204" pitchFamily="18" charset="0"/>
                  </a:rPr>
                  <a:t>: 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4 x 2 = 8 (</a:t>
                </a:r>
                <a:r>
                  <a:rPr lang="en-US" sz="3200" b="1" dirty="0" err="1">
                    <a:solidFill>
                      <a:srgbClr val="0070C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2334553"/>
                <a:ext cx="4958410" cy="1586653"/>
              </a:xfrm>
              <a:prstGeom prst="rect">
                <a:avLst/>
              </a:prstGeom>
              <a:blipFill>
                <a:blip r:embed="rId5"/>
                <a:stretch>
                  <a:fillRect r="-2706" b="-1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299101" y="4492663"/>
                <a:ext cx="9542164" cy="1942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i="1" dirty="0">
                    <a:latin typeface="UTM Avo" panose="02040603050506020204" pitchFamily="18" charset="0"/>
                  </a:rPr>
                  <a:t>Ta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có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thể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tìm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i="1" dirty="0">
                    <a:latin typeface="UTM Avo" panose="02040603050506020204" pitchFamily="18" charset="0"/>
                  </a:rPr>
                  <a:t> 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số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táo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của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Newton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như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i="1" dirty="0" err="1">
                    <a:latin typeface="UTM Avo" panose="02040603050506020204" pitchFamily="18" charset="0"/>
                  </a:rPr>
                  <a:t>sau</a:t>
                </a:r>
                <a:r>
                  <a:rPr lang="en-US" sz="3200" b="1" i="1" dirty="0">
                    <a:latin typeface="UTM Avo" panose="02040603050506020204" pitchFamily="18" charset="0"/>
                  </a:rPr>
                  <a:t>:</a:t>
                </a:r>
                <a:endParaRPr lang="en-US" sz="3200" dirty="0">
                  <a:latin typeface="UTM Avo" panose="02040603050506020204" pitchFamily="18" charset="0"/>
                </a:endParaRP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12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= 8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101" y="4492663"/>
                <a:ext cx="9542164" cy="1942198"/>
              </a:xfrm>
              <a:prstGeom prst="rect">
                <a:avLst/>
              </a:prstGeom>
              <a:blipFill>
                <a:blip r:embed="rId6"/>
                <a:stretch>
                  <a:fillRect l="-1150" r="-1150" b="-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65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10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50B893"/>
      </a:accent2>
      <a:accent3>
        <a:srgbClr val="FFAD2D"/>
      </a:accent3>
      <a:accent4>
        <a:srgbClr val="50B893"/>
      </a:accent4>
      <a:accent5>
        <a:srgbClr val="FFAD2D"/>
      </a:accent5>
      <a:accent6>
        <a:srgbClr val="50B893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454</Words>
  <Application>Microsoft Macintosh PowerPoint</Application>
  <PresentationFormat>Widescreen</PresentationFormat>
  <Paragraphs>87</Paragraphs>
  <Slides>20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Cambria Math</vt:lpstr>
      <vt:lpstr>Arial</vt:lpstr>
      <vt:lpstr>等线 Light</vt:lpstr>
      <vt:lpstr>UTM Futura Extra</vt:lpstr>
      <vt:lpstr>UTM Avo</vt:lpstr>
      <vt:lpstr>UTM Flavour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Kwon Ji Yong</cp:lastModifiedBy>
  <cp:revision>33</cp:revision>
  <dcterms:created xsi:type="dcterms:W3CDTF">2019-03-16T10:07:25Z</dcterms:created>
  <dcterms:modified xsi:type="dcterms:W3CDTF">2022-03-02T18:16:34Z</dcterms:modified>
  <cp:version>P04</cp:version>
</cp:coreProperties>
</file>