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78" r:id="rId7"/>
    <p:sldId id="280" r:id="rId8"/>
    <p:sldId id="267" r:id="rId9"/>
    <p:sldId id="281" r:id="rId10"/>
    <p:sldId id="271" r:id="rId11"/>
    <p:sldId id="282" r:id="rId12"/>
    <p:sldId id="283" r:id="rId13"/>
    <p:sldId id="284" r:id="rId14"/>
    <p:sldId id="285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0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58BED-D3F8-4B7C-87CB-59249F548817}" type="datetimeFigureOut">
              <a:rPr lang="en-US" smtClean="0"/>
              <a:t>1/3/22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6FA76-AE91-4F10-9C24-D7FCBAEBC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6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40151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150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7377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99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47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095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61283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1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0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21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9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4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319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1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4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2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00232" y="373592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982200" y="6320367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121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07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452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9" y="2433495"/>
            <a:ext cx="1735750" cy="1388533"/>
          </a:xfrm>
          <a:prstGeom prst="rect">
            <a:avLst/>
          </a:prstGeom>
        </p:spPr>
      </p:pic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3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133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2734733"/>
            <a:ext cx="1735750" cy="1388533"/>
          </a:xfrm>
          <a:prstGeom prst="rect">
            <a:avLst/>
          </a:prstGeom>
        </p:spPr>
      </p:pic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3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464800" y="645789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FFC000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554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407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001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12D87C-905B-40C5-891C-E75DA19D68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499135-351A-413D-ABB5-64C2083E1F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588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712A5D-64B9-4CF4-AB0B-E9954EEDBE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14017-A70A-44AB-A206-CFA9A4A6AC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B8C1B-3905-442F-BDF4-84CC01F71E20}"/>
              </a:ext>
            </a:extLst>
          </p:cNvPr>
          <p:cNvSpPr txBox="1"/>
          <p:nvPr userDrawn="1"/>
        </p:nvSpPr>
        <p:spPr>
          <a:xfrm>
            <a:off x="2880780" y="10043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hệ page: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BF6E3-2217-418F-98AF-AB69ADF9B69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5"/>
          <p:cNvPicPr>
            <a:picLocks noChangeAspect="1" noChangeArrowheads="1"/>
          </p:cNvPicPr>
          <p:nvPr/>
        </p:nvPicPr>
        <p:blipFill>
          <a:blip r:embed="rId4"/>
          <a:srcRect t="62344" r="64444"/>
          <a:stretch>
            <a:fillRect/>
          </a:stretch>
        </p:blipFill>
        <p:spPr bwMode="auto">
          <a:xfrm>
            <a:off x="-227289" y="5556694"/>
            <a:ext cx="2671552" cy="1591452"/>
          </a:xfrm>
          <a:prstGeom prst="rect">
            <a:avLst/>
          </a:prstGeom>
          <a:noFill/>
        </p:spPr>
      </p:pic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5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" y="522816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08" y="446966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3060417" y="3806939"/>
            <a:ext cx="6071166" cy="31480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43" y="532849"/>
            <a:ext cx="1863125" cy="1696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96" y="314850"/>
            <a:ext cx="1713124" cy="179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6221" y="-47095"/>
            <a:ext cx="5274398" cy="7195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0432" y="2334970"/>
            <a:ext cx="73164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avida" panose="02040603050506020204" pitchFamily="18" charset="0"/>
                <a:ea typeface="+mn-ea"/>
                <a:cs typeface="+mn-cs"/>
              </a:rPr>
              <a:t>MÔN TOÁN – LỚP 4</a:t>
            </a:r>
          </a:p>
        </p:txBody>
      </p:sp>
      <p:pic>
        <p:nvPicPr>
          <p:cNvPr id="18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54" y="916145"/>
            <a:ext cx="1407452" cy="930185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74" y="280854"/>
            <a:ext cx="1407452" cy="9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69" y="-1089213"/>
            <a:ext cx="8736632" cy="4958355"/>
          </a:xfrm>
          <a:prstGeom prst="rect">
            <a:avLst/>
          </a:prstGeom>
        </p:spPr>
      </p:pic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9670" y="1459064"/>
            <a:ext cx="7600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tổng các chữ số chia hết cho 3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thì </a:t>
            </a: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hết cho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2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959644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42282" y="391795"/>
            <a:ext cx="7618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2400" b="1" u="sng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Trong các số sau, số nào không chia hết cho 3 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2519" y="3690562"/>
            <a:ext cx="744723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Số không chia hết cho 3 là: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502 ; 6 823 ; 55 553; 641 311 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1618831" y="1826825"/>
            <a:ext cx="371583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/>
              <a:t>96 </a:t>
            </a:r>
            <a:r>
              <a:rPr lang="en-US" altLang="en-US" b="0"/>
              <a:t>= 9 + 6 = 15</a:t>
            </a:r>
          </a:p>
          <a:p>
            <a:pPr>
              <a:lnSpc>
                <a:spcPct val="150000"/>
              </a:lnSpc>
            </a:pPr>
            <a:r>
              <a:rPr lang="en-US" altLang="en-US"/>
              <a:t>502 </a:t>
            </a:r>
            <a:r>
              <a:rPr lang="en-US" altLang="en-US" b="0"/>
              <a:t>= 5 + 0 + 2 = 7</a:t>
            </a:r>
          </a:p>
          <a:p>
            <a:pPr>
              <a:lnSpc>
                <a:spcPct val="150000"/>
              </a:lnSpc>
            </a:pPr>
            <a:r>
              <a:rPr lang="en-US" altLang="en-US"/>
              <a:t>6823 </a:t>
            </a:r>
            <a:r>
              <a:rPr lang="en-US" altLang="en-US" b="0"/>
              <a:t>= 6 + 8 + 2 + 3 = 19 </a:t>
            </a:r>
            <a:endParaRPr lang="en-US" altLang="en-US" b="0" dirty="0"/>
          </a:p>
        </p:txBody>
      </p:sp>
      <p:sp>
        <p:nvSpPr>
          <p:cNvPr id="19" name="Rectangle 18"/>
          <p:cNvSpPr/>
          <p:nvPr/>
        </p:nvSpPr>
        <p:spPr>
          <a:xfrm>
            <a:off x="5415519" y="1963590"/>
            <a:ext cx="5046293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55 553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 5 + 5 + 5 + 5 + 3 = 23 </a:t>
            </a:r>
          </a:p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641 311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 6 + 4 + 1 + 3 + 1 + 1 = 16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8762" y="1347614"/>
            <a:ext cx="43652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96 ; 502 ; 6823 ; 55553 ; 641311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69" y="-1089213"/>
            <a:ext cx="8736632" cy="4958355"/>
          </a:xfrm>
          <a:prstGeom prst="rect">
            <a:avLst/>
          </a:prstGeom>
        </p:spPr>
      </p:pic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9670" y="1459064"/>
            <a:ext cx="760060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lvl="0" algn="ctr">
              <a:buClr>
                <a:srgbClr val="000000"/>
              </a:buClr>
              <a:tabLst>
                <a:tab pos="131763" algn="l"/>
              </a:tabLst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Các số có </a:t>
            </a:r>
            <a:r>
              <a:rPr kumimoji="0" lang="en-US" altLang="en-US" sz="2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tổng các chữ số</a:t>
            </a:r>
            <a:r>
              <a:rPr kumimoji="0" lang="en-US" altLang="en-US" sz="2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2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không chia hết cho 3 </a:t>
            </a:r>
            <a:r>
              <a:rPr kumimoji="0" lang="en-US" altLang="en-US" sz="2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thì không chia hết cho 3.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959644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55576" y="771550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u="sng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Bài 3:</a:t>
            </a:r>
            <a:r>
              <a:rPr lang="en-US" alt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 Viết ba số có ba chữ số và chia hết cho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14995" y="1654173"/>
            <a:ext cx="2544286" cy="46166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CC"/>
                </a:solidFill>
                <a:latin typeface="Times New Roman" pitchFamily="18" charset="0"/>
                <a:cs typeface="Arial"/>
                <a:sym typeface="Arial"/>
              </a:rPr>
              <a:t> 351;   648;   891.</a:t>
            </a:r>
          </a:p>
        </p:txBody>
      </p:sp>
    </p:spTree>
    <p:extLst>
      <p:ext uri="{BB962C8B-B14F-4D97-AF65-F5344CB8AC3E}">
        <p14:creationId xmlns:p14="http://schemas.microsoft.com/office/powerpoint/2010/main" val="1146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959644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00575" y="1032606"/>
            <a:ext cx="10711201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u="sng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Bài 4: </a:t>
            </a:r>
            <a:r>
              <a:rPr lang="vi-VN" alt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Tìm chữ số thích hợp viết vào ô trống để được số chia hết cho </a:t>
            </a:r>
            <a:r>
              <a:rPr lang="en-US" alt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3 nhưng không chia hết cho 9: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7664" y="2779183"/>
            <a:ext cx="1169054" cy="46166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56    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5856" y="280258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prstClr val="black"/>
                </a:solidFill>
                <a:latin typeface="Times New Roman" pitchFamily="18" charset="0"/>
                <a:cs typeface="Arial"/>
                <a:sym typeface="Arial"/>
              </a:rPr>
              <a:t>79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165" y="282447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prstClr val="black"/>
                </a:solidFill>
                <a:latin typeface="Times New Roman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63733" y="282547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prstClr val="black"/>
                </a:solidFill>
                <a:latin typeface="Times New Roman" pitchFamily="18" charset="0"/>
                <a:cs typeface="Arial"/>
                <a:sym typeface="Arial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24179" y="2850490"/>
            <a:ext cx="459589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4996" y="278921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CC"/>
                </a:solidFill>
                <a:latin typeface="Times New Roman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43359" y="2850490"/>
            <a:ext cx="459589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9718" y="2857248"/>
            <a:ext cx="459589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79912" y="278777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CC"/>
                </a:solidFill>
                <a:latin typeface="Times New Roman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20072" y="281953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CC"/>
                </a:solidFill>
                <a:latin typeface="Times New Roman" pitchFamily="18" charset="0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25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Củng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cố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1427292" y="567032"/>
            <a:ext cx="882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prstClr val="black"/>
                        </a:gs>
                      </a:gsLst>
                      <a:lin ang="5400000" scaled="1"/>
                    </a:gradFill>
                    <a:effectLst>
                      <a:glow rad="203200">
                        <a:prstClr val="white"/>
                      </a:glow>
                    </a:effectLst>
                    <a:uLnTx/>
                    <a:uFillTx/>
                    <a:latin typeface="UTM Akashi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732753" y="2465856"/>
              <a:ext cx="12234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253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750432" y="4017602"/>
              <a:ext cx="12234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125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750433" y="5483633"/>
              <a:ext cx="12234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369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0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417402" y="567032"/>
            <a:ext cx="1084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prstClr val="black"/>
                        </a:gs>
                      </a:gsLst>
                      <a:lin ang="5400000" scaled="1"/>
                    </a:gradFill>
                    <a:effectLst>
                      <a:glow rad="203200">
                        <a:prstClr val="white"/>
                      </a:glow>
                    </a:effectLst>
                    <a:uLnTx/>
                    <a:uFillTx/>
                    <a:latin typeface="UTM Akashi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732754" y="2465856"/>
              <a:ext cx="12234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972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788649" y="4017602"/>
              <a:ext cx="11469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111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732753" y="5486962"/>
              <a:ext cx="12234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253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4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854816" y="332471"/>
            <a:ext cx="109792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Tất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cả các số chia hết cho 3 đều chia hết cho 9. Đúng hay sai?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3248" y="2168272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prstClr val="black"/>
                        </a:gs>
                      </a:gsLst>
                      <a:lin ang="5400000" scaled="1"/>
                    </a:gradFill>
                    <a:effectLst>
                      <a:glow rad="203200">
                        <a:prstClr val="white"/>
                      </a:glow>
                    </a:effectLst>
                    <a:uLnTx/>
                    <a:uFillTx/>
                    <a:latin typeface="UTM Akashi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790462" y="2465856"/>
              <a:ext cx="11079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461894" y="4017602"/>
              <a:ext cx="18004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2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Dặn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dò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 flipH="1">
            <a:off x="1015081" y="0"/>
            <a:ext cx="9372599" cy="532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1690044" y="1242029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125981" y="2085051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205464"/>
            <a:ext cx="2019745" cy="1698284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80" y="53701"/>
            <a:ext cx="1132980" cy="11624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27" y="506210"/>
            <a:ext cx="1407452" cy="930185"/>
          </a:xfrm>
          <a:prstGeom prst="rect">
            <a:avLst/>
          </a:prstGeom>
        </p:spPr>
      </p:pic>
      <p:pic>
        <p:nvPicPr>
          <p:cNvPr id="17" name="Picture 6" descr="5"/>
          <p:cNvPicPr>
            <a:picLocks noChangeAspect="1" noChangeArrowheads="1"/>
          </p:cNvPicPr>
          <p:nvPr/>
        </p:nvPicPr>
        <p:blipFill>
          <a:blip r:embed="rId11"/>
          <a:srcRect t="62344" r="64444"/>
          <a:stretch>
            <a:fillRect/>
          </a:stretch>
        </p:blipFill>
        <p:spPr bwMode="auto">
          <a:xfrm>
            <a:off x="2746617" y="4697730"/>
            <a:ext cx="4020039" cy="239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13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0656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900193" y="1636379"/>
            <a:ext cx="9833455" cy="2554545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em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white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rgbClr val="70AD47">
                    <a:lumMod val="60000"/>
                    <a:lumOff val="40000"/>
                  </a:srgbClr>
                </a:outerShdw>
              </a:effectLst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tôt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white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rgbClr val="70AD47">
                    <a:lumMod val="60000"/>
                    <a:lumOff val="40000"/>
                  </a:srgbClr>
                </a:outerShdw>
              </a:effectLst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26" y="2913651"/>
            <a:ext cx="2019745" cy="16982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55416" y="4190924"/>
            <a:ext cx="5256068" cy="27253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7602" y="-121456"/>
            <a:ext cx="5274398" cy="7195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4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49" name="Picture 4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84" y="2866788"/>
            <a:ext cx="2206869" cy="3436587"/>
          </a:xfrm>
          <a:prstGeom prst="rect">
            <a:avLst/>
          </a:prstGeom>
        </p:spPr>
      </p:pic>
      <p:pic>
        <p:nvPicPr>
          <p:cNvPr id="5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137" y="3791662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6" descr="资源 9@4x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92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3" y="2975122"/>
            <a:ext cx="4553116" cy="353554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86" y="2713023"/>
            <a:ext cx="4553116" cy="374411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669359" y="3497296"/>
            <a:ext cx="3741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số chia </a:t>
            </a: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cho 9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5587228" y="3242035"/>
            <a:ext cx="4774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số không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hết </a:t>
            </a: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00117" y="285884"/>
            <a:ext cx="2025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noProof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69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1"/>
            <a:ext cx="2150085" cy="91294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258423" y="554787"/>
            <a:ext cx="15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noProof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142913" y="533420"/>
            <a:ext cx="180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3002" y="1239012"/>
            <a:ext cx="1575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2" y="1398320"/>
            <a:ext cx="2150085" cy="9129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62646" y="1530331"/>
            <a:ext cx="1628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2" y="1474374"/>
            <a:ext cx="2150085" cy="91294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901646" y="1623308"/>
            <a:ext cx="1208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86" y="1383534"/>
            <a:ext cx="2150085" cy="91294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589484" y="1515545"/>
            <a:ext cx="155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0143 0.47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0.01459 0.5995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3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27591 0.5046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25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9336 0.666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3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542 0.404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3229 0.6268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8268 0.5118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6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Khám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phá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3036999" y="237495"/>
            <a:ext cx="95828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000" b="1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kumimoji="0" lang="en-US" altLang="zh-CN" sz="8000" b="1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kumimoji="0" lang="en-US" altLang="zh-CN" sz="8000" b="1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kumimoji="0" lang="en-US" altLang="zh-CN" sz="8000" b="1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kumimoji="0" lang="en-US" altLang="zh-CN" sz="8000" b="1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kumimoji="0" lang="en-US" altLang="zh-CN" sz="8000" b="1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kumimoji="0" lang="zh-CN" altLang="en-US" sz="8000" b="1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American Typewriter" panose="02090604020004020304" pitchFamily="18" charset="77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036999" y="235056"/>
            <a:ext cx="9643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kumimoji="0" lang="en-US" altLang="zh-CN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kumimoji="0" lang="en-US" altLang="zh-CN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kumimoji="0" lang="en-US" altLang="zh-CN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kumimoji="0" lang="en-US" altLang="zh-CN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kumimoji="0" lang="en-US" altLang="zh-CN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b="1" cap="all" dirty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merican Typewriter" panose="02090604020004020304" pitchFamily="18" charset="77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3</a:t>
            </a:r>
            <a:endParaRPr kumimoji="0" lang="zh-CN" altLang="en-US" sz="8000" b="1" i="0" u="none" strike="noStrike" kern="1200" cap="all" spc="0" normalizeH="0" baseline="0" noProof="0" dirty="0">
              <a:ln w="38100">
                <a:noFill/>
              </a:ln>
              <a:gradFill>
                <a:gsLst>
                  <a:gs pos="19000">
                    <a:srgbClr val="5B9BD5">
                      <a:lumMod val="5000"/>
                      <a:lumOff val="95000"/>
                    </a:srgb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American Typewriter" panose="02090604020004020304" pitchFamily="18" charset="77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merican Typewriter" panose="02090604020004020304" pitchFamily="18" charset="77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15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1088" y="189614"/>
            <a:ext cx="2160240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131763" algn="l"/>
              </a:tabLst>
            </a:pPr>
            <a:r>
              <a:rPr lang="en-US" altLang="en-US" sz="2800" b="1" kern="0">
                <a:solidFill>
                  <a:srgbClr val="0070C0"/>
                </a:solidFill>
                <a:latin typeface="Times New Roman" pitchFamily="18" charset="0"/>
                <a:cs typeface="Arial"/>
                <a:sym typeface="Arial"/>
              </a:rPr>
              <a:t>a) Ví dụ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45020" y="4847429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>
              <a:buClr>
                <a:srgbClr val="1E5155">
                  <a:lumMod val="40000"/>
                  <a:lumOff val="60000"/>
                </a:srgbClr>
              </a:buClr>
              <a:defRPr/>
            </a:pPr>
            <a:endParaRPr lang="en-US" sz="3200" b="1" dirty="0">
              <a:solidFill>
                <a:srgbClr val="27252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1188191" y="4170243"/>
            <a:ext cx="9560686" cy="523220"/>
          </a:xfrm>
          <a:prstGeom prst="rect">
            <a:avLst/>
          </a:prstGeom>
          <a:ln w="28575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tabLst>
                <a:tab pos="131763" algn="l"/>
              </a:tabLst>
            </a:pPr>
            <a:r>
              <a:rPr lang="en-US" altLang="en-US" sz="2800" b="1" kern="0">
                <a:solidFill>
                  <a:srgbClr val="FF0000"/>
                </a:solidFill>
                <a:latin typeface="Times New Roman" pitchFamily="18" charset="0"/>
                <a:cs typeface="Arial"/>
                <a:sym typeface="Arial"/>
              </a:rPr>
              <a:t>Các số có tổng các chữ số chia hết cho 3 thì chia hết cho 3.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909173" y="5284923"/>
            <a:ext cx="9655555" cy="954107"/>
          </a:xfrm>
          <a:prstGeom prst="rect">
            <a:avLst/>
          </a:prstGeom>
          <a:ln w="28575">
            <a:noFill/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tabLst>
                <a:tab pos="131763" algn="l"/>
              </a:tabLst>
            </a:pPr>
            <a:r>
              <a:rPr lang="en-US" altLang="en-US" sz="2800" b="1" i="1" u="sng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Chú ý</a:t>
            </a:r>
            <a:r>
              <a:rPr lang="en-US" altLang="en-US" sz="2800" b="1" i="1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 : Các số có tổng các chữ số không chia hết cho 3 thì không chia hết cho 3.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0725" y="3485262"/>
            <a:ext cx="5616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131763" algn="l"/>
              </a:tabLst>
            </a:pPr>
            <a:r>
              <a:rPr lang="en-US" altLang="en-US" sz="2800" b="1" ker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Arial"/>
                <a:sym typeface="Arial"/>
              </a:rPr>
              <a:t>b) Dấu hiệu chia hết cho 3</a:t>
            </a:r>
          </a:p>
        </p:txBody>
      </p:sp>
      <p:sp>
        <p:nvSpPr>
          <p:cNvPr id="7" name="Google Shape;821;p46"/>
          <p:cNvSpPr/>
          <p:nvPr/>
        </p:nvSpPr>
        <p:spPr>
          <a:xfrm>
            <a:off x="179512" y="1635646"/>
            <a:ext cx="227774" cy="22486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822;p46"/>
          <p:cNvGrpSpPr/>
          <p:nvPr/>
        </p:nvGrpSpPr>
        <p:grpSpPr>
          <a:xfrm>
            <a:off x="9822486" y="219223"/>
            <a:ext cx="560024" cy="554886"/>
            <a:chOff x="6279086" y="1761583"/>
            <a:chExt cx="560024" cy="554886"/>
          </a:xfrm>
        </p:grpSpPr>
        <p:sp>
          <p:nvSpPr>
            <p:cNvPr id="9" name="Google Shape;823;p46"/>
            <p:cNvSpPr/>
            <p:nvPr/>
          </p:nvSpPr>
          <p:spPr>
            <a:xfrm>
              <a:off x="6288500" y="1770016"/>
              <a:ext cx="541197" cy="53790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24;p46"/>
            <p:cNvSpPr/>
            <p:nvPr/>
          </p:nvSpPr>
          <p:spPr>
            <a:xfrm>
              <a:off x="6453746" y="1977976"/>
              <a:ext cx="166619" cy="166383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5;p46"/>
            <p:cNvSpPr/>
            <p:nvPr/>
          </p:nvSpPr>
          <p:spPr>
            <a:xfrm>
              <a:off x="6292461" y="1777233"/>
              <a:ext cx="483932" cy="479068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6;p46"/>
            <p:cNvSpPr/>
            <p:nvPr/>
          </p:nvSpPr>
          <p:spPr>
            <a:xfrm>
              <a:off x="6706067" y="2186171"/>
              <a:ext cx="111864" cy="110648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;p46"/>
            <p:cNvSpPr/>
            <p:nvPr/>
          </p:nvSpPr>
          <p:spPr>
            <a:xfrm>
              <a:off x="6758233" y="2186171"/>
              <a:ext cx="59580" cy="110569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8;p46"/>
            <p:cNvSpPr/>
            <p:nvPr/>
          </p:nvSpPr>
          <p:spPr>
            <a:xfrm>
              <a:off x="6329370" y="1777233"/>
              <a:ext cx="447023" cy="479068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9;p46"/>
            <p:cNvSpPr/>
            <p:nvPr/>
          </p:nvSpPr>
          <p:spPr>
            <a:xfrm>
              <a:off x="6777099" y="2257203"/>
              <a:ext cx="40831" cy="39615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30;p46"/>
            <p:cNvSpPr/>
            <p:nvPr/>
          </p:nvSpPr>
          <p:spPr>
            <a:xfrm>
              <a:off x="6345020" y="1824967"/>
              <a:ext cx="104451" cy="10441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1;p46"/>
            <p:cNvSpPr/>
            <p:nvPr/>
          </p:nvSpPr>
          <p:spPr>
            <a:xfrm>
              <a:off x="6279086" y="1761583"/>
              <a:ext cx="560024" cy="554886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841199" y="846117"/>
            <a:ext cx="142654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</a:pPr>
            <a:r>
              <a:rPr lang="en-US" sz="2400" b="1" kern="0">
                <a:latin typeface="Times New Roman" pitchFamily="18" charset="0"/>
                <a:cs typeface="Times New Roman" pitchFamily="18" charset="0"/>
              </a:rPr>
              <a:t>63 : 3 =</a:t>
            </a:r>
            <a:endParaRPr lang="en-US" sz="24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915044" y="1581300"/>
            <a:ext cx="455649" cy="5399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defTabSz="45720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79646">
                    <a:lumMod val="75000"/>
                  </a:srgbClr>
                </a:solidFill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915114" y="2444131"/>
            <a:ext cx="2576766" cy="457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1 + 2 + 3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80356" y="1643150"/>
            <a:ext cx="1194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4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3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268730" y="2048735"/>
            <a:ext cx="635299" cy="52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81758" y="2054502"/>
            <a:ext cx="1772724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123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043764" y="1243919"/>
            <a:ext cx="2016068" cy="53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275856" y="2427734"/>
            <a:ext cx="648071" cy="510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820173" y="2823724"/>
            <a:ext cx="1362311" cy="540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660582" y="2809040"/>
            <a:ext cx="543266" cy="42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427984" y="779668"/>
            <a:ext cx="0" cy="2487786"/>
          </a:xfrm>
          <a:prstGeom prst="line">
            <a:avLst/>
          </a:prstGeom>
          <a:noFill/>
          <a:ln w="9525" cap="rnd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</p:cxnSp>
      <p:sp>
        <p:nvSpPr>
          <p:cNvPr id="29" name="Content Placeholder 2"/>
          <p:cNvSpPr txBox="1">
            <a:spLocks/>
          </p:cNvSpPr>
          <p:nvPr/>
        </p:nvSpPr>
        <p:spPr>
          <a:xfrm>
            <a:off x="4849292" y="774109"/>
            <a:ext cx="177531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91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156176" y="757457"/>
            <a:ext cx="1496758" cy="55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915816" y="1241370"/>
            <a:ext cx="427205" cy="508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9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043645" y="832925"/>
            <a:ext cx="539367" cy="460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5042752" y="1131590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9 +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876256" y="1131664"/>
            <a:ext cx="516053" cy="4213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5976679" y="2787774"/>
            <a:ext cx="130047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228184" y="1995686"/>
            <a:ext cx="1691807" cy="574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5004048" y="2427734"/>
            <a:ext cx="35655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1 + 2 + 5 =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948264" y="2778615"/>
            <a:ext cx="1620841" cy="534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849292" y="1995686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125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52320" y="2427734"/>
            <a:ext cx="611687" cy="561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5940152" y="1491630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 : 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7132194" y="1480997"/>
            <a:ext cx="146162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Left Brace 42"/>
          <p:cNvSpPr/>
          <p:nvPr/>
        </p:nvSpPr>
        <p:spPr>
          <a:xfrm rot="16395306">
            <a:off x="1210861" y="1120419"/>
            <a:ext cx="126797" cy="310587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eft Brace 43"/>
          <p:cNvSpPr/>
          <p:nvPr/>
        </p:nvSpPr>
        <p:spPr>
          <a:xfrm rot="16395306">
            <a:off x="1236480" y="2310091"/>
            <a:ext cx="111395" cy="389960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eft Brace 44"/>
          <p:cNvSpPr/>
          <p:nvPr/>
        </p:nvSpPr>
        <p:spPr>
          <a:xfrm rot="16395306">
            <a:off x="5231251" y="990054"/>
            <a:ext cx="98556" cy="404001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eft Brace 45"/>
          <p:cNvSpPr/>
          <p:nvPr/>
        </p:nvSpPr>
        <p:spPr>
          <a:xfrm rot="16395306">
            <a:off x="5333456" y="2196987"/>
            <a:ext cx="65462" cy="405883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图片 6" descr="资源 9@4x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" y="6157870"/>
            <a:ext cx="6029138" cy="7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6" descr="资源 9@4x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53" y="6157870"/>
            <a:ext cx="6423347" cy="68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56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30" grpId="0"/>
      <p:bldP spid="31" grpId="0"/>
      <p:bldP spid="32" grpId="0"/>
      <p:bldP spid="34" grpId="0"/>
      <p:bldP spid="36" grpId="0"/>
      <p:bldP spid="38" grpId="0"/>
      <p:bldP spid="40" grpId="0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8004" y="1159152"/>
            <a:ext cx="9456894" cy="2062103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Muốn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nhận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biết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chia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2400" b="1" ker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3,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ta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 2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1: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tổng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2: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Lấy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tổng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chia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3,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chia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chia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3.</a:t>
            </a:r>
            <a:endParaRPr lang="en-US" sz="2400" b="1" kern="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867983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20" y="-218996"/>
            <a:ext cx="2895669" cy="169091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4937065" y="254441"/>
            <a:ext cx="2897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all" spc="0" normalizeH="0" baseline="0" noProof="0" dirty="0" err="1">
                <a:ln w="38100"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Ghi</a:t>
            </a:r>
            <a:r>
              <a:rPr kumimoji="0" lang="en-US" altLang="zh-CN" sz="4000" b="1" i="0" u="none" strike="noStrike" kern="1200" cap="all" spc="0" normalizeH="0" baseline="0" noProof="0" dirty="0">
                <a:ln w="38100"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all" spc="0" normalizeH="0" baseline="0" noProof="0" dirty="0" err="1">
                <a:ln w="38100"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nhớ</a:t>
            </a:r>
            <a:endParaRPr kumimoji="0" lang="en-US" altLang="zh-CN" sz="4000" b="1" i="0" u="none" strike="noStrike" kern="1200" cap="all" spc="0" normalizeH="0" baseline="0" noProof="0" dirty="0">
              <a:ln w="38100"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47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Luyện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959644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00660" y="616926"/>
            <a:ext cx="6799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u="sng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1:</a:t>
            </a:r>
            <a:r>
              <a:rPr lang="en-US" alt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Trong các số sau, số nào chia hết cho 3 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50823" y="3914053"/>
            <a:ext cx="684076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-US" alt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 chia hết cho 3 là: </a:t>
            </a:r>
            <a:r>
              <a:rPr lang="en-US" alt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231 ; 1872 ; 92 313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394418" y="1706275"/>
            <a:ext cx="371583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231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= 2 + 3 + 1 = 6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109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= 1 + 0 + 9 = 10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1872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= 1 + 8 + 7 + 2 = 18 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6668" y="2042635"/>
            <a:ext cx="430635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8225 </a:t>
            </a:r>
            <a:r>
              <a:rPr lang="en-US" alt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= 8 + 2 + 2 + 5 = 17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92313 </a:t>
            </a:r>
            <a:r>
              <a:rPr lang="en-US" alt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= 9 + 2 + 3 + 1 + 3 = 18</a:t>
            </a:r>
            <a:endParaRPr lang="en-US" sz="24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44065" y="1292938"/>
            <a:ext cx="42883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231 ; 109 ; 1872 ; 8225 ; 92 313.</a:t>
            </a:r>
          </a:p>
        </p:txBody>
      </p:sp>
    </p:spTree>
    <p:extLst>
      <p:ext uri="{BB962C8B-B14F-4D97-AF65-F5344CB8AC3E}">
        <p14:creationId xmlns:p14="http://schemas.microsoft.com/office/powerpoint/2010/main" val="260987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657</Words>
  <Application>Microsoft Macintosh PowerPoint</Application>
  <PresentationFormat>Widescreen</PresentationFormat>
  <Paragraphs>120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American Typewriter</vt:lpstr>
      <vt:lpstr>Arial</vt:lpstr>
      <vt:lpstr>Calibri</vt:lpstr>
      <vt:lpstr>Calibri Light</vt:lpstr>
      <vt:lpstr>Lucida Handwriting</vt:lpstr>
      <vt:lpstr>Times New Roman</vt:lpstr>
      <vt:lpstr>UTM Akashi</vt:lpstr>
      <vt:lpstr>UTM Davida</vt:lpstr>
      <vt:lpstr>UTM Guanine</vt:lpstr>
      <vt:lpstr>UTM Showcard</vt:lpstr>
      <vt:lpstr>UVN Binh Duong</vt:lpstr>
      <vt:lpstr>Wingdings 3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Microsoft Office User</cp:lastModifiedBy>
  <cp:revision>8</cp:revision>
  <dcterms:created xsi:type="dcterms:W3CDTF">2021-12-29T07:55:56Z</dcterms:created>
  <dcterms:modified xsi:type="dcterms:W3CDTF">2022-01-03T17:01:51Z</dcterms:modified>
</cp:coreProperties>
</file>