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70" r:id="rId2"/>
    <p:sldId id="512" r:id="rId3"/>
    <p:sldId id="513" r:id="rId4"/>
    <p:sldId id="514" r:id="rId5"/>
    <p:sldId id="515" r:id="rId6"/>
    <p:sldId id="516" r:id="rId7"/>
    <p:sldId id="538" r:id="rId8"/>
    <p:sldId id="353" r:id="rId9"/>
    <p:sldId id="518" r:id="rId10"/>
    <p:sldId id="352" r:id="rId11"/>
    <p:sldId id="517" r:id="rId12"/>
    <p:sldId id="520" r:id="rId13"/>
    <p:sldId id="519" r:id="rId14"/>
    <p:sldId id="521" r:id="rId15"/>
    <p:sldId id="522" r:id="rId16"/>
    <p:sldId id="523" r:id="rId17"/>
    <p:sldId id="524" r:id="rId18"/>
    <p:sldId id="529" r:id="rId19"/>
    <p:sldId id="528" r:id="rId20"/>
    <p:sldId id="525" r:id="rId21"/>
    <p:sldId id="531" r:id="rId22"/>
    <p:sldId id="530" r:id="rId23"/>
    <p:sldId id="526" r:id="rId24"/>
    <p:sldId id="527" r:id="rId25"/>
    <p:sldId id="532" r:id="rId26"/>
    <p:sldId id="533" r:id="rId27"/>
    <p:sldId id="534" r:id="rId28"/>
    <p:sldId id="535" r:id="rId29"/>
    <p:sldId id="536" r:id="rId30"/>
    <p:sldId id="305" r:id="rId31"/>
    <p:sldId id="328" r:id="rId32"/>
    <p:sldId id="316" r:id="rId33"/>
    <p:sldId id="329" r:id="rId34"/>
    <p:sldId id="307" r:id="rId35"/>
    <p:sldId id="297" r:id="rId36"/>
  </p:sldIdLst>
  <p:sldSz cx="12190413" cy="6859588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50000" autoAdjust="0"/>
  </p:normalViewPr>
  <p:slideViewPr>
    <p:cSldViewPr snapToGrid="0" showGuides="1">
      <p:cViewPr varScale="1">
        <p:scale>
          <a:sx n="89" d="100"/>
          <a:sy n="89" d="100"/>
        </p:scale>
        <p:origin x="90" y="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0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2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gif"/><Relationship Id="rId7" Type="http://schemas.openxmlformats.org/officeDocument/2006/relationships/image" Target="../media/image34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hyperlink" Target="../../../../HONG%20ANH/anh%20thoai/phan%20bon.ppt" TargetMode="External"/><Relationship Id="rId4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gif"/><Relationship Id="rId7" Type="http://schemas.openxmlformats.org/officeDocument/2006/relationships/image" Target="../media/image3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hyperlink" Target="../../../../HONG%20ANH/anh%20thoai/phan%20bon.ppt" TargetMode="External"/><Relationship Id="rId4" Type="http://schemas.openxmlformats.org/officeDocument/2006/relationships/image" Target="../media/image32.gif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59833" y="222078"/>
            <a:ext cx="482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UTM Aquarelle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UTM Aquarel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quarelle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UTM Aquarel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quarelle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UTM Aquarelle" panose="02040603050506020204" pitchFamily="18" charset="0"/>
                <a:cs typeface="Times New Roman" panose="02020603050405020304" pitchFamily="18" charset="0"/>
              </a:rPr>
              <a:t> Lê </a:t>
            </a:r>
            <a:r>
              <a:rPr lang="en-US" sz="2800" b="1" dirty="0" err="1">
                <a:latin typeface="UTM Aquarelle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latin typeface="UTM Aquarel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quarelle" panose="02040603050506020204" pitchFamily="18" charset="0"/>
                <a:cs typeface="Times New Roman" panose="02020603050405020304" pitchFamily="18" charset="0"/>
              </a:rPr>
              <a:t>Đôn</a:t>
            </a:r>
            <a:endParaRPr lang="en-US" sz="2800" b="1" dirty="0">
              <a:latin typeface="UTM Aquarel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629720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115439" y="17271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2239" y="39935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99876" y="283795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7" y="133287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283409" y="2519306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7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4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034" y="2038370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25+40+75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53334" y="1456471"/>
            <a:ext cx="1972054" cy="5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Tóm tắt: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6508" y="1963137"/>
            <a:ext cx="136888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Lớp 4A: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6508" y="2596785"/>
            <a:ext cx="136888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Lớp 4B: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66657" y="2194880"/>
            <a:ext cx="2605701" cy="165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66657" y="2861543"/>
            <a:ext cx="35193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2357" y="206853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54593" y="2059007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72357" y="272694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53323" y="272313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5601877" y="1963137"/>
            <a:ext cx="348570" cy="1224756"/>
          </a:xfrm>
          <a:prstGeom prst="rightBrace">
            <a:avLst>
              <a:gd name="adj1" fmla="val 8333"/>
              <a:gd name="adj2" fmla="val 5339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6114890" y="2328215"/>
            <a:ext cx="1507929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600 cây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177126" y="3171385"/>
            <a:ext cx="1507929" cy="46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? cây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669828" y="1439331"/>
            <a:ext cx="1507929" cy="46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? cây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96508" y="3228077"/>
            <a:ext cx="214247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7192978" y="3110257"/>
            <a:ext cx="2966334" cy="46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333787" y="3647393"/>
            <a:ext cx="1843165" cy="46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400" b="1" i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endParaRPr lang="en-US" sz="2400" b="1" i="1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8597417" y="3514245"/>
            <a:ext cx="1843165" cy="46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400" b="1" i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endParaRPr lang="en-US" sz="2400" b="1" i="1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8485264" y="6141681"/>
            <a:ext cx="2726261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4B: 325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627902" y="3385985"/>
            <a:ext cx="0" cy="3405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1967339" y="6330696"/>
            <a:ext cx="279812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4B: 325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5386003" y="272694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854596" y="1864724"/>
            <a:ext cx="2634272" cy="311744"/>
          </a:xfrm>
          <a:custGeom>
            <a:avLst/>
            <a:gdLst>
              <a:gd name="connisteX0" fmla="*/ 0 w 2634615"/>
              <a:gd name="connsiteY0" fmla="*/ 301636 h 311796"/>
              <a:gd name="connisteX1" fmla="*/ 1296670 w 2634615"/>
              <a:gd name="connsiteY1" fmla="*/ 11 h 311796"/>
              <a:gd name="connisteX2" fmla="*/ 2634615 w 2634615"/>
              <a:gd name="connsiteY2" fmla="*/ 311796 h 311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634615" h="311796">
                <a:moveTo>
                  <a:pt x="0" y="301636"/>
                </a:moveTo>
                <a:cubicBezTo>
                  <a:pt x="232410" y="234961"/>
                  <a:pt x="769620" y="-1894"/>
                  <a:pt x="1296670" y="11"/>
                </a:cubicBezTo>
                <a:cubicBezTo>
                  <a:pt x="1823720" y="1916"/>
                  <a:pt x="2392680" y="243216"/>
                  <a:pt x="2634615" y="311796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76816" y="2883765"/>
            <a:ext cx="3499029" cy="361903"/>
          </a:xfrm>
          <a:custGeom>
            <a:avLst/>
            <a:gdLst>
              <a:gd name="connisteX0" fmla="*/ 0 w 3499485"/>
              <a:gd name="connsiteY0" fmla="*/ 19685 h 422308"/>
              <a:gd name="connisteX1" fmla="*/ 1800225 w 3499485"/>
              <a:gd name="connsiteY1" fmla="*/ 422275 h 422308"/>
              <a:gd name="connisteX2" fmla="*/ 3499485 w 3499485"/>
              <a:gd name="connsiteY2" fmla="*/ 0 h 4223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499485" h="422309">
                <a:moveTo>
                  <a:pt x="0" y="19685"/>
                </a:moveTo>
                <a:cubicBezTo>
                  <a:pt x="325755" y="108585"/>
                  <a:pt x="1100455" y="426085"/>
                  <a:pt x="1800225" y="422275"/>
                </a:cubicBezTo>
                <a:cubicBezTo>
                  <a:pt x="2499995" y="418465"/>
                  <a:pt x="3195320" y="92710"/>
                  <a:pt x="3499485" y="0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55863" y="2176467"/>
            <a:ext cx="0" cy="5790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71089" y="2211387"/>
            <a:ext cx="0" cy="5790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4471089" y="2596150"/>
            <a:ext cx="904757" cy="249523"/>
          </a:xfrm>
          <a:custGeom>
            <a:avLst/>
            <a:gdLst>
              <a:gd name="connisteX0" fmla="*/ 0 w 904875"/>
              <a:gd name="connsiteY0" fmla="*/ 391878 h 391878"/>
              <a:gd name="connisteX1" fmla="*/ 492760 w 904875"/>
              <a:gd name="connsiteY1" fmla="*/ 83 h 391878"/>
              <a:gd name="connisteX2" fmla="*/ 904875 w 904875"/>
              <a:gd name="connsiteY2" fmla="*/ 362033 h 39187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904875" h="391879">
                <a:moveTo>
                  <a:pt x="0" y="391879"/>
                </a:moveTo>
                <a:cubicBezTo>
                  <a:pt x="90170" y="306154"/>
                  <a:pt x="311785" y="5799"/>
                  <a:pt x="492760" y="84"/>
                </a:cubicBezTo>
                <a:cubicBezTo>
                  <a:pt x="673735" y="-5631"/>
                  <a:pt x="832485" y="282024"/>
                  <a:pt x="904875" y="362034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34"/>
          <p:cNvSpPr txBox="1"/>
          <p:nvPr/>
        </p:nvSpPr>
        <p:spPr>
          <a:xfrm>
            <a:off x="4516167" y="2176470"/>
            <a:ext cx="108571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50 cây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186" y="719997"/>
            <a:ext cx="1995799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3: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5839" y="4068243"/>
            <a:ext cx="4497626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4A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571" y="4558138"/>
            <a:ext cx="2395271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(600 - 50) : 2 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4268" y="4515318"/>
            <a:ext cx="1670785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275 (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122" y="4965193"/>
            <a:ext cx="4534345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4B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570" y="5414643"/>
            <a:ext cx="186352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275 + 50  =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407320" y="5415001"/>
            <a:ext cx="1571900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325 (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0949" y="5807544"/>
            <a:ext cx="1626371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971955" y="5836569"/>
            <a:ext cx="319455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4A: 275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3775" y="3806667"/>
            <a:ext cx="467022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4B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99328" y="4413177"/>
            <a:ext cx="2638491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(600 + 50) : 2 =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418551" y="4399579"/>
            <a:ext cx="1814055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325 (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10670" y="4849096"/>
            <a:ext cx="4336440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4A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trồng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70309" y="5284750"/>
            <a:ext cx="168067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325 - 50 =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8750979" y="5269880"/>
            <a:ext cx="1596364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275 (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31321" y="5691446"/>
            <a:ext cx="1796771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8475925" y="5707305"/>
            <a:ext cx="2814033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4A: 275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39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9" grpId="0" bldLvl="0" animBg="1"/>
      <p:bldP spid="19" grpId="1" animBg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" grpId="0" animBg="1"/>
      <p:bldP spid="3" grpId="1" animBg="1"/>
      <p:bldP spid="31" grpId="0" animBg="1"/>
      <p:bldP spid="31" grpId="1" animBg="1"/>
      <p:bldP spid="34" grpId="0" animBg="1"/>
      <p:bldP spid="34" grpId="1" animBg="1"/>
      <p:bldP spid="35" grpId="0"/>
      <p:bldP spid="35" grpId="1"/>
      <p:bldP spid="5" grpId="0"/>
      <p:bldP spid="16" grpId="0"/>
      <p:bldP spid="17" grpId="0"/>
      <p:bldP spid="18" grpId="0"/>
      <p:bldP spid="2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 rot="5400000" flipV="1">
            <a:off x="10550478" y="1004676"/>
            <a:ext cx="2592049" cy="734388"/>
            <a:chOff x="96" y="3553"/>
            <a:chExt cx="1104" cy="671"/>
          </a:xfrm>
        </p:grpSpPr>
        <p:pic>
          <p:nvPicPr>
            <p:cNvPr id="11298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12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347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266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2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5355" y="628057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36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55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5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4578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chuot phat c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78" y="3436143"/>
            <a:ext cx="1477241" cy="337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3"/>
          <p:cNvGrpSpPr>
            <a:grpSpLocks/>
          </p:cNvGrpSpPr>
          <p:nvPr/>
        </p:nvGrpSpPr>
        <p:grpSpPr bwMode="auto">
          <a:xfrm rot="5400000">
            <a:off x="-1055812" y="1131659"/>
            <a:ext cx="2744430" cy="632802"/>
            <a:chOff x="96" y="3553"/>
            <a:chExt cx="1104" cy="671"/>
          </a:xfrm>
        </p:grpSpPr>
        <p:pic>
          <p:nvPicPr>
            <p:cNvPr id="11295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5" name="Picture 48" descr="gardg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4703"/>
            <a:ext cx="5875102" cy="12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8" descr="gardg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45" y="5664703"/>
            <a:ext cx="6399967" cy="12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7" name="Group 3"/>
          <p:cNvGrpSpPr>
            <a:grpSpLocks/>
          </p:cNvGrpSpPr>
          <p:nvPr/>
        </p:nvGrpSpPr>
        <p:grpSpPr bwMode="auto">
          <a:xfrm rot="10800000">
            <a:off x="9853918" y="-35267"/>
            <a:ext cx="2344962" cy="646029"/>
            <a:chOff x="96" y="3553"/>
            <a:chExt cx="1104" cy="671"/>
          </a:xfrm>
        </p:grpSpPr>
        <p:pic>
          <p:nvPicPr>
            <p:cNvPr id="11292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8" name="Group 3"/>
          <p:cNvGrpSpPr>
            <a:grpSpLocks/>
          </p:cNvGrpSpPr>
          <p:nvPr/>
        </p:nvGrpSpPr>
        <p:grpSpPr bwMode="auto">
          <a:xfrm flipV="1">
            <a:off x="-101587" y="-16220"/>
            <a:ext cx="2050784" cy="550791"/>
            <a:chOff x="96" y="3553"/>
            <a:chExt cx="1104" cy="671"/>
          </a:xfrm>
        </p:grpSpPr>
        <p:pic>
          <p:nvPicPr>
            <p:cNvPr id="11289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9" name="Picture 11" descr="chuot phat c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8198" y="3436143"/>
            <a:ext cx="1602108" cy="35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WordArt 28"/>
          <p:cNvSpPr>
            <a:spLocks noChangeArrowheads="1" noChangeShapeType="1" noTextEdit="1"/>
          </p:cNvSpPr>
          <p:nvPr/>
        </p:nvSpPr>
        <p:spPr bwMode="auto">
          <a:xfrm>
            <a:off x="1595759" y="577429"/>
            <a:ext cx="8939636" cy="27301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3476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 TÌM NHÀ THÔNG THÁI!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8819" y="3680589"/>
            <a:ext cx="5087804" cy="5238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/>
              </a:rPr>
              <a:t>a/ </a:t>
            </a:r>
            <a:r>
              <a:rPr lang="en-US" sz="2800" dirty="0" err="1">
                <a:latin typeface="Times New Roman"/>
              </a:rPr>
              <a:t>Số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lớn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0,số </a:t>
            </a:r>
            <a:r>
              <a:rPr lang="en-US" sz="2800" dirty="0" err="1">
                <a:latin typeface="Times New Roman"/>
              </a:rPr>
              <a:t>bé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04216" y="4213920"/>
            <a:ext cx="5062408" cy="5238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/>
              </a:rPr>
              <a:t>b/ </a:t>
            </a:r>
            <a:r>
              <a:rPr lang="en-US" sz="2800" dirty="0" err="1">
                <a:latin typeface="Times New Roman"/>
              </a:rPr>
              <a:t>Số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lớn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7,số </a:t>
            </a:r>
            <a:r>
              <a:rPr lang="en-US" sz="2800" dirty="0" err="1">
                <a:latin typeface="Times New Roman"/>
              </a:rPr>
              <a:t>bé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9399" y="4766295"/>
            <a:ext cx="5077223" cy="584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/>
              </a:rPr>
              <a:t>c/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Số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lớn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8,số </a:t>
            </a:r>
            <a:r>
              <a:rPr lang="en-US" sz="2800" dirty="0" err="1">
                <a:latin typeface="Times New Roman"/>
              </a:rPr>
              <a:t>bé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là</a:t>
            </a:r>
            <a:r>
              <a:rPr lang="en-US" sz="2800" dirty="0">
                <a:latin typeface="Times New Roman"/>
              </a:rPr>
              <a:t> 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59780" y="1825044"/>
            <a:ext cx="8209482" cy="953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/>
              </a:rPr>
              <a:t>Tổng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của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hai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số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bằng</a:t>
            </a:r>
            <a:r>
              <a:rPr lang="en-US" sz="2800" dirty="0">
                <a:latin typeface="Times New Roman"/>
              </a:rPr>
              <a:t> 8, </a:t>
            </a:r>
            <a:r>
              <a:rPr lang="en-US" sz="2800" dirty="0" err="1">
                <a:latin typeface="Times New Roman"/>
              </a:rPr>
              <a:t>hiệu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của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chúng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cũng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bằng</a:t>
            </a:r>
            <a:r>
              <a:rPr lang="en-US" sz="2800" dirty="0">
                <a:latin typeface="Times New Roman"/>
              </a:rPr>
              <a:t> 8. </a:t>
            </a:r>
            <a:r>
              <a:rPr lang="en-US" sz="2800" dirty="0" err="1">
                <a:latin typeface="Times New Roman"/>
              </a:rPr>
              <a:t>Tìm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hai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số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đó</a:t>
            </a:r>
            <a:endParaRPr lang="en-US" sz="2800" dirty="0">
              <a:latin typeface="Times New Roman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325917" y="2820286"/>
            <a:ext cx="6605825" cy="2626961"/>
            <a:chOff x="1752600" y="2787660"/>
            <a:chExt cx="4955311" cy="2627303"/>
          </a:xfrm>
        </p:grpSpPr>
        <p:sp>
          <p:nvSpPr>
            <p:cNvPr id="11286" name="Oval 11"/>
            <p:cNvSpPr>
              <a:spLocks noChangeArrowheads="1"/>
            </p:cNvSpPr>
            <p:nvPr/>
          </p:nvSpPr>
          <p:spPr bwMode="auto">
            <a:xfrm>
              <a:off x="1752600" y="4643438"/>
              <a:ext cx="862012" cy="7715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287" name="Oval 20"/>
            <p:cNvSpPr>
              <a:spLocks noChangeArrowheads="1"/>
            </p:cNvSpPr>
            <p:nvPr/>
          </p:nvSpPr>
          <p:spPr bwMode="auto">
            <a:xfrm>
              <a:off x="2643140" y="2787660"/>
              <a:ext cx="4064771" cy="822305"/>
            </a:xfrm>
            <a:prstGeom prst="ellipse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>
                  <a:solidFill>
                    <a:srgbClr val="CC00CC"/>
                  </a:solidFill>
                  <a:latin typeface="Times New Roman" pitchFamily="18" charset="0"/>
                </a:rPr>
                <a:t>*  Đáp án nào đúng 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25795" y="4737100"/>
              <a:ext cx="3775301" cy="584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/>
                </a:rPr>
                <a:t>c/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</a:rPr>
                <a:t> 8,số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</a:rPr>
                <a:t>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013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/>
          <p:cNvSpPr/>
          <p:nvPr/>
        </p:nvSpPr>
        <p:spPr>
          <a:xfrm>
            <a:off x="689025" y="2498438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Chị 22 tuổi, em 14 tuổi.</a:t>
            </a: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107935" y="1656703"/>
            <a:ext cx="12082478" cy="61944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Tuổi chị và tuổi em cộng lại được 36 tuổi. Em kém chị 8 tuổi. Hỏi chị bao nhiêu tuổi, em bao nhiêu tuổi?</a:t>
            </a: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689025" y="3568413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>
                <a:latin typeface="Times New Roman" panose="02020603050405020304" charset="0"/>
                <a:cs typeface="Times New Roman" panose="02020603050405020304" charset="0"/>
              </a:rPr>
              <a:t>Chị 24 tuổi, em 12 tuổi.</a:t>
            </a:r>
            <a:endParaRPr lang="en-US" altLang="vi-V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689025" y="4638389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Chị 28 tuổi, em 8 tuổi.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: Diagonal Corners Snipped 8"/>
          <p:cNvSpPr/>
          <p:nvPr/>
        </p:nvSpPr>
        <p:spPr>
          <a:xfrm>
            <a:off x="689025" y="5708364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D. Chị 30 tuổi, em 6 tuổi</a:t>
            </a:r>
            <a:r>
              <a:rPr lang="vi-VN" sz="24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00381" y="884135"/>
            <a:ext cx="1589645" cy="1545135"/>
          </a:xfrm>
          <a:prstGeom prst="rect">
            <a:avLst/>
          </a:prstGeom>
        </p:spPr>
      </p:pic>
      <p:sp>
        <p:nvSpPr>
          <p:cNvPr id="11" name="Rectangles 6"/>
          <p:cNvSpPr/>
          <p:nvPr/>
        </p:nvSpPr>
        <p:spPr>
          <a:xfrm>
            <a:off x="1401898" y="280289"/>
            <a:ext cx="9225984" cy="1228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2B0AB6"/>
                </a:solidFill>
                <a:latin typeface="Times New Roman" panose="02020603050405020304" charset="0"/>
                <a:cs typeface="Times New Roman" panose="02020603050405020304" charset="0"/>
              </a:rPr>
              <a:t>VẬN DỤNG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872632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 rot="5400000" flipV="1">
            <a:off x="10550478" y="1004676"/>
            <a:ext cx="2592049" cy="734388"/>
            <a:chOff x="96" y="3553"/>
            <a:chExt cx="1104" cy="671"/>
          </a:xfrm>
        </p:grpSpPr>
        <p:pic>
          <p:nvPicPr>
            <p:cNvPr id="12324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6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12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347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266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76" y="610761"/>
            <a:ext cx="1828562" cy="19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7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54" y="3886934"/>
            <a:ext cx="1828562" cy="19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8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34" y="610761"/>
            <a:ext cx="1828562" cy="19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2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5355" y="628057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3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36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4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55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5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4578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1" descr="chuot phat c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68" y="3210751"/>
            <a:ext cx="1075127" cy="36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3"/>
          <p:cNvGrpSpPr>
            <a:grpSpLocks/>
          </p:cNvGrpSpPr>
          <p:nvPr/>
        </p:nvGrpSpPr>
        <p:grpSpPr bwMode="auto">
          <a:xfrm rot="5400000">
            <a:off x="-1055812" y="1131659"/>
            <a:ext cx="2744430" cy="632802"/>
            <a:chOff x="96" y="3553"/>
            <a:chExt cx="1104" cy="671"/>
          </a:xfrm>
        </p:grpSpPr>
        <p:pic>
          <p:nvPicPr>
            <p:cNvPr id="12321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2" name="Picture 48" descr="gardg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" y="6280573"/>
            <a:ext cx="5875102" cy="6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48" descr="gardg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59" y="6280573"/>
            <a:ext cx="6399967" cy="6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4" name="Group 3"/>
          <p:cNvGrpSpPr>
            <a:grpSpLocks/>
          </p:cNvGrpSpPr>
          <p:nvPr/>
        </p:nvGrpSpPr>
        <p:grpSpPr bwMode="auto">
          <a:xfrm rot="10800000">
            <a:off x="9853918" y="-35267"/>
            <a:ext cx="2344962" cy="646029"/>
            <a:chOff x="96" y="3553"/>
            <a:chExt cx="1104" cy="671"/>
          </a:xfrm>
        </p:grpSpPr>
        <p:pic>
          <p:nvPicPr>
            <p:cNvPr id="12318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" name="Group 3"/>
          <p:cNvGrpSpPr>
            <a:grpSpLocks/>
          </p:cNvGrpSpPr>
          <p:nvPr/>
        </p:nvGrpSpPr>
        <p:grpSpPr bwMode="auto">
          <a:xfrm flipV="1">
            <a:off x="-101587" y="-16220"/>
            <a:ext cx="2050784" cy="550791"/>
            <a:chOff x="96" y="3553"/>
            <a:chExt cx="1104" cy="671"/>
          </a:xfrm>
        </p:grpSpPr>
        <p:pic>
          <p:nvPicPr>
            <p:cNvPr id="12315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6" name="Picture 11" descr="chuot phat c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7666" y="3329795"/>
            <a:ext cx="1102640" cy="36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Rectangle 39"/>
          <p:cNvSpPr>
            <a:spLocks noChangeArrowheads="1"/>
          </p:cNvSpPr>
          <p:nvPr/>
        </p:nvSpPr>
        <p:spPr bwMode="auto">
          <a:xfrm>
            <a:off x="2317451" y="1685360"/>
            <a:ext cx="8010540" cy="1077078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 </a:t>
            </a:r>
            <a:r>
              <a:rPr lang="en-US" sz="3200" u="sng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Câu 2:</a:t>
            </a:r>
            <a:r>
              <a:rPr lang="en-US" sz="320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Tuổi chị và tuổi em cộng lại là 24 tuổi,</a:t>
            </a:r>
          </a:p>
          <a:p>
            <a:pPr eaLnBrk="1" hangingPunct="1"/>
            <a:r>
              <a:rPr lang="en-US" sz="320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chị hơn em 4 tuổi. Tính tuổi của mỗi người.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443371" y="3905982"/>
            <a:ext cx="3970442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a) Chị 14 tuổi, em 10 tuổi.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84110" y="4505980"/>
            <a:ext cx="3811766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b) Chị 10 tuổi, em 6 tuổi.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384113" y="5039310"/>
            <a:ext cx="3951208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c) Em 14 tuổi, chị 18 tuổi.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888875" y="2613935"/>
            <a:ext cx="5871222" cy="1919028"/>
            <a:chOff x="2309812" y="2613035"/>
            <a:chExt cx="4403990" cy="1919278"/>
          </a:xfrm>
        </p:grpSpPr>
        <p:sp>
          <p:nvSpPr>
            <p:cNvPr id="12313" name="Oval 12"/>
            <p:cNvSpPr>
              <a:spLocks noChangeArrowheads="1"/>
            </p:cNvSpPr>
            <p:nvPr/>
          </p:nvSpPr>
          <p:spPr bwMode="auto">
            <a:xfrm>
              <a:off x="2309812" y="3787775"/>
              <a:ext cx="846137" cy="7445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314" name="Oval 20"/>
            <p:cNvSpPr>
              <a:spLocks noChangeArrowheads="1"/>
            </p:cNvSpPr>
            <p:nvPr/>
          </p:nvSpPr>
          <p:spPr bwMode="auto">
            <a:xfrm>
              <a:off x="2649275" y="2613035"/>
              <a:ext cx="4064527" cy="82230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>
                  <a:solidFill>
                    <a:srgbClr val="CC0099"/>
                  </a:solidFill>
                  <a:latin typeface="Times New Roman" pitchFamily="18" charset="0"/>
                </a:rPr>
                <a:t>*  Đáp án nào đúng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39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40318" y="249495"/>
            <a:ext cx="11930731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Muốn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30158" y="2348531"/>
            <a:ext cx="11930097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Muốn tìm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 lớn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 ta lấy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tổng cộng hiệu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, rồi sau đó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chia cho 2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Rectangles 6"/>
          <p:cNvSpPr/>
          <p:nvPr/>
        </p:nvSpPr>
        <p:spPr>
          <a:xfrm>
            <a:off x="1401898" y="894572"/>
            <a:ext cx="9225984" cy="1228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 bé = (Tổng - Hiệu) : 2</a:t>
            </a:r>
          </a:p>
        </p:txBody>
      </p:sp>
      <p:sp>
        <p:nvSpPr>
          <p:cNvPr id="8" name="Rectangles 7"/>
          <p:cNvSpPr/>
          <p:nvPr/>
        </p:nvSpPr>
        <p:spPr>
          <a:xfrm>
            <a:off x="1401898" y="3125034"/>
            <a:ext cx="9225984" cy="1228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 lớn = (Tổng + Hiệu) : 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17" y="4744073"/>
            <a:ext cx="11748510" cy="18234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 làm bài, học sinh có thể giải bài toán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bằng một trong hai cách nêu trên.</a:t>
            </a:r>
          </a:p>
        </p:txBody>
      </p:sp>
      <p:sp>
        <p:nvSpPr>
          <p:cNvPr id="2" name="Rectangles 1"/>
          <p:cNvSpPr/>
          <p:nvPr/>
        </p:nvSpPr>
        <p:spPr>
          <a:xfrm>
            <a:off x="4559341" y="275527"/>
            <a:ext cx="7329486" cy="5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4741562" y="2374564"/>
            <a:ext cx="7329486" cy="5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53335" y="2297102"/>
            <a:ext cx="8788726" cy="63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lấ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3638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bldLvl="0" animBg="1"/>
      <p:bldP spid="9" grpId="1" animBg="1"/>
      <p:bldP spid="2" grpId="0" animBg="1"/>
      <p:bldP spid="2" grpId="1" animBg="1"/>
      <p:bldP spid="3" grpId="0" bldLvl="0" animBg="1"/>
      <p:bldP spid="3" grpId="1" animBg="1"/>
      <p:bldP spid="10" grpId="0" animBg="1"/>
      <p:bldP spid="1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5" y="1132594"/>
            <a:ext cx="1047653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038597" y="2225405"/>
            <a:ext cx="10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746669" y="1473707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5351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7" y="421166"/>
            <a:ext cx="950913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4593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576657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4082" y="2668977"/>
            <a:ext cx="524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 + 2769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833" y="468121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176" y="151546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5522</TotalTime>
  <Words>1403</Words>
  <Application>Microsoft Office PowerPoint</Application>
  <PresentationFormat>Custom</PresentationFormat>
  <Paragraphs>339</Paragraphs>
  <Slides>35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等线</vt:lpstr>
      <vt:lpstr>等线 Light</vt:lpstr>
      <vt:lpstr>HP001 5Ha</vt:lpstr>
      <vt:lpstr>Times New Roman</vt:lpstr>
      <vt:lpstr>UTM Aquarelle</vt:lpstr>
      <vt:lpstr>UTM Avo</vt:lpstr>
      <vt:lpstr>UTM Flavour</vt:lpstr>
      <vt:lpstr>UTM Mabella</vt:lpstr>
      <vt:lpstr>UTM Penumbra</vt:lpstr>
      <vt:lpstr>UTM Staccato 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Techsi.vn</cp:lastModifiedBy>
  <cp:revision>3254</cp:revision>
  <dcterms:created xsi:type="dcterms:W3CDTF">2015-12-01T09:06:39Z</dcterms:created>
  <dcterms:modified xsi:type="dcterms:W3CDTF">2022-10-25T02:27:05Z</dcterms:modified>
</cp:coreProperties>
</file>