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0" r:id="rId4"/>
    <p:sldId id="290" r:id="rId5"/>
    <p:sldId id="291" r:id="rId6"/>
    <p:sldId id="283" r:id="rId7"/>
    <p:sldId id="262" r:id="rId8"/>
    <p:sldId id="263" r:id="rId9"/>
    <p:sldId id="284" r:id="rId10"/>
    <p:sldId id="265" r:id="rId11"/>
    <p:sldId id="270" r:id="rId12"/>
    <p:sldId id="289" r:id="rId13"/>
    <p:sldId id="285" r:id="rId14"/>
    <p:sldId id="266" r:id="rId15"/>
    <p:sldId id="276" r:id="rId16"/>
    <p:sldId id="286" r:id="rId17"/>
    <p:sldId id="287" r:id="rId18"/>
    <p:sldId id="288" r:id="rId19"/>
    <p:sldId id="271" r:id="rId20"/>
    <p:sldId id="279" r:id="rId21"/>
  </p:sldIdLst>
  <p:sldSz cx="12192000" cy="6858000"/>
  <p:notesSz cx="7104063" cy="10234613"/>
  <p:embeddedFontLst>
    <p:embeddedFont>
      <p:font typeface="汉仪太极体简" panose="020B0604020202020204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宋体" panose="0201060003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F6"/>
    <a:srgbClr val="EAF3FA"/>
    <a:srgbClr val="F3F8FC"/>
    <a:srgbClr val="C7DEF1"/>
    <a:srgbClr val="990099"/>
    <a:srgbClr val="FF3300"/>
    <a:srgbClr val="358ECB"/>
    <a:srgbClr val="F070BF"/>
    <a:srgbClr val="32BBBC"/>
    <a:srgbClr val="DC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574" autoAdjust="0"/>
  </p:normalViewPr>
  <p:slideViewPr>
    <p:cSldViewPr snapToGrid="0">
      <p:cViewPr varScale="1">
        <p:scale>
          <a:sx n="62" d="100"/>
          <a:sy n="62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2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172D0-E97B-42F2-8D49-95FA8EDE516B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ACAE-FDF5-4CF9-8FD4-AB6902B2B3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3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1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vào số để chuyển qua slide câu hỏi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quả trứng để hiện khủng long giữ trứng tương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ứng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Bấm chữ Kết thúc để chuyển slide Dặn dò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8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43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8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2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ACAE-FDF5-4CF9-8FD4-AB6902B2B3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1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pSp>
        <p:nvGrpSpPr>
          <p:cNvPr id="296" name="组合 295"/>
          <p:cNvGrpSpPr/>
          <p:nvPr userDrawn="1"/>
        </p:nvGrpSpPr>
        <p:grpSpPr>
          <a:xfrm>
            <a:off x="829208" y="610871"/>
            <a:ext cx="10864952" cy="5647689"/>
            <a:chOff x="4071637" y="1979617"/>
            <a:chExt cx="4000935" cy="1323489"/>
          </a:xfrm>
        </p:grpSpPr>
        <p:sp>
          <p:nvSpPr>
            <p:cNvPr id="297" name="矩形: 圆角 296"/>
            <p:cNvSpPr/>
            <p:nvPr/>
          </p:nvSpPr>
          <p:spPr>
            <a:xfrm>
              <a:off x="4071674" y="1979617"/>
              <a:ext cx="4000898" cy="1323489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矩形: 圆角 297"/>
            <p:cNvSpPr/>
            <p:nvPr/>
          </p:nvSpPr>
          <p:spPr>
            <a:xfrm>
              <a:off x="4071637" y="2009767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371475">
              <a:solidFill>
                <a:srgbClr val="B5D5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0" name="PA_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8" r="13030"/>
          <a:stretch>
            <a:fillRect/>
          </a:stretch>
        </p:blipFill>
        <p:spPr>
          <a:xfrm flipH="1" flipV="1">
            <a:off x="-21590" y="5063490"/>
            <a:ext cx="4765040" cy="1824990"/>
          </a:xfrm>
          <a:prstGeom prst="rect">
            <a:avLst/>
          </a:prstGeom>
        </p:spPr>
      </p:pic>
      <p:pic>
        <p:nvPicPr>
          <p:cNvPr id="301" name="PA_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>
            <a:fillRect/>
          </a:stretch>
        </p:blipFill>
        <p:spPr>
          <a:xfrm>
            <a:off x="7684770" y="5534660"/>
            <a:ext cx="3979545" cy="1353820"/>
          </a:xfrm>
          <a:prstGeom prst="rect">
            <a:avLst/>
          </a:prstGeom>
        </p:spPr>
      </p:pic>
      <p:pic>
        <p:nvPicPr>
          <p:cNvPr id="302" name="PA_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/>
          <a:stretch>
            <a:fillRect/>
          </a:stretch>
        </p:blipFill>
        <p:spPr>
          <a:xfrm flipH="1">
            <a:off x="10704764" y="3364140"/>
            <a:ext cx="959641" cy="156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C11C5B0-AF7D-4B7C-8056-9C9A8894800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EE68DF-98E6-4D9A-AA9A-9FB94A0D74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0160" y="-40640"/>
            <a:ext cx="12213590" cy="6917055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507083"/>
            <a:ext cx="836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smtClean="0">
                <a:ln w="0"/>
                <a:solidFill>
                  <a:srgbClr val="DAEAF6"/>
                </a:solidFill>
                <a:effectLst/>
                <a:latin typeface="UVN Bai Sau Nang" panose="04030905020802020C03" pitchFamily="82" charset="0"/>
              </a:rPr>
              <a:t>KTUTS</a:t>
            </a:r>
            <a:endParaRPr lang="en-US" sz="1800" b="0" cap="none" spc="0">
              <a:ln w="0"/>
              <a:solidFill>
                <a:srgbClr val="DAEAF6"/>
              </a:solidFill>
              <a:effectLst/>
              <a:latin typeface="UVN Bai Sau Nang" panose="04030905020802020C03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86" y="-427427"/>
            <a:ext cx="967014" cy="77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10" Type="http://schemas.openxmlformats.org/officeDocument/2006/relationships/image" Target="../media/image24.png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12" Type="http://schemas.openxmlformats.org/officeDocument/2006/relationships/image" Target="../media/image8.emf"/><Relationship Id="rId17" Type="http://schemas.openxmlformats.org/officeDocument/2006/relationships/slide" Target="slide19.xml"/><Relationship Id="rId2" Type="http://schemas.openxmlformats.org/officeDocument/2006/relationships/notesSlide" Target="../notesSlides/notesSlide14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5" Type="http://schemas.openxmlformats.org/officeDocument/2006/relationships/slide" Target="slide18.xml"/><Relationship Id="rId10" Type="http://schemas.openxmlformats.org/officeDocument/2006/relationships/image" Target="../media/image33.png"/><Relationship Id="rId4" Type="http://schemas.openxmlformats.org/officeDocument/2006/relationships/image" Target="../media/image5.emf"/><Relationship Id="rId9" Type="http://schemas.openxmlformats.org/officeDocument/2006/relationships/image" Target="../media/image32.png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4.png"/><Relationship Id="rId5" Type="http://schemas.openxmlformats.org/officeDocument/2006/relationships/image" Target="../media/image6.emf"/><Relationship Id="rId10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639" y="3401000"/>
            <a:ext cx="2792730" cy="2792730"/>
          </a:xfrm>
          <a:prstGeom prst="rect">
            <a:avLst/>
          </a:prstGeom>
        </p:spPr>
      </p:pic>
      <p:sp>
        <p:nvSpPr>
          <p:cNvPr id="19" name="文本框 779"/>
          <p:cNvSpPr txBox="1"/>
          <p:nvPr/>
        </p:nvSpPr>
        <p:spPr>
          <a:xfrm>
            <a:off x="1956625" y="2313905"/>
            <a:ext cx="80143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TOÁN 4</a:t>
            </a:r>
            <a:endParaRPr kumimoji="0" lang="zh-CN" altLang="en-US" sz="7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8312" y="474219"/>
            <a:ext cx="618537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1. Nêu kết quả tính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3409649" y="1571827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468 + 379 = 847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 379 + 468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847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55" y="2112191"/>
            <a:ext cx="3494476" cy="3869488"/>
          </a:xfrm>
          <a:prstGeom prst="rect">
            <a:avLst/>
          </a:prstGeom>
        </p:spPr>
      </p:pic>
      <p:sp>
        <p:nvSpPr>
          <p:cNvPr id="20" name="TextBox 45"/>
          <p:cNvSpPr txBox="1"/>
          <p:nvPr/>
        </p:nvSpPr>
        <p:spPr>
          <a:xfrm>
            <a:off x="3730171" y="3130635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b) 6509 + 2876 = 9385</a:t>
            </a:r>
          </a:p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2876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6509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9385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463960" y="4690772"/>
            <a:ext cx="5193512" cy="1080728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c) 4268 + 76 = 4344</a:t>
            </a:r>
          </a:p>
          <a:p>
            <a:pPr algn="ctr"/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76 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4268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= </a:t>
            </a:r>
            <a:r>
              <a:rPr lang="en-US" altLang="zh-CN" sz="3600" b="1" kern="90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4344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5414" y="210193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2242" y="3640522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6723" y="5263708"/>
            <a:ext cx="1054019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2" y="4511500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5" y="2576361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90" y="474467"/>
            <a:ext cx="252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" grpId="1" animBg="1"/>
      <p:bldP spid="27" grpId="1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572990" y="2147282"/>
            <a:ext cx="3989052" cy="3626302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 2. Viết số hoặc chữ thích hợp vào chỗ chấm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TextBox 45"/>
          <p:cNvSpPr txBox="1"/>
          <p:nvPr/>
        </p:nvSpPr>
        <p:spPr>
          <a:xfrm>
            <a:off x="3856408" y="2006501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marL="742950" indent="-742950" algn="ctr">
              <a:lnSpc>
                <a:spcPct val="150000"/>
              </a:lnSpc>
              <a:buAutoNum type="alphaLcParenR"/>
            </a:pP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 + 12 = 12 +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48</a:t>
            </a:r>
          </a:p>
          <a:p>
            <a:pPr lvl="1"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65 + 297 = 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297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+ 65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b="1" kern="90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177</a:t>
            </a:r>
            <a:r>
              <a:rPr lang="en-US" altLang="zh-CN" sz="3600" b="1" kern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+ 89 = 89 + 177</a:t>
            </a:r>
            <a:endParaRPr lang="zh-CN" altLang="en-US" sz="3600" b="1" kern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TextBox 45"/>
          <p:cNvSpPr txBox="1"/>
          <p:nvPr/>
        </p:nvSpPr>
        <p:spPr>
          <a:xfrm>
            <a:off x="4612492" y="4882315"/>
            <a:ext cx="5193512" cy="1532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m + n = n +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m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84 + 0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+ 84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 + 0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0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+ a = </a:t>
            </a:r>
            <a:r>
              <a:rPr lang="en-US" altLang="zh-CN" sz="3600" b="1" kern="900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6030" y="1267184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39687" y="2071641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4521" y="2976645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3165" y="4162427"/>
            <a:ext cx="856343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7858" y="499568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91923" y="5873956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80112" y="5881758"/>
            <a:ext cx="501658" cy="540364"/>
          </a:xfrm>
          <a:prstGeom prst="rect">
            <a:avLst/>
          </a:prstGeom>
          <a:solidFill>
            <a:srgbClr val="F3F8FC"/>
          </a:solidFill>
          <a:ln>
            <a:solidFill>
              <a:srgbClr val="F3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595959"/>
                </a:solidFill>
              </a:rPr>
              <a:t>…</a:t>
            </a:r>
            <a:endParaRPr lang="en-US" sz="360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42" y="3180414"/>
            <a:ext cx="2933712" cy="2933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156" y="748901"/>
            <a:ext cx="3138844" cy="3138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 r="15968"/>
          <a:stretch>
            <a:fillRect/>
          </a:stretch>
        </p:blipFill>
        <p:spPr>
          <a:xfrm>
            <a:off x="0" y="4162427"/>
            <a:ext cx="2811144" cy="2555509"/>
          </a:xfrm>
          <a:prstGeom prst="rect">
            <a:avLst/>
          </a:prstGeom>
        </p:spPr>
      </p:pic>
      <p:sp>
        <p:nvSpPr>
          <p:cNvPr id="20" name="文本框 7"/>
          <p:cNvSpPr txBox="1"/>
          <p:nvPr/>
        </p:nvSpPr>
        <p:spPr>
          <a:xfrm>
            <a:off x="2738312" y="474219"/>
            <a:ext cx="94536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 3.  &gt;, &lt;, = 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55" y="4162427"/>
            <a:ext cx="1951698" cy="1951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6304" y="-183905"/>
            <a:ext cx="2334387" cy="2334387"/>
          </a:xfrm>
          <a:prstGeom prst="rect">
            <a:avLst/>
          </a:prstGeom>
        </p:spPr>
      </p:pic>
      <p:sp>
        <p:nvSpPr>
          <p:cNvPr id="19" name="TextBox 45"/>
          <p:cNvSpPr txBox="1"/>
          <p:nvPr/>
        </p:nvSpPr>
        <p:spPr>
          <a:xfrm>
            <a:off x="1405572" y="1561787"/>
            <a:ext cx="6266089" cy="2008810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a) 2975 + 4017 … 4017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+ 2975</a:t>
            </a:r>
            <a:endParaRPr lang="en-US" altLang="zh-CN" sz="3600" b="1" kern="9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 2975 + 4017 … 4017 + 3000</a:t>
            </a:r>
          </a:p>
          <a:p>
            <a:pPr algn="ctr"/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2975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+ 4017 … 4017 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2900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3371274" y="3747069"/>
            <a:ext cx="6266089" cy="2008810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b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) 8264 + 927 … 927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8300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 8264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+ 927 …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900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8264</a:t>
            </a:r>
          </a:p>
          <a:p>
            <a:pPr algn="ctr"/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  927 + 8264 </a:t>
            </a:r>
            <a:r>
              <a:rPr lang="en-US" altLang="zh-CN" sz="3600" b="1" kern="9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… 8264 </a:t>
            </a:r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+ 927</a:t>
            </a:r>
          </a:p>
          <a:p>
            <a:pPr algn="ctr"/>
            <a:r>
              <a:rPr lang="en-US" altLang="zh-CN" sz="3600" b="1" kern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600" b="1" kern="900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4" name="文本框 7"/>
          <p:cNvSpPr txBox="1"/>
          <p:nvPr/>
        </p:nvSpPr>
        <p:spPr>
          <a:xfrm>
            <a:off x="4538616" y="1322434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=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7"/>
          <p:cNvSpPr txBox="1"/>
          <p:nvPr/>
        </p:nvSpPr>
        <p:spPr>
          <a:xfrm>
            <a:off x="4538616" y="1825093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&lt;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7"/>
          <p:cNvSpPr txBox="1"/>
          <p:nvPr/>
        </p:nvSpPr>
        <p:spPr>
          <a:xfrm>
            <a:off x="4629024" y="2380441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&gt;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6466735" y="3466075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&lt;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7"/>
          <p:cNvSpPr txBox="1"/>
          <p:nvPr/>
        </p:nvSpPr>
        <p:spPr>
          <a:xfrm>
            <a:off x="6504318" y="4043588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&gt;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7"/>
          <p:cNvSpPr txBox="1"/>
          <p:nvPr/>
        </p:nvSpPr>
        <p:spPr>
          <a:xfrm>
            <a:off x="6479042" y="4612242"/>
            <a:ext cx="5465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=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6" y="2508447"/>
            <a:ext cx="4314081" cy="1979600"/>
            <a:chOff x="3414164" y="2697466"/>
            <a:chExt cx="4314081" cy="1979600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4" y="2697466"/>
              <a:ext cx="1035450" cy="1449572"/>
              <a:chOff x="2475873" y="2739703"/>
              <a:chExt cx="1649327" cy="230896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3" y="3127635"/>
                <a:ext cx="1649327" cy="1921035"/>
                <a:chOff x="3819429" y="2245962"/>
                <a:chExt cx="1294402" cy="150764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29" y="2245962"/>
                  <a:ext cx="1294401" cy="150764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6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1385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66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4</a:t>
                  </a:r>
                  <a:endParaRPr lang="en-US" altLang="zh-CN" sz="66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4210856" y="2915930"/>
              <a:ext cx="3517389" cy="1761136"/>
              <a:chOff x="4216512" y="3544061"/>
              <a:chExt cx="3517389" cy="176113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143770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6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216512" y="3544061"/>
                <a:ext cx="3517389" cy="110799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Củng</a:t>
                </a:r>
                <a:r>
                  <a:rPr lang="en-US" altLang="zh-CN" sz="6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cố</a:t>
                </a:r>
                <a:endParaRPr lang="zh-CN" altLang="en-US" sz="66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4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20" y="694484"/>
            <a:ext cx="48958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284278" y="1450817"/>
            <a:ext cx="2920643" cy="2966878"/>
          </a:xfrm>
          <a:prstGeom prst="rect">
            <a:avLst/>
          </a:prstGeom>
          <a:solidFill>
            <a:srgbClr val="358E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6415" y="1450817"/>
            <a:ext cx="3106057" cy="2966878"/>
          </a:xfrm>
          <a:prstGeom prst="rect">
            <a:avLst/>
          </a:prstGeom>
          <a:solidFill>
            <a:srgbClr val="F285B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94868" y="1475977"/>
            <a:ext cx="3106057" cy="2941718"/>
          </a:xfrm>
          <a:prstGeom prst="rect">
            <a:avLst/>
          </a:prstGeom>
          <a:solidFill>
            <a:srgbClr val="32BBB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2921" y="1456194"/>
            <a:ext cx="3106057" cy="2961501"/>
          </a:xfrm>
          <a:prstGeom prst="rect">
            <a:avLst/>
          </a:prstGeom>
          <a:solidFill>
            <a:srgbClr val="DC34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5715" y="1465580"/>
            <a:ext cx="1218057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423183" y="667484"/>
            <a:ext cx="776713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TÌM KHỦNG LONG GIỮ TRỨNG</a:t>
            </a:r>
            <a:endParaRPr lang="zh-CN" altLang="en-US" sz="3600" b="1" dirty="0">
              <a:solidFill>
                <a:srgbClr val="0070C0"/>
              </a:solidFill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761" y="25559"/>
            <a:ext cx="1174422" cy="78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5926" y="528115"/>
            <a:ext cx="632651" cy="53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1306006"/>
            <a:ext cx="3245708" cy="3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2" y="1536974"/>
            <a:ext cx="3174314" cy="317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11" y="1263613"/>
            <a:ext cx="3482012" cy="3482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93" y="1450817"/>
            <a:ext cx="3151810" cy="315181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965468" y="4528189"/>
            <a:ext cx="1613558" cy="2197992"/>
            <a:chOff x="6965468" y="4528189"/>
            <a:chExt cx="1613558" cy="2197992"/>
          </a:xfrm>
        </p:grpSpPr>
        <p:sp>
          <p:nvSpPr>
            <p:cNvPr id="36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47" name="Oval 46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057015" y="4505408"/>
            <a:ext cx="1707269" cy="2197992"/>
            <a:chOff x="10057015" y="4505408"/>
            <a:chExt cx="1707269" cy="219799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52" name="Oval 51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749820" y="4542952"/>
            <a:ext cx="1613558" cy="2197992"/>
            <a:chOff x="3749820" y="4542952"/>
            <a:chExt cx="1613558" cy="2197992"/>
          </a:xfrm>
        </p:grpSpPr>
        <p:sp>
          <p:nvSpPr>
            <p:cNvPr id="35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59" name="Oval 5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32702" y="4569460"/>
            <a:ext cx="1687958" cy="2197992"/>
            <a:chOff x="732702" y="4569460"/>
            <a:chExt cx="1687958" cy="2197992"/>
          </a:xfrm>
        </p:grpSpPr>
        <p:sp>
          <p:nvSpPr>
            <p:cNvPr id="14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65" name="Oval 64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hlinkClick r:id="rId13" action="ppaction://hlinksldjump"/>
          </p:cNvPr>
          <p:cNvSpPr/>
          <p:nvPr/>
        </p:nvSpPr>
        <p:spPr>
          <a:xfrm>
            <a:off x="195249" y="5442567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73">
            <a:hlinkClick r:id="rId14" action="ppaction://hlinksldjump"/>
          </p:cNvPr>
          <p:cNvSpPr/>
          <p:nvPr/>
        </p:nvSpPr>
        <p:spPr>
          <a:xfrm>
            <a:off x="3168873" y="5501798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74">
            <a:hlinkClick r:id="rId15" action="ppaction://hlinksldjump"/>
          </p:cNvPr>
          <p:cNvSpPr/>
          <p:nvPr/>
        </p:nvSpPr>
        <p:spPr>
          <a:xfrm>
            <a:off x="9557881" y="5469075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>
            <a:hlinkClick r:id="rId16" action="ppaction://hlinksldjump"/>
          </p:cNvPr>
          <p:cNvSpPr/>
          <p:nvPr/>
        </p:nvSpPr>
        <p:spPr>
          <a:xfrm>
            <a:off x="6428079" y="5485952"/>
            <a:ext cx="753330" cy="1298377"/>
          </a:xfrm>
          <a:prstGeom prst="ellipse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5400" b="1" cap="none" spc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hlinkClick r:id="rId17" action="ppaction://hlinksldjump"/>
          </p:cNvPr>
          <p:cNvSpPr/>
          <p:nvPr/>
        </p:nvSpPr>
        <p:spPr>
          <a:xfrm>
            <a:off x="9823284" y="-84935"/>
            <a:ext cx="20810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0240" y="2843267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+ 98 = 98 + 25 = 123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1071" y="302946"/>
            <a:ext cx="1687958" cy="2197992"/>
            <a:chOff x="732702" y="4569460"/>
            <a:chExt cx="1687958" cy="2197992"/>
          </a:xfrm>
        </p:grpSpPr>
        <p:sp>
          <p:nvSpPr>
            <p:cNvPr id="17" name="Oval 13"/>
            <p:cNvSpPr/>
            <p:nvPr/>
          </p:nvSpPr>
          <p:spPr>
            <a:xfrm flipV="1">
              <a:off x="784824" y="4569460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DC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4544991" flipH="1">
              <a:off x="919384" y="4822335"/>
              <a:ext cx="1314593" cy="1687958"/>
              <a:chOff x="7105174" y="4956750"/>
              <a:chExt cx="1314593" cy="1687958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23193" y="3008548"/>
            <a:ext cx="1221524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26146" y="3029521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7" name="文本框 7">
            <a:hlinkClick r:id="rId5" action="ppaction://hlinksldjump"/>
          </p:cNvPr>
          <p:cNvSpPr txBox="1"/>
          <p:nvPr/>
        </p:nvSpPr>
        <p:spPr>
          <a:xfrm>
            <a:off x="5194595" y="6035680"/>
            <a:ext cx="616161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DC3424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đỏ</a:t>
            </a:r>
            <a:endParaRPr lang="zh-CN" altLang="en-US" sz="3600" b="1" dirty="0">
              <a:solidFill>
                <a:srgbClr val="DC3424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+ 27 = 27 + 100 = 127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0900" y="2993326"/>
            <a:ext cx="1608800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316271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23193" y="279012"/>
            <a:ext cx="1613558" cy="2197992"/>
            <a:chOff x="3749820" y="4542952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3749820" y="4542952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32B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rot="19618524">
              <a:off x="3983621" y="4803331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文本框 7">
            <a:hlinkClick r:id="rId5" action="ppaction://hlinksldjump"/>
          </p:cNvPr>
          <p:cNvSpPr txBox="1"/>
          <p:nvPr/>
        </p:nvSpPr>
        <p:spPr>
          <a:xfrm>
            <a:off x="4908679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32BBBC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xanh</a:t>
            </a:r>
            <a:endParaRPr lang="zh-CN" altLang="en-US" sz="3600" b="1" dirty="0">
              <a:solidFill>
                <a:srgbClr val="32BBBC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57144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7567" y="2823506"/>
            <a:ext cx="10219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980 + 0 = 0 + 980 = 980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2148" y="2973565"/>
            <a:ext cx="1064627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60518" y="279012"/>
            <a:ext cx="1613558" cy="2197992"/>
            <a:chOff x="6965468" y="4528189"/>
            <a:chExt cx="1613558" cy="2197992"/>
          </a:xfrm>
        </p:grpSpPr>
        <p:sp>
          <p:nvSpPr>
            <p:cNvPr id="24" name="Oval 13"/>
            <p:cNvSpPr/>
            <p:nvPr/>
          </p:nvSpPr>
          <p:spPr>
            <a:xfrm flipV="1">
              <a:off x="6965468" y="4528189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F28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7105174" y="4956750"/>
              <a:ext cx="1314593" cy="1687958"/>
              <a:chOff x="7105174" y="4956750"/>
              <a:chExt cx="1314593" cy="1687958"/>
            </a:xfrm>
          </p:grpSpPr>
          <p:sp>
            <p:nvSpPr>
              <p:cNvPr id="28" name="Oval 27"/>
              <p:cNvSpPr/>
              <p:nvPr/>
            </p:nvSpPr>
            <p:spPr>
              <a:xfrm flipV="1">
                <a:off x="7344593" y="495675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8203570" y="5364208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7105174" y="5524355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733382" y="6143234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7666004" y="5584387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605622" y="2973564"/>
            <a:ext cx="1601217" cy="1336467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644165" y="6035680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F070B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hồng</a:t>
            </a:r>
            <a:endParaRPr lang="zh-CN" altLang="en-US" sz="3600" b="1" dirty="0">
              <a:solidFill>
                <a:srgbClr val="F070B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10740"/>
            <a:ext cx="12230100" cy="2952115"/>
          </a:xfrm>
          <a:prstGeom prst="rect">
            <a:avLst/>
          </a:prstGeom>
          <a:solidFill>
            <a:srgbClr val="B5D5E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9" y="2843267"/>
            <a:ext cx="11245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 + 38 = 38 + 160 = 198</a:t>
            </a:r>
            <a:endParaRPr lang="en-US" sz="8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558" y="2940993"/>
            <a:ext cx="1788941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9108" y="2993326"/>
            <a:ext cx="1613558" cy="1173380"/>
          </a:xfrm>
          <a:prstGeom prst="rect">
            <a:avLst/>
          </a:prstGeom>
          <a:solidFill>
            <a:srgbClr val="D7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rgbClr val="002060"/>
                </a:solidFill>
              </a:rPr>
              <a:t>…</a:t>
            </a:r>
            <a:endParaRPr lang="en-US" sz="8000">
              <a:solidFill>
                <a:srgbClr val="002060"/>
              </a:solidFill>
            </a:endParaRPr>
          </a:p>
        </p:txBody>
      </p:sp>
      <p:sp>
        <p:nvSpPr>
          <p:cNvPr id="34" name="文本框 7">
            <a:hlinkClick r:id="rId5" action="ppaction://hlinksldjump"/>
          </p:cNvPr>
          <p:cNvSpPr txBox="1"/>
          <p:nvPr/>
        </p:nvSpPr>
        <p:spPr>
          <a:xfrm>
            <a:off x="4919380" y="6093809"/>
            <a:ext cx="663324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Xem khủng long giữ trứng tím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18365" y="158863"/>
            <a:ext cx="1707269" cy="2197992"/>
            <a:chOff x="10057015" y="4505408"/>
            <a:chExt cx="1707269" cy="2197992"/>
          </a:xfrm>
        </p:grpSpPr>
        <p:pic>
          <p:nvPicPr>
            <p:cNvPr id="36" name="图片 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27878">
              <a:off x="11340960" y="6233992"/>
              <a:ext cx="423324" cy="365967"/>
            </a:xfrm>
            <a:prstGeom prst="rect">
              <a:avLst/>
            </a:prstGeom>
          </p:spPr>
        </p:pic>
        <p:sp>
          <p:nvSpPr>
            <p:cNvPr id="37" name="Oval 13"/>
            <p:cNvSpPr/>
            <p:nvPr/>
          </p:nvSpPr>
          <p:spPr>
            <a:xfrm flipV="1">
              <a:off x="10057015" y="4505408"/>
              <a:ext cx="1613558" cy="2197992"/>
            </a:xfrm>
            <a:custGeom>
              <a:avLst/>
              <a:gdLst>
                <a:gd name="connsiteX0" fmla="*/ 0 w 1674831"/>
                <a:gd name="connsiteY0" fmla="*/ 1114878 h 2229755"/>
                <a:gd name="connsiteX1" fmla="*/ 837416 w 1674831"/>
                <a:gd name="connsiteY1" fmla="*/ 0 h 2229755"/>
                <a:gd name="connsiteX2" fmla="*/ 1674832 w 1674831"/>
                <a:gd name="connsiteY2" fmla="*/ 1114878 h 2229755"/>
                <a:gd name="connsiteX3" fmla="*/ 837416 w 1674831"/>
                <a:gd name="connsiteY3" fmla="*/ 2229756 h 2229755"/>
                <a:gd name="connsiteX4" fmla="*/ 0 w 1674831"/>
                <a:gd name="connsiteY4" fmla="*/ 1114878 h 2229755"/>
                <a:gd name="connsiteX0" fmla="*/ 0 w 1741507"/>
                <a:gd name="connsiteY0" fmla="*/ 852783 h 2236909"/>
                <a:gd name="connsiteX1" fmla="*/ 904091 w 1741507"/>
                <a:gd name="connsiteY1" fmla="*/ 4605 h 2236909"/>
                <a:gd name="connsiteX2" fmla="*/ 1741507 w 1741507"/>
                <a:gd name="connsiteY2" fmla="*/ 1119483 h 2236909"/>
                <a:gd name="connsiteX3" fmla="*/ 904091 w 1741507"/>
                <a:gd name="connsiteY3" fmla="*/ 2234361 h 2236909"/>
                <a:gd name="connsiteX4" fmla="*/ 0 w 1741507"/>
                <a:gd name="connsiteY4" fmla="*/ 852783 h 2236909"/>
                <a:gd name="connsiteX0" fmla="*/ 0 w 1789132"/>
                <a:gd name="connsiteY0" fmla="*/ 848178 h 2229756"/>
                <a:gd name="connsiteX1" fmla="*/ 904091 w 1789132"/>
                <a:gd name="connsiteY1" fmla="*/ 0 h 2229756"/>
                <a:gd name="connsiteX2" fmla="*/ 1789132 w 1789132"/>
                <a:gd name="connsiteY2" fmla="*/ 848178 h 2229756"/>
                <a:gd name="connsiteX3" fmla="*/ 904091 w 1789132"/>
                <a:gd name="connsiteY3" fmla="*/ 2229756 h 2229756"/>
                <a:gd name="connsiteX4" fmla="*/ 0 w 1789132"/>
                <a:gd name="connsiteY4" fmla="*/ 848178 h 2229756"/>
                <a:gd name="connsiteX0" fmla="*/ 0 w 1789132"/>
                <a:gd name="connsiteY0" fmla="*/ 1027506 h 2233004"/>
                <a:gd name="connsiteX1" fmla="*/ 904091 w 1789132"/>
                <a:gd name="connsiteY1" fmla="*/ 2233 h 2233004"/>
                <a:gd name="connsiteX2" fmla="*/ 1789132 w 1789132"/>
                <a:gd name="connsiteY2" fmla="*/ 850411 h 2233004"/>
                <a:gd name="connsiteX3" fmla="*/ 904091 w 1789132"/>
                <a:gd name="connsiteY3" fmla="*/ 2231989 h 2233004"/>
                <a:gd name="connsiteX4" fmla="*/ 0 w 1789132"/>
                <a:gd name="connsiteY4" fmla="*/ 1027506 h 2233004"/>
                <a:gd name="connsiteX0" fmla="*/ 0 w 1789132"/>
                <a:gd name="connsiteY0" fmla="*/ 1025283 h 2229773"/>
                <a:gd name="connsiteX1" fmla="*/ 904091 w 1789132"/>
                <a:gd name="connsiteY1" fmla="*/ 10 h 2229773"/>
                <a:gd name="connsiteX2" fmla="*/ 1789132 w 1789132"/>
                <a:gd name="connsiteY2" fmla="*/ 1011660 h 2229773"/>
                <a:gd name="connsiteX3" fmla="*/ 904091 w 1789132"/>
                <a:gd name="connsiteY3" fmla="*/ 2229766 h 2229773"/>
                <a:gd name="connsiteX4" fmla="*/ 0 w 1789132"/>
                <a:gd name="connsiteY4" fmla="*/ 1025283 h 22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132" h="2229773">
                  <a:moveTo>
                    <a:pt x="0" y="1025283"/>
                  </a:moveTo>
                  <a:cubicBezTo>
                    <a:pt x="0" y="409553"/>
                    <a:pt x="605902" y="2281"/>
                    <a:pt x="904091" y="10"/>
                  </a:cubicBezTo>
                  <a:cubicBezTo>
                    <a:pt x="1202280" y="-2261"/>
                    <a:pt x="1789132" y="395930"/>
                    <a:pt x="1789132" y="1011660"/>
                  </a:cubicBezTo>
                  <a:cubicBezTo>
                    <a:pt x="1789132" y="1627390"/>
                    <a:pt x="1202280" y="2227495"/>
                    <a:pt x="904091" y="2229766"/>
                  </a:cubicBezTo>
                  <a:cubicBezTo>
                    <a:pt x="605902" y="2232037"/>
                    <a:pt x="0" y="1641013"/>
                    <a:pt x="0" y="1025283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V="1">
              <a:off x="10241068" y="4778023"/>
              <a:ext cx="1314593" cy="1687958"/>
              <a:chOff x="10241068" y="4778023"/>
              <a:chExt cx="1314593" cy="1687958"/>
            </a:xfrm>
          </p:grpSpPr>
          <p:sp>
            <p:nvSpPr>
              <p:cNvPr id="39" name="Oval 38"/>
              <p:cNvSpPr/>
              <p:nvPr/>
            </p:nvSpPr>
            <p:spPr>
              <a:xfrm flipV="1">
                <a:off x="10480487" y="4778023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11339464" y="5185481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10241068" y="5345628"/>
                <a:ext cx="494858" cy="514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10869276" y="5964507"/>
                <a:ext cx="445265" cy="501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10801898" y="5405660"/>
                <a:ext cx="216197" cy="2434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40203" y="390485"/>
            <a:ext cx="325501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mtClean="0">
                <a:solidFill>
                  <a:srgbClr val="002060"/>
                </a:solidFill>
                <a:latin typeface="UTM Showcard" panose="020406030505060202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DẶN DÒ</a:t>
            </a:r>
            <a:endParaRPr lang="zh-CN" altLang="en-US" sz="5400" b="1" dirty="0">
              <a:solidFill>
                <a:srgbClr val="002060"/>
              </a:solidFill>
              <a:latin typeface="UTM Showcard" panose="020406030505060202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50" y="1919605"/>
            <a:ext cx="9338310" cy="4133215"/>
          </a:xfrm>
          <a:prstGeom prst="rect">
            <a:avLst/>
          </a:prstGeom>
          <a:noFill/>
          <a:ln w="57150">
            <a:solidFill>
              <a:srgbClr val="B5D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4305" y="1947396"/>
            <a:ext cx="7503346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Xem lại bài;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Học thuộc Ghi nhớ;</a:t>
            </a:r>
          </a:p>
          <a:p>
            <a:pPr marL="742950" indent="-7429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4400" b="1" smtClean="0">
                <a:solidFill>
                  <a:srgbClr val="FF0066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Chuẩn bị bài </a:t>
            </a:r>
          </a:p>
          <a:p>
            <a:pPr algn="l">
              <a:lnSpc>
                <a:spcPct val="150000"/>
              </a:lnSpc>
            </a:pPr>
            <a:r>
              <a:rPr lang="en-US" altLang="zh-CN" sz="4400" b="1" smtClean="0">
                <a:solidFill>
                  <a:srgbClr val="990099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  <a:sym typeface="+mn-ea"/>
              </a:rPr>
              <a:t>Biểu thức có chứa ba chữ.</a:t>
            </a:r>
            <a:endParaRPr lang="zh-CN" altLang="en-US" sz="4400" b="1" dirty="0" smtClean="0">
              <a:solidFill>
                <a:srgbClr val="990099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2" y="1835468"/>
            <a:ext cx="4886766" cy="4886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611217" y="2508446"/>
            <a:ext cx="4999201" cy="1351541"/>
            <a:chOff x="3414165" y="2697465"/>
            <a:chExt cx="4999201" cy="135154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5"/>
              <a:ext cx="1041697" cy="1351538"/>
              <a:chOff x="2475876" y="2739703"/>
              <a:chExt cx="1659279" cy="215281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6" y="3127635"/>
                <a:ext cx="1659279" cy="1764881"/>
                <a:chOff x="3819430" y="2245961"/>
                <a:chExt cx="1302212" cy="138508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1"/>
                  <a:ext cx="943428" cy="1385089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01953" y="2325742"/>
                  <a:ext cx="1119689" cy="11542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5400" b="1" dirty="0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1</a:t>
                  </a:r>
                  <a:endParaRPr lang="en-US" altLang="zh-CN" sz="54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79264" y="2941010"/>
              <a:ext cx="4734102" cy="1107996"/>
              <a:chOff x="3684920" y="3569141"/>
              <a:chExt cx="4734102" cy="110799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50000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84920" y="3569141"/>
                <a:ext cx="4734102" cy="110799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hởi</a:t>
                </a:r>
                <a:r>
                  <a:rPr lang="en-US" altLang="zh-CN" sz="6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động</a:t>
                </a:r>
                <a:endParaRPr lang="zh-CN" altLang="en-US" sz="66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66824" y="1833060"/>
            <a:ext cx="3177325" cy="317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2548790" y="1804763"/>
            <a:ext cx="80143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6000" b="1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1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kern="0" dirty="0" smtClean="0">
                <a:solidFill>
                  <a:srgbClr val="529AD6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con </a:t>
            </a:r>
            <a:r>
              <a:rPr kumimoji="0" lang="en-US" altLang="zh-CN" sz="6000" b="1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6000" b="1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0" cap="none" spc="0" normalizeH="0" noProof="0" dirty="0" err="1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tốt</a:t>
            </a:r>
            <a:r>
              <a:rPr kumimoji="0" lang="en-US" altLang="zh-CN" sz="6000" b="1" i="0" u="none" strike="noStrike" kern="0" cap="none" spc="0" normalizeH="0" noProof="0" dirty="0" smtClean="0">
                <a:ln>
                  <a:noFill/>
                </a:ln>
                <a:solidFill>
                  <a:srgbClr val="529AD6"/>
                </a:solidFill>
                <a:effectLst/>
                <a:uLnTx/>
                <a:uFillTx/>
                <a:ea typeface="汉仪太极体简" panose="02010600000101010101" charset="-122"/>
                <a:cs typeface="Times New Roman" panose="02020603050405020304" pitchFamily="18" charset="0"/>
              </a:rPr>
              <a:t>!</a:t>
            </a:r>
            <a:endParaRPr kumimoji="0" lang="en-US" altLang="zh-CN" sz="6000" b="1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8" name="图片 4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40" y="3568221"/>
            <a:ext cx="1667510" cy="1667510"/>
          </a:xfrm>
          <a:prstGeom prst="rect">
            <a:avLst/>
          </a:prstGeom>
        </p:spPr>
      </p:pic>
      <p:pic>
        <p:nvPicPr>
          <p:cNvPr id="9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539" y="3094278"/>
            <a:ext cx="2889250" cy="2889248"/>
          </a:xfrm>
          <a:prstGeom prst="rect">
            <a:avLst/>
          </a:prstGeom>
        </p:spPr>
      </p:pic>
      <p:pic>
        <p:nvPicPr>
          <p:cNvPr id="10" name="图片 1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51" y="2860675"/>
            <a:ext cx="3415786" cy="3415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71693" y="78749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1252" y="180796"/>
            <a:ext cx="1092106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Điền số thích hợp vào ô trống để </a:t>
            </a:r>
          </a:p>
          <a:p>
            <a:pPr algn="ctr"/>
            <a:r>
              <a:rPr lang="en-US" altLang="zh-CN" sz="3600" b="1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đ</a:t>
            </a:r>
            <a:r>
              <a:rPr lang="en-US" altLang="zh-CN" sz="3600" b="1" smtClean="0">
                <a:solidFill>
                  <a:srgbClr val="405DAE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ược tặng trứng khủng long </a:t>
            </a:r>
            <a:endParaRPr lang="zh-CN" altLang="en-US" sz="3600" b="1" dirty="0">
              <a:solidFill>
                <a:srgbClr val="405DAE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4007" y="1266199"/>
            <a:ext cx="4018280" cy="40182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25043"/>
              </p:ext>
            </p:extLst>
          </p:nvPr>
        </p:nvGraphicFramePr>
        <p:xfrm>
          <a:off x="3766671" y="1425939"/>
          <a:ext cx="801181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954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2002954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873073"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808538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55131" y="32852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5131" y="41875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1387" y="328521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36786" y="4214647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92207" y="328521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65330" y="4187513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51" y="5146793"/>
            <a:ext cx="1272428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07" y="5201057"/>
            <a:ext cx="1272428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5" y="5201057"/>
            <a:ext cx="1202550" cy="1701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0" y="5089352"/>
            <a:ext cx="1272428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71" y="5146793"/>
            <a:ext cx="1272428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3" y="5201057"/>
            <a:ext cx="1272428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1209412" y="1830765"/>
            <a:ext cx="1016503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Tính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chất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giao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hoán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của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phép</a:t>
            </a:r>
            <a:r>
              <a:rPr lang="en-US" altLang="zh-CN" sz="8000" b="1" kern="0" spc="300" dirty="0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8000" b="1" kern="0" spc="300" dirty="0" err="1" smtClean="0">
                <a:solidFill>
                  <a:srgbClr val="529AD6"/>
                </a:solidFill>
                <a:latin typeface="UTM A&amp;S Graceland" panose="02040603050506020204" pitchFamily="18" charset="0"/>
                <a:ea typeface="汉仪太极体简" panose="02010600000101010101" charset="-122"/>
              </a:rPr>
              <a:t>cộng</a:t>
            </a:r>
            <a:endParaRPr kumimoji="0" lang="zh-CN" altLang="en-US" sz="8000" b="1" i="0" u="none" kern="0" cap="none" spc="300" normalizeH="0" baseline="0" noProof="0" dirty="0">
              <a:ln>
                <a:noFill/>
              </a:ln>
              <a:solidFill>
                <a:srgbClr val="529AD6"/>
              </a:solidFill>
              <a:effectLst/>
              <a:uLnTx/>
              <a:uFillTx/>
              <a:latin typeface="UTM A&amp;S Graceland" panose="02040603050506020204" pitchFamily="18" charset="0"/>
              <a:ea typeface="汉仪太极体简" panose="0201060000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21" name="图片 20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74639" y="3401000"/>
            <a:ext cx="2792730" cy="2792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9671" y="1706563"/>
            <a:ext cx="6750050" cy="105410"/>
            <a:chOff x="10470" y="5317"/>
            <a:chExt cx="5380" cy="166"/>
          </a:xfrm>
        </p:grpSpPr>
        <p:sp>
          <p:nvSpPr>
            <p:cNvPr id="39" name="矩形 38"/>
            <p:cNvSpPr/>
            <p:nvPr>
              <p:custDataLst>
                <p:tags r:id="rId1"/>
              </p:custDataLst>
            </p:nvPr>
          </p:nvSpPr>
          <p:spPr>
            <a:xfrm rot="16200000">
              <a:off x="1069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"/>
              </p:custDataLst>
            </p:nvPr>
          </p:nvSpPr>
          <p:spPr>
            <a:xfrm rot="16200000">
              <a:off x="1128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3"/>
              </p:custDataLst>
            </p:nvPr>
          </p:nvSpPr>
          <p:spPr>
            <a:xfrm rot="16200000">
              <a:off x="11881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4"/>
              </p:custDataLst>
            </p:nvPr>
          </p:nvSpPr>
          <p:spPr>
            <a:xfrm rot="16200000">
              <a:off x="12475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 rot="16200000">
              <a:off x="13070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 rot="16200000">
              <a:off x="13679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 rot="16200000">
              <a:off x="14273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 rot="16200000">
              <a:off x="14867" y="5095"/>
              <a:ext cx="166" cy="611"/>
            </a:xfrm>
            <a:prstGeom prst="rect">
              <a:avLst/>
            </a:prstGeom>
            <a:solidFill>
              <a:srgbClr val="B5D5EE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9"/>
              </p:custDataLst>
            </p:nvPr>
          </p:nvSpPr>
          <p:spPr>
            <a:xfrm rot="16200000">
              <a:off x="15462" y="5095"/>
              <a:ext cx="166" cy="611"/>
            </a:xfrm>
            <a:prstGeom prst="rect">
              <a:avLst/>
            </a:prstGeom>
            <a:solidFill>
              <a:srgbClr val="529AD6"/>
            </a:solidFill>
            <a:ln>
              <a:noFill/>
            </a:ln>
          </p:spPr>
          <p:txBody>
            <a:bodyPr vert="horz" wrap="square" lIns="121610" tIns="60805" rIns="121610" bIns="6080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779"/>
          <p:cNvSpPr txBox="1"/>
          <p:nvPr/>
        </p:nvSpPr>
        <p:spPr>
          <a:xfrm>
            <a:off x="2136919" y="722769"/>
            <a:ext cx="801433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kern="0" dirty="0" err="1">
                <a:solidFill>
                  <a:srgbClr val="529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T</a:t>
            </a:r>
            <a:r>
              <a:rPr lang="en-US" altLang="zh-CN" sz="6600" b="1" kern="0" dirty="0" err="1" smtClean="0">
                <a:solidFill>
                  <a:srgbClr val="529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oán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529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4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文本框 779"/>
          <p:cNvSpPr txBox="1"/>
          <p:nvPr/>
        </p:nvSpPr>
        <p:spPr>
          <a:xfrm>
            <a:off x="1410890" y="2460863"/>
            <a:ext cx="1048980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600" b="1" dirty="0" err="1" smtClean="0"/>
              <a:t>Nhận</a:t>
            </a:r>
            <a:r>
              <a:rPr lang="es-ES" sz="3600" b="1" dirty="0" smtClean="0"/>
              <a:t> </a:t>
            </a:r>
            <a:r>
              <a:rPr lang="es-ES" sz="3600" b="1" dirty="0" err="1"/>
              <a:t>biết</a:t>
            </a:r>
            <a:r>
              <a:rPr lang="es-ES" sz="3600" b="1" dirty="0"/>
              <a:t> </a:t>
            </a:r>
            <a:r>
              <a:rPr lang="es-ES" sz="3600" b="1" dirty="0" err="1"/>
              <a:t>tính</a:t>
            </a:r>
            <a:r>
              <a:rPr lang="es-ES" sz="3600" b="1" dirty="0"/>
              <a:t> </a:t>
            </a:r>
            <a:r>
              <a:rPr lang="es-ES" sz="3600" b="1" dirty="0" err="1"/>
              <a:t>chất</a:t>
            </a:r>
            <a:r>
              <a:rPr lang="es-ES" sz="3600" b="1" dirty="0"/>
              <a:t> </a:t>
            </a:r>
            <a:r>
              <a:rPr lang="es-ES" sz="3600" b="1" dirty="0" err="1"/>
              <a:t>giao</a:t>
            </a:r>
            <a:r>
              <a:rPr lang="es-ES" sz="3600" b="1" dirty="0"/>
              <a:t> </a:t>
            </a:r>
            <a:r>
              <a:rPr lang="es-ES" sz="3600" b="1" dirty="0" err="1"/>
              <a:t>hoán</a:t>
            </a:r>
            <a:r>
              <a:rPr lang="es-ES" sz="3600" b="1" dirty="0"/>
              <a:t> </a:t>
            </a:r>
            <a:r>
              <a:rPr lang="es-ES" sz="3600" b="1" dirty="0" err="1"/>
              <a:t>của</a:t>
            </a:r>
            <a:r>
              <a:rPr lang="es-ES" sz="3600" b="1" dirty="0"/>
              <a:t> </a:t>
            </a:r>
            <a:r>
              <a:rPr lang="es-ES" sz="3600" b="1" dirty="0" err="1"/>
              <a:t>phép</a:t>
            </a:r>
            <a:r>
              <a:rPr lang="es-ES" sz="3600" b="1" dirty="0"/>
              <a:t> </a:t>
            </a:r>
            <a:r>
              <a:rPr lang="es-ES" sz="3600" b="1" dirty="0" err="1"/>
              <a:t>cộng</a:t>
            </a:r>
            <a:r>
              <a:rPr lang="es-ES" sz="36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pt-BR" sz="3600" b="1" dirty="0" smtClean="0"/>
              <a:t>Bước đầu </a:t>
            </a:r>
            <a:r>
              <a:rPr lang="pt-BR" sz="3600" b="1" dirty="0"/>
              <a:t>sử dụng tính chất giao hoán của phép cộng trong một số trường hợp đơn giản.</a:t>
            </a:r>
            <a:endParaRPr lang="en-US" sz="3600" b="1" dirty="0"/>
          </a:p>
          <a:p>
            <a:pPr marL="285750" indent="-285750">
              <a:buFontTx/>
              <a:buChar char="-"/>
            </a:pPr>
            <a:endParaRPr lang="en-US" sz="3600" b="1" dirty="0"/>
          </a:p>
        </p:txBody>
      </p:sp>
      <p:grpSp>
        <p:nvGrpSpPr>
          <p:cNvPr id="30" name="组合 29"/>
          <p:cNvGrpSpPr/>
          <p:nvPr/>
        </p:nvGrpSpPr>
        <p:grpSpPr>
          <a:xfrm>
            <a:off x="69850" y="571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sp>
        <p:nvSpPr>
          <p:cNvPr id="19" name="文本框 779"/>
          <p:cNvSpPr txBox="1"/>
          <p:nvPr/>
        </p:nvSpPr>
        <p:spPr>
          <a:xfrm>
            <a:off x="2173602" y="1034558"/>
            <a:ext cx="801433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kern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Yêu</a:t>
            </a:r>
            <a:r>
              <a:rPr lang="en-US" altLang="zh-CN" sz="6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600" b="1" kern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cầu</a:t>
            </a:r>
            <a:r>
              <a:rPr lang="en-US" altLang="zh-CN" sz="6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600" b="1" kern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cần</a:t>
            </a:r>
            <a:r>
              <a:rPr lang="en-US" altLang="zh-CN" sz="6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 </a:t>
            </a:r>
            <a:r>
              <a:rPr lang="en-US" altLang="zh-CN" sz="6600" b="1" kern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汉仪太极体简" panose="02010600000101010101" charset="-122"/>
              </a:rPr>
              <a:t>đạt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7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68286" y="2508448"/>
            <a:ext cx="5598590" cy="1979599"/>
            <a:chOff x="3414164" y="2697465"/>
            <a:chExt cx="4955659" cy="1979601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4" y="2697465"/>
              <a:ext cx="1083683" cy="1411409"/>
              <a:chOff x="2475873" y="2739703"/>
              <a:chExt cx="1726156" cy="224817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3" y="3127635"/>
                <a:ext cx="1726156" cy="1860247"/>
                <a:chOff x="3819430" y="2245962"/>
                <a:chExt cx="1354698" cy="14599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943428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6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4054438" y="2320805"/>
                  <a:ext cx="1119690" cy="13850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6600" b="1" dirty="0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2</a:t>
                  </a:r>
                  <a:endParaRPr lang="en-US" altLang="zh-CN" sz="66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0" y="2915932"/>
              <a:ext cx="4734103" cy="1761134"/>
              <a:chOff x="3641376" y="3544063"/>
              <a:chExt cx="4734103" cy="176113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143770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6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6" y="3544063"/>
                <a:ext cx="4734103" cy="110799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K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hám</a:t>
                </a:r>
                <a:r>
                  <a:rPr lang="en-US" altLang="zh-CN" sz="6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phá</a:t>
                </a:r>
                <a:endParaRPr lang="zh-CN" altLang="en-US" sz="66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5" name="图片 1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864" y="912936"/>
            <a:ext cx="4688840" cy="46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22597" y="0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294871" y="5761771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01920" y="209511"/>
            <a:ext cx="7455651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Tính giá trị của a+ b và b + a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92459"/>
              </p:ext>
            </p:extLst>
          </p:nvPr>
        </p:nvGraphicFramePr>
        <p:xfrm>
          <a:off x="87084" y="1180152"/>
          <a:ext cx="12012560" cy="45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40">
                  <a:extLst>
                    <a:ext uri="{9D8B030D-6E8A-4147-A177-3AD203B41FA5}">
                      <a16:colId xmlns:a16="http://schemas.microsoft.com/office/drawing/2014/main" val="3416024900"/>
                    </a:ext>
                  </a:extLst>
                </a:gridCol>
                <a:gridCol w="2341921">
                  <a:extLst>
                    <a:ext uri="{9D8B030D-6E8A-4147-A177-3AD203B41FA5}">
                      <a16:colId xmlns:a16="http://schemas.microsoft.com/office/drawing/2014/main" val="28718706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6956903"/>
                    </a:ext>
                  </a:extLst>
                </a:gridCol>
                <a:gridCol w="3676649">
                  <a:extLst>
                    <a:ext uri="{9D8B030D-6E8A-4147-A177-3AD203B41FA5}">
                      <a16:colId xmlns:a16="http://schemas.microsoft.com/office/drawing/2014/main" val="1524752063"/>
                    </a:ext>
                  </a:extLst>
                </a:gridCol>
              </a:tblGrid>
              <a:tr h="1125521"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  <a:endParaRPr lang="en-US" sz="5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000791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522558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81834"/>
                  </a:ext>
                </a:extLst>
              </a:tr>
              <a:tr h="1129373">
                <a:tc>
                  <a:txBody>
                    <a:bodyPr/>
                    <a:lstStyle/>
                    <a:p>
                      <a:pPr algn="ctr"/>
                      <a:r>
                        <a:rPr lang="en-US" sz="5500" b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5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07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04716" y="3683921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4716" y="4768776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98934" y="3706213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98934" y="4766446"/>
            <a:ext cx="290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91512" y="3706212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2298" y="4764116"/>
            <a:ext cx="3525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</a:t>
            </a:r>
            <a:r>
              <a:rPr lang="en-US" sz="3200" b="1" cap="none" spc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3972</a:t>
            </a:r>
            <a:endParaRPr lang="en-US" sz="32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1854970" y="160682"/>
            <a:ext cx="1033703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So sánh giá trị của hai biểu thức a + b và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91" y="3566733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15722" y="4670888"/>
            <a:ext cx="684000" cy="68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20197" y="3675432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35228" y="4779587"/>
            <a:ext cx="756000" cy="756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968832" y="3512382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83863" y="4616537"/>
            <a:ext cx="972000" cy="97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文本框 7"/>
          <p:cNvSpPr txBox="1"/>
          <p:nvPr/>
        </p:nvSpPr>
        <p:spPr>
          <a:xfrm>
            <a:off x="39977" y="5737112"/>
            <a:ext cx="118288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Ta thấy giá trị của a+ b và b + a luôn luôn bằng nhau, ta viết: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7"/>
          <p:cNvSpPr txBox="1"/>
          <p:nvPr/>
        </p:nvSpPr>
        <p:spPr>
          <a:xfrm>
            <a:off x="4675507" y="6232274"/>
            <a:ext cx="30467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a + b = b + 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"/>
                            </p:stCondLst>
                            <p:childTnLst>
                              <p:par>
                                <p:cTn id="10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25" grpId="0"/>
      <p:bldP spid="26" grpId="0"/>
      <p:bldP spid="28" grpId="0"/>
      <p:bldP spid="29" grpId="0"/>
      <p:bldP spid="36" grpId="0"/>
      <p:bldP spid="37" grpId="0"/>
      <p:bldP spid="16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3555" y="126365"/>
            <a:ext cx="1995170" cy="1187450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7878">
            <a:off x="11340960" y="6233992"/>
            <a:ext cx="423324" cy="365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45" y="307293"/>
            <a:ext cx="32550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0070C0"/>
                </a:solidFill>
                <a:latin typeface="UTM Showcard" panose="02040603050506020204" pitchFamily="18" charset="0"/>
                <a:ea typeface="汉仪太极体简" panose="02010600000101010101" charset="-122"/>
              </a:rPr>
              <a:t>GHI NHỚ</a:t>
            </a:r>
            <a:endParaRPr lang="zh-CN" altLang="en-US" sz="4800" b="1" dirty="0">
              <a:solidFill>
                <a:srgbClr val="0070C0"/>
              </a:solidFill>
              <a:latin typeface="UTM Showcard" panose="02040603050506020204" pitchFamily="18" charset="0"/>
              <a:ea typeface="汉仪太极体简" panose="0201060000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560" y="4475491"/>
            <a:ext cx="5022783" cy="2261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397" y="677296"/>
            <a:ext cx="1417375" cy="9483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76" y="3860153"/>
            <a:ext cx="1174422" cy="78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226" y="3802618"/>
            <a:ext cx="534051" cy="4492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0230" y="2297980"/>
            <a:ext cx="11087608" cy="1505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smtClean="0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Khi đổi chỗ các số hạng trong một tổng </a:t>
            </a:r>
          </a:p>
          <a:p>
            <a:pPr algn="ctr">
              <a:lnSpc>
                <a:spcPct val="120000"/>
              </a:lnSpc>
            </a:pPr>
            <a:r>
              <a:rPr lang="en-US" altLang="zh-CN" sz="4000" b="1" smtClean="0">
                <a:solidFill>
                  <a:srgbClr val="AF443F"/>
                </a:solidFill>
                <a:latin typeface="Times New Roman" panose="02020603050405020304" pitchFamily="18" charset="0"/>
                <a:ea typeface="汉仪太极体简" panose="02010600000101010101" charset="-122"/>
                <a:cs typeface="Times New Roman" panose="02020603050405020304" pitchFamily="18" charset="0"/>
              </a:rPr>
              <a:t>thì tổng không thay đổi. </a:t>
            </a:r>
            <a:endParaRPr lang="zh-CN" altLang="en-US" sz="4000" b="1" dirty="0">
              <a:solidFill>
                <a:srgbClr val="AF443F"/>
              </a:solidFill>
              <a:latin typeface="Times New Roman" panose="02020603050405020304" pitchFamily="18" charset="0"/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18026" y="2012586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18026" y="4015557"/>
            <a:ext cx="5068469" cy="0"/>
          </a:xfrm>
          <a:prstGeom prst="line">
            <a:avLst/>
          </a:prstGeom>
          <a:ln w="19050">
            <a:solidFill>
              <a:srgbClr val="1B25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0"/>
          <p:cNvSpPr/>
          <p:nvPr/>
        </p:nvSpPr>
        <p:spPr>
          <a:xfrm>
            <a:off x="5873858" y="4251819"/>
            <a:ext cx="5885314" cy="1999500"/>
          </a:xfrm>
          <a:prstGeom prst="wedgeEllipseCallout">
            <a:avLst>
              <a:gd name="adj1" fmla="val -52989"/>
              <a:gd name="adj2" fmla="val 17670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giao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hoán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a typeface="汉仪太极体简" panose="02010600000101010101" charset="-122"/>
                <a:cs typeface="Times New Roman" panose="02020603050405020304" pitchFamily="18" charset="0"/>
              </a:rPr>
              <a:t>cộng</a:t>
            </a:r>
            <a:endParaRPr lang="zh-CN" altLang="en-US" sz="3600" b="1" dirty="0">
              <a:solidFill>
                <a:srgbClr val="002060"/>
              </a:solidFill>
              <a:ea typeface="汉仪太极体简" panose="0201060000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36550" y="316865"/>
            <a:ext cx="2895600" cy="1909445"/>
            <a:chOff x="965597" y="532844"/>
            <a:chExt cx="1950872" cy="12696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362" y="532844"/>
              <a:ext cx="1183107" cy="121353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597" y="854098"/>
              <a:ext cx="1417375" cy="94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275483" y="2267555"/>
            <a:ext cx="4955658" cy="1979600"/>
            <a:chOff x="3414165" y="2697466"/>
            <a:chExt cx="4955658" cy="1979600"/>
          </a:xfrm>
        </p:grpSpPr>
        <p:grpSp>
          <p:nvGrpSpPr>
            <p:cNvPr id="5" name="组合 4"/>
            <p:cNvGrpSpPr/>
            <p:nvPr/>
          </p:nvGrpSpPr>
          <p:grpSpPr>
            <a:xfrm>
              <a:off x="3414165" y="2697466"/>
              <a:ext cx="1035449" cy="1449572"/>
              <a:chOff x="2475875" y="2739703"/>
              <a:chExt cx="1649326" cy="230896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2475875" y="3127635"/>
                <a:ext cx="1649326" cy="1921035"/>
                <a:chOff x="3819430" y="2245962"/>
                <a:chExt cx="1294401" cy="150764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菱形 10"/>
                <p:cNvSpPr/>
                <p:nvPr/>
              </p:nvSpPr>
              <p:spPr>
                <a:xfrm>
                  <a:off x="3819430" y="2245962"/>
                  <a:ext cx="943428" cy="1507640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60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H="1">
                  <a:off x="3994142" y="2368511"/>
                  <a:ext cx="1119689" cy="13850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6600" b="1" smtClean="0">
                      <a:latin typeface="汉仪太极体简" panose="02010600000101010101" charset="-122"/>
                      <a:ea typeface="汉仪太极体简" panose="02010600000101010101" charset="-122"/>
                    </a:rPr>
                    <a:t>3</a:t>
                  </a:r>
                  <a:endParaRPr lang="en-US" altLang="zh-CN" sz="6600" b="1" dirty="0">
                    <a:latin typeface="汉仪太极体简" panose="02010600000101010101" charset="-122"/>
                    <a:ea typeface="汉仪太极体简" panose="02010600000101010101" charset="-122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827878">
                <a:off x="2636320" y="2739703"/>
                <a:ext cx="674296" cy="582934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3635721" y="2915932"/>
              <a:ext cx="4734102" cy="1761134"/>
              <a:chOff x="3641377" y="3544063"/>
              <a:chExt cx="4734102" cy="176113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5142" y="3867496"/>
                <a:ext cx="3198114" cy="143770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600" dirty="0">
                    <a:latin typeface="汉仪太极体简" panose="02010600000101010101" charset="-122"/>
                    <a:ea typeface="汉仪太极体简" panose="02010600000101010101" charset="-122"/>
                  </a:rPr>
                  <a:t> 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641377" y="3544063"/>
                <a:ext cx="4734102" cy="110799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lvl="0" algn="ctr"/>
                <a:r>
                  <a:rPr lang="en-US" altLang="zh-CN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L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uyện</a:t>
                </a:r>
                <a:r>
                  <a:rPr lang="en-US" altLang="zh-CN" sz="6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 </a:t>
                </a:r>
                <a:r>
                  <a:rPr lang="en-US" altLang="zh-CN" sz="66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TM Showcard" panose="02040603050506020204" pitchFamily="18" charset="0"/>
                    <a:ea typeface="汉仪太极体简" panose="02010600000101010101" charset="-122"/>
                    <a:cs typeface="+mn-ea"/>
                    <a:sym typeface="+mn-lt"/>
                  </a:rPr>
                  <a:t>tập</a:t>
                </a:r>
                <a:endParaRPr lang="zh-CN" altLang="en-US" sz="6600" b="1" dirty="0">
                  <a:latin typeface="UTM Showcard" panose="02040603050506020204" pitchFamily="18" charset="0"/>
                  <a:ea typeface="汉仪太极体简" panose="02010600000101010101" charset="-122"/>
                </a:endParaRPr>
              </a:p>
            </p:txBody>
          </p:sp>
        </p:grpSp>
      </p:grpSp>
      <p:pic>
        <p:nvPicPr>
          <p:cNvPr id="16" name="图片 20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453" y="131901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7"/>
  <p:tag name="KSO_WM_TEMPLATE_CATEGORY" val="custom"/>
  <p:tag name="KSO_WM_TEMPLATE_INDEX" val="20177907"/>
  <p:tag name="KSO_WM_UNIT_ID" val="custom20177907_24*i*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8"/>
  <p:tag name="KSO_WM_TEMPLATE_CATEGORY" val="custom"/>
  <p:tag name="KSO_WM_TEMPLATE_INDEX" val="20177907"/>
  <p:tag name="KSO_WM_UNIT_ID" val="custom20177907_24*i*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9"/>
  <p:tag name="KSO_WM_TEMPLATE_CATEGORY" val="custom"/>
  <p:tag name="KSO_WM_TEMPLATE_INDEX" val="20177907"/>
  <p:tag name="KSO_WM_UNIT_ID" val="custom20177907_24*i*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1"/>
  <p:tag name="KSO_WM_TEMPLATE_CATEGORY" val="custom"/>
  <p:tag name="KSO_WM_TEMPLATE_INDEX" val="20177907"/>
  <p:tag name="KSO_WM_UNIT_ID" val="custom20177907_24*i*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2"/>
  <p:tag name="KSO_WM_TEMPLATE_CATEGORY" val="custom"/>
  <p:tag name="KSO_WM_TEMPLATE_INDEX" val="20177907"/>
  <p:tag name="KSO_WM_UNIT_ID" val="custom20177907_24*i*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3"/>
  <p:tag name="KSO_WM_TEMPLATE_CATEGORY" val="custom"/>
  <p:tag name="KSO_WM_TEMPLATE_INDEX" val="20177907"/>
  <p:tag name="KSO_WM_UNIT_ID" val="custom20177907_24*i*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4"/>
  <p:tag name="KSO_WM_TEMPLATE_CATEGORY" val="custom"/>
  <p:tag name="KSO_WM_TEMPLATE_INDEX" val="20177907"/>
  <p:tag name="KSO_WM_UNIT_ID" val="custom20177907_24*i*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5"/>
  <p:tag name="KSO_WM_TEMPLATE_CATEGORY" val="custom"/>
  <p:tag name="KSO_WM_TEMPLATE_INDEX" val="20177907"/>
  <p:tag name="KSO_WM_UNIT_ID" val="custom20177907_24*i*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NDEX" val="56"/>
  <p:tag name="KSO_WM_TEMPLATE_CATEGORY" val="custom"/>
  <p:tag name="KSO_WM_TEMPLATE_INDEX" val="20177907"/>
  <p:tag name="KSO_WM_UNIT_ID" val="custom20177907_24*i*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537</Words>
  <Application>Microsoft Office PowerPoint</Application>
  <PresentationFormat>Widescreen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汉仪太极体简</vt:lpstr>
      <vt:lpstr>Wingdings</vt:lpstr>
      <vt:lpstr>Calibri</vt:lpstr>
      <vt:lpstr>UTM A&amp;S Graceland</vt:lpstr>
      <vt:lpstr>微软雅黑</vt:lpstr>
      <vt:lpstr>UTM Showcard</vt:lpstr>
      <vt:lpstr>Times New Roman</vt:lpstr>
      <vt:lpstr>Arial</vt:lpstr>
      <vt:lpstr>宋体</vt:lpstr>
      <vt:lpstr>UVN Bai Sau Nang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Thy Tho</cp:keywords>
  <cp:lastModifiedBy>Admin</cp:lastModifiedBy>
  <cp:revision>162</cp:revision>
  <dcterms:created xsi:type="dcterms:W3CDTF">2017-08-03T09:01:00Z</dcterms:created>
  <dcterms:modified xsi:type="dcterms:W3CDTF">2022-10-15T10:04:39Z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