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374" r:id="rId4"/>
    <p:sldId id="375" r:id="rId5"/>
    <p:sldId id="376" r:id="rId6"/>
    <p:sldId id="377" r:id="rId7"/>
    <p:sldId id="334" r:id="rId8"/>
    <p:sldId id="363" r:id="rId9"/>
    <p:sldId id="380" r:id="rId10"/>
    <p:sldId id="337" r:id="rId11"/>
    <p:sldId id="367" r:id="rId12"/>
    <p:sldId id="365" r:id="rId13"/>
    <p:sldId id="357" r:id="rId14"/>
    <p:sldId id="366" r:id="rId15"/>
    <p:sldId id="381" r:id="rId16"/>
    <p:sldId id="383" r:id="rId17"/>
    <p:sldId id="360" r:id="rId18"/>
    <p:sldId id="378" r:id="rId19"/>
    <p:sldId id="340" r:id="rId20"/>
    <p:sldId id="370" r:id="rId21"/>
    <p:sldId id="371" r:id="rId22"/>
    <p:sldId id="372" r:id="rId23"/>
    <p:sldId id="373" r:id="rId24"/>
    <p:sldId id="275" r:id="rId25"/>
    <p:sldId id="310" r:id="rId2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1B1"/>
    <a:srgbClr val="068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40"/>
  </p:normalViewPr>
  <p:slideViewPr>
    <p:cSldViewPr snapToGrid="0" snapToObjects="1">
      <p:cViewPr varScale="1">
        <p:scale>
          <a:sx n="104" d="100"/>
          <a:sy n="104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C68C2-4EF4-3C4E-8F24-E6780EF655B1}" type="datetimeFigureOut">
              <a:rPr lang="en-VN" smtClean="0"/>
              <a:t>10/24/22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7A523-B234-AF4C-B250-3EE085C4F2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60167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13296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17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26541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18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9577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19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77367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20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2055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21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96844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22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00647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23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93836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24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23270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25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2337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59348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36392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22669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44971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4448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49827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15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21689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A523-B234-AF4C-B250-3EE085C4F238}" type="slidenum">
              <a:rPr lang="en-VN" smtClean="0"/>
              <a:t>16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955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05D4A-2896-9A44-A2FF-9E3C15A9D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500CC2-5BDD-AE47-9DA7-79215D4B7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97ABF-270B-E542-8310-7F1D5CEF7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6C4-11D5-1248-82F6-03057B3196D5}" type="datetimeFigureOut">
              <a:rPr lang="en-VN" smtClean="0"/>
              <a:t>10/24/22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BCE77-2E14-1B4A-982F-6C96425C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7022D-7EB9-F949-B355-A48F00FA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8B9F-B55F-B44E-96F5-A4613E16A4A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2091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568C1-1DD5-1D49-B30F-9A252E2D9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9CD0A4-9BA1-CB4E-9A74-AD05ADD27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403C2-149A-4742-A726-A387DD3F8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6C4-11D5-1248-82F6-03057B3196D5}" type="datetimeFigureOut">
              <a:rPr lang="en-VN" smtClean="0"/>
              <a:t>10/24/22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C643E-6049-D744-9A25-5360FFE7A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9E3A0-C40F-9549-A9F2-A64EC86DC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8B9F-B55F-B44E-96F5-A4613E16A4A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8009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BA65AC-CB19-6243-84BA-8704D6FB5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2A3C87-E1C0-A040-A820-B73756D98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402B9-BD02-AA42-8659-DD0B57380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6C4-11D5-1248-82F6-03057B3196D5}" type="datetimeFigureOut">
              <a:rPr lang="en-VN" smtClean="0"/>
              <a:t>10/24/22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C019-F4E8-2646-9265-55DF22C59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3E677-5592-8841-BA58-8AC931E4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8B9F-B55F-B44E-96F5-A4613E16A4A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8614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4FE74ED-4FD3-C149-8BB4-61B87B8086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267C45-2C0E-3B4D-83DC-AF67B12C8F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4885D3B-AD9F-9341-81F7-EB0F4392D7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13F49-02AE-124C-9776-C00B7A3503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795197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73BC0-06F1-2D4C-B217-7489F856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AB7C0-BC8D-994A-B496-F40FFD200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64804-CF65-D444-8A42-7BE182141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6C4-11D5-1248-82F6-03057B3196D5}" type="datetimeFigureOut">
              <a:rPr lang="en-VN" smtClean="0"/>
              <a:t>10/24/22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5075A-58BD-454B-9AB3-32DD68A3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2E3A2-33D2-2A49-8A1E-47908373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8B9F-B55F-B44E-96F5-A4613E16A4A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63603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59DC-6CAB-2445-A084-501451850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EB322-41DB-774E-9F9D-C4985A27F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BCD7-7D9A-5A4B-8EFF-2DAFF4B93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6C4-11D5-1248-82F6-03057B3196D5}" type="datetimeFigureOut">
              <a:rPr lang="en-VN" smtClean="0"/>
              <a:t>10/24/22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6CF27-2098-814F-A257-61E7459AA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DE554-2874-304E-8375-5E3FA5808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8B9F-B55F-B44E-96F5-A4613E16A4A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730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F7F9-C202-884A-83F9-BD20EACA0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CEF6E-DE1B-1042-986F-B0CB9A025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EAF7B-F68F-BC4A-966B-C0CFE4F8E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837AC-6EE6-AE40-9EF8-1C8BB2B1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6C4-11D5-1248-82F6-03057B3196D5}" type="datetimeFigureOut">
              <a:rPr lang="en-VN" smtClean="0"/>
              <a:t>10/24/22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1F9E7-F1C0-2F48-A9FE-6A4CE8E8B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3FED3-2F70-094C-832E-30D33F96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8B9F-B55F-B44E-96F5-A4613E16A4A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773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1011E-0CBA-A949-A8A8-CACBB51E4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BBBCA-DDB3-5843-B4DF-CE060B8EB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3E8CB-2AEE-3F40-9AAA-BB989BAAB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32C28-31F5-114D-8EB1-0945E3727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B5D0BF-75B9-2C46-8A08-863FDE112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110610-8311-274B-846A-8B9B83E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6C4-11D5-1248-82F6-03057B3196D5}" type="datetimeFigureOut">
              <a:rPr lang="en-VN" smtClean="0"/>
              <a:t>10/24/22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199B2A-80A8-0F40-94C0-FC8D8305F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56F45-7F35-6D4B-935E-2CFDE17B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8B9F-B55F-B44E-96F5-A4613E16A4A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9791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51196-2325-424A-B942-D6941679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AEC1F5-E0DF-BA44-BB17-1193EF862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6C4-11D5-1248-82F6-03057B3196D5}" type="datetimeFigureOut">
              <a:rPr lang="en-VN" smtClean="0"/>
              <a:t>10/24/22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2C739-6D31-504D-8D0E-09350CDCB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DE096-1D78-454A-A461-6ACCA788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8B9F-B55F-B44E-96F5-A4613E16A4A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086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83477-9ED9-0646-93ED-3DAA0F02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6C4-11D5-1248-82F6-03057B3196D5}" type="datetimeFigureOut">
              <a:rPr lang="en-VN" smtClean="0"/>
              <a:t>10/24/22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E803C-F36A-9541-A6C9-C8224B8E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58CE0-3C0F-254A-8710-E40DBCFE4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8B9F-B55F-B44E-96F5-A4613E16A4A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40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C143D-9930-A14D-B2A1-6291BFBFC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F6117-CA39-E745-9089-64C0627DA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97949-4024-AA49-ABF7-538E0D009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970BB-071E-3B44-9D6F-BCA480685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6C4-11D5-1248-82F6-03057B3196D5}" type="datetimeFigureOut">
              <a:rPr lang="en-VN" smtClean="0"/>
              <a:t>10/24/22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DF702-DACF-3F48-876D-16C732D8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CD357-9FB1-5B45-A4B2-C167A857C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8B9F-B55F-B44E-96F5-A4613E16A4A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6418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2900C-6198-5A44-B657-1A4762535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074F83-880D-9949-8075-232D0C646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80AAF-EC2A-2A44-B6AE-E9F12B75F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71C05-115D-B94E-AA53-239DEB64C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6C4-11D5-1248-82F6-03057B3196D5}" type="datetimeFigureOut">
              <a:rPr lang="en-VN" smtClean="0"/>
              <a:t>10/24/22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BAF6C-DDC6-0340-AF6A-1832541A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99EC3-9157-C847-8EEF-7504F565B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8B9F-B55F-B44E-96F5-A4613E16A4A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9638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D3474-5057-CE48-ABDD-DD6AC762F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81D1D-6D58-3749-BD3A-9380E682F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68F6D-5B49-C64C-94C2-EE8550E6D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AB6C4-11D5-1248-82F6-03057B3196D5}" type="datetimeFigureOut">
              <a:rPr lang="en-VN" smtClean="0"/>
              <a:t>10/24/22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95F5F-B7D1-5845-854F-21FD2FCA5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B2146-F960-F842-A0D0-E5606EEED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98B9F-B55F-B44E-96F5-A4613E16A4A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5010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slide" Target="slide12.xml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microsoft.com/office/2007/relationships/hdphoto" Target="../media/hdphoto4.wdp"/><Relationship Id="rId5" Type="http://schemas.openxmlformats.org/officeDocument/2006/relationships/image" Target="../media/image8.jpeg"/><Relationship Id="rId1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slide" Target="slide11.xml"/><Relationship Id="rId1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1.xml"/><Relationship Id="rId11" Type="http://schemas.microsoft.com/office/2007/relationships/hdphoto" Target="../media/hdphoto5.wdp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1.xml"/><Relationship Id="rId9" Type="http://schemas.openxmlformats.org/officeDocument/2006/relationships/slide" Target="slide12.xml"/><Relationship Id="rId1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microsoft.com/office/2007/relationships/hdphoto" Target="../media/hdphoto1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0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4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4.xml"/><Relationship Id="rId9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microsoft.com/office/2007/relationships/hdphoto" Target="../media/hdphoto1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0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4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6.xml"/><Relationship Id="rId9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7.xml"/><Relationship Id="rId9" Type="http://schemas.openxmlformats.org/officeDocument/2006/relationships/slide" Target="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slide" Target="slide5.xml"/><Relationship Id="rId7" Type="http://schemas.openxmlformats.org/officeDocument/2006/relationships/image" Target="../media/image10.png"/><Relationship Id="rId12" Type="http://schemas.openxmlformats.org/officeDocument/2006/relationships/slide" Target="slide12.xml"/><Relationship Id="rId2" Type="http://schemas.openxmlformats.org/officeDocument/2006/relationships/image" Target="../media/image8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slide" Target="slide11.xml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8.jpeg"/><Relationship Id="rId9" Type="http://schemas.openxmlformats.org/officeDocument/2006/relationships/image" Target="../media/image10.png"/><Relationship Id="rId1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EB912D-900F-C248-82C6-0A88C9120F56}"/>
              </a:ext>
            </a:extLst>
          </p:cNvPr>
          <p:cNvSpPr txBox="1"/>
          <p:nvPr/>
        </p:nvSpPr>
        <p:spPr>
          <a:xfrm>
            <a:off x="800099" y="2143125"/>
            <a:ext cx="10044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D6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 – Lớp 4A1</a:t>
            </a:r>
          </a:p>
          <a:p>
            <a:pPr algn="ctr"/>
            <a:r>
              <a:rPr lang="en-US" sz="4000" b="1" dirty="0">
                <a:solidFill>
                  <a:srgbClr val="0D6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000" b="1" dirty="0">
                <a:solidFill>
                  <a:srgbClr val="0D6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36: Luyện tập</a:t>
            </a:r>
          </a:p>
          <a:p>
            <a:pPr algn="ctr"/>
            <a:r>
              <a:rPr lang="en-VN" sz="4000" b="1" dirty="0">
                <a:solidFill>
                  <a:srgbClr val="0D61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Hà Thị Ngọc 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E4B92-7DBF-BC4F-B1B0-8B88E0A8B706}"/>
              </a:ext>
            </a:extLst>
          </p:cNvPr>
          <p:cNvSpPr txBox="1"/>
          <p:nvPr/>
        </p:nvSpPr>
        <p:spPr>
          <a:xfrm>
            <a:off x="2630829" y="583768"/>
            <a:ext cx="7768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</a:t>
            </a:r>
          </a:p>
        </p:txBody>
      </p:sp>
    </p:spTree>
    <p:extLst>
      <p:ext uri="{BB962C8B-B14F-4D97-AF65-F5344CB8AC3E}">
        <p14:creationId xmlns:p14="http://schemas.microsoft.com/office/powerpoint/2010/main" val="142640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sh Cartoon Cute City Silhouette Background, Fresh, Cartoon, Lovely  Background Image for Free Download">
            <a:extLst>
              <a:ext uri="{FF2B5EF4-FFF2-40B4-BE49-F238E27FC236}">
                <a16:creationId xmlns:a16="http://schemas.microsoft.com/office/drawing/2014/main" id="{3B7BEEF5-8E88-9C4C-9A9D-9E00EE89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78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72320" y="282146"/>
            <a:ext cx="11041736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267" b="1" u="sng" dirty="0" err="1">
                <a:latin typeface="Times New Roman" pitchFamily="18" charset="0"/>
              </a:rPr>
              <a:t>Bài</a:t>
            </a:r>
            <a:r>
              <a:rPr lang="en-US" altLang="vi-VN" sz="4267" b="1" u="sng" dirty="0">
                <a:latin typeface="Times New Roman" pitchFamily="18" charset="0"/>
              </a:rPr>
              <a:t> 2</a:t>
            </a:r>
            <a:r>
              <a:rPr lang="en-US" altLang="vi-VN" sz="4267" dirty="0">
                <a:latin typeface="Times New Roman" pitchFamily="18" charset="0"/>
              </a:rPr>
              <a:t>: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thuận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tiện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04775" y="1498601"/>
            <a:ext cx="5694680" cy="2349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867" dirty="0">
                <a:latin typeface="Times New Roman" pitchFamily="18" charset="0"/>
                <a:cs typeface="Times New Roman" pitchFamily="18" charset="0"/>
              </a:rPr>
              <a:t>a) 96 + 78 + 4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5867" dirty="0">
                <a:latin typeface="Times New Roman" pitchFamily="18" charset="0"/>
                <a:cs typeface="Times New Roman" pitchFamily="18" charset="0"/>
              </a:rPr>
              <a:t>    67 + 21 + 79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6257925" y="1517849"/>
            <a:ext cx="5791200" cy="2349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867" dirty="0">
                <a:latin typeface="Times New Roman" pitchFamily="18" charset="0"/>
                <a:cs typeface="Times New Roman" pitchFamily="18" charset="0"/>
              </a:rPr>
              <a:t>b) 789 + 285 + 15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5867" dirty="0">
                <a:latin typeface="Times New Roman" pitchFamily="18" charset="0"/>
                <a:cs typeface="Times New Roman" pitchFamily="18" charset="0"/>
              </a:rPr>
              <a:t>    448 + 594 +52</a:t>
            </a:r>
          </a:p>
        </p:txBody>
      </p:sp>
    </p:spTree>
    <p:extLst>
      <p:ext uri="{BB962C8B-B14F-4D97-AF65-F5344CB8AC3E}">
        <p14:creationId xmlns:p14="http://schemas.microsoft.com/office/powerpoint/2010/main" val="109903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152400" y="508000"/>
            <a:ext cx="11887200" cy="292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86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8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58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58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8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58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8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58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8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8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6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3600" y="3937002"/>
            <a:ext cx="104648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72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13744" y="279400"/>
            <a:ext cx="11582400" cy="3149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nêu tính chất kết hợp của phép cộng?</a:t>
            </a:r>
            <a:endParaRPr lang="en-US" sz="6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2800" y="3429000"/>
            <a:ext cx="10464800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33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5333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26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609600" y="88456"/>
            <a:ext cx="1162288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267" dirty="0" err="1">
                <a:latin typeface="Times New Roman" pitchFamily="18" charset="0"/>
              </a:rPr>
              <a:t>Bài</a:t>
            </a:r>
            <a:r>
              <a:rPr lang="en-US" altLang="vi-VN" sz="4267" dirty="0">
                <a:latin typeface="Times New Roman" pitchFamily="18" charset="0"/>
              </a:rPr>
              <a:t> 2: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thuận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tiện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endParaRPr lang="en-US" altLang="vi-VN" sz="4267" b="1" dirty="0">
              <a:latin typeface="Times New Roman" pitchFamily="18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09600" y="1091530"/>
            <a:ext cx="4978400" cy="505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867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vi-VN" sz="5333" dirty="0">
                <a:latin typeface="Times New Roman" pitchFamily="18" charset="0"/>
                <a:cs typeface="Times New Roman" pitchFamily="18" charset="0"/>
              </a:rPr>
              <a:t>96 + 78 + 4 =</a:t>
            </a:r>
          </a:p>
          <a:p>
            <a:pPr>
              <a:spcBef>
                <a:spcPct val="50000"/>
              </a:spcBef>
            </a:pPr>
            <a:r>
              <a:rPr lang="en-US" altLang="vi-VN" sz="5867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</a:pPr>
            <a:endParaRPr lang="en-US" altLang="vi-VN" sz="5867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5867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96A41-6271-6E42-A3CD-7D33C3B4857A}"/>
              </a:ext>
            </a:extLst>
          </p:cNvPr>
          <p:cNvSpPr txBox="1"/>
          <p:nvPr/>
        </p:nvSpPr>
        <p:spPr>
          <a:xfrm>
            <a:off x="5588000" y="1092200"/>
            <a:ext cx="3556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 + 4  + 78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556B0A-894C-9847-A74D-41B91390919B}"/>
              </a:ext>
            </a:extLst>
          </p:cNvPr>
          <p:cNvSpPr txBox="1"/>
          <p:nvPr/>
        </p:nvSpPr>
        <p:spPr>
          <a:xfrm>
            <a:off x="5312446" y="1041171"/>
            <a:ext cx="55110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A91DE3-3430-CE44-9097-247031EC79FD}"/>
              </a:ext>
            </a:extLst>
          </p:cNvPr>
          <p:cNvSpPr txBox="1"/>
          <p:nvPr/>
        </p:nvSpPr>
        <p:spPr>
          <a:xfrm>
            <a:off x="7351376" y="990601"/>
            <a:ext cx="47182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D913A-8470-1443-8B0D-194C1807EEEC}"/>
              </a:ext>
            </a:extLst>
          </p:cNvPr>
          <p:cNvSpPr txBox="1"/>
          <p:nvPr/>
        </p:nvSpPr>
        <p:spPr>
          <a:xfrm>
            <a:off x="4673600" y="2050817"/>
            <a:ext cx="41656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100 +78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8A4BD-A684-3E42-89A5-4563D9F3DB07}"/>
              </a:ext>
            </a:extLst>
          </p:cNvPr>
          <p:cNvSpPr txBox="1"/>
          <p:nvPr/>
        </p:nvSpPr>
        <p:spPr>
          <a:xfrm>
            <a:off x="4673600" y="2286831"/>
            <a:ext cx="29464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VN"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178</a:t>
            </a:r>
          </a:p>
        </p:txBody>
      </p:sp>
    </p:spTree>
    <p:extLst>
      <p:ext uri="{BB962C8B-B14F-4D97-AF65-F5344CB8AC3E}">
        <p14:creationId xmlns:p14="http://schemas.microsoft.com/office/powerpoint/2010/main" val="275401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72320" y="997167"/>
            <a:ext cx="1162288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267" b="1" u="sng" dirty="0" err="1">
                <a:latin typeface="Times New Roman" pitchFamily="18" charset="0"/>
              </a:rPr>
              <a:t>Bài</a:t>
            </a:r>
            <a:r>
              <a:rPr lang="en-US" altLang="vi-VN" sz="4267" b="1" u="sng" dirty="0">
                <a:latin typeface="Times New Roman" pitchFamily="18" charset="0"/>
              </a:rPr>
              <a:t> 2</a:t>
            </a:r>
            <a:r>
              <a:rPr lang="en-US" altLang="vi-VN" sz="4267" dirty="0">
                <a:latin typeface="Times New Roman" pitchFamily="18" charset="0"/>
              </a:rPr>
              <a:t>: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thuận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tiện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520663" y="1970885"/>
            <a:ext cx="5994400" cy="234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867" dirty="0">
                <a:latin typeface="Times New Roman" pitchFamily="18" charset="0"/>
                <a:cs typeface="Times New Roman" pitchFamily="18" charset="0"/>
              </a:rPr>
              <a:t>a) 96 + 78 + 4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5867" dirty="0">
                <a:latin typeface="Times New Roman" pitchFamily="18" charset="0"/>
                <a:cs typeface="Times New Roman" pitchFamily="18" charset="0"/>
              </a:rPr>
              <a:t>    67 + 21 + 79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6299200" y="1970885"/>
            <a:ext cx="6096000" cy="234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867" dirty="0">
                <a:latin typeface="Times New Roman" pitchFamily="18" charset="0"/>
                <a:cs typeface="Times New Roman" pitchFamily="18" charset="0"/>
              </a:rPr>
              <a:t>b) 789 + 285 + 15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5867" dirty="0">
                <a:latin typeface="Times New Roman" pitchFamily="18" charset="0"/>
                <a:cs typeface="Times New Roman" pitchFamily="18" charset="0"/>
              </a:rPr>
              <a:t>    448 + 594 +52</a:t>
            </a:r>
          </a:p>
        </p:txBody>
      </p:sp>
    </p:spTree>
    <p:extLst>
      <p:ext uri="{BB962C8B-B14F-4D97-AF65-F5344CB8AC3E}">
        <p14:creationId xmlns:p14="http://schemas.microsoft.com/office/powerpoint/2010/main" val="283757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ity town view cartoon Royalty Free Vector Image">
            <a:extLst>
              <a:ext uri="{FF2B5EF4-FFF2-40B4-BE49-F238E27FC236}">
                <a16:creationId xmlns:a16="http://schemas.microsoft.com/office/drawing/2014/main" id="{16E14C8E-CCC7-4C47-8D5F-F798DFE30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0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05" y="1428750"/>
            <a:ext cx="1272097" cy="121346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59" y="556863"/>
            <a:ext cx="1272096" cy="121346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39" y="702874"/>
            <a:ext cx="1272096" cy="121346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95754" y="233697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15146" y="-1219200"/>
            <a:ext cx="609600" cy="609600"/>
          </a:xfrm>
          <a:prstGeom prst="rect">
            <a:avLst/>
          </a:prstGeom>
        </p:spPr>
      </p:pic>
      <p:pic>
        <p:nvPicPr>
          <p:cNvPr id="2054" name="Picture 6" descr="Video dạy trẻ &amp;quot;Đeo khẩu trang đúng cách&amp;quot;">
            <a:extLst>
              <a:ext uri="{FF2B5EF4-FFF2-40B4-BE49-F238E27FC236}">
                <a16:creationId xmlns:a16="http://schemas.microsoft.com/office/drawing/2014/main" id="{B0F5E3AC-4710-CF4F-9F78-2889292C7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0" b="95552" l="10000" r="90000">
                        <a14:foregroundMark x1="37375" y1="84648" x2="37375" y2="88666"/>
                        <a14:foregroundMark x1="43625" y1="85509" x2="44250" y2="93831"/>
                        <a14:foregroundMark x1="44250" y1="93831" x2="47500" y2="94405"/>
                        <a14:foregroundMark x1="37750" y1="94405" x2="41500" y2="95552"/>
                        <a14:foregroundMark x1="61625" y1="42468" x2="64495" y2="81465"/>
                        <a14:foregroundMark x1="64230" y1="85999" x2="60125" y2="94405"/>
                        <a14:foregroundMark x1="56375" y1="53085" x2="58875" y2="59397"/>
                        <a14:foregroundMark x1="55375" y1="53515" x2="57875" y2="60115"/>
                        <a14:foregroundMark x1="57875" y1="60115" x2="58375" y2="60402"/>
                        <a14:foregroundMark x1="66500" y1="77331" x2="68625" y2="90818"/>
                        <a14:foregroundMark x1="65625" y1="94835" x2="67875" y2="94405"/>
                        <a14:foregroundMark x1="66500" y1="93831" x2="66500" y2="93831"/>
                        <a14:backgroundMark x1="40750" y1="84935" x2="40750" y2="92109"/>
                        <a14:backgroundMark x1="40750" y1="92109" x2="41500" y2="83788"/>
                        <a14:backgroundMark x1="63500" y1="93831" x2="64500" y2="86944"/>
                        <a14:backgroundMark x1="64500" y1="86944" x2="65250" y2="85796"/>
                        <a14:backgroundMark x1="64375" y1="81492" x2="65125" y2="85796"/>
                        <a14:backgroundMark x1="65125" y1="85509" x2="65125" y2="8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70" y="1995918"/>
            <a:ext cx="4141950" cy="36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65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4E956-60C7-B649-BBE7-0F2035B28BD4}"/>
              </a:ext>
            </a:extLst>
          </p:cNvPr>
          <p:cNvSpPr txBox="1"/>
          <p:nvPr/>
        </p:nvSpPr>
        <p:spPr>
          <a:xfrm>
            <a:off x="571500" y="331470"/>
            <a:ext cx="11487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4: Một xã có 5256 người. Sau một năm số dân tăng thêm 79 người. Sau một năm nữa số dân lại tăng thêm 71 người.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640C5-E05E-0149-B45C-0F971F6F261D}"/>
              </a:ext>
            </a:extLst>
          </p:cNvPr>
          <p:cNvSpPr txBox="1"/>
          <p:nvPr/>
        </p:nvSpPr>
        <p:spPr>
          <a:xfrm>
            <a:off x="571500" y="2179192"/>
            <a:ext cx="2594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052DE0-898E-214D-801A-41930E68C628}"/>
              </a:ext>
            </a:extLst>
          </p:cNvPr>
          <p:cNvCxnSpPr/>
          <p:nvPr/>
        </p:nvCxnSpPr>
        <p:spPr>
          <a:xfrm>
            <a:off x="1497330" y="4560570"/>
            <a:ext cx="76923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D25AA8-794C-F54C-9A16-600618CD2879}"/>
              </a:ext>
            </a:extLst>
          </p:cNvPr>
          <p:cNvCxnSpPr/>
          <p:nvPr/>
        </p:nvCxnSpPr>
        <p:spPr>
          <a:xfrm>
            <a:off x="1497330" y="4400550"/>
            <a:ext cx="0" cy="32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58BAD3-9F37-3441-91E6-3D097DA85A97}"/>
              </a:ext>
            </a:extLst>
          </p:cNvPr>
          <p:cNvCxnSpPr/>
          <p:nvPr/>
        </p:nvCxnSpPr>
        <p:spPr>
          <a:xfrm>
            <a:off x="6983730" y="4377690"/>
            <a:ext cx="0" cy="32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331719-7F9E-334C-9049-A19A535C4531}"/>
              </a:ext>
            </a:extLst>
          </p:cNvPr>
          <p:cNvCxnSpPr>
            <a:cxnSpLocks/>
          </p:cNvCxnSpPr>
          <p:nvPr/>
        </p:nvCxnSpPr>
        <p:spPr>
          <a:xfrm>
            <a:off x="8183880" y="4400550"/>
            <a:ext cx="0" cy="32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71326B-DD04-994A-9EEF-4A8ED431B0FE}"/>
              </a:ext>
            </a:extLst>
          </p:cNvPr>
          <p:cNvCxnSpPr/>
          <p:nvPr/>
        </p:nvCxnSpPr>
        <p:spPr>
          <a:xfrm>
            <a:off x="9189720" y="4400550"/>
            <a:ext cx="0" cy="32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>
            <a:extLst>
              <a:ext uri="{FF2B5EF4-FFF2-40B4-BE49-F238E27FC236}">
                <a16:creationId xmlns:a16="http://schemas.microsoft.com/office/drawing/2014/main" id="{A6BCAED1-317F-D945-B9FC-3936E10FDB05}"/>
              </a:ext>
            </a:extLst>
          </p:cNvPr>
          <p:cNvSpPr/>
          <p:nvPr/>
        </p:nvSpPr>
        <p:spPr>
          <a:xfrm rot="16200000">
            <a:off x="3990025" y="1383981"/>
            <a:ext cx="501014" cy="5486401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0B17DE33-E273-154C-8468-84C6F7231925}"/>
              </a:ext>
            </a:extLst>
          </p:cNvPr>
          <p:cNvSpPr/>
          <p:nvPr/>
        </p:nvSpPr>
        <p:spPr>
          <a:xfrm rot="16200000">
            <a:off x="7381875" y="3584255"/>
            <a:ext cx="403862" cy="1200151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31C338A0-7B1B-AF48-A5AA-F0DDCFC73B74}"/>
              </a:ext>
            </a:extLst>
          </p:cNvPr>
          <p:cNvSpPr/>
          <p:nvPr/>
        </p:nvSpPr>
        <p:spPr>
          <a:xfrm rot="16200000">
            <a:off x="8484870" y="3672836"/>
            <a:ext cx="403864" cy="100584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4E663A-63D7-984A-96DB-9A25D8EC658A}"/>
              </a:ext>
            </a:extLst>
          </p:cNvPr>
          <p:cNvSpPr txBox="1"/>
          <p:nvPr/>
        </p:nvSpPr>
        <p:spPr>
          <a:xfrm>
            <a:off x="3284220" y="3257218"/>
            <a:ext cx="250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5256 người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72A29B-2F6E-1343-B13B-F636C82E5817}"/>
              </a:ext>
            </a:extLst>
          </p:cNvPr>
          <p:cNvSpPr txBox="1"/>
          <p:nvPr/>
        </p:nvSpPr>
        <p:spPr>
          <a:xfrm>
            <a:off x="6835142" y="3506446"/>
            <a:ext cx="149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người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7819ED-870E-3149-BA83-936D12126FEB}"/>
              </a:ext>
            </a:extLst>
          </p:cNvPr>
          <p:cNvSpPr txBox="1"/>
          <p:nvPr/>
        </p:nvSpPr>
        <p:spPr>
          <a:xfrm>
            <a:off x="8066725" y="3518828"/>
            <a:ext cx="1583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người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98BB6A0A-ED45-6C4D-9184-224D1AA2B55F}"/>
              </a:ext>
            </a:extLst>
          </p:cNvPr>
          <p:cNvSpPr/>
          <p:nvPr/>
        </p:nvSpPr>
        <p:spPr>
          <a:xfrm rot="5400000">
            <a:off x="7850946" y="3830513"/>
            <a:ext cx="471543" cy="2205978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137AEA-EE91-3147-BC01-81DC67784BAD}"/>
              </a:ext>
            </a:extLst>
          </p:cNvPr>
          <p:cNvSpPr txBox="1"/>
          <p:nvPr/>
        </p:nvSpPr>
        <p:spPr>
          <a:xfrm>
            <a:off x="7480943" y="5077834"/>
            <a:ext cx="1817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</a:t>
            </a:r>
          </a:p>
        </p:txBody>
      </p:sp>
      <p:sp>
        <p:nvSpPr>
          <p:cNvPr id="24" name="6-Point Star 23">
            <a:extLst>
              <a:ext uri="{FF2B5EF4-FFF2-40B4-BE49-F238E27FC236}">
                <a16:creationId xmlns:a16="http://schemas.microsoft.com/office/drawing/2014/main" id="{7ABE74E1-C204-8B4E-88DC-7D2835853C70}"/>
              </a:ext>
            </a:extLst>
          </p:cNvPr>
          <p:cNvSpPr/>
          <p:nvPr/>
        </p:nvSpPr>
        <p:spPr>
          <a:xfrm>
            <a:off x="850946" y="4950836"/>
            <a:ext cx="5213131" cy="1688726"/>
          </a:xfrm>
          <a:prstGeom prst="star6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i="1" dirty="0"/>
              <a:t>Tạm dừng video!</a:t>
            </a:r>
          </a:p>
        </p:txBody>
      </p:sp>
    </p:spTree>
    <p:extLst>
      <p:ext uri="{BB962C8B-B14F-4D97-AF65-F5344CB8AC3E}">
        <p14:creationId xmlns:p14="http://schemas.microsoft.com/office/powerpoint/2010/main" val="191627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 animBg="1"/>
      <p:bldP spid="23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92688" y="1253188"/>
            <a:ext cx="39624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733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200" y="2113957"/>
            <a:ext cx="11988800" cy="292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79 + 71 = 150 (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: 150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4267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4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ity town view cartoon Royalty Free Vector Image">
            <a:extLst>
              <a:ext uri="{FF2B5EF4-FFF2-40B4-BE49-F238E27FC236}">
                <a16:creationId xmlns:a16="http://schemas.microsoft.com/office/drawing/2014/main" id="{16E14C8E-CCC7-4C47-8D5F-F798DFE30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0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59" y="383472"/>
            <a:ext cx="1453866" cy="1386851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05" y="994070"/>
            <a:ext cx="966829" cy="92226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95754" y="157877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15146" y="-1219200"/>
            <a:ext cx="609600" cy="609600"/>
          </a:xfrm>
          <a:prstGeom prst="rect">
            <a:avLst/>
          </a:prstGeom>
        </p:spPr>
      </p:pic>
      <p:pic>
        <p:nvPicPr>
          <p:cNvPr id="2054" name="Picture 6" descr="Video dạy trẻ &amp;quot;Đeo khẩu trang đúng cách&amp;quot;">
            <a:extLst>
              <a:ext uri="{FF2B5EF4-FFF2-40B4-BE49-F238E27FC236}">
                <a16:creationId xmlns:a16="http://schemas.microsoft.com/office/drawing/2014/main" id="{B0F5E3AC-4710-CF4F-9F78-2889292C7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0" b="95552" l="10000" r="90000">
                        <a14:foregroundMark x1="37375" y1="84648" x2="37375" y2="88666"/>
                        <a14:foregroundMark x1="43625" y1="85509" x2="44250" y2="93831"/>
                        <a14:foregroundMark x1="44250" y1="93831" x2="47500" y2="94405"/>
                        <a14:foregroundMark x1="37750" y1="94405" x2="41500" y2="95552"/>
                        <a14:foregroundMark x1="61625" y1="42468" x2="64495" y2="81465"/>
                        <a14:foregroundMark x1="64230" y1="85999" x2="60125" y2="94405"/>
                        <a14:foregroundMark x1="56375" y1="53085" x2="58875" y2="59397"/>
                        <a14:foregroundMark x1="55375" y1="53515" x2="57875" y2="60115"/>
                        <a14:foregroundMark x1="57875" y1="60115" x2="58375" y2="60402"/>
                        <a14:foregroundMark x1="66500" y1="77331" x2="68625" y2="90818"/>
                        <a14:foregroundMark x1="65625" y1="94835" x2="67875" y2="94405"/>
                        <a14:foregroundMark x1="66500" y1="93831" x2="66500" y2="93831"/>
                        <a14:backgroundMark x1="40750" y1="84935" x2="40750" y2="92109"/>
                        <a14:backgroundMark x1="40750" y1="92109" x2="41500" y2="83788"/>
                        <a14:backgroundMark x1="63500" y1="93831" x2="64500" y2="86944"/>
                        <a14:backgroundMark x1="64500" y1="86944" x2="65250" y2="85796"/>
                        <a14:backgroundMark x1="64375" y1="81492" x2="65125" y2="85796"/>
                        <a14:backgroundMark x1="65125" y1="85509" x2="65125" y2="8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70" y="1995918"/>
            <a:ext cx="4141950" cy="36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2819" y="1042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FEA6A-DC5C-4549-A476-B8DD0AE2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986"/>
            <a:ext cx="10515600" cy="1325563"/>
          </a:xfrm>
        </p:spPr>
        <p:txBody>
          <a:bodyPr/>
          <a:lstStyle/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0F5F2-C412-AA48-8838-23F45CB56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573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VN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1642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30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1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4" y="280913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4"/>
            <a:ext cx="8433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326 + 215 + 134 = ?</a:t>
            </a:r>
            <a:endParaRPr lang="fr-FR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9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2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9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2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39086" y="4081578"/>
            <a:ext cx="268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567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439085" y="5194958"/>
            <a:ext cx="268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765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02659" y="4081578"/>
            <a:ext cx="268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675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02658" y="5194958"/>
            <a:ext cx="268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657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6B8159E-AA18-4A5C-8512-05ECCE654A48}"/>
              </a:ext>
            </a:extLst>
          </p:cNvPr>
          <p:cNvSpPr txBox="1"/>
          <p:nvPr/>
        </p:nvSpPr>
        <p:spPr>
          <a:xfrm>
            <a:off x="7260010" y="6299206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</p:spTree>
    <p:extLst>
      <p:ext uri="{BB962C8B-B14F-4D97-AF65-F5344CB8AC3E}">
        <p14:creationId xmlns:p14="http://schemas.microsoft.com/office/powerpoint/2010/main" val="32835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old Texture Background Image">
            <a:extLst>
              <a:ext uri="{FF2B5EF4-FFF2-40B4-BE49-F238E27FC236}">
                <a16:creationId xmlns:a16="http://schemas.microsoft.com/office/drawing/2014/main" id="{33CA634F-5CA0-45BA-8C87-6513EC30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30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1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4" y="280913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4"/>
            <a:ext cx="8433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326 + 215 + 134 = ?</a:t>
            </a:r>
            <a:endParaRPr lang="fr-FR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9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2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9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2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39086" y="4081578"/>
            <a:ext cx="268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567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439085" y="5194958"/>
            <a:ext cx="268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765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02659" y="4081578"/>
            <a:ext cx="268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675</a:t>
            </a:r>
            <a:endParaRPr lang="fr-FR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02658" y="5194958"/>
            <a:ext cx="268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657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y Video">
            <a:hlinkClick r:id="" action="ppaction://media"/>
            <a:extLst>
              <a:ext uri="{FF2B5EF4-FFF2-40B4-BE49-F238E27FC236}">
                <a16:creationId xmlns:a16="http://schemas.microsoft.com/office/drawing/2014/main" id="{FC66E116-4015-40C5-8EED-2DA598E1F6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163" y="833280"/>
            <a:ext cx="609600" cy="6096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97AD08A-2735-4D04-908C-BC3079029777}"/>
              </a:ext>
            </a:extLst>
          </p:cNvPr>
          <p:cNvSpPr txBox="1"/>
          <p:nvPr/>
        </p:nvSpPr>
        <p:spPr>
          <a:xfrm>
            <a:off x="7260010" y="6299206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</p:spTree>
    <p:extLst>
      <p:ext uri="{BB962C8B-B14F-4D97-AF65-F5344CB8AC3E}">
        <p14:creationId xmlns:p14="http://schemas.microsoft.com/office/powerpoint/2010/main" val="274083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30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1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4" y="280913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619 + 227 +81 = ?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9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2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9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2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514601" y="4081578"/>
            <a:ext cx="261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297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514601" y="5194958"/>
            <a:ext cx="261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792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4" y="4081578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972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3" y="5194958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927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30041E37-C5E7-49E4-B024-E3663E454725}"/>
              </a:ext>
            </a:extLst>
          </p:cNvPr>
          <p:cNvSpPr txBox="1"/>
          <p:nvPr/>
        </p:nvSpPr>
        <p:spPr>
          <a:xfrm>
            <a:off x="7260010" y="6299206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</p:spTree>
    <p:extLst>
      <p:ext uri="{BB962C8B-B14F-4D97-AF65-F5344CB8AC3E}">
        <p14:creationId xmlns:p14="http://schemas.microsoft.com/office/powerpoint/2010/main" val="196117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Gold Texture Background Image">
            <a:extLst>
              <a:ext uri="{FF2B5EF4-FFF2-40B4-BE49-F238E27FC236}">
                <a16:creationId xmlns:a16="http://schemas.microsoft.com/office/drawing/2014/main" id="{0AB3DFC0-6FF5-4661-AB1B-6CF6F7FC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30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1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4" y="280913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81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619 + 227 +81 = ?</a:t>
            </a:r>
          </a:p>
          <a:p>
            <a:pPr algn="ctr"/>
            <a:endParaRPr lang="fr-FR" sz="4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9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2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9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2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514601" y="4081578"/>
            <a:ext cx="261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297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514601" y="5194958"/>
            <a:ext cx="261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792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4" y="4081578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972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3" y="5194958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927</a:t>
            </a:r>
            <a:endParaRPr lang="fr-FR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My Video">
            <a:hlinkClick r:id="" action="ppaction://media"/>
            <a:extLst>
              <a:ext uri="{FF2B5EF4-FFF2-40B4-BE49-F238E27FC236}">
                <a16:creationId xmlns:a16="http://schemas.microsoft.com/office/drawing/2014/main" id="{1BC64FEA-E6BA-4610-8EE6-575C59E487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163" y="833280"/>
            <a:ext cx="609600" cy="6096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B4DEB68-E3D4-4D66-83FA-A112517360FF}"/>
              </a:ext>
            </a:extLst>
          </p:cNvPr>
          <p:cNvSpPr txBox="1"/>
          <p:nvPr/>
        </p:nvSpPr>
        <p:spPr>
          <a:xfrm>
            <a:off x="7260010" y="6299206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</p:spTree>
    <p:extLst>
      <p:ext uri="{BB962C8B-B14F-4D97-AF65-F5344CB8AC3E}">
        <p14:creationId xmlns:p14="http://schemas.microsoft.com/office/powerpoint/2010/main" val="64583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ity town view cartoon Royalty Free Vector Image">
            <a:extLst>
              <a:ext uri="{FF2B5EF4-FFF2-40B4-BE49-F238E27FC236}">
                <a16:creationId xmlns:a16="http://schemas.microsoft.com/office/drawing/2014/main" id="{E071B707-8930-EA4E-A3F5-6AE5FFBA0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0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495754" y="224755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5126820" y="2122746"/>
            <a:ext cx="4321784" cy="1504504"/>
          </a:xfrm>
          <a:prstGeom prst="cloudCallout">
            <a:avLst>
              <a:gd name="adj1" fmla="val 42572"/>
              <a:gd name="adj2" fmla="val 484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Yeah!!!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Cảm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ơn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5146" y="-1219200"/>
            <a:ext cx="609600" cy="609600"/>
          </a:xfrm>
          <a:prstGeom prst="rect">
            <a:avLst/>
          </a:prstGeom>
        </p:spPr>
      </p:pic>
      <p:pic>
        <p:nvPicPr>
          <p:cNvPr id="8" name="Picture 6" descr="Video dạy trẻ &amp;quot;Đeo khẩu trang đúng cách&amp;quot;">
            <a:extLst>
              <a:ext uri="{FF2B5EF4-FFF2-40B4-BE49-F238E27FC236}">
                <a16:creationId xmlns:a16="http://schemas.microsoft.com/office/drawing/2014/main" id="{D5807B4E-8933-A84E-B410-C2E57811B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0" b="95552" l="10000" r="90000">
                        <a14:foregroundMark x1="37375" y1="84648" x2="37375" y2="88666"/>
                        <a14:foregroundMark x1="43625" y1="85509" x2="44250" y2="93831"/>
                        <a14:foregroundMark x1="44250" y1="93831" x2="47500" y2="94405"/>
                        <a14:foregroundMark x1="37750" y1="94405" x2="41500" y2="95552"/>
                        <a14:foregroundMark x1="61625" y1="42468" x2="64495" y2="81465"/>
                        <a14:foregroundMark x1="64230" y1="85999" x2="60125" y2="94405"/>
                        <a14:foregroundMark x1="56375" y1="53085" x2="58875" y2="59397"/>
                        <a14:foregroundMark x1="55375" y1="53515" x2="57875" y2="60115"/>
                        <a14:foregroundMark x1="57875" y1="60115" x2="58375" y2="60402"/>
                        <a14:foregroundMark x1="66500" y1="77331" x2="68625" y2="90818"/>
                        <a14:foregroundMark x1="65625" y1="94835" x2="67875" y2="94405"/>
                        <a14:foregroundMark x1="66500" y1="93831" x2="66500" y2="93831"/>
                        <a14:backgroundMark x1="40750" y1="84935" x2="40750" y2="92109"/>
                        <a14:backgroundMark x1="40750" y1="92109" x2="41500" y2="83788"/>
                        <a14:backgroundMark x1="63500" y1="93831" x2="64500" y2="86944"/>
                        <a14:backgroundMark x1="64500" y1="86944" x2="65250" y2="85796"/>
                        <a14:backgroundMark x1="64375" y1="81492" x2="65125" y2="85796"/>
                        <a14:backgroundMark x1="65125" y1="85509" x2="65125" y2="8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845" y="2138827"/>
            <a:ext cx="4141950" cy="36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6752E7F2-1327-9D4D-A815-B1316A82F9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734" y="376290"/>
            <a:ext cx="1695788" cy="161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WordArt 2">
            <a:extLst>
              <a:ext uri="{FF2B5EF4-FFF2-40B4-BE49-F238E27FC236}">
                <a16:creationId xmlns:a16="http://schemas.microsoft.com/office/drawing/2014/main" id="{39693ADA-B2C0-2045-B2A9-5D82908BF5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40013" y="1196975"/>
            <a:ext cx="7345362" cy="3384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121893000" prstMaterial="legacyMatte">
              <a:extrusionClr>
                <a:srgbClr val="FFFF00"/>
              </a:extrusionClr>
              <a:contourClr>
                <a:srgbClr val="008000"/>
              </a:contourClr>
            </a:sp3d>
          </a:bodyPr>
          <a:lstStyle/>
          <a:p>
            <a:pPr algn="ctr"/>
            <a:r>
              <a:rPr lang="en-VN" sz="3600" b="1" kern="10">
                <a:ln w="9525">
                  <a:round/>
                  <a:headEnd/>
                  <a:tailEnd/>
                </a:ln>
                <a:solidFill>
                  <a:srgbClr val="008000"/>
                </a:solidFill>
                <a:latin typeface="VNI-Book"/>
              </a:rPr>
              <a:t>    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5CD4AAB3-DC39-954F-A1D7-C90F89BE6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942181"/>
            <a:ext cx="76962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V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VN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VN" sz="4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72AFF64-629C-C249-9CB2-5977D7136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2" y="2227262"/>
            <a:ext cx="79279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town Royalty Free Vector Image - VectorStock">
            <a:extLst>
              <a:ext uri="{FF2B5EF4-FFF2-40B4-BE49-F238E27FC236}">
                <a16:creationId xmlns:a16="http://schemas.microsoft.com/office/drawing/2014/main" id="{89E56B62-2E51-C54E-9E63-DCD5A9615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48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3" y="3066744"/>
            <a:ext cx="3600399" cy="36003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63188" y="-2"/>
            <a:ext cx="637697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BẢO VỆ </a:t>
            </a:r>
          </a:p>
          <a:p>
            <a:pPr algn="ctr"/>
            <a:r>
              <a:rPr lang="en-US" sz="88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35" y="4520303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04" y="2800765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3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ity town view cartoon Royalty Free Vector Image">
            <a:extLst>
              <a:ext uri="{FF2B5EF4-FFF2-40B4-BE49-F238E27FC236}">
                <a16:creationId xmlns:a16="http://schemas.microsoft.com/office/drawing/2014/main" id="{16E14C8E-CCC7-4C47-8D5F-F798DFE30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0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5" y="1455202"/>
            <a:ext cx="936104" cy="89295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37" y="1817020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59" y="763983"/>
            <a:ext cx="1054968" cy="100634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05" y="994070"/>
            <a:ext cx="966829" cy="92226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95754" y="347739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BẢO VỆ KHU PHỐ</a:t>
            </a:r>
          </a:p>
        </p:txBody>
      </p:sp>
      <p:pic>
        <p:nvPicPr>
          <p:cNvPr id="2054" name="Picture 6" descr="Video dạy trẻ &amp;quot;Đeo khẩu trang đúng cách&amp;quot;">
            <a:extLst>
              <a:ext uri="{FF2B5EF4-FFF2-40B4-BE49-F238E27FC236}">
                <a16:creationId xmlns:a16="http://schemas.microsoft.com/office/drawing/2014/main" id="{B0F5E3AC-4710-CF4F-9F78-2889292C7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0" b="95552" l="10000" r="90000">
                        <a14:foregroundMark x1="37375" y1="84648" x2="37375" y2="88666"/>
                        <a14:foregroundMark x1="43625" y1="85509" x2="44250" y2="93831"/>
                        <a14:foregroundMark x1="44250" y1="93831" x2="47500" y2="94405"/>
                        <a14:foregroundMark x1="37750" y1="94405" x2="41500" y2="95552"/>
                        <a14:foregroundMark x1="61625" y1="42468" x2="64495" y2="81465"/>
                        <a14:foregroundMark x1="64230" y1="85999" x2="60125" y2="94405"/>
                        <a14:foregroundMark x1="56375" y1="53085" x2="58875" y2="59397"/>
                        <a14:foregroundMark x1="55375" y1="53515" x2="57875" y2="60115"/>
                        <a14:foregroundMark x1="57875" y1="60115" x2="58375" y2="60402"/>
                        <a14:foregroundMark x1="66500" y1="77331" x2="68625" y2="90818"/>
                        <a14:foregroundMark x1="65625" y1="94835" x2="67875" y2="94405"/>
                        <a14:foregroundMark x1="66500" y1="93831" x2="66500" y2="93831"/>
                        <a14:backgroundMark x1="40750" y1="84935" x2="40750" y2="92109"/>
                        <a14:backgroundMark x1="40750" y1="92109" x2="41500" y2="83788"/>
                        <a14:backgroundMark x1="63500" y1="93831" x2="64500" y2="86944"/>
                        <a14:backgroundMark x1="64500" y1="86944" x2="65250" y2="85796"/>
                        <a14:backgroundMark x1="64375" y1="81492" x2="65125" y2="85796"/>
                        <a14:backgroundMark x1="65125" y1="85509" x2="65125" y2="8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70" y="1995918"/>
            <a:ext cx="4141950" cy="36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85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E7A35A-6668-FA45-BB4C-4EEF96D73996}"/>
              </a:ext>
            </a:extLst>
          </p:cNvPr>
          <p:cNvSpPr txBox="1"/>
          <p:nvPr/>
        </p:nvSpPr>
        <p:spPr>
          <a:xfrm>
            <a:off x="2624137" y="1400174"/>
            <a:ext cx="6943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Đặt tính rồi tính tổng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B46C6C-F24E-AA4C-A87F-B308A60B654F}"/>
              </a:ext>
            </a:extLst>
          </p:cNvPr>
          <p:cNvSpPr txBox="1"/>
          <p:nvPr/>
        </p:nvSpPr>
        <p:spPr>
          <a:xfrm>
            <a:off x="2624137" y="2412250"/>
            <a:ext cx="7115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26387 + 14075 + 9210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FBCE3-2E0E-B241-B022-901D332E8013}"/>
              </a:ext>
            </a:extLst>
          </p:cNvPr>
          <p:cNvSpPr txBox="1"/>
          <p:nvPr/>
        </p:nvSpPr>
        <p:spPr>
          <a:xfrm>
            <a:off x="2624137" y="3424326"/>
            <a:ext cx="7286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54293 + 61934 + 7652</a:t>
            </a:r>
          </a:p>
        </p:txBody>
      </p:sp>
    </p:spTree>
    <p:extLst>
      <p:ext uri="{BB962C8B-B14F-4D97-AF65-F5344CB8AC3E}">
        <p14:creationId xmlns:p14="http://schemas.microsoft.com/office/powerpoint/2010/main" val="287710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007F4A-A4C1-9944-8197-2FE91B6F07D4}"/>
              </a:ext>
            </a:extLst>
          </p:cNvPr>
          <p:cNvSpPr txBox="1"/>
          <p:nvPr/>
        </p:nvSpPr>
        <p:spPr>
          <a:xfrm>
            <a:off x="514350" y="1500188"/>
            <a:ext cx="11272837" cy="3228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ta:</a:t>
            </a: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hàng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ED15CD-3B67-A443-A993-98F3B88FFCE7}"/>
              </a:ext>
            </a:extLst>
          </p:cNvPr>
          <p:cNvSpPr txBox="1"/>
          <p:nvPr/>
        </p:nvSpPr>
        <p:spPr>
          <a:xfrm>
            <a:off x="514350" y="4729163"/>
            <a:ext cx="1007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Cộng theo thứ tự từ phải sang trái.</a:t>
            </a:r>
          </a:p>
        </p:txBody>
      </p:sp>
    </p:spTree>
    <p:extLst>
      <p:ext uri="{BB962C8B-B14F-4D97-AF65-F5344CB8AC3E}">
        <p14:creationId xmlns:p14="http://schemas.microsoft.com/office/powerpoint/2010/main" val="29919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nền Powerpoint đẹp nhất">
            <a:extLst>
              <a:ext uri="{FF2B5EF4-FFF2-40B4-BE49-F238E27FC236}">
                <a16:creationId xmlns:a16="http://schemas.microsoft.com/office/drawing/2014/main" id="{E7394D2B-345F-CE41-9155-A0AC31E4F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2851" y="-127384"/>
            <a:ext cx="8128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4267"/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783668" y="309585"/>
            <a:ext cx="725408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267" b="1" u="sng" dirty="0" err="1">
                <a:latin typeface="Times New Roman" pitchFamily="18" charset="0"/>
              </a:rPr>
              <a:t>Bài</a:t>
            </a:r>
            <a:r>
              <a:rPr lang="en-US" altLang="vi-VN" sz="4267" b="1" u="sng" dirty="0">
                <a:latin typeface="Times New Roman" pitchFamily="18" charset="0"/>
              </a:rPr>
              <a:t> 1</a:t>
            </a:r>
            <a:r>
              <a:rPr lang="en-US" altLang="vi-VN" sz="4267">
                <a:latin typeface="Times New Roman" pitchFamily="18" charset="0"/>
              </a:rPr>
              <a:t>: </a:t>
            </a:r>
            <a:r>
              <a:rPr lang="en-US" altLang="vi-VN" sz="4267" b="1">
                <a:solidFill>
                  <a:srgbClr val="FF0000"/>
                </a:solidFill>
                <a:latin typeface="Times New Roman" pitchFamily="18" charset="0"/>
              </a:rPr>
              <a:t>Đặt tính rồi tính tổng:</a:t>
            </a:r>
            <a:endParaRPr lang="en-US" altLang="vi-VN" sz="4267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2006301" y="1332985"/>
            <a:ext cx="709673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>
                <a:latin typeface="Times New Roman" pitchFamily="18" charset="0"/>
                <a:cs typeface="Times New Roman" pitchFamily="18" charset="0"/>
              </a:rPr>
              <a:t>Mẫu: 2814 + 1429 + 3046</a:t>
            </a:r>
          </a:p>
        </p:txBody>
      </p:sp>
      <p:sp>
        <p:nvSpPr>
          <p:cNvPr id="166" name="Text Box 6"/>
          <p:cNvSpPr txBox="1">
            <a:spLocks noChangeArrowheads="1"/>
          </p:cNvSpPr>
          <p:nvPr/>
        </p:nvSpPr>
        <p:spPr bwMode="auto">
          <a:xfrm>
            <a:off x="4470400" y="2108201"/>
            <a:ext cx="254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>
                <a:latin typeface="Times New Roman" pitchFamily="18" charset="0"/>
                <a:cs typeface="Times New Roman" pitchFamily="18" charset="0"/>
              </a:rPr>
              <a:t>2814</a:t>
            </a:r>
          </a:p>
        </p:txBody>
      </p:sp>
      <p:sp>
        <p:nvSpPr>
          <p:cNvPr id="167" name="Text Box 7"/>
          <p:cNvSpPr txBox="1">
            <a:spLocks noChangeArrowheads="1"/>
          </p:cNvSpPr>
          <p:nvPr/>
        </p:nvSpPr>
        <p:spPr bwMode="auto">
          <a:xfrm>
            <a:off x="4470401" y="3677494"/>
            <a:ext cx="2281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>
                <a:latin typeface="Times New Roman" pitchFamily="18" charset="0"/>
                <a:cs typeface="Times New Roman" pitchFamily="18" charset="0"/>
              </a:rPr>
              <a:t>3046</a:t>
            </a:r>
            <a:r>
              <a:rPr lang="en-US" altLang="vi-VN" sz="48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Line 13"/>
          <p:cNvSpPr>
            <a:spLocks noChangeShapeType="1"/>
          </p:cNvSpPr>
          <p:nvPr/>
        </p:nvSpPr>
        <p:spPr bwMode="auto">
          <a:xfrm>
            <a:off x="4435691" y="4510208"/>
            <a:ext cx="145468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667">
              <a:cs typeface="Times New Roman" pitchFamily="18" charset="0"/>
            </a:endParaRPr>
          </a:p>
        </p:txBody>
      </p:sp>
      <p:sp>
        <p:nvSpPr>
          <p:cNvPr id="179" name="Text Box 35"/>
          <p:cNvSpPr txBox="1">
            <a:spLocks noChangeArrowheads="1"/>
          </p:cNvSpPr>
          <p:nvPr/>
        </p:nvSpPr>
        <p:spPr bwMode="auto">
          <a:xfrm>
            <a:off x="3490387" y="2438015"/>
            <a:ext cx="99122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267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" name="Text Box 47"/>
          <p:cNvSpPr txBox="1">
            <a:spLocks noChangeArrowheads="1"/>
          </p:cNvSpPr>
          <p:nvPr/>
        </p:nvSpPr>
        <p:spPr bwMode="auto">
          <a:xfrm>
            <a:off x="3481922" y="5282819"/>
            <a:ext cx="152940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267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" name="Text Box 50"/>
          <p:cNvSpPr txBox="1">
            <a:spLocks noChangeArrowheads="1"/>
          </p:cNvSpPr>
          <p:nvPr/>
        </p:nvSpPr>
        <p:spPr bwMode="auto">
          <a:xfrm>
            <a:off x="3469217" y="5951681"/>
            <a:ext cx="170504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267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" name="Text Box 52"/>
          <p:cNvSpPr txBox="1">
            <a:spLocks noChangeArrowheads="1"/>
          </p:cNvSpPr>
          <p:nvPr/>
        </p:nvSpPr>
        <p:spPr bwMode="auto">
          <a:xfrm>
            <a:off x="3902708" y="2975867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467434" y="2928311"/>
            <a:ext cx="2281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1429</a:t>
            </a:r>
            <a:r>
              <a:rPr lang="en-US" altLang="vi-VN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28DFB-C5BC-484E-B8D5-8B69C9F260BC}"/>
              </a:ext>
            </a:extLst>
          </p:cNvPr>
          <p:cNvSpPr txBox="1"/>
          <p:nvPr/>
        </p:nvSpPr>
        <p:spPr>
          <a:xfrm>
            <a:off x="5387728" y="4498676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6E7503-C210-D04D-93FA-C7B7A62585E9}"/>
              </a:ext>
            </a:extLst>
          </p:cNvPr>
          <p:cNvSpPr txBox="1"/>
          <p:nvPr/>
        </p:nvSpPr>
        <p:spPr>
          <a:xfrm>
            <a:off x="5079570" y="4500076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36DD7-0418-2340-95A5-95FFB9735027}"/>
              </a:ext>
            </a:extLst>
          </p:cNvPr>
          <p:cNvSpPr txBox="1"/>
          <p:nvPr/>
        </p:nvSpPr>
        <p:spPr>
          <a:xfrm>
            <a:off x="4779382" y="4499024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CF715-3993-2543-A90D-605D3A458920}"/>
              </a:ext>
            </a:extLst>
          </p:cNvPr>
          <p:cNvSpPr txBox="1"/>
          <p:nvPr/>
        </p:nvSpPr>
        <p:spPr>
          <a:xfrm>
            <a:off x="4470456" y="4506687"/>
            <a:ext cx="46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8891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66" grpId="0"/>
      <p:bldP spid="167" grpId="0"/>
      <p:bldP spid="173" grpId="0" animBg="1"/>
      <p:bldP spid="196" grpId="0"/>
      <p:bldP spid="14" grpId="0"/>
      <p:bldP spid="2" grpId="0"/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ình nền Powerpoint đẹp nhất">
            <a:extLst>
              <a:ext uri="{FF2B5EF4-FFF2-40B4-BE49-F238E27FC236}">
                <a16:creationId xmlns:a16="http://schemas.microsoft.com/office/drawing/2014/main" id="{128A2274-52EB-264F-97E5-EA0F79E9A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2851" y="-127384"/>
            <a:ext cx="8128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4267"/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783668" y="309585"/>
            <a:ext cx="725408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267" b="1" u="sng" dirty="0" err="1">
                <a:latin typeface="Times New Roman" pitchFamily="18" charset="0"/>
              </a:rPr>
              <a:t>Bài</a:t>
            </a:r>
            <a:r>
              <a:rPr lang="en-US" altLang="vi-VN" sz="4267" b="1" u="sng" dirty="0">
                <a:latin typeface="Times New Roman" pitchFamily="18" charset="0"/>
              </a:rPr>
              <a:t> 1</a:t>
            </a:r>
            <a:r>
              <a:rPr lang="en-US" altLang="vi-VN" sz="4267">
                <a:latin typeface="Times New Roman" pitchFamily="18" charset="0"/>
              </a:rPr>
              <a:t>: </a:t>
            </a:r>
            <a:r>
              <a:rPr lang="en-US" altLang="vi-VN" sz="4267" b="1">
                <a:solidFill>
                  <a:srgbClr val="FF0000"/>
                </a:solidFill>
                <a:latin typeface="Times New Roman" pitchFamily="18" charset="0"/>
              </a:rPr>
              <a:t>Đặt tính rồi tính tổng:</a:t>
            </a:r>
            <a:endParaRPr lang="en-US" altLang="vi-VN" sz="4267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9" name="Text Box 35"/>
          <p:cNvSpPr txBox="1">
            <a:spLocks noChangeArrowheads="1"/>
          </p:cNvSpPr>
          <p:nvPr/>
        </p:nvSpPr>
        <p:spPr bwMode="auto">
          <a:xfrm>
            <a:off x="3490387" y="2438015"/>
            <a:ext cx="99122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267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" name="Text Box 47"/>
          <p:cNvSpPr txBox="1">
            <a:spLocks noChangeArrowheads="1"/>
          </p:cNvSpPr>
          <p:nvPr/>
        </p:nvSpPr>
        <p:spPr bwMode="auto">
          <a:xfrm>
            <a:off x="3481922" y="5282819"/>
            <a:ext cx="152940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267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" name="Text Box 50"/>
          <p:cNvSpPr txBox="1">
            <a:spLocks noChangeArrowheads="1"/>
          </p:cNvSpPr>
          <p:nvPr/>
        </p:nvSpPr>
        <p:spPr bwMode="auto">
          <a:xfrm>
            <a:off x="3469217" y="5951681"/>
            <a:ext cx="170504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267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352A4D-614B-C741-B8C1-06631952D3C3}"/>
              </a:ext>
            </a:extLst>
          </p:cNvPr>
          <p:cNvSpPr txBox="1"/>
          <p:nvPr/>
        </p:nvSpPr>
        <p:spPr>
          <a:xfrm>
            <a:off x="915987" y="1400855"/>
            <a:ext cx="88392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26387 + 14075 + 9210</a:t>
            </a:r>
          </a:p>
          <a:p>
            <a:r>
              <a:rPr lang="en-V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54293 + 61934 + 7652</a:t>
            </a:r>
          </a:p>
        </p:txBody>
      </p:sp>
    </p:spTree>
    <p:extLst>
      <p:ext uri="{BB962C8B-B14F-4D97-AF65-F5344CB8AC3E}">
        <p14:creationId xmlns:p14="http://schemas.microsoft.com/office/powerpoint/2010/main" val="310925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ity town view cartoon Royalty Free Vector Image">
            <a:extLst>
              <a:ext uri="{FF2B5EF4-FFF2-40B4-BE49-F238E27FC236}">
                <a16:creationId xmlns:a16="http://schemas.microsoft.com/office/drawing/2014/main" id="{16E14C8E-CCC7-4C47-8D5F-F798DFE30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0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5" y="1455202"/>
            <a:ext cx="936104" cy="892955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37" y="1817020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59" y="763983"/>
            <a:ext cx="1054968" cy="1006340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05" y="994070"/>
            <a:ext cx="966829" cy="92226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95754" y="37290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15146" y="-1219200"/>
            <a:ext cx="609600" cy="609600"/>
          </a:xfrm>
          <a:prstGeom prst="rect">
            <a:avLst/>
          </a:prstGeom>
        </p:spPr>
      </p:pic>
      <p:pic>
        <p:nvPicPr>
          <p:cNvPr id="2054" name="Picture 6" descr="Video dạy trẻ &amp;quot;Đeo khẩu trang đúng cách&amp;quot;">
            <a:extLst>
              <a:ext uri="{FF2B5EF4-FFF2-40B4-BE49-F238E27FC236}">
                <a16:creationId xmlns:a16="http://schemas.microsoft.com/office/drawing/2014/main" id="{B0F5E3AC-4710-CF4F-9F78-2889292C7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00" b="95552" l="10000" r="90000">
                        <a14:foregroundMark x1="37375" y1="84648" x2="37375" y2="88666"/>
                        <a14:foregroundMark x1="43625" y1="85509" x2="44250" y2="93831"/>
                        <a14:foregroundMark x1="44250" y1="93831" x2="47500" y2="94405"/>
                        <a14:foregroundMark x1="37750" y1="94405" x2="41500" y2="95552"/>
                        <a14:foregroundMark x1="61625" y1="42468" x2="64495" y2="81465"/>
                        <a14:foregroundMark x1="64230" y1="85999" x2="60125" y2="94405"/>
                        <a14:foregroundMark x1="56375" y1="53085" x2="58875" y2="59397"/>
                        <a14:foregroundMark x1="55375" y1="53515" x2="57875" y2="60115"/>
                        <a14:foregroundMark x1="57875" y1="60115" x2="58375" y2="60402"/>
                        <a14:foregroundMark x1="66500" y1="77331" x2="68625" y2="90818"/>
                        <a14:foregroundMark x1="65625" y1="94835" x2="67875" y2="94405"/>
                        <a14:foregroundMark x1="66500" y1="93831" x2="66500" y2="93831"/>
                        <a14:backgroundMark x1="40750" y1="84935" x2="40750" y2="92109"/>
                        <a14:backgroundMark x1="40750" y1="92109" x2="41500" y2="83788"/>
                        <a14:backgroundMark x1="63500" y1="93831" x2="64500" y2="86944"/>
                        <a14:backgroundMark x1="64500" y1="86944" x2="65250" y2="85796"/>
                        <a14:backgroundMark x1="64375" y1="81492" x2="65125" y2="85796"/>
                        <a14:backgroundMark x1="65125" y1="85509" x2="65125" y2="8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70" y="1995918"/>
            <a:ext cx="4141950" cy="36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19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616</Words>
  <Application>Microsoft Macintosh PowerPoint</Application>
  <PresentationFormat>Widescreen</PresentationFormat>
  <Paragraphs>123</Paragraphs>
  <Slides>25</Slides>
  <Notes>18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Montserrat</vt:lpstr>
      <vt:lpstr>Open Sans Extrabold</vt:lpstr>
      <vt:lpstr>Times New Roman</vt:lpstr>
      <vt:lpstr>VNI-Book</vt:lpstr>
      <vt:lpstr>Office Theme</vt:lpstr>
      <vt:lpstr>PowerPoint Presentation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Nong Van Huy (K. Tiet Nieu)</dc:creator>
  <cp:lastModifiedBy>Kwon Ji Yong</cp:lastModifiedBy>
  <cp:revision>10</cp:revision>
  <dcterms:created xsi:type="dcterms:W3CDTF">2021-09-11T18:22:13Z</dcterms:created>
  <dcterms:modified xsi:type="dcterms:W3CDTF">2022-10-23T20:00:49Z</dcterms:modified>
</cp:coreProperties>
</file>