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84" r:id="rId4"/>
    <p:sldId id="329" r:id="rId5"/>
    <p:sldId id="347" r:id="rId6"/>
    <p:sldId id="351" r:id="rId7"/>
    <p:sldId id="352" r:id="rId8"/>
    <p:sldId id="296" r:id="rId9"/>
    <p:sldId id="311" r:id="rId10"/>
    <p:sldId id="299" r:id="rId11"/>
    <p:sldId id="334" r:id="rId12"/>
    <p:sldId id="332" r:id="rId13"/>
    <p:sldId id="348" r:id="rId14"/>
    <p:sldId id="337" r:id="rId15"/>
    <p:sldId id="33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F9AF-EA19-4EFC-8363-A7F108A8457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6F2B-CE75-4272-84AC-35971ABE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479F505-BCE8-432F-B3A2-06F132194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4BBF557-CE88-4007-9CF0-5AB6DB17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4D39-3FCD-49D9-99B9-B831ED8A2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76FBC-81B4-4307-89A0-BC1F4A5C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C6C-BA48-4278-B3EE-1349328D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DB93E-EF81-40D9-A5B3-7BD839E4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86180-A93A-4287-9B97-B8049FE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77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3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2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1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CD26-10D5-4885-A324-D9D80DAF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A3894-8BEB-4736-9572-A1A72761C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B8EEC-1709-40BD-97DF-D1F817B3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AC1EA-3B7A-4DA1-A450-9364758B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837A-B425-4191-A232-F3D5B680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0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0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5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DE3-CB48-430D-B929-4B3B078C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F2BC-652E-491E-AC15-15D9BF0B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DE8FA-1EF2-4407-A5B1-DAA27C59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5FAE1-2F8A-4421-80F2-AC09A5D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AC634-53A8-467F-AE4F-1374C38F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AD1DC-09F9-41DA-B52E-F0BA5F5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FC95-C59B-487B-8629-6395E336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82DEE-9314-43D5-B7D6-F30B29F87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F88B5-ECD0-4F12-8BEF-6198F217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2B1A8-0C2D-47E8-9AF2-C950E3CF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6F11C-810D-4BCF-B57D-B078E71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76BA0-65D5-47CA-AA76-0A9A0006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5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3D8A-1152-4E67-AF98-32DAB108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9C7EA-DD87-49A2-B450-E3F164250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B0A14-3A55-45A0-860F-127557B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7C68-6EA4-4CB6-88A1-46A615A0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67D2-F1B8-4A92-9DF2-EE11CA12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2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45B61-6707-46F3-88F7-70B616E21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8FB01-BA01-4B0E-98CC-F25B3534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DC1CA-6CE5-4126-9844-17E7D58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D7C15-9B39-426C-8178-C7D3DB29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DFDE-C6D9-42E9-BA5F-3FDE127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2A73-9F70-4364-94C7-18097A12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A41D-E66B-4E37-85FE-3D2B5B6E7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406B0-716A-46DB-B213-9A12A2B0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A0425-9007-49E7-AF0B-BCB354DC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8344-06F0-4EDC-A6C8-FF7F22F8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2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9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9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5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0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1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2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B4BE-75D6-4881-85F0-16B099FE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1189-7010-46ED-8799-A72B295B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FF26F-C3C0-4984-823D-20AC1C33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8503-68BE-451F-9108-5BBAA63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B869D-60F7-498B-A3E7-A96D93CB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58602-9CA9-4C70-B89F-691E8098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3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3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844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91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6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34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379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7398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198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10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CA-F2A7-4DA6-B3A1-B1CF02B9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433C2-B5B0-4E44-8393-516E5A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ADCAB-F3C8-447E-B107-185B9E8D7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8634E-50DD-46F3-8C6D-5458CEA1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EAC65-E747-43EA-B06F-35EC16B3D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AD898-10E1-4166-BAAF-330EFDD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57F64-5799-4067-91E5-0A7A8C9B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90699-D1E1-407D-A131-4EC0D032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5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80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689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CC25-0999-419C-962F-C417A92F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EEE94-9885-4FC7-A698-855733ED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DC6FC-BE77-4693-82F4-4915E33C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F0B1D-BB30-4F31-AE07-1CF5FF10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3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5D3B0-5D2C-4A48-885B-9F0A46B8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F310A-C4BF-4699-A5B9-80250989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55CD7-2BB8-46AE-8FAB-E4AEB6FE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45B6-2B25-44A7-BAB7-6C759456024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AD93-AE5F-4028-9D0F-47435A7E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5344-43E8-4E3B-A7BE-ED4E4034E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3" r:id="rId8"/>
    <p:sldLayoutId id="2147483712" r:id="rId9"/>
    <p:sldLayoutId id="2147483711" r:id="rId10"/>
    <p:sldLayoutId id="2147483710" r:id="rId11"/>
    <p:sldLayoutId id="2147483709" r:id="rId12"/>
    <p:sldLayoutId id="2147483708" r:id="rId13"/>
    <p:sldLayoutId id="2147483707" r:id="rId14"/>
    <p:sldLayoutId id="2147483706" r:id="rId15"/>
    <p:sldLayoutId id="2147483705" r:id="rId16"/>
    <p:sldLayoutId id="2147483704" r:id="rId17"/>
    <p:sldLayoutId id="2147483703" r:id="rId18"/>
    <p:sldLayoutId id="2147483702" r:id="rId19"/>
    <p:sldLayoutId id="2147483701" r:id="rId20"/>
    <p:sldLayoutId id="2147483700" r:id="rId21"/>
    <p:sldLayoutId id="2147483699" r:id="rId22"/>
    <p:sldLayoutId id="2147483698" r:id="rId23"/>
    <p:sldLayoutId id="2147483697" r:id="rId24"/>
    <p:sldLayoutId id="2147483696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1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F4AB4C-2064-4A76-8DCB-93AC2D6F6F2E}"/>
              </a:ext>
            </a:extLst>
          </p:cNvPr>
          <p:cNvSpPr/>
          <p:nvPr/>
        </p:nvSpPr>
        <p:spPr>
          <a:xfrm>
            <a:off x="5081335" y="2020835"/>
            <a:ext cx="266617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Toán</a:t>
            </a:r>
            <a:r>
              <a:rPr kumimoji="0" lang="en-US" sz="7200" b="1" i="0" u="none" strike="noStrike" kern="1200" cap="all" spc="0" normalizeH="0" baseline="0" noProof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09910-0338-49F9-B158-FCF6968F9A7A}"/>
              </a:ext>
            </a:extLst>
          </p:cNvPr>
          <p:cNvSpPr/>
          <p:nvPr/>
        </p:nvSpPr>
        <p:spPr>
          <a:xfrm>
            <a:off x="872134" y="3092174"/>
            <a:ext cx="10447732" cy="209288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64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TÍNH</a:t>
            </a:r>
            <a:r>
              <a:rPr kumimoji="0" lang="en-US" sz="64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CHẤT KẾT HỢP CỦA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PHÉP NHÂN</a:t>
            </a:r>
            <a:endParaRPr kumimoji="0" lang="en-US" sz="64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 descr="Không có mô tả.">
            <a:extLst>
              <a:ext uri="{FF2B5EF4-FFF2-40B4-BE49-F238E27FC236}">
                <a16:creationId xmlns:a16="http://schemas.microsoft.com/office/drawing/2014/main" id="{4F5BF05D-421D-49F0-BB62-D1D944C0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94" y="212029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id="{91A84556-6DC7-42B1-BD9E-3CDC603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C8F339A4-321A-4676-8944-2970E86ED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095537"/>
              </p:ext>
            </p:extLst>
          </p:nvPr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C8F339A4-321A-4676-8944-2970E86ED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id="{A0BF4DD7-E495-4B3F-B313-00074F6E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4100" name="Rectangle 21">
            <a:extLst>
              <a:ext uri="{FF2B5EF4-FFF2-40B4-BE49-F238E27FC236}">
                <a16:creationId xmlns:a16="http://schemas.microsoft.com/office/drawing/2014/main" id="{58B55CFA-5A59-4852-8142-9765BDD50B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274638"/>
            <a:ext cx="8470900" cy="788987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AC3C4B85-C7B1-408F-B404-634D33F1701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8900" y="1139824"/>
            <a:ext cx="4622800" cy="16033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a, 13 x 5 x 2</a:t>
            </a:r>
          </a:p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  x 2 x 34</a:t>
            </a:r>
          </a:p>
        </p:txBody>
      </p:sp>
      <p:sp>
        <p:nvSpPr>
          <p:cNvPr id="4111" name="Rectangle 22">
            <a:extLst>
              <a:ext uri="{FF2B5EF4-FFF2-40B4-BE49-F238E27FC236}">
                <a16:creationId xmlns:a16="http://schemas.microsoft.com/office/drawing/2014/main" id="{FF7793F6-5773-4AE7-98D1-10D06CB6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2990272"/>
            <a:ext cx="11061700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73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13 x 5 x 2  = 13 x ( 2 x 5 ) = 13 x 10 = 130 </a:t>
            </a:r>
          </a:p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 x 2 x 34 = ( 5 x 2 ) x 34 = 10 x 34 = 340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107A121D-4ECC-4304-818D-841A041A9D29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0" y="1127122"/>
            <a:ext cx="46228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b, 2 x 26 x 5</a:t>
            </a:r>
          </a:p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 x 9 x 3 x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83F6B3-5F92-4CBF-A76B-0F9E522FD6D4}"/>
              </a:ext>
            </a:extLst>
          </p:cNvPr>
          <p:cNvSpPr/>
          <p:nvPr/>
        </p:nvSpPr>
        <p:spPr>
          <a:xfrm>
            <a:off x="1219200" y="4554973"/>
            <a:ext cx="10777182" cy="145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0255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x 26 x 5 = ( 2 x 5 ) x 26 = 10 x 26 = 260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0255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x 9 x 3 x 2 = ( 5 x 2 ) x ( 9 x 3 ) =  10 x 27 = 270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id="{F2E439BB-073A-4201-A291-C9B71E52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060" y="-622300"/>
            <a:ext cx="1410138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C38EA-758C-48EC-B2B3-E27B836BD7DE}"/>
              </a:ext>
            </a:extLst>
          </p:cNvPr>
          <p:cNvSpPr txBox="1"/>
          <p:nvPr/>
        </p:nvSpPr>
        <p:spPr>
          <a:xfrm>
            <a:off x="241300" y="406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BBC9F-7420-4CEF-A17A-E675E72EE40A}"/>
              </a:ext>
            </a:extLst>
          </p:cNvPr>
          <p:cNvSpPr/>
          <p:nvPr/>
        </p:nvSpPr>
        <p:spPr>
          <a:xfrm>
            <a:off x="190500" y="2631501"/>
            <a:ext cx="5105400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x 8 = 120 (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x 120 = 240 (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240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680B8-BEB7-416E-AC8B-3060572941F0}"/>
              </a:ext>
            </a:extLst>
          </p:cNvPr>
          <p:cNvSpPr/>
          <p:nvPr/>
        </p:nvSpPr>
        <p:spPr>
          <a:xfrm>
            <a:off x="5397500" y="2600485"/>
            <a:ext cx="6604000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x 15 = 30 (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x 8 = 240 (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240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4" descr="E:\GIAO AN LOP 4\HINH DONG PP\khung hinh\khung hinh dep\khung anh 1\1 (50).jpg">
            <a:extLst>
              <a:ext uri="{FF2B5EF4-FFF2-40B4-BE49-F238E27FC236}">
                <a16:creationId xmlns:a16="http://schemas.microsoft.com/office/drawing/2014/main" id="{60E5C949-CDBF-4FA5-8DB8-A1092C35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3">
            <a:extLst>
              <a:ext uri="{FF2B5EF4-FFF2-40B4-BE49-F238E27FC236}">
                <a16:creationId xmlns:a16="http://schemas.microsoft.com/office/drawing/2014/main" id="{1FE56915-CD98-40C6-A217-D3C14184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044700"/>
            <a:ext cx="10960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err="1">
                <a:cs typeface="Times New Roman" panose="02020603050405020304" pitchFamily="18" charset="0"/>
              </a:rPr>
              <a:t>Dặn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dò:Xem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trước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bài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tiếp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theo</a:t>
            </a:r>
            <a:endParaRPr lang="en-US" altLang="en-US" sz="480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cs typeface="Times New Roman" panose="02020603050405020304" pitchFamily="18" charset="0"/>
              </a:rPr>
              <a:t>“</a:t>
            </a:r>
            <a:r>
              <a:rPr lang="en-US" altLang="en-US" sz="4800" err="1">
                <a:cs typeface="Times New Roman" panose="02020603050405020304" pitchFamily="18" charset="0"/>
              </a:rPr>
              <a:t>Nhân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với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số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có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tận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cùng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là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chữ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số</a:t>
            </a:r>
            <a:r>
              <a:rPr lang="en-US" altLang="en-US" sz="4800">
                <a:cs typeface="Times New Roman" panose="02020603050405020304" pitchFamily="18" charset="0"/>
              </a:rPr>
              <a:t> 0”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20">
            <a:extLst>
              <a:ext uri="{FF2B5EF4-FFF2-40B4-BE49-F238E27FC236}">
                <a16:creationId xmlns:a16="http://schemas.microsoft.com/office/drawing/2014/main" id="{E5CC4452-6DED-43AE-8C27-A606A1E7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318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7">
            <a:extLst>
              <a:ext uri="{FF2B5EF4-FFF2-40B4-BE49-F238E27FC236}">
                <a16:creationId xmlns:a16="http://schemas.microsoft.com/office/drawing/2014/main" id="{A494C7C8-1307-4FB4-8F04-71D9009925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1400" y="1752600"/>
            <a:ext cx="4038600" cy="257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06C05B90-221A-4EA7-AB7A-6EC7526A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51B562F2-E332-40C7-849E-C882605E0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21695" y="27051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A0491-F1FB-4FA9-8023-AE7E05010639}"/>
              </a:ext>
            </a:extLst>
          </p:cNvPr>
          <p:cNvSpPr/>
          <p:nvPr/>
        </p:nvSpPr>
        <p:spPr>
          <a:xfrm>
            <a:off x="1181726" y="2566328"/>
            <a:ext cx="10892287" cy="195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9000 : 100 =         		20020 : 10 =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75 x 1000 =          		18 x 1000 =          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661757" y="2553548"/>
            <a:ext cx="18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8293966" y="2504587"/>
            <a:ext cx="18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396856" y="3872519"/>
            <a:ext cx="18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75 000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293965" y="3872519"/>
            <a:ext cx="18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F8C46-0E8D-4FE8-854E-111F0F3C5E2E}"/>
              </a:ext>
            </a:extLst>
          </p:cNvPr>
          <p:cNvSpPr txBox="1"/>
          <p:nvPr/>
        </p:nvSpPr>
        <p:spPr>
          <a:xfrm rot="10800000" flipV="1">
            <a:off x="2834454" y="911412"/>
            <a:ext cx="347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"/>
            <a:ext cx="12192000" cy="6840583"/>
          </a:xfrm>
        </p:spPr>
      </p:pic>
      <p:sp>
        <p:nvSpPr>
          <p:cNvPr id="5" name="TextBox 4"/>
          <p:cNvSpPr txBox="1"/>
          <p:nvPr/>
        </p:nvSpPr>
        <p:spPr>
          <a:xfrm>
            <a:off x="1306286" y="846138"/>
            <a:ext cx="9078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KẾT HỢP CỦA PHÉP NHÂN</a:t>
            </a:r>
            <a:endParaRPr lang="vi-VN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81400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57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056039-C2C2-C28D-7FB5-2572E54CDB68}"/>
              </a:ext>
            </a:extLst>
          </p:cNvPr>
          <p:cNvSpPr txBox="1"/>
          <p:nvPr/>
        </p:nvSpPr>
        <p:spPr>
          <a:xfrm>
            <a:off x="1194619" y="560439"/>
            <a:ext cx="10117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799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id="{226F8994-7611-4858-B914-7CD93B1A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10" name="Text Box 34">
            <a:extLst>
              <a:ext uri="{FF2B5EF4-FFF2-40B4-BE49-F238E27FC236}">
                <a16:creationId xmlns:a16="http://schemas.microsoft.com/office/drawing/2014/main" id="{88C5C899-848F-4BE0-B42F-99059607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9" y="4775558"/>
            <a:ext cx="6720916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.VnTime" panose="020B7200000000000000" pitchFamily="34" charset="0"/>
              </a:rPr>
              <a:t>VËy</a:t>
            </a:r>
            <a:r>
              <a:rPr lang="en-US" altLang="en-US" sz="3600" dirty="0">
                <a:latin typeface=".VnTime" panose="020B7200000000000000" pitchFamily="34" charset="0"/>
              </a:rPr>
              <a:t>:</a:t>
            </a:r>
            <a:r>
              <a:rPr lang="en-US" altLang="en-US" sz="3600" i="1" dirty="0">
                <a:solidFill>
                  <a:srgbClr val="0099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dirty="0">
                <a:latin typeface=".VnTime" panose="020B7200000000000000" pitchFamily="34" charset="0"/>
              </a:rPr>
              <a:t>(2 x 3) x 4      2 x (3 x 4)</a:t>
            </a:r>
            <a:endParaRPr lang="en-US" altLang="en-US" sz="3600" i="1" dirty="0">
              <a:latin typeface=".VnTime" panose="020B7200000000000000" pitchFamily="34" charset="0"/>
            </a:endParaRPr>
          </a:p>
        </p:txBody>
      </p:sp>
      <p:sp>
        <p:nvSpPr>
          <p:cNvPr id="75816" name="Text Box 40">
            <a:extLst>
              <a:ext uri="{FF2B5EF4-FFF2-40B4-BE49-F238E27FC236}">
                <a16:creationId xmlns:a16="http://schemas.microsoft.com/office/drawing/2014/main" id="{3A99C43F-63EC-4C16-B33B-C5B5AABD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32" y="3333562"/>
            <a:ext cx="1995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6 x 4  =</a:t>
            </a:r>
          </a:p>
        </p:txBody>
      </p:sp>
      <p:sp>
        <p:nvSpPr>
          <p:cNvPr id="75803" name="Text Box 27">
            <a:extLst>
              <a:ext uri="{FF2B5EF4-FFF2-40B4-BE49-F238E27FC236}">
                <a16:creationId xmlns:a16="http://schemas.microsoft.com/office/drawing/2014/main" id="{CAC2C443-AB23-4900-837C-90474158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90688"/>
            <a:ext cx="8945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>
                <a:latin typeface=".VnTime" panose="020B7200000000000000" pitchFamily="34" charset="0"/>
              </a:rPr>
              <a:t>a. TÝnh råi so s¸nh gi¸ trÞ cña hai biÓu thøc</a:t>
            </a:r>
          </a:p>
        </p:txBody>
      </p:sp>
      <p:sp>
        <p:nvSpPr>
          <p:cNvPr id="75804" name="Text Box 28">
            <a:extLst>
              <a:ext uri="{FF2B5EF4-FFF2-40B4-BE49-F238E27FC236}">
                <a16:creationId xmlns:a16="http://schemas.microsoft.com/office/drawing/2014/main" id="{C5E93636-C98A-4BCC-B135-76EDC277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9" y="2286001"/>
            <a:ext cx="6022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.VnTime" panose="020B7200000000000000" pitchFamily="34" charset="0"/>
              </a:rPr>
              <a:t>(2 x 3) x 4 vµ 2 x (3 x 4)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id="{3E34667A-B32B-4195-A11C-D54E5ED1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582" y="3373868"/>
            <a:ext cx="3631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latin typeface=".VnTime" panose="020B7200000000000000" pitchFamily="34" charset="0"/>
              </a:rPr>
              <a:t>(2 x 3) x 4 =</a:t>
            </a:r>
          </a:p>
        </p:txBody>
      </p:sp>
      <p:sp>
        <p:nvSpPr>
          <p:cNvPr id="75806" name="Text Box 30">
            <a:extLst>
              <a:ext uri="{FF2B5EF4-FFF2-40B4-BE49-F238E27FC236}">
                <a16:creationId xmlns:a16="http://schemas.microsoft.com/office/drawing/2014/main" id="{E8E89571-5A1F-47D4-9000-8B2C9142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99" y="4022726"/>
            <a:ext cx="3897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latin typeface=".VnTime" panose="020B7200000000000000" pitchFamily="34" charset="0"/>
              </a:rPr>
              <a:t>2 x (3 x 4) =  </a:t>
            </a:r>
          </a:p>
        </p:txBody>
      </p:sp>
      <p:sp>
        <p:nvSpPr>
          <p:cNvPr id="75807" name="Text Box 31">
            <a:extLst>
              <a:ext uri="{FF2B5EF4-FFF2-40B4-BE49-F238E27FC236}">
                <a16:creationId xmlns:a16="http://schemas.microsoft.com/office/drawing/2014/main" id="{7079849C-1973-4A83-89E1-688FEB68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237" y="2839135"/>
            <a:ext cx="194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Ta </a:t>
            </a:r>
            <a:r>
              <a:rPr lang="en-US" altLang="en-US" sz="3600" err="1">
                <a:latin typeface=".VnTime" panose="020B7200000000000000" pitchFamily="34" charset="0"/>
              </a:rPr>
              <a:t>cã</a:t>
            </a:r>
            <a:r>
              <a:rPr lang="en-US" altLang="en-US" sz="3600"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75811" name="Text Box 35">
            <a:extLst>
              <a:ext uri="{FF2B5EF4-FFF2-40B4-BE49-F238E27FC236}">
                <a16:creationId xmlns:a16="http://schemas.microsoft.com/office/drawing/2014/main" id="{2FDCFD14-D294-4892-9F89-93AC3F51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047" y="4802588"/>
            <a:ext cx="7971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3333CC"/>
                </a:solidFill>
              </a:rPr>
              <a:t>=</a:t>
            </a:r>
          </a:p>
        </p:txBody>
      </p:sp>
      <p:sp>
        <p:nvSpPr>
          <p:cNvPr id="75814" name="Text Box 38">
            <a:extLst>
              <a:ext uri="{FF2B5EF4-FFF2-40B4-BE49-F238E27FC236}">
                <a16:creationId xmlns:a16="http://schemas.microsoft.com/office/drawing/2014/main" id="{D9F20E95-3E68-4CA4-945F-3C8E42AB6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693" y="4007376"/>
            <a:ext cx="751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3333CC"/>
                </a:solidFill>
              </a:rPr>
              <a:t>24</a:t>
            </a:r>
          </a:p>
        </p:txBody>
      </p:sp>
      <p:sp>
        <p:nvSpPr>
          <p:cNvPr id="75815" name="Text Box 39">
            <a:extLst>
              <a:ext uri="{FF2B5EF4-FFF2-40B4-BE49-F238E27FC236}">
                <a16:creationId xmlns:a16="http://schemas.microsoft.com/office/drawing/2014/main" id="{4FF1F8A9-4997-425F-A1BB-7C59D5F9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408" y="3337057"/>
            <a:ext cx="751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3333CC"/>
                </a:solidFill>
              </a:rPr>
              <a:t>24</a:t>
            </a:r>
          </a:p>
        </p:txBody>
      </p:sp>
      <p:sp>
        <p:nvSpPr>
          <p:cNvPr id="75817" name="Text Box 41">
            <a:extLst>
              <a:ext uri="{FF2B5EF4-FFF2-40B4-BE49-F238E27FC236}">
                <a16:creationId xmlns:a16="http://schemas.microsoft.com/office/drawing/2014/main" id="{CCD0A27D-4D94-490E-B3FB-DA044E36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31" y="4010871"/>
            <a:ext cx="1995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2 x 12 =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56FDDB8F-8AC3-43C8-AF9F-124C340D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90688"/>
            <a:ext cx="8945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>
                <a:latin typeface=".VnTime" panose="020B7200000000000000" pitchFamily="34" charset="0"/>
              </a:rPr>
              <a:t>a. </a:t>
            </a:r>
            <a:r>
              <a:rPr lang="en-US" altLang="en-US" sz="3600" i="1" u="sng">
                <a:latin typeface=".VnTime" panose="020B7200000000000000" pitchFamily="34" charset="0"/>
              </a:rPr>
              <a:t>TÝnh</a:t>
            </a:r>
            <a:r>
              <a:rPr lang="en-US" altLang="en-US" sz="3600" i="1">
                <a:latin typeface=".VnTime" panose="020B7200000000000000" pitchFamily="34" charset="0"/>
              </a:rPr>
              <a:t> råi </a:t>
            </a:r>
            <a:r>
              <a:rPr lang="en-US" altLang="en-US" sz="3600" i="1" u="sng">
                <a:latin typeface=".VnTime" panose="020B7200000000000000" pitchFamily="34" charset="0"/>
              </a:rPr>
              <a:t>so s¸nh gi¸ trÞ </a:t>
            </a:r>
            <a:r>
              <a:rPr lang="en-US" altLang="en-US" sz="3600" i="1">
                <a:latin typeface=".VnTime" panose="020B7200000000000000" pitchFamily="34" charset="0"/>
              </a:rPr>
              <a:t>cña hai biÓu thøc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0" grpId="0" animBg="1"/>
      <p:bldP spid="75816" grpId="0"/>
      <p:bldP spid="75803" grpId="0"/>
      <p:bldP spid="75804" grpId="0"/>
      <p:bldP spid="75805" grpId="0"/>
      <p:bldP spid="75806" grpId="0"/>
      <p:bldP spid="75807" grpId="0"/>
      <p:bldP spid="75811" grpId="0"/>
      <p:bldP spid="75814" grpId="0"/>
      <p:bldP spid="75815" grpId="0"/>
      <p:bldP spid="758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id="{90274AD5-02A1-42AD-9974-48BF4FEE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447" y="-313693"/>
            <a:ext cx="13744813" cy="77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E703BBC3-A491-4877-B468-0803C5FDCEB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19601" y="1828800"/>
            <a:ext cx="2233613" cy="533400"/>
          </a:xfrm>
          <a:prstGeom prst="rect">
            <a:avLst/>
          </a:prstGeom>
          <a:blipFill rotWithShape="0">
            <a:blip r:embed="rId3"/>
            <a:stretch>
              <a:fillRect t="-6818" b="-32955"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0860790A-BA25-4CA1-8660-02F0209E4E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0860790A-BA25-4CA1-8660-02F0209E4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>
            <a:extLst>
              <a:ext uri="{FF2B5EF4-FFF2-40B4-BE49-F238E27FC236}">
                <a16:creationId xmlns:a16="http://schemas.microsoft.com/office/drawing/2014/main" id="{859D5E2A-7C90-46D9-BEC9-E7F07B95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65" y="375822"/>
            <a:ext cx="1005343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/>
              <a:t>b. So </a:t>
            </a:r>
            <a:r>
              <a:rPr lang="en-US" altLang="en-US" sz="4000" i="1" err="1"/>
              <a:t>sánh</a:t>
            </a:r>
            <a:r>
              <a:rPr lang="en-US" altLang="en-US" sz="4000" i="1"/>
              <a:t> </a:t>
            </a:r>
            <a:r>
              <a:rPr lang="en-US" altLang="en-US" sz="4000" i="1" err="1"/>
              <a:t>giá</a:t>
            </a:r>
            <a:r>
              <a:rPr lang="en-US" altLang="en-US" sz="4000" i="1"/>
              <a:t> </a:t>
            </a:r>
            <a:r>
              <a:rPr lang="en-US" altLang="en-US" sz="4000" i="1" err="1"/>
              <a:t>trị</a:t>
            </a:r>
            <a:r>
              <a:rPr lang="en-US" altLang="en-US" sz="4000" i="1"/>
              <a:t> </a:t>
            </a:r>
            <a:r>
              <a:rPr lang="en-US" altLang="en-US" sz="4000" i="1" err="1"/>
              <a:t>của</a:t>
            </a:r>
            <a:r>
              <a:rPr lang="en-US" altLang="en-US" sz="4000" i="1"/>
              <a:t> </a:t>
            </a:r>
            <a:r>
              <a:rPr lang="en-US" altLang="en-US" sz="4000" i="1" err="1"/>
              <a:t>hai</a:t>
            </a:r>
            <a:r>
              <a:rPr lang="en-US" altLang="en-US" sz="4000" i="1"/>
              <a:t> </a:t>
            </a:r>
            <a:r>
              <a:rPr lang="en-US" altLang="en-US" sz="4000" i="1" err="1"/>
              <a:t>biểu</a:t>
            </a:r>
            <a:r>
              <a:rPr lang="en-US" altLang="en-US" sz="4000" i="1"/>
              <a:t> </a:t>
            </a:r>
            <a:r>
              <a:rPr lang="en-US" altLang="en-US" sz="4000" i="1" err="1"/>
              <a:t>thức</a:t>
            </a:r>
            <a:r>
              <a:rPr lang="en-US" altLang="en-US" sz="4000" i="1"/>
              <a:t> </a:t>
            </a:r>
            <a:r>
              <a:rPr lang="en-US" altLang="en-US" sz="4000"/>
              <a:t>(a x b) x c</a:t>
            </a:r>
            <a:r>
              <a:rPr lang="en-US" altLang="en-US" sz="4000" i="1"/>
              <a:t> </a:t>
            </a:r>
            <a:r>
              <a:rPr lang="en-US" altLang="en-US" sz="4000" i="1" err="1"/>
              <a:t>và</a:t>
            </a:r>
            <a:r>
              <a:rPr lang="en-US" altLang="en-US" sz="4000" i="1"/>
              <a:t> </a:t>
            </a:r>
            <a:r>
              <a:rPr lang="en-US" altLang="en-US" sz="4000"/>
              <a:t>a x (b x c)</a:t>
            </a:r>
            <a:r>
              <a:rPr lang="en-US" altLang="en-US" sz="4000" i="1"/>
              <a:t> </a:t>
            </a:r>
            <a:r>
              <a:rPr lang="en-US" altLang="en-US" sz="4000" i="1" err="1"/>
              <a:t>trong</a:t>
            </a:r>
            <a:r>
              <a:rPr lang="en-US" altLang="en-US" sz="4000" i="1"/>
              <a:t> </a:t>
            </a:r>
            <a:r>
              <a:rPr lang="en-US" altLang="en-US" sz="4000" i="1" err="1"/>
              <a:t>bảng</a:t>
            </a:r>
            <a:r>
              <a:rPr lang="en-US" altLang="en-US" sz="4000" i="1"/>
              <a:t> </a:t>
            </a:r>
            <a:r>
              <a:rPr lang="en-US" altLang="en-US" sz="4000" i="1" err="1"/>
              <a:t>sau</a:t>
            </a:r>
            <a:r>
              <a:rPr lang="en-US" altLang="en-US" sz="4000" i="1"/>
              <a:t>:</a:t>
            </a:r>
          </a:p>
        </p:txBody>
      </p:sp>
      <p:grpSp>
        <p:nvGrpSpPr>
          <p:cNvPr id="1029" name="Group 8">
            <a:extLst>
              <a:ext uri="{FF2B5EF4-FFF2-40B4-BE49-F238E27FC236}">
                <a16:creationId xmlns:a16="http://schemas.microsoft.com/office/drawing/2014/main" id="{FFCC6A4C-434F-40FB-A9E2-ECACD63E1AA6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1905000"/>
            <a:ext cx="8772525" cy="2305050"/>
            <a:chOff x="93" y="1248"/>
            <a:chExt cx="5526" cy="1440"/>
          </a:xfrm>
        </p:grpSpPr>
        <p:sp>
          <p:nvSpPr>
            <p:cNvPr id="1051" name="Rectangle 9">
              <a:extLst>
                <a:ext uri="{FF2B5EF4-FFF2-40B4-BE49-F238E27FC236}">
                  <a16:creationId xmlns:a16="http://schemas.microsoft.com/office/drawing/2014/main" id="{DF2622BC-A7DA-4B12-9C03-8C178186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248"/>
              <a:ext cx="552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Line 10">
              <a:extLst>
                <a:ext uri="{FF2B5EF4-FFF2-40B4-BE49-F238E27FC236}">
                  <a16:creationId xmlns:a16="http://schemas.microsoft.com/office/drawing/2014/main" id="{C42C48C9-F8FF-4F84-88D5-B89B3020E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55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11">
              <a:extLst>
                <a:ext uri="{FF2B5EF4-FFF2-40B4-BE49-F238E27FC236}">
                  <a16:creationId xmlns:a16="http://schemas.microsoft.com/office/drawing/2014/main" id="{DD52B628-EFB4-4A72-8D9B-85D7206B2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" y="1899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12">
              <a:extLst>
                <a:ext uri="{FF2B5EF4-FFF2-40B4-BE49-F238E27FC236}">
                  <a16:creationId xmlns:a16="http://schemas.microsoft.com/office/drawing/2014/main" id="{75403A66-E4D2-4427-A6BD-6F29C1749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" y="230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13">
              <a:extLst>
                <a:ext uri="{FF2B5EF4-FFF2-40B4-BE49-F238E27FC236}">
                  <a16:creationId xmlns:a16="http://schemas.microsoft.com/office/drawing/2014/main" id="{A05562CA-26C6-4497-BE6F-FB2DA2973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14">
              <a:extLst>
                <a:ext uri="{FF2B5EF4-FFF2-40B4-BE49-F238E27FC236}">
                  <a16:creationId xmlns:a16="http://schemas.microsoft.com/office/drawing/2014/main" id="{61A9A0DD-A2FA-403F-B1D8-0BDD971F3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15">
              <a:extLst>
                <a:ext uri="{FF2B5EF4-FFF2-40B4-BE49-F238E27FC236}">
                  <a16:creationId xmlns:a16="http://schemas.microsoft.com/office/drawing/2014/main" id="{DC7DD3F1-041E-49BC-A5D7-7E1D877EA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16">
              <a:extLst>
                <a:ext uri="{FF2B5EF4-FFF2-40B4-BE49-F238E27FC236}">
                  <a16:creationId xmlns:a16="http://schemas.microsoft.com/office/drawing/2014/main" id="{CC4AE473-6C6E-49C0-A759-0FEE26325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7" name="Rectangle 17">
            <a:extLst>
              <a:ext uri="{FF2B5EF4-FFF2-40B4-BE49-F238E27FC236}">
                <a16:creationId xmlns:a16="http://schemas.microsoft.com/office/drawing/2014/main" id="{44658610-517D-465E-A840-C059F3786C1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20001" y="1828800"/>
            <a:ext cx="2233613" cy="533400"/>
          </a:xfrm>
          <a:prstGeom prst="rect">
            <a:avLst/>
          </a:prstGeom>
          <a:blipFill rotWithShape="0">
            <a:blip r:embed="rId6"/>
            <a:stretch>
              <a:fillRect t="-6818" b="-32955"/>
            </a:stretch>
          </a:blip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1154" name="Rectangle 18">
            <a:extLst>
              <a:ext uri="{FF2B5EF4-FFF2-40B4-BE49-F238E27FC236}">
                <a16:creationId xmlns:a16="http://schemas.microsoft.com/office/drawing/2014/main" id="{07661729-2FCC-46D7-B1F3-2707D0D8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 dirty="0"/>
              <a:t>3</a:t>
            </a:r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46AA9542-7EE4-4AD4-8043-02C21D56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3333CC"/>
                </a:solidFill>
              </a:rPr>
              <a:t>b</a:t>
            </a:r>
            <a:endParaRPr lang="en-US" altLang="en-US" b="0">
              <a:solidFill>
                <a:srgbClr val="3333CC"/>
              </a:solidFill>
            </a:endParaRP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E4FD0846-FD00-4DA4-9F63-EE872410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3333CC"/>
                </a:solidFill>
              </a:rPr>
              <a:t>c</a:t>
            </a:r>
            <a:endParaRPr lang="en-US" altLang="en-US" b="0">
              <a:solidFill>
                <a:srgbClr val="3333CC"/>
              </a:solidFill>
            </a:endParaRPr>
          </a:p>
        </p:txBody>
      </p:sp>
      <p:sp>
        <p:nvSpPr>
          <p:cNvPr id="91157" name="Rectangle 21">
            <a:extLst>
              <a:ext uri="{FF2B5EF4-FFF2-40B4-BE49-F238E27FC236}">
                <a16:creationId xmlns:a16="http://schemas.microsoft.com/office/drawing/2014/main" id="{0E4D52F6-F3D6-4EBC-A6FF-F8EC74D1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 dirty="0"/>
              <a:t>4</a:t>
            </a:r>
          </a:p>
        </p:txBody>
      </p:sp>
      <p:sp>
        <p:nvSpPr>
          <p:cNvPr id="91158" name="Rectangle 22">
            <a:extLst>
              <a:ext uri="{FF2B5EF4-FFF2-40B4-BE49-F238E27FC236}">
                <a16:creationId xmlns:a16="http://schemas.microsoft.com/office/drawing/2014/main" id="{D4870913-D3F1-4CFE-97A4-7AF75B04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 dirty="0"/>
              <a:t>5</a:t>
            </a:r>
          </a:p>
        </p:txBody>
      </p:sp>
      <p:sp>
        <p:nvSpPr>
          <p:cNvPr id="91165" name="Rectangle 29">
            <a:extLst>
              <a:ext uri="{FF2B5EF4-FFF2-40B4-BE49-F238E27FC236}">
                <a16:creationId xmlns:a16="http://schemas.microsoft.com/office/drawing/2014/main" id="{15C0CCEE-C555-4C3A-B818-3001D44F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5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:a16="http://schemas.microsoft.com/office/drawing/2014/main" id="{CA2BA4D3-C400-4DB0-BC94-1B336C107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048" y="2468432"/>
            <a:ext cx="363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400" dirty="0">
                <a:solidFill>
                  <a:srgbClr val="3333CC"/>
                </a:solidFill>
                <a:latin typeface=".VnTime" panose="020B7200000000000000" pitchFamily="34" charset="0"/>
              </a:rPr>
              <a:t>(3  x  4) x 5 = 60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2005FD38-55AD-4D2D-85F3-8F18095F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268" y="2509444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3333CC"/>
                </a:solidFill>
                <a:latin typeface=".VnTime" panose="020B7200000000000000" pitchFamily="34" charset="0"/>
              </a:rPr>
              <a:t> 3 x (4 x 5) </a:t>
            </a:r>
            <a:r>
              <a:rPr lang="en-US" altLang="en-US" sz="2400" b="0" dirty="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400" dirty="0">
                <a:solidFill>
                  <a:srgbClr val="3333CC"/>
                </a:solidFill>
                <a:latin typeface=".VnTime" panose="020B7200000000000000" pitchFamily="34" charset="0"/>
              </a:rPr>
              <a:t> 60</a:t>
            </a:r>
          </a:p>
        </p:txBody>
      </p:sp>
      <p:sp>
        <p:nvSpPr>
          <p:cNvPr id="91168" name="Rectangle 32">
            <a:extLst>
              <a:ext uri="{FF2B5EF4-FFF2-40B4-BE49-F238E27FC236}">
                <a16:creationId xmlns:a16="http://schemas.microsoft.com/office/drawing/2014/main" id="{6B815D11-D2AD-498D-BC82-A981F532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2</a:t>
            </a:r>
          </a:p>
        </p:txBody>
      </p:sp>
      <p:sp>
        <p:nvSpPr>
          <p:cNvPr id="91169" name="Rectangle 33">
            <a:extLst>
              <a:ext uri="{FF2B5EF4-FFF2-40B4-BE49-F238E27FC236}">
                <a16:creationId xmlns:a16="http://schemas.microsoft.com/office/drawing/2014/main" id="{43C76732-7981-4952-95B2-E9EC845A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 dirty="0"/>
              <a:t>3</a:t>
            </a:r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C0BA7AE3-B52D-4809-ACA5-DDC25694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542" y="3068104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3333CC"/>
                </a:solidFill>
                <a:latin typeface=".VnTime" panose="020B7200000000000000" pitchFamily="34" charset="0"/>
              </a:rPr>
              <a:t>  (5 x 2) x 3 = 30</a:t>
            </a:r>
          </a:p>
        </p:txBody>
      </p:sp>
      <p:sp>
        <p:nvSpPr>
          <p:cNvPr id="91171" name="Rectangle 35">
            <a:extLst>
              <a:ext uri="{FF2B5EF4-FFF2-40B4-BE49-F238E27FC236}">
                <a16:creationId xmlns:a16="http://schemas.microsoft.com/office/drawing/2014/main" id="{0A9E1A63-FCA6-4B20-8816-B2455F38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 dirty="0"/>
              <a:t>4</a:t>
            </a:r>
          </a:p>
        </p:txBody>
      </p:sp>
      <p:sp>
        <p:nvSpPr>
          <p:cNvPr id="91172" name="Rectangle 36">
            <a:extLst>
              <a:ext uri="{FF2B5EF4-FFF2-40B4-BE49-F238E27FC236}">
                <a16:creationId xmlns:a16="http://schemas.microsoft.com/office/drawing/2014/main" id="{120A19EC-B4F6-4FBE-B58D-9C752336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6</a:t>
            </a:r>
          </a:p>
        </p:txBody>
      </p:sp>
      <p:sp>
        <p:nvSpPr>
          <p:cNvPr id="91173" name="Rectangle 37">
            <a:extLst>
              <a:ext uri="{FF2B5EF4-FFF2-40B4-BE49-F238E27FC236}">
                <a16:creationId xmlns:a16="http://schemas.microsoft.com/office/drawing/2014/main" id="{F87FD241-4C7E-4F61-9CC1-87D2BDAE7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 dirty="0"/>
              <a:t>2</a:t>
            </a:r>
          </a:p>
        </p:txBody>
      </p:sp>
      <p:sp>
        <p:nvSpPr>
          <p:cNvPr id="91174" name="Text Box 38">
            <a:extLst>
              <a:ext uri="{FF2B5EF4-FFF2-40B4-BE49-F238E27FC236}">
                <a16:creationId xmlns:a16="http://schemas.microsoft.com/office/drawing/2014/main" id="{FE06EC9D-E299-42AD-BD53-B0A209045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510" y="3679191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3333CC"/>
                </a:solidFill>
                <a:latin typeface=".VnTime" panose="020B7200000000000000" pitchFamily="34" charset="0"/>
              </a:rPr>
              <a:t>( 4 x 6) x 2 = 48</a:t>
            </a:r>
          </a:p>
        </p:txBody>
      </p:sp>
      <p:sp>
        <p:nvSpPr>
          <p:cNvPr id="91175" name="Text Box 39">
            <a:extLst>
              <a:ext uri="{FF2B5EF4-FFF2-40B4-BE49-F238E27FC236}">
                <a16:creationId xmlns:a16="http://schemas.microsoft.com/office/drawing/2014/main" id="{B661E5D8-8A1A-4B7D-AC47-BA65D969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92" y="4407485"/>
            <a:ext cx="109355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Ta thấy giá trị của </a:t>
            </a:r>
            <a:r>
              <a:rPr lang="en-US" altLang="en-US" sz="3200">
                <a:solidFill>
                  <a:srgbClr val="3333CC"/>
                </a:solidFill>
              </a:rPr>
              <a:t>(a x b) x c </a:t>
            </a:r>
            <a:r>
              <a:rPr lang="en-US" altLang="en-US" sz="3200"/>
              <a:t>và của </a:t>
            </a:r>
            <a:r>
              <a:rPr lang="en-US" altLang="en-US" sz="3200">
                <a:solidFill>
                  <a:srgbClr val="3333CC"/>
                </a:solidFill>
              </a:rPr>
              <a:t>a x (b x c) </a:t>
            </a:r>
            <a:r>
              <a:rPr lang="en-US" altLang="en-US" sz="3200"/>
              <a:t>như thế nào?</a:t>
            </a:r>
          </a:p>
        </p:txBody>
      </p:sp>
      <p:sp>
        <p:nvSpPr>
          <p:cNvPr id="1047" name="Text Box 52">
            <a:extLst>
              <a:ext uri="{FF2B5EF4-FFF2-40B4-BE49-F238E27FC236}">
                <a16:creationId xmlns:a16="http://schemas.microsoft.com/office/drawing/2014/main" id="{4EE88824-3238-41B8-B9FB-FCD931A9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9716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Text Box 53">
            <a:extLst>
              <a:ext uri="{FF2B5EF4-FFF2-40B4-BE49-F238E27FC236}">
                <a16:creationId xmlns:a16="http://schemas.microsoft.com/office/drawing/2014/main" id="{6B3991E5-D082-473B-B73D-A4229700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8288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91190" name="Text Box 54">
            <a:extLst>
              <a:ext uri="{FF2B5EF4-FFF2-40B4-BE49-F238E27FC236}">
                <a16:creationId xmlns:a16="http://schemas.microsoft.com/office/drawing/2014/main" id="{3B609F3E-DCA4-4843-9CD2-2E8DD01F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437" y="3091314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CC"/>
                </a:solidFill>
              </a:rPr>
              <a:t>5 x (2 x 3) = 30</a:t>
            </a:r>
          </a:p>
        </p:txBody>
      </p:sp>
      <p:sp>
        <p:nvSpPr>
          <p:cNvPr id="91191" name="Text Box 55">
            <a:extLst>
              <a:ext uri="{FF2B5EF4-FFF2-40B4-BE49-F238E27FC236}">
                <a16:creationId xmlns:a16="http://schemas.microsoft.com/office/drawing/2014/main" id="{82DDE177-00E7-42D3-B9BC-80F8C79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5" y="3678862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CC"/>
                </a:solidFill>
              </a:rPr>
              <a:t>4 x (6 x 2) = 48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04A399-1FD5-4C2A-A745-AFE50579AB3C}"/>
              </a:ext>
            </a:extLst>
          </p:cNvPr>
          <p:cNvSpPr/>
          <p:nvPr/>
        </p:nvSpPr>
        <p:spPr>
          <a:xfrm>
            <a:off x="2612529" y="4361304"/>
            <a:ext cx="724108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C00000"/>
                </a:solidFill>
              </a:rPr>
              <a:t>(a x b) x c     a x (b x c) </a:t>
            </a:r>
            <a:endParaRPr lang="en-US" sz="6000" b="1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C0E01-301A-4B06-8078-139D609E2100}"/>
              </a:ext>
            </a:extLst>
          </p:cNvPr>
          <p:cNvSpPr txBox="1"/>
          <p:nvPr/>
        </p:nvSpPr>
        <p:spPr>
          <a:xfrm>
            <a:off x="5848960" y="438429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/>
              <a:t>=</a:t>
            </a:r>
          </a:p>
        </p:txBody>
      </p:sp>
      <p:sp>
        <p:nvSpPr>
          <p:cNvPr id="38" name="Text Box 39">
            <a:extLst>
              <a:ext uri="{FF2B5EF4-FFF2-40B4-BE49-F238E27FC236}">
                <a16:creationId xmlns:a16="http://schemas.microsoft.com/office/drawing/2014/main" id="{A502F587-6D53-4AFC-BEAE-9A01D5DD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2" y="5524211"/>
            <a:ext cx="1132853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err="1">
                <a:solidFill>
                  <a:srgbClr val="C00000"/>
                </a:solidFill>
              </a:rPr>
              <a:t>Khi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nhân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một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tích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hai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với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ba</a:t>
            </a:r>
            <a:r>
              <a:rPr lang="en-US" altLang="en-US" sz="3200" i="1">
                <a:solidFill>
                  <a:srgbClr val="C00000"/>
                </a:solidFill>
              </a:rPr>
              <a:t>, ta </a:t>
            </a:r>
            <a:r>
              <a:rPr lang="en-US" altLang="en-US" sz="3200" i="1" err="1">
                <a:solidFill>
                  <a:srgbClr val="C00000"/>
                </a:solidFill>
              </a:rPr>
              <a:t>có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thể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nhân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nhất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với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tích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của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hai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và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ba</a:t>
            </a:r>
            <a:r>
              <a:rPr lang="en-US" altLang="en-US" sz="3200" i="1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/>
      <p:bldP spid="91157" grpId="0"/>
      <p:bldP spid="91158" grpId="0"/>
      <p:bldP spid="91165" grpId="0"/>
      <p:bldP spid="91166" grpId="0"/>
      <p:bldP spid="91167" grpId="0"/>
      <p:bldP spid="91168" grpId="0"/>
      <p:bldP spid="91169" grpId="0"/>
      <p:bldP spid="91170" grpId="0"/>
      <p:bldP spid="91171" grpId="0"/>
      <p:bldP spid="91172" grpId="0"/>
      <p:bldP spid="91173" grpId="0"/>
      <p:bldP spid="91174" grpId="0"/>
      <p:bldP spid="91175" grpId="0"/>
      <p:bldP spid="91175" grpId="1"/>
      <p:bldP spid="91190" grpId="0"/>
      <p:bldP spid="91191" grpId="0"/>
      <p:bldP spid="3" grpId="0" animBg="1"/>
      <p:bldP spid="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id="{191CE6C2-454A-43EA-9598-CFDBF166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id="{1F86AB8D-1948-4D44-BA70-C6D8BA3F6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51500"/>
              </p:ext>
            </p:extLst>
          </p:nvPr>
        </p:nvGraphicFramePr>
        <p:xfrm>
          <a:off x="2647950" y="93503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:a16="http://schemas.microsoft.com/office/drawing/2014/main" id="{1F86AB8D-1948-4D44-BA70-C6D8BA3F6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935036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0">
            <a:extLst>
              <a:ext uri="{FF2B5EF4-FFF2-40B4-BE49-F238E27FC236}">
                <a16:creationId xmlns:a16="http://schemas.microsoft.com/office/drawing/2014/main" id="{4F67A56F-0A9E-499B-B4AF-8E6CE1BC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28687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052" name="Rectangle 50">
            <a:extLst>
              <a:ext uri="{FF2B5EF4-FFF2-40B4-BE49-F238E27FC236}">
                <a16:creationId xmlns:a16="http://schemas.microsoft.com/office/drawing/2014/main" id="{A04EF4F5-A943-442D-8C91-6CD0E6FB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252412"/>
            <a:ext cx="5943600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 1:</a:t>
            </a:r>
            <a:r>
              <a:rPr lang="en-US" altLang="en-US" sz="4000">
                <a:cs typeface="Times New Roman" panose="02020603050405020304" pitchFamily="18" charset="0"/>
              </a:rPr>
              <a:t> </a:t>
            </a:r>
            <a:r>
              <a:rPr lang="en-US" altLang="en-US" sz="4000" u="sng" err="1">
                <a:solidFill>
                  <a:srgbClr val="00990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4000"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err="1">
                <a:solidFill>
                  <a:srgbClr val="0099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4000"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u="sng" err="1">
                <a:solidFill>
                  <a:srgbClr val="0099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4000" u="sng"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u="sng" err="1">
                <a:solidFill>
                  <a:srgbClr val="0099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4000">
                <a:solidFill>
                  <a:srgbClr val="0099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3" name="Rectangle 62">
            <a:extLst>
              <a:ext uri="{FF2B5EF4-FFF2-40B4-BE49-F238E27FC236}">
                <a16:creationId xmlns:a16="http://schemas.microsoft.com/office/drawing/2014/main" id="{04B208F7-47C5-4130-8BA5-1133CBBF82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1447800"/>
            <a:ext cx="10782300" cy="1143000"/>
          </a:xfrm>
        </p:spPr>
        <p:txBody>
          <a:bodyPr>
            <a:noAutofit/>
          </a:bodyPr>
          <a:lstStyle/>
          <a:p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x 5 x 4 = ?</a:t>
            </a:r>
            <a:b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2 x 5 x 4 = (2 x 5) x 4 = 10 x 4 = 40</a:t>
            </a:r>
            <a:b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 2 x 5 x 4 = 2 x ( 5 x 4) = 2 x 20 = 40</a:t>
            </a:r>
          </a:p>
        </p:txBody>
      </p:sp>
      <p:sp>
        <p:nvSpPr>
          <p:cNvPr id="2054" name="Rectangle 63">
            <a:extLst>
              <a:ext uri="{FF2B5EF4-FFF2-40B4-BE49-F238E27FC236}">
                <a16:creationId xmlns:a16="http://schemas.microsoft.com/office/drawing/2014/main" id="{FECF1C93-752D-4EAC-BFA2-60C014291A2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5299" y="3429000"/>
            <a:ext cx="4392283" cy="1600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a, 4 x 5 x 3</a:t>
            </a:r>
          </a:p>
          <a:p>
            <a:pPr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   3 x 5 x 6</a:t>
            </a:r>
          </a:p>
        </p:txBody>
      </p:sp>
      <p:sp>
        <p:nvSpPr>
          <p:cNvPr id="2055" name="Rectangle 64">
            <a:extLst>
              <a:ext uri="{FF2B5EF4-FFF2-40B4-BE49-F238E27FC236}">
                <a16:creationId xmlns:a16="http://schemas.microsoft.com/office/drawing/2014/main" id="{349ECA23-878E-4A0A-9CA0-9E2549309FE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84900" y="3429000"/>
            <a:ext cx="4953000" cy="19351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b, 5 x 2 x 7</a:t>
            </a:r>
          </a:p>
          <a:p>
            <a:pPr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    3 x 4 x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 build="p"/>
      <p:bldP spid="20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ẹp đơn giản tinh tế chuyên nghiệp tổng hợp - Phần Mềm  Download">
            <a:extLst>
              <a:ext uri="{FF2B5EF4-FFF2-40B4-BE49-F238E27FC236}">
                <a16:creationId xmlns:a16="http://schemas.microsoft.com/office/drawing/2014/main" id="{5432F04A-761E-421C-BCEA-5B120E81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6">
            <a:extLst>
              <a:ext uri="{FF2B5EF4-FFF2-40B4-BE49-F238E27FC236}">
                <a16:creationId xmlns:a16="http://schemas.microsoft.com/office/drawing/2014/main" id="{E0D3300E-8B32-41DF-B923-865DE6713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40438"/>
              </p:ext>
            </p:extLst>
          </p:nvPr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3074" name="Object 6">
                        <a:extLst>
                          <a:ext uri="{FF2B5EF4-FFF2-40B4-BE49-F238E27FC236}">
                            <a16:creationId xmlns:a16="http://schemas.microsoft.com/office/drawing/2014/main" id="{E0D3300E-8B32-41DF-B923-865DE6713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60">
            <a:extLst>
              <a:ext uri="{FF2B5EF4-FFF2-40B4-BE49-F238E27FC236}">
                <a16:creationId xmlns:a16="http://schemas.microsoft.com/office/drawing/2014/main" id="{D25123D0-51F4-4B7E-A208-B93BEC07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895476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076" name="Rectangle 63">
            <a:extLst>
              <a:ext uri="{FF2B5EF4-FFF2-40B4-BE49-F238E27FC236}">
                <a16:creationId xmlns:a16="http://schemas.microsoft.com/office/drawing/2014/main" id="{96FEA1AA-9E1E-4EB5-B4EA-9BA7F11694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23330"/>
            <a:ext cx="8407400" cy="314444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4 x 5 x 3 =( 4 x 5 ) x 3 = 20 x 3 = 60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x 5 x 3 = 3 x ( 4 x 5 ) = 3 x 20 = 60</a:t>
            </a:r>
          </a:p>
          <a:p>
            <a:pPr>
              <a:buFontTx/>
              <a:buNone/>
            </a:pPr>
            <a:endParaRPr lang="en-US" altLang="en-US" sz="1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x 5 x 6 = ( 3 x 5 ) x 6 = 15 x 6 = 90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x 5 x 6 = 3 x ( 5 x 6 ) =  3 x 30 = 90</a:t>
            </a:r>
          </a:p>
        </p:txBody>
      </p:sp>
      <p:sp>
        <p:nvSpPr>
          <p:cNvPr id="3077" name="Rectangle 64">
            <a:extLst>
              <a:ext uri="{FF2B5EF4-FFF2-40B4-BE49-F238E27FC236}">
                <a16:creationId xmlns:a16="http://schemas.microsoft.com/office/drawing/2014/main" id="{B0C9CF11-0B51-49AE-8E3B-63D52D6023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41700" y="3590228"/>
            <a:ext cx="9423400" cy="287337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x 2 x 7 = ( 5 x 2 ) x 7 = 10 x 7 = 70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x 2 x 7 = 5 x ( 2 x 7 ) = 5 x 14 = 70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x 4 x 5 = ( 3 x 4 ) x 5 = 12 x 5 = 60 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x 4 x 5 = 3 x ( 4 x 5 ) = 3 x 20 =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251734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887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Mẫu : 2 x 5 x 4 = ? Cách 1:   2 x 5 x 4 = (2 x 5) x 4 = 10 x 4 = 40 Cách 2:   2 x 5 x 4 = 2 x ( 5 x 4) = 2 x 20 = 40</vt:lpstr>
      <vt:lpstr>PowerPoint Presentation</vt:lpstr>
      <vt:lpstr>Bài 2: Tính bằng cách thuận tiện nhất: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ADMIN</cp:lastModifiedBy>
  <cp:revision>21</cp:revision>
  <dcterms:created xsi:type="dcterms:W3CDTF">2021-07-23T01:59:25Z</dcterms:created>
  <dcterms:modified xsi:type="dcterms:W3CDTF">2022-11-14T03:25:11Z</dcterms:modified>
</cp:coreProperties>
</file>