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2"/>
  </p:notesMasterIdLst>
  <p:sldIdLst>
    <p:sldId id="283" r:id="rId3"/>
    <p:sldId id="287" r:id="rId4"/>
    <p:sldId id="288" r:id="rId5"/>
    <p:sldId id="326" r:id="rId6"/>
    <p:sldId id="324" r:id="rId7"/>
    <p:sldId id="285" r:id="rId8"/>
    <p:sldId id="274" r:id="rId9"/>
    <p:sldId id="289"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96" autoAdjust="0"/>
  </p:normalViewPr>
  <p:slideViewPr>
    <p:cSldViewPr snapToGrid="0">
      <p:cViewPr varScale="1">
        <p:scale>
          <a:sx n="64" d="100"/>
          <a:sy n="64" d="100"/>
        </p:scale>
        <p:origin x="6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6788-C650-4D55-9D52-36CA111CE50C}"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BBCE5-CC6B-45FF-A434-5DBAB35DDAD6}" type="slidenum">
              <a:rPr lang="en-US" smtClean="0"/>
              <a:t>‹#›</a:t>
            </a:fld>
            <a:endParaRPr lang="en-US"/>
          </a:p>
        </p:txBody>
      </p:sp>
    </p:spTree>
    <p:extLst>
      <p:ext uri="{BB962C8B-B14F-4D97-AF65-F5344CB8AC3E}">
        <p14:creationId xmlns:p14="http://schemas.microsoft.com/office/powerpoint/2010/main" val="318844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Như</a:t>
            </a:r>
            <a:r>
              <a:rPr lang="en-US" dirty="0"/>
              <a:t> </a:t>
            </a:r>
            <a:r>
              <a:rPr lang="en-US" dirty="0" err="1"/>
              <a:t>tự</a:t>
            </a:r>
            <a:r>
              <a:rPr lang="en-US" dirty="0"/>
              <a:t> </a:t>
            </a:r>
            <a:r>
              <a:rPr lang="en-US" dirty="0" err="1"/>
              <a:t>gt</a:t>
            </a:r>
            <a:r>
              <a:rPr lang="en-US" dirty="0"/>
              <a:t> </a:t>
            </a:r>
            <a:r>
              <a:rPr lang="en-US" dirty="0" err="1"/>
              <a:t>nhé</a:t>
            </a:r>
            <a:r>
              <a:rPr lang="en-US" dirty="0"/>
              <a:t>!</a:t>
            </a:r>
          </a:p>
        </p:txBody>
      </p:sp>
      <p:sp>
        <p:nvSpPr>
          <p:cNvPr id="4" name="Chỗ dành sẵn cho Số hiệu Bản chiếu 3"/>
          <p:cNvSpPr>
            <a:spLocks noGrp="1"/>
          </p:cNvSpPr>
          <p:nvPr>
            <p:ph type="sldNum" sz="quarter" idx="5"/>
          </p:nvPr>
        </p:nvSpPr>
        <p:spPr/>
        <p:txBody>
          <a:bodyPr/>
          <a:lstStyle/>
          <a:p>
            <a:fld id="{F250F6CD-925D-488C-A69D-1F0F4203BB91}" type="slidenum">
              <a:rPr lang="zh-CN" altLang="en-US" smtClean="0"/>
              <a:t>1</a:t>
            </a:fld>
            <a:endParaRPr lang="zh-CN" altLang="en-US"/>
          </a:p>
        </p:txBody>
      </p:sp>
    </p:spTree>
    <p:extLst>
      <p:ext uri="{BB962C8B-B14F-4D97-AF65-F5344CB8AC3E}">
        <p14:creationId xmlns:p14="http://schemas.microsoft.com/office/powerpoint/2010/main" val="271000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55112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158AD6-F06E-490A-9BFC-F13DAC4CF478}"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402873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58AD6-F06E-490A-9BFC-F13DAC4CF478}"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267764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58AD6-F06E-490A-9BFC-F13DAC4CF478}"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391204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27849033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0B5450-917F-4589-8B98-F096D3872D1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55735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AF37B0-9559-4A27-AC24-E35F991E2E3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8454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32D26A-8E5E-4F4E-924C-19740ACE390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27332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CFF59F-D4E9-4398-B58B-C9F7DBC4346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79777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F722034-3D40-45C9-AD4D-C9812710B12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621323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4CBEBD-6158-4EF5-B17E-B0D320F784E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1848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DF499-F1F2-4EE0-9DD1-EE90EF3181F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9334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58AD6-F06E-490A-9BFC-F13DAC4CF478}"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1322511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74D9C6-8364-4338-B65B-8F99E45EAB1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98813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24F35D-8B5F-4AD8-97FF-540B26CC0428}"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0942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2F1CD-EE56-47CF-9939-3C664283573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40838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AC86F-5E92-4C4A-A91B-BEF63A0B6A93}"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13823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58AD6-F06E-490A-9BFC-F13DAC4CF478}"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197466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158AD6-F06E-490A-9BFC-F13DAC4CF478}"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353371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58AD6-F06E-490A-9BFC-F13DAC4CF478}"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405063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58AD6-F06E-490A-9BFC-F13DAC4CF478}"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327141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58AD6-F06E-490A-9BFC-F13DAC4CF478}"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359612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58AD6-F06E-490A-9BFC-F13DAC4CF478}"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32188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58AD6-F06E-490A-9BFC-F13DAC4CF478}"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B2D82-3267-4EEA-9801-D376EDE99289}" type="slidenum">
              <a:rPr lang="en-US" smtClean="0"/>
              <a:t>‹#›</a:t>
            </a:fld>
            <a:endParaRPr lang="en-US"/>
          </a:p>
        </p:txBody>
      </p:sp>
    </p:spTree>
    <p:extLst>
      <p:ext uri="{BB962C8B-B14F-4D97-AF65-F5344CB8AC3E}">
        <p14:creationId xmlns:p14="http://schemas.microsoft.com/office/powerpoint/2010/main" val="40697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58AD6-F06E-490A-9BFC-F13DAC4CF478}" type="datetimeFigureOut">
              <a:rPr lang="en-US" smtClean="0"/>
              <a:t>11/11/2022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B2D82-3267-4EEA-9801-D376EDE99289}" type="slidenum">
              <a:rPr lang="en-US" smtClean="0"/>
              <a:t>‹#›</a:t>
            </a:fld>
            <a:endParaRPr lang="en-US"/>
          </a:p>
        </p:txBody>
      </p:sp>
    </p:spTree>
    <p:extLst>
      <p:ext uri="{BB962C8B-B14F-4D97-AF65-F5344CB8AC3E}">
        <p14:creationId xmlns:p14="http://schemas.microsoft.com/office/powerpoint/2010/main" val="95647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ltLang="vi-V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ltLang="vi-V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0FA2912-F1FF-489E-B676-6CFBB5ABB300}" type="slidenum">
              <a:rPr lang="en-US" altLang="vi-VN">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559429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ChangeAspect="1"/>
          </p:cNvPicPr>
          <p:nvPr/>
        </p:nvPicPr>
        <p:blipFill rotWithShape="1">
          <a:blip r:embed="rId3" cstate="print">
            <a:extLst>
              <a:ext uri="{28A0092B-C50C-407E-A947-70E740481C1C}">
                <a14:useLocalDpi xmlns:a14="http://schemas.microsoft.com/office/drawing/2010/main" val="0"/>
              </a:ext>
            </a:extLst>
          </a:blip>
          <a:srcRect t="40671" b="24053"/>
          <a:stretch>
            <a:fillRect/>
          </a:stretch>
        </p:blipFill>
        <p:spPr>
          <a:xfrm>
            <a:off x="0" y="5098530"/>
            <a:ext cx="12192000" cy="1868818"/>
          </a:xfrm>
          <a:prstGeom prst="rect">
            <a:avLst/>
          </a:prstGeom>
        </p:spPr>
      </p:pic>
      <p:sp>
        <p:nvSpPr>
          <p:cNvPr id="9" name="Hộp Văn bản 8">
            <a:extLst>
              <a:ext uri="{FF2B5EF4-FFF2-40B4-BE49-F238E27FC236}">
                <a16:creationId xmlns:a16="http://schemas.microsoft.com/office/drawing/2014/main" id="{F2AB347B-9A87-48CA-9E2B-CACDFE34DAC0}"/>
              </a:ext>
            </a:extLst>
          </p:cNvPr>
          <p:cNvSpPr txBox="1"/>
          <p:nvPr/>
        </p:nvSpPr>
        <p:spPr>
          <a:xfrm>
            <a:off x="0" y="1388508"/>
            <a:ext cx="12192000" cy="2462213"/>
          </a:xfrm>
          <a:prstGeom prst="rect">
            <a:avLst/>
          </a:prstGeom>
          <a:noFill/>
        </p:spPr>
        <p:txBody>
          <a:bodyPr wrap="square" rtlCol="0">
            <a:spAutoFit/>
          </a:bodyPr>
          <a:lstStyle/>
          <a:p>
            <a:pPr algn="ctr"/>
            <a:r>
              <a:rPr lang="en-US" altLang="zh-CN" sz="3600" dirty="0">
                <a:ln w="0">
                  <a:solidFill>
                    <a:srgbClr val="0000FF"/>
                  </a:solidFill>
                </a:ln>
                <a:effectLst>
                  <a:outerShdw blurRad="38100" dist="19050" dir="2700000" algn="tl" rotWithShape="0">
                    <a:schemeClr val="dk1">
                      <a:alpha val="40000"/>
                    </a:schemeClr>
                  </a:outerShdw>
                </a:effectLst>
                <a:latin typeface="Times New Roman" pitchFamily="18" charset="0"/>
                <a:ea typeface="华文琥珀" panose="02010800040101010101" pitchFamily="2" charset="-122"/>
                <a:cs typeface="Times New Roman" pitchFamily="18" charset="0"/>
              </a:rPr>
              <a:t>TẬP LÀM VĂN </a:t>
            </a:r>
          </a:p>
          <a:p>
            <a:pPr algn="ctr"/>
            <a:r>
              <a:rPr lang="en-US" altLang="zh-CN" sz="4800" dirty="0">
                <a:ln w="0"/>
                <a:solidFill>
                  <a:srgbClr val="FF0000"/>
                </a:solidFill>
                <a:effectLst>
                  <a:outerShdw blurRad="38100" dist="25400" dir="5400000" algn="ctr" rotWithShape="0">
                    <a:srgbClr val="6E747A">
                      <a:alpha val="43000"/>
                    </a:srgbClr>
                  </a:outerShdw>
                </a:effectLst>
                <a:latin typeface="Times New Roman" pitchFamily="18" charset="0"/>
                <a:ea typeface="华文琥珀" panose="02010800040101010101" pitchFamily="2" charset="-122"/>
                <a:cs typeface="Times New Roman" pitchFamily="18" charset="0"/>
              </a:rPr>
              <a:t>LUYỆN TẬP TRAO ĐỔI Ý KIẾN VỚI</a:t>
            </a:r>
          </a:p>
          <a:p>
            <a:pPr algn="ctr"/>
            <a:r>
              <a:rPr lang="en-US" altLang="zh-CN" sz="4800" dirty="0">
                <a:ln w="0"/>
                <a:solidFill>
                  <a:srgbClr val="FF0000"/>
                </a:solidFill>
                <a:effectLst>
                  <a:outerShdw blurRad="38100" dist="25400" dir="5400000" algn="ctr" rotWithShape="0">
                    <a:srgbClr val="6E747A">
                      <a:alpha val="43000"/>
                    </a:srgbClr>
                  </a:outerShdw>
                </a:effectLst>
                <a:latin typeface="Times New Roman" pitchFamily="18" charset="0"/>
                <a:ea typeface="华文琥珀" panose="02010800040101010101" pitchFamily="2" charset="-122"/>
                <a:cs typeface="Times New Roman" pitchFamily="18" charset="0"/>
              </a:rPr>
              <a:t> NGƯỜI THÂN</a:t>
            </a:r>
          </a:p>
          <a:p>
            <a:pPr algn="ctr"/>
            <a:endParaRPr lang="en-US" dirty="0">
              <a:ln w="0"/>
              <a:solidFill>
                <a:srgbClr val="FF0000"/>
              </a:solidFill>
              <a:effectLst>
                <a:outerShdw blurRad="38100" dist="25400" dir="5400000" algn="ctr" rotWithShape="0">
                  <a:srgbClr val="6E747A">
                    <a:alpha val="43000"/>
                  </a:srgbClr>
                </a:outerShdw>
              </a:effectLst>
            </a:endParaRPr>
          </a:p>
        </p:txBody>
      </p:sp>
      <p:sp>
        <p:nvSpPr>
          <p:cNvPr id="3" name="Rectangle 2"/>
          <p:cNvSpPr/>
          <p:nvPr/>
        </p:nvSpPr>
        <p:spPr>
          <a:xfrm>
            <a:off x="5170121" y="3527555"/>
            <a:ext cx="2079224" cy="646331"/>
          </a:xfrm>
          <a:prstGeom prst="rect">
            <a:avLst/>
          </a:prstGeom>
        </p:spPr>
        <p:txBody>
          <a:bodyPr wrap="none">
            <a:spAutoFit/>
          </a:bodyPr>
          <a:lstStyle/>
          <a:p>
            <a:pPr lvl="0" algn="ctr"/>
            <a:r>
              <a:rPr lang="en-US" altLang="zh-CN" sz="3600" dirty="0">
                <a:ln w="0">
                  <a:solidFill>
                    <a:srgbClr val="0000FF"/>
                  </a:solidFill>
                </a:ln>
                <a:solidFill>
                  <a:prstClr val="black"/>
                </a:solidFill>
                <a:effectLst>
                  <a:outerShdw blurRad="38100" dist="19050" dir="2700000" algn="tl" rotWithShape="0">
                    <a:prstClr val="black">
                      <a:alpha val="40000"/>
                    </a:prstClr>
                  </a:outerShdw>
                </a:effectLst>
                <a:latin typeface="Times New Roman" pitchFamily="18" charset="0"/>
                <a:ea typeface="华文琥珀" panose="02010800040101010101" pitchFamily="2" charset="-122"/>
                <a:cs typeface="Times New Roman" pitchFamily="18" charset="0"/>
              </a:rPr>
              <a:t>Trang 109</a:t>
            </a:r>
          </a:p>
        </p:txBody>
      </p:sp>
    </p:spTree>
    <p:extLst>
      <p:ext uri="{BB962C8B-B14F-4D97-AF65-F5344CB8AC3E}">
        <p14:creationId xmlns:p14="http://schemas.microsoft.com/office/powerpoint/2010/main" val="3124133674"/>
      </p:ext>
    </p:extLst>
  </p:cSld>
  <p:clrMapOvr>
    <a:masterClrMapping/>
  </p:clrMapOvr>
  <mc:AlternateContent xmlns:mc="http://schemas.openxmlformats.org/markup-compatibility/2006" xmlns:p14="http://schemas.microsoft.com/office/powerpoint/2010/main">
    <mc:Choice Requires="p14">
      <p:transition spd="slow" p14:dur="2000" advTm="14579">
        <p14:honeycomb/>
      </p:transition>
    </mc:Choice>
    <mc:Fallback xmlns="">
      <p:transition spd="slow" advTm="145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930" y="0"/>
            <a:ext cx="124279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67073" y="0"/>
            <a:ext cx="8659969" cy="584775"/>
          </a:xfrm>
          <a:prstGeom prst="rect">
            <a:avLst/>
          </a:prstGeom>
        </p:spPr>
        <p:txBody>
          <a:bodyPr wrap="square">
            <a:spAutoFit/>
          </a:bodyPr>
          <a:lstStyle/>
          <a:p>
            <a:pPr algn="ctr"/>
            <a:r>
              <a:rPr lang="en-US" sz="3200" b="1" u="sng" dirty="0" err="1">
                <a:solidFill>
                  <a:srgbClr val="FF0000"/>
                </a:solidFill>
                <a:latin typeface="Times New Roman" pitchFamily="18" charset="0"/>
                <a:cs typeface="Times New Roman" pitchFamily="18" charset="0"/>
              </a:rPr>
              <a:t>Tập</a:t>
            </a:r>
            <a:r>
              <a:rPr lang="en-US" sz="3200" b="1" u="sng" dirty="0">
                <a:solidFill>
                  <a:srgbClr val="FF0000"/>
                </a:solidFill>
                <a:latin typeface="Times New Roman" pitchFamily="18" charset="0"/>
                <a:cs typeface="Times New Roman" pitchFamily="18" charset="0"/>
              </a:rPr>
              <a:t> làm văn</a:t>
            </a:r>
          </a:p>
        </p:txBody>
      </p:sp>
      <p:sp>
        <p:nvSpPr>
          <p:cNvPr id="3" name="Rectangle 2"/>
          <p:cNvSpPr/>
          <p:nvPr/>
        </p:nvSpPr>
        <p:spPr>
          <a:xfrm>
            <a:off x="971550" y="753368"/>
            <a:ext cx="9455492" cy="1754326"/>
          </a:xfrm>
          <a:prstGeom prst="rect">
            <a:avLst/>
          </a:prstGeom>
        </p:spPr>
        <p:txBody>
          <a:bodyPr wrap="square">
            <a:spAutoFit/>
          </a:bodyPr>
          <a:lstStyle/>
          <a:p>
            <a:pPr lvl="0" algn="ctr"/>
            <a:r>
              <a:rPr lang="en-US" altLang="zh-CN" sz="3600" dirty="0">
                <a:ln w="0"/>
                <a:solidFill>
                  <a:srgbClr val="0070C0"/>
                </a:solidFill>
                <a:effectLst>
                  <a:outerShdw blurRad="38100" dist="25400" dir="5400000" algn="ctr" rotWithShape="0">
                    <a:srgbClr val="6E747A">
                      <a:alpha val="43000"/>
                    </a:srgbClr>
                  </a:outerShdw>
                </a:effectLst>
                <a:latin typeface="Times New Roman" pitchFamily="18" charset="0"/>
                <a:ea typeface="华文琥珀" panose="02010800040101010101" pitchFamily="2" charset="-122"/>
                <a:cs typeface="Times New Roman" pitchFamily="18" charset="0"/>
              </a:rPr>
              <a:t>LUYỆN TẬP TRAO ĐỔI Ý KIẾN VỚI</a:t>
            </a:r>
          </a:p>
          <a:p>
            <a:pPr lvl="0" algn="ctr"/>
            <a:r>
              <a:rPr lang="en-US" altLang="zh-CN" sz="3600" dirty="0">
                <a:ln w="0"/>
                <a:solidFill>
                  <a:srgbClr val="0070C0"/>
                </a:solidFill>
                <a:effectLst>
                  <a:outerShdw blurRad="38100" dist="25400" dir="5400000" algn="ctr" rotWithShape="0">
                    <a:srgbClr val="6E747A">
                      <a:alpha val="43000"/>
                    </a:srgbClr>
                  </a:outerShdw>
                </a:effectLst>
                <a:latin typeface="Times New Roman" pitchFamily="18" charset="0"/>
                <a:ea typeface="华文琥珀" panose="02010800040101010101" pitchFamily="2" charset="-122"/>
                <a:cs typeface="Times New Roman" pitchFamily="18" charset="0"/>
              </a:rPr>
              <a:t> NGƯỜI THÂN</a:t>
            </a:r>
          </a:p>
          <a:p>
            <a:pPr lvl="0" algn="ctr"/>
            <a:endParaRPr lang="en-US" sz="3600" dirty="0">
              <a:ln w="0"/>
              <a:solidFill>
                <a:srgbClr val="0070C0"/>
              </a:solidFill>
              <a:effectLst>
                <a:outerShdw blurRad="38100" dist="25400" dir="5400000" algn="ctr" rotWithShape="0">
                  <a:srgbClr val="6E747A">
                    <a:alpha val="43000"/>
                  </a:srgbClr>
                </a:outerShdw>
              </a:effectLst>
            </a:endParaRPr>
          </a:p>
        </p:txBody>
      </p:sp>
      <p:sp>
        <p:nvSpPr>
          <p:cNvPr id="5" name="Rectangle 4"/>
          <p:cNvSpPr/>
          <p:nvPr/>
        </p:nvSpPr>
        <p:spPr>
          <a:xfrm>
            <a:off x="-235929" y="1925539"/>
            <a:ext cx="6873302" cy="4524315"/>
          </a:xfrm>
          <a:prstGeom prst="rect">
            <a:avLst/>
          </a:prstGeom>
        </p:spPr>
        <p:txBody>
          <a:bodyPr wrap="square">
            <a:spAutoFit/>
          </a:bodyPr>
          <a:lstStyle/>
          <a:p>
            <a:pPr algn="just"/>
            <a:r>
              <a:rPr lang="en-US" sz="3200" b="1" u="sng" dirty="0">
                <a:solidFill>
                  <a:srgbClr val="000000"/>
                </a:solidFill>
                <a:latin typeface="Times New Roman" pitchFamily="18" charset="0"/>
                <a:cs typeface="Times New Roman" pitchFamily="18" charset="0"/>
              </a:rPr>
              <a:t>Đề bài</a:t>
            </a:r>
            <a:r>
              <a:rPr lang="en-US" sz="3200" b="1" dirty="0">
                <a:solidFill>
                  <a:srgbClr val="000000"/>
                </a:solidFill>
                <a:latin typeface="Times New Roman" pitchFamily="18" charset="0"/>
                <a:cs typeface="Times New Roman" pitchFamily="18" charset="0"/>
              </a:rPr>
              <a:t>: </a:t>
            </a:r>
          </a:p>
          <a:p>
            <a:pPr algn="just"/>
            <a:r>
              <a:rPr lang="en-US" sz="3200" b="1" dirty="0">
                <a:solidFill>
                  <a:srgbClr val="000000"/>
                </a:solidFill>
                <a:latin typeface="Times New Roman" pitchFamily="18" charset="0"/>
                <a:cs typeface="Times New Roman" pitchFamily="18" charset="0"/>
              </a:rPr>
              <a:t>          </a:t>
            </a:r>
            <a:r>
              <a:rPr lang="vi-VN" sz="3200" b="1" dirty="0">
                <a:solidFill>
                  <a:srgbClr val="000000"/>
                </a:solidFill>
                <a:latin typeface="Times New Roman" pitchFamily="18" charset="0"/>
                <a:cs typeface="Times New Roman" pitchFamily="18" charset="0"/>
              </a:rPr>
              <a:t>Em và người thân trong gia đình cùng đọc một truyện nói về một người có nghị lực, có ý chí vươn lên.</a:t>
            </a:r>
            <a:endParaRPr lang="en-US" sz="3200" b="1" dirty="0">
              <a:solidFill>
                <a:srgbClr val="000000"/>
              </a:solidFill>
              <a:latin typeface="Times New Roman" pitchFamily="18" charset="0"/>
              <a:cs typeface="Times New Roman" pitchFamily="18" charset="0"/>
            </a:endParaRPr>
          </a:p>
          <a:p>
            <a:pPr algn="just"/>
            <a:r>
              <a:rPr lang="vi-VN" sz="3200" b="1" dirty="0">
                <a:solidFill>
                  <a:srgbClr val="000000"/>
                </a:solidFill>
                <a:latin typeface="Times New Roman" pitchFamily="18" charset="0"/>
                <a:cs typeface="Times New Roman" pitchFamily="18" charset="0"/>
              </a:rPr>
              <a:t>Em trao đổi với người thân về </a:t>
            </a:r>
            <a:endParaRPr lang="en-US" sz="3200" b="1" dirty="0">
              <a:solidFill>
                <a:srgbClr val="000000"/>
              </a:solidFill>
              <a:latin typeface="Times New Roman" pitchFamily="18" charset="0"/>
              <a:cs typeface="Times New Roman" pitchFamily="18" charset="0"/>
            </a:endParaRPr>
          </a:p>
          <a:p>
            <a:pPr algn="just"/>
            <a:r>
              <a:rPr lang="vi-VN" sz="3200" b="1" dirty="0">
                <a:solidFill>
                  <a:srgbClr val="000000"/>
                </a:solidFill>
                <a:latin typeface="Times New Roman" pitchFamily="18" charset="0"/>
                <a:cs typeface="Times New Roman" pitchFamily="18" charset="0"/>
              </a:rPr>
              <a:t>tính cách đáng khâm phục của nhân vật đó.</a:t>
            </a:r>
            <a:endParaRPr lang="vi-VN" sz="3200" dirty="0">
              <a:solidFill>
                <a:srgbClr val="000000"/>
              </a:solidFill>
              <a:latin typeface="Times New Roman" pitchFamily="18" charset="0"/>
              <a:cs typeface="Times New Roman" pitchFamily="18" charset="0"/>
            </a:endParaRPr>
          </a:p>
          <a:p>
            <a:pPr algn="just"/>
            <a:r>
              <a:rPr lang="en-US" sz="3200" b="1" dirty="0">
                <a:solidFill>
                  <a:srgbClr val="000000"/>
                </a:solidFill>
                <a:latin typeface="Times New Roman" pitchFamily="18" charset="0"/>
                <a:cs typeface="Times New Roman" pitchFamily="18" charset="0"/>
              </a:rPr>
              <a:t>           </a:t>
            </a:r>
            <a:r>
              <a:rPr lang="vi-VN" sz="3200" b="1" dirty="0">
                <a:solidFill>
                  <a:srgbClr val="000000"/>
                </a:solidFill>
                <a:latin typeface="Times New Roman" pitchFamily="18" charset="0"/>
                <a:cs typeface="Times New Roman" pitchFamily="18" charset="0"/>
              </a:rPr>
              <a:t>Hãy cùng bạn đóng vai người thân để thực hiện cuộc trao đổi trên.</a:t>
            </a:r>
            <a:endParaRPr lang="vi-VN" sz="3200" dirty="0">
              <a:solidFill>
                <a:srgbClr val="00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A84D325-355D-1FDB-428E-B0363DE53C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1821" y="2090171"/>
            <a:ext cx="44577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AF704507-D0E0-21F2-CC69-E23538D29EBA}"/>
              </a:ext>
            </a:extLst>
          </p:cNvPr>
          <p:cNvCxnSpPr/>
          <p:nvPr/>
        </p:nvCxnSpPr>
        <p:spPr>
          <a:xfrm>
            <a:off x="971550" y="2862470"/>
            <a:ext cx="340580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4D0D4EDF-65B3-91B2-8642-29279B0ED0E6}"/>
              </a:ext>
            </a:extLst>
          </p:cNvPr>
          <p:cNvCxnSpPr>
            <a:cxnSpLocks/>
          </p:cNvCxnSpPr>
          <p:nvPr/>
        </p:nvCxnSpPr>
        <p:spPr>
          <a:xfrm>
            <a:off x="852281" y="3362740"/>
            <a:ext cx="35250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9C278B-E974-E689-9DB5-6A8A1D3901A9}"/>
              </a:ext>
            </a:extLst>
          </p:cNvPr>
          <p:cNvCxnSpPr>
            <a:cxnSpLocks/>
          </p:cNvCxnSpPr>
          <p:nvPr/>
        </p:nvCxnSpPr>
        <p:spPr>
          <a:xfrm>
            <a:off x="-235930" y="3856383"/>
            <a:ext cx="6331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D8B17E-504D-DBCD-BDE0-DBF4C0FA69D9}"/>
              </a:ext>
            </a:extLst>
          </p:cNvPr>
          <p:cNvCxnSpPr>
            <a:cxnSpLocks/>
          </p:cNvCxnSpPr>
          <p:nvPr/>
        </p:nvCxnSpPr>
        <p:spPr>
          <a:xfrm>
            <a:off x="0" y="4390063"/>
            <a:ext cx="4625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F87DAF-EAC0-9F28-F796-78CE3869CBCD}"/>
              </a:ext>
            </a:extLst>
          </p:cNvPr>
          <p:cNvCxnSpPr/>
          <p:nvPr/>
        </p:nvCxnSpPr>
        <p:spPr>
          <a:xfrm>
            <a:off x="0" y="4837043"/>
            <a:ext cx="4625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D48248-DFA8-9260-3588-14DDE9D1EABF}"/>
              </a:ext>
            </a:extLst>
          </p:cNvPr>
          <p:cNvCxnSpPr/>
          <p:nvPr/>
        </p:nvCxnSpPr>
        <p:spPr>
          <a:xfrm>
            <a:off x="1895061" y="5817704"/>
            <a:ext cx="34853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9071C0-B2E5-E8E9-6FB9-C4586348AA50}"/>
              </a:ext>
            </a:extLst>
          </p:cNvPr>
          <p:cNvCxnSpPr/>
          <p:nvPr/>
        </p:nvCxnSpPr>
        <p:spPr>
          <a:xfrm>
            <a:off x="1338470" y="6291095"/>
            <a:ext cx="38431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0080231"/>
      </p:ext>
    </p:extLst>
  </p:cSld>
  <p:clrMapOvr>
    <a:masterClrMapping/>
  </p:clrMapOvr>
  <mc:AlternateContent xmlns:mc="http://schemas.openxmlformats.org/markup-compatibility/2006" xmlns:p14="http://schemas.microsoft.com/office/powerpoint/2010/main">
    <mc:Choice Requires="p14">
      <p:transition spd="slow" p14:dur="2000" advTm="27300"/>
    </mc:Choice>
    <mc:Fallback xmlns="">
      <p:transition spd="slow" advTm="2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 y="0"/>
            <a:ext cx="121898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5838" y="0"/>
            <a:ext cx="11475720" cy="8032968"/>
          </a:xfrm>
          <a:prstGeom prst="rect">
            <a:avLst/>
          </a:prstGeom>
        </p:spPr>
        <p:txBody>
          <a:bodyPr wrap="square">
            <a:spAutoFit/>
          </a:bodyPr>
          <a:lstStyle/>
          <a:p>
            <a:pPr algn="just"/>
            <a:r>
              <a:rPr lang="en-US" sz="4000" dirty="0">
                <a:solidFill>
                  <a:srgbClr val="C00000"/>
                </a:solidFill>
                <a:latin typeface="Times New Roman" pitchFamily="18" charset="0"/>
                <a:cs typeface="Times New Roman" pitchFamily="18" charset="0"/>
              </a:rPr>
              <a:t>                                       </a:t>
            </a:r>
            <a:r>
              <a:rPr lang="en-US" sz="4000" b="1" dirty="0">
                <a:solidFill>
                  <a:srgbClr val="C00000"/>
                </a:solidFill>
                <a:latin typeface="Times New Roman" pitchFamily="18" charset="0"/>
                <a:cs typeface="Times New Roman" pitchFamily="18" charset="0"/>
              </a:rPr>
              <a:t>Gợi ý:</a:t>
            </a:r>
          </a:p>
          <a:p>
            <a:pPr algn="just"/>
            <a:r>
              <a:rPr lang="vi-VN" sz="2800" b="1" dirty="0">
                <a:solidFill>
                  <a:srgbClr val="FF0000"/>
                </a:solidFill>
                <a:latin typeface="Times New Roman" pitchFamily="18" charset="0"/>
                <a:cs typeface="Times New Roman" pitchFamily="18" charset="0"/>
              </a:rPr>
              <a:t>1. Tìm đề tài trao đổi ở đâu ?</a:t>
            </a:r>
          </a:p>
          <a:p>
            <a:pPr algn="just"/>
            <a:r>
              <a:rPr lang="vi-VN" sz="2800" dirty="0">
                <a:solidFill>
                  <a:srgbClr val="000000"/>
                </a:solidFill>
                <a:latin typeface="Times New Roman" pitchFamily="18" charset="0"/>
                <a:cs typeface="Times New Roman" pitchFamily="18" charset="0"/>
              </a:rPr>
              <a:t>- Các truyện trong sách giáo khoa.</a:t>
            </a:r>
          </a:p>
          <a:p>
            <a:pPr algn="just"/>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Các truyện khác trong sách báo.</a:t>
            </a:r>
            <a:endParaRPr lang="en-US" sz="2800" dirty="0">
              <a:solidFill>
                <a:srgbClr val="000000"/>
              </a:solidFill>
              <a:latin typeface="Times New Roman" pitchFamily="18" charset="0"/>
              <a:cs typeface="Times New Roman" pitchFamily="18" charset="0"/>
            </a:endParaRPr>
          </a:p>
          <a:p>
            <a:pPr marL="457200" indent="-457200" algn="just">
              <a:buFontTx/>
              <a:buChar char="-"/>
            </a:pPr>
            <a:endParaRPr lang="vi-VN" sz="2800" dirty="0">
              <a:solidFill>
                <a:srgbClr val="000000"/>
              </a:solidFill>
              <a:latin typeface="Times New Roman" pitchFamily="18" charset="0"/>
              <a:cs typeface="Times New Roman" pitchFamily="18" charset="0"/>
            </a:endParaRPr>
          </a:p>
          <a:p>
            <a:pPr algn="just"/>
            <a:r>
              <a:rPr lang="vi-VN" sz="2800" b="1" dirty="0">
                <a:solidFill>
                  <a:srgbClr val="FF0000"/>
                </a:solidFill>
                <a:latin typeface="Times New Roman" pitchFamily="18" charset="0"/>
                <a:cs typeface="Times New Roman" pitchFamily="18" charset="0"/>
              </a:rPr>
              <a:t>2. Xác định nội dung trao đổi:</a:t>
            </a:r>
          </a:p>
          <a:p>
            <a:pPr algn="just"/>
            <a:r>
              <a:rPr lang="vi-VN" sz="2800" dirty="0">
                <a:solidFill>
                  <a:srgbClr val="0000FF"/>
                </a:solidFill>
                <a:latin typeface="Times New Roman" pitchFamily="18" charset="0"/>
                <a:cs typeface="Times New Roman" pitchFamily="18" charset="0"/>
              </a:rPr>
              <a:t>- Hoàn cảnh sống của nhân vật :</a:t>
            </a:r>
          </a:p>
          <a:p>
            <a:pPr algn="just"/>
            <a:r>
              <a:rPr lang="vi-VN" sz="2800" dirty="0">
                <a:solidFill>
                  <a:srgbClr val="000000"/>
                </a:solidFill>
                <a:latin typeface="Times New Roman" pitchFamily="18" charset="0"/>
                <a:cs typeface="Times New Roman" pitchFamily="18" charset="0"/>
              </a:rPr>
              <a:t>+ Nhân vật gặp những khó khăn gì ?</a:t>
            </a:r>
          </a:p>
          <a:p>
            <a:pPr algn="just"/>
            <a:r>
              <a:rPr lang="vi-VN" sz="2800" dirty="0">
                <a:solidFill>
                  <a:srgbClr val="000000"/>
                </a:solidFill>
                <a:latin typeface="Times New Roman" pitchFamily="18" charset="0"/>
                <a:cs typeface="Times New Roman" pitchFamily="18" charset="0"/>
              </a:rPr>
              <a:t>+ Những khó khăn ấy có gì khác thường ?</a:t>
            </a:r>
          </a:p>
          <a:p>
            <a:pPr algn="just"/>
            <a:r>
              <a:rPr lang="vi-VN" sz="2800" dirty="0">
                <a:solidFill>
                  <a:srgbClr val="0000FF"/>
                </a:solidFill>
                <a:latin typeface="Times New Roman" pitchFamily="18" charset="0"/>
                <a:cs typeface="Times New Roman" pitchFamily="18" charset="0"/>
              </a:rPr>
              <a:t>- Nghị lực của nhân vật :</a:t>
            </a:r>
          </a:p>
          <a:p>
            <a:pPr algn="just"/>
            <a:r>
              <a:rPr lang="vi-VN" sz="2800" dirty="0">
                <a:solidFill>
                  <a:srgbClr val="000000"/>
                </a:solidFill>
                <a:latin typeface="Times New Roman" pitchFamily="18" charset="0"/>
                <a:cs typeface="Times New Roman" pitchFamily="18" charset="0"/>
              </a:rPr>
              <a:t>+ Nhân vật đã vượt qua khó khăn như thế nào ?</a:t>
            </a:r>
          </a:p>
          <a:p>
            <a:pPr algn="just"/>
            <a:r>
              <a:rPr lang="vi-VN" sz="2800" dirty="0">
                <a:solidFill>
                  <a:srgbClr val="000000"/>
                </a:solidFill>
                <a:latin typeface="Times New Roman" pitchFamily="18" charset="0"/>
                <a:cs typeface="Times New Roman" pitchFamily="18" charset="0"/>
              </a:rPr>
              <a:t>+ Sự vượt khó của nhân vật có gì đáng khen ngợi ?</a:t>
            </a:r>
          </a:p>
          <a:p>
            <a:pPr algn="just"/>
            <a:r>
              <a:rPr lang="vi-VN" sz="2800" dirty="0">
                <a:solidFill>
                  <a:srgbClr val="0000FF"/>
                </a:solidFill>
                <a:latin typeface="Times New Roman" pitchFamily="18" charset="0"/>
                <a:cs typeface="Times New Roman" pitchFamily="18" charset="0"/>
              </a:rPr>
              <a:t>- Sự thành đạt của nhân vật :</a:t>
            </a:r>
          </a:p>
          <a:p>
            <a:pPr algn="just"/>
            <a:r>
              <a:rPr lang="vi-VN" sz="2800" dirty="0">
                <a:solidFill>
                  <a:srgbClr val="000000"/>
                </a:solidFill>
                <a:latin typeface="Times New Roman" pitchFamily="18" charset="0"/>
                <a:cs typeface="Times New Roman" pitchFamily="18" charset="0"/>
              </a:rPr>
              <a:t>+ Nhân vật đạt được ý nguyện của mình như thế nào ?</a:t>
            </a:r>
          </a:p>
          <a:p>
            <a:pPr algn="just"/>
            <a:r>
              <a:rPr lang="vi-VN" sz="2800" dirty="0">
                <a:solidFill>
                  <a:srgbClr val="000000"/>
                </a:solidFill>
                <a:latin typeface="Times New Roman" pitchFamily="18" charset="0"/>
                <a:cs typeface="Times New Roman" pitchFamily="18" charset="0"/>
              </a:rPr>
              <a:t>+ Nghị lực, ý chí của nhân vật đóng vai trò gì trong sự thành đạt ấy?</a:t>
            </a:r>
          </a:p>
          <a:p>
            <a:br>
              <a:rPr lang="vi-VN" sz="2800" dirty="0">
                <a:solidFill>
                  <a:srgbClr val="000000"/>
                </a:solidFill>
                <a:latin typeface="Times New Roman" pitchFamily="18" charset="0"/>
                <a:cs typeface="Times New Roman" pitchFamily="18" charset="0"/>
              </a:rPr>
            </a:br>
            <a:br>
              <a:rPr lang="vi-VN" sz="2800" dirty="0">
                <a:solidFill>
                  <a:srgbClr val="00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EB5BC393-EC13-4EEB-B936-8595328A7C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760" y="409576"/>
            <a:ext cx="5349240" cy="465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52179761"/>
      </p:ext>
    </p:extLst>
  </p:cSld>
  <p:clrMapOvr>
    <a:masterClrMapping/>
  </p:clrMapOvr>
  <mc:AlternateContent xmlns:mc="http://schemas.openxmlformats.org/markup-compatibility/2006" xmlns:p14="http://schemas.microsoft.com/office/powerpoint/2010/main">
    <mc:Choice Requires="p14">
      <p:transition spd="slow" p14:dur="2000" advTm="27300"/>
    </mc:Choice>
    <mc:Fallback xmlns="">
      <p:transition spd="slow" advTm="2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 y="0"/>
            <a:ext cx="121898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B5BC393-EC13-4EEB-B936-8595328A7C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760" y="409576"/>
            <a:ext cx="5349240" cy="465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AE1CB8-EC6F-FBEA-3106-5576403FE3F4}"/>
              </a:ext>
            </a:extLst>
          </p:cNvPr>
          <p:cNvSpPr/>
          <p:nvPr/>
        </p:nvSpPr>
        <p:spPr>
          <a:xfrm>
            <a:off x="358140" y="274559"/>
            <a:ext cx="6484620" cy="6494085"/>
          </a:xfrm>
          <a:prstGeom prst="rect">
            <a:avLst/>
          </a:prstGeom>
        </p:spPr>
        <p:txBody>
          <a:bodyPr wrap="square">
            <a:spAutoFit/>
          </a:bodyPr>
          <a:lstStyle/>
          <a:p>
            <a:pPr algn="just"/>
            <a:r>
              <a:rPr lang="en-US" sz="4000" dirty="0">
                <a:solidFill>
                  <a:srgbClr val="00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Gợi ý:</a:t>
            </a:r>
          </a:p>
          <a:p>
            <a:pPr algn="just"/>
            <a:endParaRPr lang="en-US" sz="4000" b="1" dirty="0">
              <a:solidFill>
                <a:srgbClr val="FF0000"/>
              </a:solidFill>
              <a:latin typeface="Times New Roman" pitchFamily="18" charset="0"/>
              <a:cs typeface="Times New Roman" pitchFamily="18" charset="0"/>
            </a:endParaRPr>
          </a:p>
          <a:p>
            <a:pPr algn="just"/>
            <a:r>
              <a:rPr lang="vi-VN" sz="2800" b="1" dirty="0">
                <a:solidFill>
                  <a:srgbClr val="FF0000"/>
                </a:solidFill>
                <a:latin typeface="Times New Roman" pitchFamily="18" charset="0"/>
                <a:cs typeface="Times New Roman" pitchFamily="18" charset="0"/>
              </a:rPr>
              <a:t>3. Xác định hình thức trao đổi:</a:t>
            </a:r>
          </a:p>
          <a:p>
            <a:pPr algn="just"/>
            <a:r>
              <a:rPr lang="vi-VN" sz="2800" dirty="0">
                <a:solidFill>
                  <a:srgbClr val="000000"/>
                </a:solidFill>
                <a:latin typeface="Times New Roman" pitchFamily="18" charset="0"/>
                <a:cs typeface="Times New Roman" pitchFamily="18" charset="0"/>
              </a:rPr>
              <a:t>- Người nói chuyện với em là ai (bố, mẹ hay anh, chị) ?</a:t>
            </a:r>
          </a:p>
          <a:p>
            <a:pPr algn="just"/>
            <a:r>
              <a:rPr lang="vi-VN" sz="2800" dirty="0">
                <a:solidFill>
                  <a:srgbClr val="000000"/>
                </a:solidFill>
                <a:latin typeface="Times New Roman" pitchFamily="18" charset="0"/>
                <a:cs typeface="Times New Roman" pitchFamily="18" charset="0"/>
              </a:rPr>
              <a:t>- Em xưng hô như thế nào ?</a:t>
            </a:r>
          </a:p>
          <a:p>
            <a:pPr algn="just"/>
            <a:r>
              <a:rPr lang="vi-VN" sz="2800" dirty="0">
                <a:solidFill>
                  <a:srgbClr val="000000"/>
                </a:solidFill>
                <a:latin typeface="Times New Roman" pitchFamily="18" charset="0"/>
                <a:cs typeface="Times New Roman" pitchFamily="18" charset="0"/>
              </a:rPr>
              <a:t>- Em chủ động nói chuyện với người thân về câu chuyện mới đọc hay được người thân gợi chuyện ?</a:t>
            </a:r>
          </a:p>
          <a:p>
            <a:pPr algn="just"/>
            <a:r>
              <a:rPr lang="vi-VN" sz="2800" dirty="0">
                <a:solidFill>
                  <a:srgbClr val="000000"/>
                </a:solidFill>
                <a:latin typeface="Times New Roman" pitchFamily="18" charset="0"/>
                <a:cs typeface="Times New Roman" pitchFamily="18" charset="0"/>
              </a:rPr>
              <a:t>Học sinh thực hiện theo gợi ý trong sách giáo khoa.</a:t>
            </a:r>
          </a:p>
          <a:p>
            <a:br>
              <a:rPr lang="vi-VN" sz="2800" dirty="0">
                <a:solidFill>
                  <a:srgbClr val="000000"/>
                </a:solidFill>
                <a:latin typeface="Times New Roman" pitchFamily="18" charset="0"/>
                <a:cs typeface="Times New Roman" pitchFamily="18" charset="0"/>
              </a:rPr>
            </a:br>
            <a:br>
              <a:rPr lang="vi-VN" sz="2800" dirty="0">
                <a:solidFill>
                  <a:srgbClr val="00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B97AE07-1131-0033-9DC8-213EFF40A2D2}"/>
              </a:ext>
            </a:extLst>
          </p:cNvPr>
          <p:cNvSpPr/>
          <p:nvPr/>
        </p:nvSpPr>
        <p:spPr>
          <a:xfrm>
            <a:off x="-381000" y="5376922"/>
            <a:ext cx="10152312" cy="584775"/>
          </a:xfrm>
          <a:prstGeom prst="rect">
            <a:avLst/>
          </a:prstGeom>
        </p:spPr>
        <p:txBody>
          <a:bodyPr wrap="square">
            <a:spAutoFit/>
          </a:bodyPr>
          <a:lstStyle/>
          <a:p>
            <a:pPr algn="ct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Những mẫu chuyện nào nói về người có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nghị</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3200" b="1" dirty="0" err="1">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lực</a:t>
            </a:r>
            <a:r>
              <a:rPr lang="en-US" sz="3200" b="1" dirty="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F25B599F-A699-0979-395D-BDB8F0BAEBCD}"/>
              </a:ext>
            </a:extLst>
          </p:cNvPr>
          <p:cNvSpPr/>
          <p:nvPr/>
        </p:nvSpPr>
        <p:spPr>
          <a:xfrm>
            <a:off x="358140" y="6047245"/>
            <a:ext cx="10152312" cy="584775"/>
          </a:xfrm>
          <a:prstGeom prst="rect">
            <a:avLst/>
          </a:prstGeom>
        </p:spPr>
        <p:txBody>
          <a:bodyPr wrap="square">
            <a:spAutoFit/>
          </a:bodyPr>
          <a:lstStyle/>
          <a:p>
            <a:pPr algn="ctr"/>
            <a:r>
              <a:rPr lang="en-US" sz="3200"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VD: Vua tàu thủy Bạch Thái Bưởi, Ông Trạng thả diều,....</a:t>
            </a:r>
          </a:p>
        </p:txBody>
      </p:sp>
    </p:spTree>
    <p:custDataLst>
      <p:tags r:id="rId1"/>
    </p:custDataLst>
    <p:extLst>
      <p:ext uri="{BB962C8B-B14F-4D97-AF65-F5344CB8AC3E}">
        <p14:creationId xmlns:p14="http://schemas.microsoft.com/office/powerpoint/2010/main" val="2571030103"/>
      </p:ext>
    </p:extLst>
  </p:cSld>
  <p:clrMapOvr>
    <a:masterClrMapping/>
  </p:clrMapOvr>
  <mc:AlternateContent xmlns:mc="http://schemas.openxmlformats.org/markup-compatibility/2006" xmlns:p14="http://schemas.microsoft.com/office/powerpoint/2010/main">
    <mc:Choice Requires="p14">
      <p:transition spd="slow" p14:dur="2000" advTm="27300"/>
    </mc:Choice>
    <mc:Fallback xmlns="">
      <p:transition spd="slow" advTm="2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52">
            <a:extLst>
              <a:ext uri="{FF2B5EF4-FFF2-40B4-BE49-F238E27FC236}">
                <a16:creationId xmlns:a16="http://schemas.microsoft.com/office/drawing/2014/main" id="{D3EFA975-C936-4F80-9F3D-C72D5BE6A976}"/>
              </a:ext>
            </a:extLst>
          </p:cNvPr>
          <p:cNvSpPr/>
          <p:nvPr/>
        </p:nvSpPr>
        <p:spPr>
          <a:xfrm>
            <a:off x="615316" y="5109210"/>
            <a:ext cx="10972800" cy="1506856"/>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任意多边形 53">
            <a:extLst>
              <a:ext uri="{FF2B5EF4-FFF2-40B4-BE49-F238E27FC236}">
                <a16:creationId xmlns:a16="http://schemas.microsoft.com/office/drawing/2014/main" id="{3FBD0A64-14A6-B764-0FED-4B7F07F1948C}"/>
              </a:ext>
            </a:extLst>
          </p:cNvPr>
          <p:cNvSpPr/>
          <p:nvPr/>
        </p:nvSpPr>
        <p:spPr>
          <a:xfrm>
            <a:off x="615826" y="5210551"/>
            <a:ext cx="10972799" cy="1626815"/>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no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a:extLst>
              <a:ext uri="{FF2B5EF4-FFF2-40B4-BE49-F238E27FC236}">
                <a16:creationId xmlns:a16="http://schemas.microsoft.com/office/drawing/2014/main" id="{8A93EEA1-2C93-7022-1E5F-50225D1343D7}"/>
              </a:ext>
            </a:extLst>
          </p:cNvPr>
          <p:cNvSpPr txBox="1"/>
          <p:nvPr/>
        </p:nvSpPr>
        <p:spPr>
          <a:xfrm>
            <a:off x="927775" y="1595241"/>
            <a:ext cx="5613900"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9600" b="1" dirty="0" err="1">
                <a:ln w="19050">
                  <a:solidFill>
                    <a:srgbClr val="F63866"/>
                  </a:solidFill>
                </a:ln>
                <a:gradFill>
                  <a:gsLst>
                    <a:gs pos="2000">
                      <a:schemeClr val="accent1">
                        <a:lumMod val="5000"/>
                        <a:lumOff val="95000"/>
                      </a:schemeClr>
                    </a:gs>
                    <a:gs pos="52000">
                      <a:srgbClr val="FF8FBF"/>
                    </a:gs>
                    <a:gs pos="67000">
                      <a:srgbClr val="FF5AA2"/>
                    </a:gs>
                    <a:gs pos="84000">
                      <a:srgbClr val="F63866"/>
                    </a:gs>
                  </a:gsLst>
                  <a:lin ang="5400000" scaled="1"/>
                </a:gradFill>
                <a:effectLst>
                  <a:outerShdw blurRad="38100" dist="38100" dir="2700000" algn="tl">
                    <a:srgbClr val="000000">
                      <a:alpha val="43137"/>
                    </a:srgbClr>
                  </a:outerShdw>
                </a:effectLst>
                <a:latin typeface="UTM Showcard" panose="02040603050506020204" pitchFamily="18" charset="0"/>
                <a:ea typeface="微软雅黑" panose="020B0503020204020204" charset="-122"/>
                <a:cs typeface="Times New Roman" pitchFamily="18" charset="0"/>
              </a:rPr>
              <a:t>Luyện</a:t>
            </a:r>
            <a:r>
              <a:rPr lang="en-US" sz="9600" b="1" dirty="0">
                <a:ln w="19050">
                  <a:solidFill>
                    <a:srgbClr val="F63866"/>
                  </a:solidFill>
                </a:ln>
                <a:gradFill>
                  <a:gsLst>
                    <a:gs pos="2000">
                      <a:schemeClr val="accent1">
                        <a:lumMod val="5000"/>
                        <a:lumOff val="95000"/>
                      </a:schemeClr>
                    </a:gs>
                    <a:gs pos="52000">
                      <a:srgbClr val="FF8FBF"/>
                    </a:gs>
                    <a:gs pos="67000">
                      <a:srgbClr val="FF5AA2"/>
                    </a:gs>
                    <a:gs pos="84000">
                      <a:srgbClr val="F63866"/>
                    </a:gs>
                  </a:gsLst>
                  <a:lin ang="5400000" scaled="1"/>
                </a:gradFill>
                <a:effectLst>
                  <a:outerShdw blurRad="38100" dist="38100" dir="2700000" algn="tl">
                    <a:srgbClr val="000000">
                      <a:alpha val="43137"/>
                    </a:srgbClr>
                  </a:outerShdw>
                </a:effectLst>
                <a:latin typeface="UTM Showcard" panose="02040603050506020204" pitchFamily="18" charset="0"/>
                <a:ea typeface="微软雅黑" panose="020B0503020204020204" charset="-122"/>
                <a:cs typeface="Times New Roman" pitchFamily="18" charset="0"/>
              </a:rPr>
              <a:t> </a:t>
            </a:r>
            <a:r>
              <a:rPr lang="en-US" sz="9600" b="1" dirty="0" err="1">
                <a:ln w="19050">
                  <a:solidFill>
                    <a:srgbClr val="F63866"/>
                  </a:solidFill>
                </a:ln>
                <a:gradFill>
                  <a:gsLst>
                    <a:gs pos="2000">
                      <a:schemeClr val="accent1">
                        <a:lumMod val="5000"/>
                        <a:lumOff val="95000"/>
                      </a:schemeClr>
                    </a:gs>
                    <a:gs pos="52000">
                      <a:srgbClr val="FF8FBF"/>
                    </a:gs>
                    <a:gs pos="67000">
                      <a:srgbClr val="FF5AA2"/>
                    </a:gs>
                    <a:gs pos="84000">
                      <a:srgbClr val="F63866"/>
                    </a:gs>
                  </a:gsLst>
                  <a:lin ang="5400000" scaled="1"/>
                </a:gradFill>
                <a:effectLst>
                  <a:outerShdw blurRad="38100" dist="38100" dir="2700000" algn="tl">
                    <a:srgbClr val="000000">
                      <a:alpha val="43137"/>
                    </a:srgbClr>
                  </a:outerShdw>
                </a:effectLst>
                <a:latin typeface="UTM Showcard" panose="02040603050506020204" pitchFamily="18" charset="0"/>
                <a:ea typeface="微软雅黑" panose="020B0503020204020204" charset="-122"/>
                <a:cs typeface="Times New Roman" pitchFamily="18" charset="0"/>
              </a:rPr>
              <a:t>tập</a:t>
            </a:r>
            <a:endParaRPr lang="en-US" sz="9600" b="1" dirty="0">
              <a:ln w="19050">
                <a:solidFill>
                  <a:srgbClr val="F63866"/>
                </a:solidFill>
              </a:ln>
              <a:gradFill>
                <a:gsLst>
                  <a:gs pos="2000">
                    <a:schemeClr val="accent1">
                      <a:lumMod val="5000"/>
                      <a:lumOff val="95000"/>
                    </a:schemeClr>
                  </a:gs>
                  <a:gs pos="52000">
                    <a:srgbClr val="FF8FBF"/>
                  </a:gs>
                  <a:gs pos="67000">
                    <a:srgbClr val="FF5AA2"/>
                  </a:gs>
                  <a:gs pos="84000">
                    <a:srgbClr val="F63866"/>
                  </a:gs>
                </a:gsLst>
                <a:lin ang="5400000" scaled="1"/>
              </a:gradFill>
              <a:effectLst>
                <a:outerShdw blurRad="38100" dist="38100" dir="2700000" algn="tl">
                  <a:srgbClr val="000000">
                    <a:alpha val="43137"/>
                  </a:srgbClr>
                </a:outerShdw>
              </a:effectLst>
              <a:latin typeface="UTM Showcard" panose="02040603050506020204" pitchFamily="18" charset="0"/>
              <a:ea typeface="微软雅黑" panose="020B0503020204020204" charset="-122"/>
              <a:cs typeface="Times New Roman" pitchFamily="18" charset="0"/>
            </a:endParaRPr>
          </a:p>
        </p:txBody>
      </p:sp>
      <p:grpSp>
        <p:nvGrpSpPr>
          <p:cNvPr id="2" name="组合 77">
            <a:extLst>
              <a:ext uri="{FF2B5EF4-FFF2-40B4-BE49-F238E27FC236}">
                <a16:creationId xmlns:a16="http://schemas.microsoft.com/office/drawing/2014/main" id="{619D1CE1-356B-1D38-1553-ED70E793940C}"/>
              </a:ext>
            </a:extLst>
          </p:cNvPr>
          <p:cNvGrpSpPr>
            <a:grpSpLocks/>
          </p:cNvGrpSpPr>
          <p:nvPr/>
        </p:nvGrpSpPr>
        <p:grpSpPr bwMode="auto">
          <a:xfrm>
            <a:off x="10006966" y="413386"/>
            <a:ext cx="1489710" cy="935354"/>
            <a:chOff x="594424" y="1153191"/>
            <a:chExt cx="2605976" cy="1634460"/>
          </a:xfrm>
        </p:grpSpPr>
        <p:sp>
          <p:nvSpPr>
            <p:cNvPr id="12" name="任意多边形 78">
              <a:extLst>
                <a:ext uri="{FF2B5EF4-FFF2-40B4-BE49-F238E27FC236}">
                  <a16:creationId xmlns:a16="http://schemas.microsoft.com/office/drawing/2014/main" id="{4858FDAE-293A-F0A4-1744-8E6BC1D8E9F9}"/>
                </a:ext>
              </a:extLst>
            </p:cNvPr>
            <p:cNvSpPr/>
            <p:nvPr/>
          </p:nvSpPr>
          <p:spPr>
            <a:xfrm>
              <a:off x="617750" y="1176492"/>
              <a:ext cx="2582650" cy="1611159"/>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任意多边形 79">
              <a:extLst>
                <a:ext uri="{FF2B5EF4-FFF2-40B4-BE49-F238E27FC236}">
                  <a16:creationId xmlns:a16="http://schemas.microsoft.com/office/drawing/2014/main" id="{B1CF0679-E973-E912-A1C3-9A652AA7D14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 name="组合 77">
            <a:extLst>
              <a:ext uri="{FF2B5EF4-FFF2-40B4-BE49-F238E27FC236}">
                <a16:creationId xmlns:a16="http://schemas.microsoft.com/office/drawing/2014/main" id="{689D231E-05D5-6D6D-7748-65D152FAB5A6}"/>
              </a:ext>
            </a:extLst>
          </p:cNvPr>
          <p:cNvGrpSpPr>
            <a:grpSpLocks/>
          </p:cNvGrpSpPr>
          <p:nvPr/>
        </p:nvGrpSpPr>
        <p:grpSpPr bwMode="auto">
          <a:xfrm flipH="1">
            <a:off x="-135256" y="1461136"/>
            <a:ext cx="1489711" cy="933450"/>
            <a:chOff x="594424" y="1153191"/>
            <a:chExt cx="2605976" cy="1634460"/>
          </a:xfrm>
        </p:grpSpPr>
        <p:sp>
          <p:nvSpPr>
            <p:cNvPr id="15" name="任意多边形 78">
              <a:extLst>
                <a:ext uri="{FF2B5EF4-FFF2-40B4-BE49-F238E27FC236}">
                  <a16:creationId xmlns:a16="http://schemas.microsoft.com/office/drawing/2014/main" id="{D006735E-CC01-68BD-5764-38A67D644BB3}"/>
                </a:ext>
              </a:extLst>
            </p:cNvPr>
            <p:cNvSpPr/>
            <p:nvPr/>
          </p:nvSpPr>
          <p:spPr>
            <a:xfrm>
              <a:off x="617752" y="1176539"/>
              <a:ext cx="2582648" cy="1611112"/>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任意多边形 79">
              <a:extLst>
                <a:ext uri="{FF2B5EF4-FFF2-40B4-BE49-F238E27FC236}">
                  <a16:creationId xmlns:a16="http://schemas.microsoft.com/office/drawing/2014/main" id="{4C3FA7BD-DA62-84CE-B6CC-8F03E9A1A761}"/>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7" name="任意多边形 79">
            <a:extLst>
              <a:ext uri="{FF2B5EF4-FFF2-40B4-BE49-F238E27FC236}">
                <a16:creationId xmlns:a16="http://schemas.microsoft.com/office/drawing/2014/main" id="{57F5A83F-B4EC-85F2-5AF4-8679934D4ABA}"/>
              </a:ext>
            </a:extLst>
          </p:cNvPr>
          <p:cNvSpPr/>
          <p:nvPr/>
        </p:nvSpPr>
        <p:spPr>
          <a:xfrm>
            <a:off x="7849167" y="1007104"/>
            <a:ext cx="1090267" cy="6831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18" name="Picture 17">
            <a:extLst>
              <a:ext uri="{FF2B5EF4-FFF2-40B4-BE49-F238E27FC236}">
                <a16:creationId xmlns:a16="http://schemas.microsoft.com/office/drawing/2014/main" id="{C4BB0277-A8B0-CDAB-870B-0EBE0AD3DC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17596"/>
            <a:ext cx="6002656"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BEF63C5-7629-9629-740A-ABD58ECCD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846" y="1647826"/>
            <a:ext cx="5349240" cy="465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
            <a:extLst>
              <a:ext uri="{FF2B5EF4-FFF2-40B4-BE49-F238E27FC236}">
                <a16:creationId xmlns:a16="http://schemas.microsoft.com/office/drawing/2014/main" id="{818C1BD3-0E70-A3B2-D01F-4B3533BE79D9}"/>
              </a:ext>
            </a:extLst>
          </p:cNvPr>
          <p:cNvPicPr>
            <a:picLocks noChangeAspect="1"/>
          </p:cNvPicPr>
          <p:nvPr/>
        </p:nvPicPr>
        <p:blipFill>
          <a:blip r:embed="rId4" cstate="print">
            <a:extLst>
              <a:ext uri="{28A0092B-C50C-407E-A947-70E740481C1C}">
                <a14:useLocalDpi xmlns:a14="http://schemas.microsoft.com/office/drawing/2010/main" val="0"/>
              </a:ext>
            </a:extLst>
          </a:blip>
          <a:srcRect t="26978" b="31203"/>
          <a:stretch>
            <a:fillRect/>
          </a:stretch>
        </p:blipFill>
        <p:spPr bwMode="auto">
          <a:xfrm>
            <a:off x="1817370" y="4440556"/>
            <a:ext cx="383476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par>
                          <p:cTn id="24" fill="hold" nodeType="afterGroup">
                            <p:stCondLst>
                              <p:cond delay="175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500"/>
                                        <p:tgtEl>
                                          <p:spTgt spid="19"/>
                                        </p:tgtEl>
                                      </p:cBhvr>
                                    </p:animEffect>
                                  </p:childTnLst>
                                </p:cTn>
                              </p:par>
                            </p:childTnLst>
                          </p:cTn>
                        </p:par>
                        <p:par>
                          <p:cTn id="28" fill="hold" nodeType="afterGroup">
                            <p:stCondLst>
                              <p:cond delay="325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childTnLst>
                          </p:cTn>
                        </p:par>
                        <p:par>
                          <p:cTn id="34" fill="hold" nodeType="afterGroup">
                            <p:stCondLst>
                              <p:cond delay="40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fltVal val="0"/>
                                          </p:val>
                                        </p:tav>
                                        <p:tav tm="100000">
                                          <p:val>
                                            <p:strVal val="#ppt_w"/>
                                          </p:val>
                                        </p:tav>
                                      </p:tavLst>
                                    </p:anim>
                                    <p:anim calcmode="lin" valueType="num">
                                      <p:cBhvr>
                                        <p:cTn id="38" dur="750" fill="hold"/>
                                        <p:tgtEl>
                                          <p:spTgt spid="3"/>
                                        </p:tgtEl>
                                        <p:attrNameLst>
                                          <p:attrName>ppt_h</p:attrName>
                                        </p:attrNameLst>
                                      </p:cBhvr>
                                      <p:tavLst>
                                        <p:tav tm="0">
                                          <p:val>
                                            <p:fltVal val="0"/>
                                          </p:val>
                                        </p:tav>
                                        <p:tav tm="100000">
                                          <p:val>
                                            <p:strVal val="#ppt_h"/>
                                          </p:val>
                                        </p:tav>
                                      </p:tavLst>
                                    </p:anim>
                                    <p:animEffect transition="in" filter="fade">
                                      <p:cBhvr>
                                        <p:cTn id="39" dur="750"/>
                                        <p:tgtEl>
                                          <p:spTgt spid="3"/>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3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par>
                          <p:cTn id="51" fill="hold" nodeType="afterGroup">
                            <p:stCondLst>
                              <p:cond delay="5000"/>
                            </p:stCondLst>
                            <p:childTnLst>
                              <p:par>
                                <p:cTn id="52" presetID="42"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 y="1638360"/>
            <a:ext cx="12192000" cy="5016758"/>
          </a:xfrm>
          <a:prstGeom prst="rect">
            <a:avLst/>
          </a:prstGeom>
        </p:spPr>
        <p:txBody>
          <a:bodyPr wrap="square">
            <a:spAutoFit/>
          </a:bodyPr>
          <a:lstStyle/>
          <a:p>
            <a:pPr algn="just"/>
            <a:r>
              <a:rPr lang="vi-VN" sz="3200" dirty="0">
                <a:solidFill>
                  <a:srgbClr val="000000"/>
                </a:solidFill>
                <a:latin typeface="Times New Roman" pitchFamily="18" charset="0"/>
                <a:cs typeface="Times New Roman" pitchFamily="18" charset="0"/>
              </a:rPr>
              <a:t>- Chị: Chị đã </a:t>
            </a:r>
            <a:r>
              <a:rPr lang="en-US" sz="3200" dirty="0">
                <a:solidFill>
                  <a:srgbClr val="000000"/>
                </a:solidFill>
                <a:latin typeface="Times New Roman" pitchFamily="18" charset="0"/>
                <a:cs typeface="Times New Roman" pitchFamily="18" charset="0"/>
              </a:rPr>
              <a:t>đọc truyện ông Trạng thả diều .</a:t>
            </a:r>
            <a:r>
              <a:rPr lang="vi-VN" sz="3200" dirty="0">
                <a:solidFill>
                  <a:srgbClr val="000000"/>
                </a:solidFill>
                <a:latin typeface="Times New Roman" pitchFamily="18" charset="0"/>
                <a:cs typeface="Times New Roman" pitchFamily="18" charset="0"/>
              </a:rPr>
              <a:t>Em xem chưa?</a:t>
            </a:r>
          </a:p>
          <a:p>
            <a:pPr algn="just"/>
            <a:r>
              <a:rPr lang="vi-VN" sz="3200" dirty="0">
                <a:solidFill>
                  <a:srgbClr val="000000"/>
                </a:solidFill>
                <a:latin typeface="Times New Roman" pitchFamily="18" charset="0"/>
                <a:cs typeface="Times New Roman" pitchFamily="18" charset="0"/>
              </a:rPr>
              <a:t>- Em: Em xem rồi chị ạ!</a:t>
            </a:r>
          </a:p>
          <a:p>
            <a:pPr algn="just"/>
            <a:r>
              <a:rPr lang="vi-VN" sz="3200" dirty="0">
                <a:solidFill>
                  <a:srgbClr val="000000"/>
                </a:solidFill>
                <a:latin typeface="Times New Roman" pitchFamily="18" charset="0"/>
                <a:cs typeface="Times New Roman" pitchFamily="18" charset="0"/>
              </a:rPr>
              <a:t>- Chị: Em có nhận xét gì về tác phẩm ấy?</a:t>
            </a:r>
          </a:p>
          <a:p>
            <a:pPr algn="just"/>
            <a:r>
              <a:rPr lang="vi-VN" sz="3200" dirty="0">
                <a:solidFill>
                  <a:srgbClr val="000000"/>
                </a:solidFill>
                <a:latin typeface="Times New Roman" pitchFamily="18" charset="0"/>
                <a:cs typeface="Times New Roman" pitchFamily="18" charset="0"/>
              </a:rPr>
              <a:t>- Em: Quyển truyện đã để lại cho em nhiều ấn tượng sâu sắc.</a:t>
            </a:r>
          </a:p>
          <a:p>
            <a:pPr algn="just"/>
            <a:r>
              <a:rPr lang="vi-VN" sz="3200" dirty="0">
                <a:solidFill>
                  <a:srgbClr val="000000"/>
                </a:solidFill>
                <a:latin typeface="Times New Roman" pitchFamily="18" charset="0"/>
                <a:cs typeface="Times New Roman" pitchFamily="18" charset="0"/>
              </a:rPr>
              <a:t>- Chị: </a:t>
            </a:r>
            <a:r>
              <a:rPr lang="en-US" sz="3200" dirty="0">
                <a:solidFill>
                  <a:srgbClr val="000000"/>
                </a:solidFill>
                <a:latin typeface="Times New Roman" pitchFamily="18" charset="0"/>
                <a:cs typeface="Times New Roman" pitchFamily="18" charset="0"/>
              </a:rPr>
              <a:t>Em có ấ</a:t>
            </a:r>
            <a:r>
              <a:rPr lang="vi-VN" sz="3200" dirty="0">
                <a:solidFill>
                  <a:srgbClr val="000000"/>
                </a:solidFill>
                <a:latin typeface="Times New Roman" pitchFamily="18" charset="0"/>
                <a:cs typeface="Times New Roman" pitchFamily="18" charset="0"/>
              </a:rPr>
              <a:t>n tượng </a:t>
            </a:r>
            <a:r>
              <a:rPr lang="en-US" sz="3200" dirty="0">
                <a:solidFill>
                  <a:srgbClr val="000000"/>
                </a:solidFill>
                <a:latin typeface="Times New Roman" pitchFamily="18" charset="0"/>
                <a:cs typeface="Times New Roman" pitchFamily="18" charset="0"/>
              </a:rPr>
              <a:t>gì về </a:t>
            </a:r>
            <a:r>
              <a:rPr lang="vi-VN" sz="3200" dirty="0">
                <a:solidFill>
                  <a:srgbClr val="000000"/>
                </a:solidFill>
                <a:latin typeface="Times New Roman" pitchFamily="18" charset="0"/>
                <a:cs typeface="Times New Roman" pitchFamily="18" charset="0"/>
              </a:rPr>
              <a:t>nhân vật</a:t>
            </a:r>
            <a:r>
              <a:rPr lang="en-US" sz="3200" dirty="0">
                <a:solidFill>
                  <a:srgbClr val="000000"/>
                </a:solidFill>
                <a:latin typeface="Times New Roman" pitchFamily="18" charset="0"/>
                <a:cs typeface="Times New Roman" pitchFamily="18" charset="0"/>
              </a:rPr>
              <a:t> Nguyễn Hiền</a:t>
            </a:r>
            <a:r>
              <a:rPr lang="vi-VN" sz="3200" dirty="0">
                <a:solidFill>
                  <a:srgbClr val="000000"/>
                </a:solidFill>
                <a:latin typeface="Times New Roman" pitchFamily="18" charset="0"/>
                <a:cs typeface="Times New Roman" pitchFamily="18" charset="0"/>
              </a:rPr>
              <a:t>?</a:t>
            </a:r>
          </a:p>
          <a:p>
            <a:pPr algn="just"/>
            <a:r>
              <a:rPr lang="vi-VN" sz="3200" dirty="0">
                <a:solidFill>
                  <a:srgbClr val="000000"/>
                </a:solidFill>
                <a:latin typeface="Times New Roman" pitchFamily="18" charset="0"/>
                <a:cs typeface="Times New Roman" pitchFamily="18" charset="0"/>
              </a:rPr>
              <a:t>- Em: Thông minh, </a:t>
            </a:r>
            <a:r>
              <a:rPr lang="en-US" sz="3200" dirty="0">
                <a:solidFill>
                  <a:srgbClr val="000000"/>
                </a:solidFill>
                <a:latin typeface="Times New Roman" pitchFamily="18" charset="0"/>
                <a:cs typeface="Times New Roman" pitchFamily="18" charset="0"/>
              </a:rPr>
              <a:t>hiếu học, chăm chỉ,</a:t>
            </a:r>
            <a:r>
              <a:rPr lang="vi-VN" sz="3200" dirty="0">
                <a:solidFill>
                  <a:srgbClr val="000000"/>
                </a:solidFill>
                <a:latin typeface="Times New Roman" pitchFamily="18" charset="0"/>
                <a:cs typeface="Times New Roman" pitchFamily="18" charset="0"/>
              </a:rPr>
              <a:t> có nghị lực.</a:t>
            </a:r>
            <a:r>
              <a:rPr lang="en-US" sz="3200" dirty="0">
                <a:solidFill>
                  <a:srgbClr val="000000"/>
                </a:solidFill>
                <a:latin typeface="Times New Roman" pitchFamily="18" charset="0"/>
                <a:cs typeface="Times New Roman" pitchFamily="18" charset="0"/>
              </a:rPr>
              <a:t>...</a:t>
            </a:r>
            <a:endParaRPr lang="vi-VN" sz="3200" dirty="0">
              <a:solidFill>
                <a:srgbClr val="000000"/>
              </a:solidFill>
              <a:latin typeface="Times New Roman" pitchFamily="18" charset="0"/>
              <a:cs typeface="Times New Roman" pitchFamily="18" charset="0"/>
            </a:endParaRPr>
          </a:p>
          <a:p>
            <a:pPr algn="just"/>
            <a:r>
              <a:rPr lang="vi-VN" sz="3200" dirty="0">
                <a:solidFill>
                  <a:srgbClr val="000000"/>
                </a:solidFill>
                <a:latin typeface="Times New Roman" pitchFamily="18" charset="0"/>
                <a:cs typeface="Times New Roman" pitchFamily="18" charset="0"/>
              </a:rPr>
              <a:t>- Chị: Chị cũng thấy thế.</a:t>
            </a:r>
          </a:p>
          <a:p>
            <a:br>
              <a:rPr lang="vi-VN" sz="3200" dirty="0">
                <a:solidFill>
                  <a:srgbClr val="000000"/>
                </a:solidFill>
                <a:latin typeface="Times New Roman" pitchFamily="18" charset="0"/>
                <a:cs typeface="Times New Roman" pitchFamily="18" charset="0"/>
              </a:rPr>
            </a:br>
            <a:br>
              <a:rPr lang="vi-VN" sz="3200" dirty="0">
                <a:solidFill>
                  <a:srgbClr val="000000"/>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Rectangle 2"/>
          <p:cNvSpPr/>
          <p:nvPr/>
        </p:nvSpPr>
        <p:spPr>
          <a:xfrm>
            <a:off x="487680" y="251133"/>
            <a:ext cx="10942320" cy="1200329"/>
          </a:xfrm>
          <a:prstGeom prst="rect">
            <a:avLst/>
          </a:prstGeom>
        </p:spPr>
        <p:txBody>
          <a:bodyPr wrap="square">
            <a:spAutoFit/>
          </a:bodyPr>
          <a:lstStyle/>
          <a:p>
            <a:pPr lvl="0" algn="just"/>
            <a:r>
              <a:rPr lang="vi-VN" sz="3600" b="1" i="1" dirty="0">
                <a:solidFill>
                  <a:srgbClr val="C00000"/>
                </a:solidFill>
                <a:latin typeface="Times New Roman" pitchFamily="18" charset="0"/>
                <a:cs typeface="Times New Roman" pitchFamily="18" charset="0"/>
              </a:rPr>
              <a:t>Ví dụ: Về một cuộc trao đổi ý kiến của em và chị gái của em:</a:t>
            </a:r>
            <a:endParaRPr lang="vi-VN" sz="3600" b="1" dirty="0">
              <a:solidFill>
                <a:srgbClr val="C00000"/>
              </a:solidFill>
              <a:latin typeface="Times New Roman" pitchFamily="18" charset="0"/>
              <a:cs typeface="Times New Roman" pitchFamily="18" charset="0"/>
            </a:endParaRPr>
          </a:p>
        </p:txBody>
      </p:sp>
      <p:pic>
        <p:nvPicPr>
          <p:cNvPr id="4" name="图片 2">
            <a:extLst>
              <a:ext uri="{FF2B5EF4-FFF2-40B4-BE49-F238E27FC236}">
                <a16:creationId xmlns:a16="http://schemas.microsoft.com/office/drawing/2014/main" id="{2D3D8DD1-C2D9-A487-C051-ABC79FBC58C5}"/>
              </a:ext>
            </a:extLst>
          </p:cNvPr>
          <p:cNvPicPr>
            <a:picLocks noChangeAspect="1"/>
          </p:cNvPicPr>
          <p:nvPr/>
        </p:nvPicPr>
        <p:blipFill>
          <a:blip r:embed="rId2" cstate="print">
            <a:extLst>
              <a:ext uri="{28A0092B-C50C-407E-A947-70E740481C1C}">
                <a14:useLocalDpi xmlns:a14="http://schemas.microsoft.com/office/drawing/2010/main" val="0"/>
              </a:ext>
            </a:extLst>
          </a:blip>
          <a:srcRect l="-18" t="5437" r="18" b="12291"/>
          <a:stretch>
            <a:fillRect/>
          </a:stretch>
        </p:blipFill>
        <p:spPr bwMode="auto">
          <a:xfrm>
            <a:off x="4412975" y="4492487"/>
            <a:ext cx="7368208" cy="216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579161"/>
      </p:ext>
    </p:extLst>
  </p:cSld>
  <p:clrMapOvr>
    <a:masterClrMapping/>
  </p:clrMapOvr>
  <mc:AlternateContent xmlns:mc="http://schemas.openxmlformats.org/markup-compatibility/2006" xmlns:p14="http://schemas.microsoft.com/office/powerpoint/2010/main">
    <mc:Choice Requires="p14">
      <p:transition spd="slow" p14:dur="2000" advTm="73440"/>
    </mc:Choice>
    <mc:Fallback xmlns="">
      <p:transition spd="slow" advTm="73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0370" objId="3"/>
        <p14:stopEvt time="2952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占位符 1"/>
          <p:cNvSpPr txBox="1"/>
          <p:nvPr/>
        </p:nvSpPr>
        <p:spPr>
          <a:xfrm>
            <a:off x="0" y="0"/>
            <a:ext cx="12191999" cy="685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pPr lvl="0" algn="just">
              <a:lnSpc>
                <a:spcPct val="100000"/>
              </a:lnSpc>
              <a:spcBef>
                <a:spcPts val="0"/>
              </a:spcBef>
            </a:pPr>
            <a:r>
              <a:rPr lang="en-US" sz="3200" b="1" dirty="0">
                <a:solidFill>
                  <a:srgbClr val="C00000"/>
                </a:solidFill>
                <a:latin typeface="Times New Roman" pitchFamily="18" charset="0"/>
                <a:ea typeface="+mn-ea"/>
                <a:cs typeface="Times New Roman" pitchFamily="18" charset="0"/>
              </a:rPr>
              <a:t>       </a:t>
            </a:r>
            <a:r>
              <a:rPr lang="vi-VN" sz="3200" b="1" dirty="0">
                <a:solidFill>
                  <a:srgbClr val="C00000"/>
                </a:solidFill>
                <a:latin typeface="Times New Roman" pitchFamily="18" charset="0"/>
                <a:ea typeface="+mn-ea"/>
                <a:cs typeface="Times New Roman" pitchFamily="18" charset="0"/>
              </a:rPr>
              <a:t>Ví dụ: Về một cuộc trao đổi ý kiến của em và b</a:t>
            </a:r>
            <a:r>
              <a:rPr lang="en-US" sz="3200" b="1" dirty="0">
                <a:solidFill>
                  <a:srgbClr val="C00000"/>
                </a:solidFill>
                <a:latin typeface="Times New Roman" pitchFamily="18" charset="0"/>
                <a:ea typeface="+mn-ea"/>
                <a:cs typeface="Times New Roman" pitchFamily="18" charset="0"/>
              </a:rPr>
              <a:t>a</a:t>
            </a:r>
            <a:r>
              <a:rPr lang="vi-VN" sz="3200" b="1" dirty="0">
                <a:solidFill>
                  <a:srgbClr val="C00000"/>
                </a:solidFill>
                <a:latin typeface="Times New Roman" pitchFamily="18" charset="0"/>
                <a:ea typeface="+mn-ea"/>
                <a:cs typeface="Times New Roman" pitchFamily="18" charset="0"/>
              </a:rPr>
              <a:t> của em</a:t>
            </a:r>
          </a:p>
          <a:p>
            <a:pPr lvl="0" algn="just">
              <a:lnSpc>
                <a:spcPct val="100000"/>
              </a:lnSpc>
              <a:spcBef>
                <a:spcPts val="0"/>
              </a:spcBef>
            </a:pPr>
            <a:r>
              <a:rPr lang="vi-VN" sz="3200" dirty="0">
                <a:solidFill>
                  <a:srgbClr val="000000"/>
                </a:solidFill>
                <a:latin typeface="Times New Roman" pitchFamily="18" charset="0"/>
                <a:ea typeface="+mn-ea"/>
                <a:cs typeface="Times New Roman" pitchFamily="18" charset="0"/>
              </a:rPr>
              <a:t>- </a:t>
            </a:r>
            <a:r>
              <a:rPr lang="vi-VN" sz="3200" dirty="0">
                <a:solidFill>
                  <a:srgbClr val="0000FF"/>
                </a:solidFill>
                <a:latin typeface="Times New Roman" pitchFamily="18" charset="0"/>
                <a:ea typeface="+mn-ea"/>
                <a:cs typeface="Times New Roman" pitchFamily="18" charset="0"/>
              </a:rPr>
              <a:t>B</a:t>
            </a:r>
            <a:r>
              <a:rPr lang="en-US" sz="3200" dirty="0">
                <a:solidFill>
                  <a:srgbClr val="0000FF"/>
                </a:solidFill>
                <a:latin typeface="Times New Roman" pitchFamily="18" charset="0"/>
                <a:ea typeface="+mn-ea"/>
                <a:cs typeface="Times New Roman" pitchFamily="18" charset="0"/>
              </a:rPr>
              <a:t>a</a:t>
            </a:r>
            <a:r>
              <a:rPr lang="vi-VN" sz="3200" dirty="0">
                <a:solidFill>
                  <a:srgbClr val="000000"/>
                </a:solidFill>
                <a:latin typeface="Times New Roman" pitchFamily="18" charset="0"/>
                <a:ea typeface="+mn-ea"/>
                <a:cs typeface="Times New Roman" pitchFamily="18" charset="0"/>
              </a:rPr>
              <a:t>: Nam, con có biết câu chuyện về nhân vật có ý chí, nghị lực nào không?</a:t>
            </a:r>
          </a:p>
          <a:p>
            <a:pPr lvl="0" algn="just">
              <a:lnSpc>
                <a:spcPct val="100000"/>
              </a:lnSpc>
              <a:spcBef>
                <a:spcPts val="0"/>
              </a:spcBef>
            </a:pPr>
            <a:r>
              <a:rPr lang="vi-VN" sz="3200" dirty="0">
                <a:solidFill>
                  <a:srgbClr val="000000"/>
                </a:solidFill>
                <a:latin typeface="Times New Roman" pitchFamily="18" charset="0"/>
                <a:ea typeface="+mn-ea"/>
                <a:cs typeface="Times New Roman" pitchFamily="18" charset="0"/>
              </a:rPr>
              <a:t>- </a:t>
            </a:r>
            <a:r>
              <a:rPr lang="vi-VN" sz="3200" dirty="0">
                <a:solidFill>
                  <a:srgbClr val="0000FF"/>
                </a:solidFill>
                <a:latin typeface="Times New Roman" pitchFamily="18" charset="0"/>
                <a:ea typeface="+mn-ea"/>
                <a:cs typeface="Times New Roman" pitchFamily="18" charset="0"/>
              </a:rPr>
              <a:t>Con</a:t>
            </a:r>
            <a:r>
              <a:rPr lang="vi-VN" sz="3200" dirty="0">
                <a:solidFill>
                  <a:srgbClr val="000000"/>
                </a:solidFill>
                <a:latin typeface="Times New Roman" pitchFamily="18" charset="0"/>
                <a:ea typeface="+mn-ea"/>
                <a:cs typeface="Times New Roman" pitchFamily="18" charset="0"/>
              </a:rPr>
              <a:t>: Con có ạ. Con đã được đọc câu chuyện về thầy giáo Nguyễn Ngọc Ký ạ.</a:t>
            </a:r>
          </a:p>
          <a:p>
            <a:pPr lvl="0" algn="just">
              <a:lnSpc>
                <a:spcPct val="100000"/>
              </a:lnSpc>
              <a:spcBef>
                <a:spcPts val="0"/>
              </a:spcBef>
            </a:pPr>
            <a:r>
              <a:rPr lang="vi-VN" sz="3200" dirty="0">
                <a:solidFill>
                  <a:srgbClr val="000000"/>
                </a:solidFill>
                <a:latin typeface="Times New Roman" pitchFamily="18" charset="0"/>
                <a:ea typeface="+mn-ea"/>
                <a:cs typeface="Times New Roman" pitchFamily="18" charset="0"/>
              </a:rPr>
              <a:t>- </a:t>
            </a:r>
            <a:r>
              <a:rPr lang="vi-VN" sz="3200" dirty="0">
                <a:solidFill>
                  <a:srgbClr val="0000FF"/>
                </a:solidFill>
                <a:latin typeface="Times New Roman" pitchFamily="18" charset="0"/>
                <a:ea typeface="+mn-ea"/>
                <a:cs typeface="Times New Roman" pitchFamily="18" charset="0"/>
              </a:rPr>
              <a:t>B</a:t>
            </a:r>
            <a:r>
              <a:rPr lang="en-US" sz="3200" dirty="0">
                <a:solidFill>
                  <a:srgbClr val="0000FF"/>
                </a:solidFill>
                <a:latin typeface="Times New Roman" pitchFamily="18" charset="0"/>
                <a:ea typeface="+mn-ea"/>
                <a:cs typeface="Times New Roman" pitchFamily="18" charset="0"/>
              </a:rPr>
              <a:t>a</a:t>
            </a:r>
            <a:r>
              <a:rPr lang="vi-VN" sz="3200" dirty="0">
                <a:solidFill>
                  <a:srgbClr val="000000"/>
                </a:solidFill>
                <a:latin typeface="Times New Roman" pitchFamily="18" charset="0"/>
                <a:ea typeface="+mn-ea"/>
                <a:cs typeface="Times New Roman" pitchFamily="18" charset="0"/>
              </a:rPr>
              <a:t>: À. Câu chuyện đó bố cũng đã đọc rồi. Thầy giáo Nguyễn Ngọc Ký thật đáng khâm phục! </a:t>
            </a:r>
          </a:p>
          <a:p>
            <a:pPr lvl="0" algn="just">
              <a:lnSpc>
                <a:spcPct val="100000"/>
              </a:lnSpc>
              <a:spcBef>
                <a:spcPts val="0"/>
              </a:spcBef>
            </a:pPr>
            <a:r>
              <a:rPr lang="vi-VN" sz="3200" dirty="0">
                <a:solidFill>
                  <a:srgbClr val="000000"/>
                </a:solidFill>
                <a:latin typeface="Times New Roman" pitchFamily="18" charset="0"/>
                <a:ea typeface="+mn-ea"/>
                <a:cs typeface="Times New Roman" pitchFamily="18" charset="0"/>
              </a:rPr>
              <a:t>- </a:t>
            </a:r>
            <a:r>
              <a:rPr lang="vi-VN" sz="3200" dirty="0">
                <a:solidFill>
                  <a:srgbClr val="0000FF"/>
                </a:solidFill>
                <a:latin typeface="Times New Roman" pitchFamily="18" charset="0"/>
                <a:ea typeface="+mn-ea"/>
                <a:cs typeface="Times New Roman" pitchFamily="18" charset="0"/>
              </a:rPr>
              <a:t>Con</a:t>
            </a:r>
            <a:r>
              <a:rPr lang="vi-VN" sz="3200" dirty="0">
                <a:solidFill>
                  <a:srgbClr val="000000"/>
                </a:solidFill>
                <a:latin typeface="Times New Roman" pitchFamily="18" charset="0"/>
                <a:ea typeface="+mn-ea"/>
                <a:cs typeface="Times New Roman" pitchFamily="18" charset="0"/>
              </a:rPr>
              <a:t>: Con cũng rất ngưỡng mộ tinh thần vượt khó của thầy giáo Nguyễn Ngọc Ký bố </a:t>
            </a:r>
            <a:r>
              <a:rPr lang="en-US" sz="3200" dirty="0">
                <a:solidFill>
                  <a:srgbClr val="000000"/>
                </a:solidFill>
                <a:latin typeface="Times New Roman" pitchFamily="18" charset="0"/>
                <a:ea typeface="+mn-ea"/>
                <a:cs typeface="Times New Roman" pitchFamily="18" charset="0"/>
              </a:rPr>
              <a:t>à</a:t>
            </a:r>
            <a:r>
              <a:rPr lang="vi-VN" sz="3200" dirty="0">
                <a:solidFill>
                  <a:srgbClr val="000000"/>
                </a:solidFill>
                <a:latin typeface="Times New Roman" pitchFamily="18" charset="0"/>
                <a:ea typeface="+mn-ea"/>
                <a:cs typeface="Times New Roman" pitchFamily="18" charset="0"/>
              </a:rPr>
              <a:t>. Mặc dù thầy không được lành lặn như những người khác nhưng lại có nghị lực phi thường. Thầy là tấm gương để chúng con noi theo bố nhỉ!</a:t>
            </a:r>
          </a:p>
          <a:p>
            <a:pPr lvl="0" algn="just">
              <a:lnSpc>
                <a:spcPct val="100000"/>
              </a:lnSpc>
              <a:spcBef>
                <a:spcPts val="0"/>
              </a:spcBef>
            </a:pPr>
            <a:r>
              <a:rPr lang="vi-VN" sz="3200" dirty="0">
                <a:solidFill>
                  <a:srgbClr val="000000"/>
                </a:solidFill>
                <a:latin typeface="Times New Roman" pitchFamily="18" charset="0"/>
                <a:ea typeface="+mn-ea"/>
                <a:cs typeface="Times New Roman" pitchFamily="18" charset="0"/>
              </a:rPr>
              <a:t>- </a:t>
            </a:r>
            <a:r>
              <a:rPr lang="vi-VN" sz="3200" dirty="0">
                <a:solidFill>
                  <a:srgbClr val="0000FF"/>
                </a:solidFill>
                <a:latin typeface="Times New Roman" pitchFamily="18" charset="0"/>
                <a:ea typeface="+mn-ea"/>
                <a:cs typeface="Times New Roman" pitchFamily="18" charset="0"/>
              </a:rPr>
              <a:t>B</a:t>
            </a:r>
            <a:r>
              <a:rPr lang="en-US" sz="3200" dirty="0">
                <a:solidFill>
                  <a:srgbClr val="0000FF"/>
                </a:solidFill>
                <a:latin typeface="Times New Roman" pitchFamily="18" charset="0"/>
                <a:ea typeface="+mn-ea"/>
                <a:cs typeface="Times New Roman" pitchFamily="18" charset="0"/>
              </a:rPr>
              <a:t>a</a:t>
            </a:r>
            <a:r>
              <a:rPr lang="vi-VN" sz="3200" dirty="0">
                <a:solidFill>
                  <a:srgbClr val="000000"/>
                </a:solidFill>
                <a:latin typeface="Times New Roman" pitchFamily="18" charset="0"/>
                <a:ea typeface="+mn-ea"/>
                <a:cs typeface="Times New Roman" pitchFamily="18" charset="0"/>
              </a:rPr>
              <a:t>: Đúng rồi. Nhờ có sự cố gắng không ngừng mà thầy đã trở thành một người vô cùng tài giỏi. Bố mong con sẽ luôn nỗ lực trong mọi hoàn cảnh giống như thầy ấy.</a:t>
            </a:r>
          </a:p>
        </p:txBody>
      </p:sp>
    </p:spTree>
    <p:custDataLst>
      <p:tags r:id="rId1"/>
    </p:custDataLst>
    <p:extLst>
      <p:ext uri="{BB962C8B-B14F-4D97-AF65-F5344CB8AC3E}">
        <p14:creationId xmlns:p14="http://schemas.microsoft.com/office/powerpoint/2010/main" val="1876785518"/>
      </p:ext>
    </p:extLst>
  </p:cSld>
  <p:clrMapOvr>
    <a:masterClrMapping/>
  </p:clrMapOvr>
  <mc:AlternateContent xmlns:mc="http://schemas.openxmlformats.org/markup-compatibility/2006" xmlns:p14="http://schemas.microsoft.com/office/powerpoint/2010/main">
    <mc:Choice Requires="p14">
      <p:transition spd="slow" p14:dur="1200" advTm="25763">
        <p14:prism/>
      </p:transition>
    </mc:Choice>
    <mc:Fallback xmlns="">
      <p:transition spd="slow" advTm="2576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0"/>
            <a:ext cx="118414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5"/>
          <p:cNvSpPr>
            <a:spLocks noChangeArrowheads="1" noChangeShapeType="1" noTextEdit="1"/>
          </p:cNvSpPr>
          <p:nvPr/>
        </p:nvSpPr>
        <p:spPr bwMode="auto">
          <a:xfrm>
            <a:off x="5379720" y="487680"/>
            <a:ext cx="3429000" cy="2255520"/>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dirty="0">
                <a:ln w="9525">
                  <a:round/>
                  <a:headEnd/>
                  <a:tailEnd/>
                </a:ln>
                <a:gradFill rotWithShape="1">
                  <a:gsLst>
                    <a:gs pos="0">
                      <a:srgbClr val="FFE701"/>
                    </a:gs>
                    <a:gs pos="100000">
                      <a:srgbClr val="FE3E02"/>
                    </a:gs>
                  </a:gsLst>
                  <a:lin ang="5400000" scaled="1"/>
                </a:gradFill>
                <a:latin typeface="Impact"/>
              </a:rPr>
              <a:t>Dặn dò </a:t>
            </a:r>
          </a:p>
        </p:txBody>
      </p:sp>
      <p:sp>
        <p:nvSpPr>
          <p:cNvPr id="27652" name="Rectangle 3"/>
          <p:cNvSpPr>
            <a:spLocks noChangeArrowheads="1"/>
          </p:cNvSpPr>
          <p:nvPr/>
        </p:nvSpPr>
        <p:spPr bwMode="auto">
          <a:xfrm>
            <a:off x="4623020" y="2644170"/>
            <a:ext cx="609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altLang="en-US" sz="3200" dirty="0">
                <a:latin typeface="Times New Roman" pitchFamily="18" charset="0"/>
                <a:cs typeface="Times New Roman" pitchFamily="18" charset="0"/>
              </a:rPr>
              <a:t>- Tự làm bài vào vở bài tập.</a:t>
            </a:r>
          </a:p>
          <a:p>
            <a:pPr algn="just" fontAlgn="base">
              <a:spcBef>
                <a:spcPct val="0"/>
              </a:spcBef>
              <a:spcAft>
                <a:spcPct val="0"/>
              </a:spcAft>
            </a:pPr>
            <a:r>
              <a:rPr lang="en-US" altLang="en-US" sz="3200" dirty="0">
                <a:latin typeface="Times New Roman" pitchFamily="18" charset="0"/>
                <a:cs typeface="Times New Roman" pitchFamily="18" charset="0"/>
              </a:rPr>
              <a:t>- Chuẩn </a:t>
            </a:r>
            <a:r>
              <a:rPr lang="en-US" altLang="en-US" sz="3200" dirty="0" err="1">
                <a:latin typeface="Times New Roman" pitchFamily="18" charset="0"/>
                <a:cs typeface="Times New Roman" pitchFamily="18" charset="0"/>
              </a:rPr>
              <a:t>bị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bài</a:t>
            </a:r>
            <a:r>
              <a:rPr lang="en-US" altLang="en-US" sz="3200" dirty="0">
                <a:latin typeface="Times New Roman" pitchFamily="18" charset="0"/>
                <a:cs typeface="Times New Roman" pitchFamily="18" charset="0"/>
              </a:rPr>
              <a:t>: Mở bài trong bài văn kể chuyện.</a:t>
            </a:r>
          </a:p>
        </p:txBody>
      </p:sp>
    </p:spTree>
    <p:extLst>
      <p:ext uri="{BB962C8B-B14F-4D97-AF65-F5344CB8AC3E}">
        <p14:creationId xmlns:p14="http://schemas.microsoft.com/office/powerpoint/2010/main" val="36821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0"/>
            <a:ext cx="118414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4739640" y="2026920"/>
            <a:ext cx="4831080" cy="2529840"/>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dirty="0">
                <a:ln w="9525">
                  <a:round/>
                  <a:headEnd/>
                  <a:tailEnd/>
                </a:ln>
                <a:solidFill>
                  <a:srgbClr val="7030A0"/>
                </a:solidFill>
                <a:latin typeface="Impact"/>
              </a:rPr>
              <a:t>Goodbye!</a:t>
            </a:r>
          </a:p>
        </p:txBody>
      </p:sp>
    </p:spTree>
    <p:extLst>
      <p:ext uri="{BB962C8B-B14F-4D97-AF65-F5344CB8AC3E}">
        <p14:creationId xmlns:p14="http://schemas.microsoft.com/office/powerpoint/2010/main" val="15018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1.6|6.6|1.1|2|2.9"/>
</p:tagLst>
</file>

<file path=ppt/tags/tag2.xml><?xml version="1.0" encoding="utf-8"?>
<p:tagLst xmlns:a="http://schemas.openxmlformats.org/drawingml/2006/main" xmlns:r="http://schemas.openxmlformats.org/officeDocument/2006/relationships" xmlns:p="http://schemas.openxmlformats.org/presentationml/2006/main">
  <p:tag name="TIMING" val="|7.9|1.6|6.6|1.1|2|2.9"/>
</p:tagLst>
</file>

<file path=ppt/tags/tag3.xml><?xml version="1.0" encoding="utf-8"?>
<p:tagLst xmlns:a="http://schemas.openxmlformats.org/drawingml/2006/main" xmlns:r="http://schemas.openxmlformats.org/officeDocument/2006/relationships" xmlns:p="http://schemas.openxmlformats.org/presentationml/2006/main">
  <p:tag name="TIMING" val="|7.9|1.6|6.6|1.1|2|2.9"/>
</p:tagLst>
</file>

<file path=ppt/tags/tag4.xml><?xml version="1.0" encoding="utf-8"?>
<p:tagLst xmlns:a="http://schemas.openxmlformats.org/drawingml/2006/main" xmlns:r="http://schemas.openxmlformats.org/officeDocument/2006/relationships" xmlns:p="http://schemas.openxmlformats.org/presentationml/2006/main">
  <p:tag name="TIMING" val="|4.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659</Words>
  <Application>Microsoft Office PowerPoint</Application>
  <PresentationFormat>Widescreen</PresentationFormat>
  <Paragraphs>61</Paragraphs>
  <Slides>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Impact</vt:lpstr>
      <vt:lpstr>inpin heiti</vt:lpstr>
      <vt:lpstr>Times New Roman</vt:lpstr>
      <vt:lpstr>UTM Showcard</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GVCB Hoàng Hương Duyên</cp:lastModifiedBy>
  <cp:revision>49</cp:revision>
  <dcterms:created xsi:type="dcterms:W3CDTF">2021-11-08T05:26:53Z</dcterms:created>
  <dcterms:modified xsi:type="dcterms:W3CDTF">2022-11-11T06:25:01Z</dcterms:modified>
</cp:coreProperties>
</file>