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7" r:id="rId2"/>
    <p:sldId id="285" r:id="rId3"/>
    <p:sldId id="258" r:id="rId4"/>
    <p:sldId id="280" r:id="rId5"/>
    <p:sldId id="282" r:id="rId6"/>
    <p:sldId id="281" r:id="rId7"/>
    <p:sldId id="283" r:id="rId8"/>
    <p:sldId id="292" r:id="rId9"/>
    <p:sldId id="293" r:id="rId10"/>
    <p:sldId id="291" r:id="rId11"/>
    <p:sldId id="256" r:id="rId12"/>
    <p:sldId id="259" r:id="rId13"/>
    <p:sldId id="287" r:id="rId14"/>
    <p:sldId id="262" r:id="rId15"/>
    <p:sldId id="288" r:id="rId16"/>
    <p:sldId id="260" r:id="rId17"/>
    <p:sldId id="264" r:id="rId18"/>
    <p:sldId id="263" r:id="rId19"/>
    <p:sldId id="289" r:id="rId20"/>
    <p:sldId id="265" r:id="rId21"/>
    <p:sldId id="290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</p:embeddedFont>
    <p:embeddedFont>
      <p:font typeface="Aharoni" panose="02010803020104030203" pitchFamily="2" charset="-79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C97"/>
    <a:srgbClr val="F8B7A6"/>
    <a:srgbClr val="9B54A9"/>
    <a:srgbClr val="F5803B"/>
    <a:srgbClr val="958730"/>
    <a:srgbClr val="9900CC"/>
    <a:srgbClr val="FF0066"/>
    <a:srgbClr val="E6E6E6"/>
    <a:srgbClr val="F34F07"/>
    <a:srgbClr val="E542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4374" autoAdjust="0"/>
  </p:normalViewPr>
  <p:slideViewPr>
    <p:cSldViewPr snapToGrid="0" showGuides="1">
      <p:cViewPr varScale="1">
        <p:scale>
          <a:sx n="60" d="100"/>
          <a:sy n="60" d="100"/>
        </p:scale>
        <p:origin x="860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BBC3C-1DFC-49A3-AFA8-0A9DF729C065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7B773-FD8E-4B7E-A923-5D189AD94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22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</a:t>
            </a:r>
            <a:r>
              <a:rPr lang="en-US" baseline="0"/>
              <a:t> Úm ba la ô chữ hiện ra để hiện ô chữ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7B773-FD8E-4B7E-A923-5D189AD94D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1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3FF21-5CC9-472A-A587-F00A0BF81F34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3FF21-5CC9-472A-A587-F00A0BF81F34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3FF21-5CC9-472A-A587-F00A0BF81F34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3FF21-5CC9-472A-A587-F00A0BF81F34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3FF21-5CC9-472A-A587-F00A0BF81F34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3FF21-5CC9-472A-A587-F00A0BF81F34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3FF21-5CC9-472A-A587-F00A0BF81F34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3FF21-5CC9-472A-A587-F00A0BF81F34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3FF21-5CC9-472A-A587-F00A0BF81F34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3FF21-5CC9-472A-A587-F00A0BF81F34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257129" y="6457890"/>
            <a:ext cx="93487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7AC9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KTUTS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401" y="-715981"/>
            <a:ext cx="895019" cy="7159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2198" y="-2642199"/>
            <a:ext cx="6824475" cy="121088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1981" y="-885484"/>
            <a:ext cx="6195515" cy="929145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2900841" cy="396738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5" y="3738246"/>
            <a:ext cx="3280261" cy="37077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658" y="0"/>
            <a:ext cx="2900840" cy="48225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807" y="2626340"/>
            <a:ext cx="2649773" cy="42316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80177" y="-459285"/>
            <a:ext cx="2998810" cy="498533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29819" y="2850137"/>
            <a:ext cx="3580605" cy="40078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802" y="2006687"/>
            <a:ext cx="693669" cy="6936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1054" y="827497"/>
            <a:ext cx="693668" cy="6936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334" y="4797914"/>
            <a:ext cx="1986931" cy="19869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0993" y="5497065"/>
            <a:ext cx="1299094" cy="129909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4551" y="3356847"/>
            <a:ext cx="601574" cy="601574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618181" y="1322322"/>
            <a:ext cx="41585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spc="600" dirty="0" err="1">
                <a:solidFill>
                  <a:srgbClr val="F47F3B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TM Yen Tu" panose="02040603050506020204" pitchFamily="18" charset="0"/>
                <a:ea typeface="思源黑体 CN Regular" panose="020B0500000000000000" pitchFamily="34" charset="-122"/>
              </a:rPr>
              <a:t>Lịch</a:t>
            </a:r>
            <a:r>
              <a:rPr lang="en-US" altLang="zh-CN" sz="8800" spc="600" dirty="0">
                <a:solidFill>
                  <a:srgbClr val="F47F3B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TM Yen Tu" panose="02040603050506020204" pitchFamily="18" charset="0"/>
                <a:ea typeface="思源黑体 CN Regular" panose="020B0500000000000000" pitchFamily="34" charset="-122"/>
              </a:rPr>
              <a:t> </a:t>
            </a:r>
            <a:r>
              <a:rPr lang="en-US" altLang="zh-CN" sz="8800" spc="600" dirty="0" err="1">
                <a:solidFill>
                  <a:srgbClr val="F47F3B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TM Yen Tu" panose="02040603050506020204" pitchFamily="18" charset="0"/>
                <a:ea typeface="思源黑体 CN Regular" panose="020B0500000000000000" pitchFamily="34" charset="-122"/>
              </a:rPr>
              <a:t>sử</a:t>
            </a:r>
            <a:endParaRPr lang="zh-CN" altLang="en-US" sz="8800" spc="600" dirty="0">
              <a:solidFill>
                <a:srgbClr val="F47F3B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UTM Yen Tu" panose="02040603050506020204" pitchFamily="18" charset="0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0" y="-1"/>
            <a:ext cx="12192002" cy="6858001"/>
            <a:chOff x="0" y="-1"/>
            <a:chExt cx="12192002" cy="68580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69972"/>
            <a:ext cx="3898705" cy="5332128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4517830" y="2389324"/>
            <a:ext cx="6221575" cy="207935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9600" b="1" spc="300" dirty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TM Gradoo" panose="02040603050506020204" pitchFamily="18" charset="0"/>
                <a:ea typeface="字魂27号-布丁体" panose="00000500000000000000" pitchFamily="2" charset="-122"/>
              </a:rPr>
              <a:t>KHÁM PHÁ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296" y="1487868"/>
            <a:ext cx="1492921" cy="149292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5418" y="3883361"/>
            <a:ext cx="1299094" cy="12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6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0" y="-1"/>
            <a:ext cx="12192002" cy="6858001"/>
            <a:chOff x="0" y="-1"/>
            <a:chExt cx="12192002" cy="68580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5824" y="2836576"/>
            <a:ext cx="3686175" cy="416654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296" y="1487868"/>
            <a:ext cx="1492921" cy="149292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5418" y="3883361"/>
            <a:ext cx="1299094" cy="1299094"/>
          </a:xfrm>
          <a:prstGeom prst="rect">
            <a:avLst/>
          </a:prstGeom>
        </p:spPr>
      </p:pic>
      <p:sp>
        <p:nvSpPr>
          <p:cNvPr id="11" name="文本框 27"/>
          <p:cNvSpPr txBox="1"/>
          <p:nvPr/>
        </p:nvSpPr>
        <p:spPr>
          <a:xfrm>
            <a:off x="1783117" y="1355984"/>
            <a:ext cx="5490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spc="300">
                <a:ln w="38100">
                  <a:solidFill>
                    <a:schemeClr val="bg1"/>
                  </a:solidFill>
                </a:ln>
                <a:solidFill>
                  <a:srgbClr val="5179AF"/>
                </a:solidFill>
                <a:latin typeface="UTM Showcard" panose="02040603050506020204" pitchFamily="18" charset="0"/>
                <a:ea typeface="字魂27号-布丁体" panose="00000500000000000000" pitchFamily="2" charset="-122"/>
              </a:rPr>
              <a:t>Bài tập 1</a:t>
            </a:r>
            <a:endParaRPr lang="zh-CN" altLang="en-US" sz="8000" spc="300" dirty="0">
              <a:ln w="38100">
                <a:solidFill>
                  <a:schemeClr val="bg1"/>
                </a:solidFill>
              </a:ln>
              <a:solidFill>
                <a:srgbClr val="5179AF"/>
              </a:solidFill>
              <a:latin typeface="UTM Showcard" panose="02040603050506020204" pitchFamily="18" charset="0"/>
              <a:ea typeface="字魂27号-布丁体" panose="00000500000000000000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"/>
            <a:ext cx="12192002" cy="6858001"/>
            <a:chOff x="0" y="-1"/>
            <a:chExt cx="12192002" cy="68580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</p:grpSp>
      <p:sp>
        <p:nvSpPr>
          <p:cNvPr id="6" name="缺角矩形 5"/>
          <p:cNvSpPr/>
          <p:nvPr/>
        </p:nvSpPr>
        <p:spPr>
          <a:xfrm>
            <a:off x="339725" y="264160"/>
            <a:ext cx="11511915" cy="6330315"/>
          </a:xfrm>
          <a:prstGeom prst="plaque">
            <a:avLst>
              <a:gd name="adj" fmla="val 8476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709506" y="4149577"/>
            <a:ext cx="2180500" cy="24409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" y="539115"/>
            <a:ext cx="1478915" cy="14789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471213" y="488809"/>
            <a:ext cx="993701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FA6A0A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Em hãy kẻ băng thời gian dưới đây, ghi vào chỗ chấm tên hai giai đoạn lịch sử em đã học từ bài 1 đến bài 5.</a:t>
            </a:r>
            <a:endParaRPr lang="zh-CN" altLang="en-US" sz="3200" b="1" dirty="0">
              <a:solidFill>
                <a:srgbClr val="FA6A0A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04" y="991731"/>
            <a:ext cx="11994962" cy="558483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25833" y="4058333"/>
            <a:ext cx="17459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D12A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179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31813" y="4058333"/>
            <a:ext cx="7777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D12A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011362" y="3412236"/>
            <a:ext cx="10188000" cy="0"/>
          </a:xfrm>
          <a:prstGeom prst="line">
            <a:avLst/>
          </a:prstGeom>
          <a:ln w="571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790621" y="2423611"/>
            <a:ext cx="0" cy="1620000"/>
          </a:xfrm>
          <a:prstGeom prst="line">
            <a:avLst/>
          </a:prstGeom>
          <a:ln w="38100">
            <a:solidFill>
              <a:srgbClr val="FF0000"/>
            </a:solidFill>
            <a:headEnd type="diamond" w="med" len="med"/>
            <a:tailEnd type="diamond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157880" y="2438333"/>
            <a:ext cx="0" cy="1620000"/>
          </a:xfrm>
          <a:prstGeom prst="line">
            <a:avLst/>
          </a:prstGeom>
          <a:ln w="38100">
            <a:solidFill>
              <a:srgbClr val="FF0000"/>
            </a:solidFill>
            <a:headEnd type="diamond" w="med" len="med"/>
            <a:tailEnd type="diamond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65562" y="4058333"/>
            <a:ext cx="255390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D12A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năm </a:t>
            </a:r>
          </a:p>
          <a:p>
            <a:pPr algn="ctr"/>
            <a:r>
              <a:rPr lang="en-US" sz="3200" b="1" cap="none" spc="0">
                <a:ln w="0"/>
                <a:solidFill>
                  <a:srgbClr val="D12A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943114" y="4058333"/>
            <a:ext cx="17459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D12A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938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108481" y="2606543"/>
            <a:ext cx="36101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00206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 đầu dựng nước và giữ nước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297179" y="2631696"/>
            <a:ext cx="493730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00206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 một nghìn năm đấu tranh giành độc lập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9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"/>
                            </p:stCondLst>
                            <p:childTnLst>
                              <p:par>
                                <p:cTn id="4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"/>
                            </p:stCondLst>
                            <p:childTnLst>
                              <p:par>
                                <p:cTn id="60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0" y="-1"/>
            <a:ext cx="12192002" cy="6858001"/>
            <a:chOff x="0" y="-1"/>
            <a:chExt cx="12192002" cy="68580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</p:grpSp>
      <p:sp>
        <p:nvSpPr>
          <p:cNvPr id="28" name="文本框 27"/>
          <p:cNvSpPr txBox="1"/>
          <p:nvPr/>
        </p:nvSpPr>
        <p:spPr>
          <a:xfrm>
            <a:off x="3644273" y="1012394"/>
            <a:ext cx="5490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spc="300">
                <a:ln w="38100">
                  <a:solidFill>
                    <a:schemeClr val="bg1"/>
                  </a:solidFill>
                </a:ln>
                <a:solidFill>
                  <a:srgbClr val="5179AF"/>
                </a:solidFill>
                <a:latin typeface="UTM Showcard" panose="02040603050506020204" pitchFamily="18" charset="0"/>
                <a:ea typeface="字魂27号-布丁体" panose="00000500000000000000" pitchFamily="2" charset="-122"/>
              </a:rPr>
              <a:t>Bài tập 2</a:t>
            </a:r>
            <a:endParaRPr lang="zh-CN" altLang="en-US" sz="8000" spc="300" dirty="0">
              <a:ln w="38100">
                <a:solidFill>
                  <a:schemeClr val="bg1"/>
                </a:solidFill>
              </a:ln>
              <a:solidFill>
                <a:srgbClr val="5179AF"/>
              </a:solidFill>
              <a:latin typeface="UTM Showcard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791" y="2480948"/>
            <a:ext cx="3170630" cy="317062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5418" y="3883361"/>
            <a:ext cx="1299094" cy="1299094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3" y="1856016"/>
            <a:ext cx="3060700" cy="508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2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gallery dir="l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缺角矩形 5"/>
          <p:cNvSpPr/>
          <p:nvPr/>
        </p:nvSpPr>
        <p:spPr>
          <a:xfrm>
            <a:off x="339725" y="264160"/>
            <a:ext cx="11511915" cy="6330315"/>
          </a:xfrm>
          <a:prstGeom prst="plaque">
            <a:avLst>
              <a:gd name="adj" fmla="val 8476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" y="539115"/>
            <a:ext cx="1478915" cy="14789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12900" y="381665"/>
            <a:ext cx="100563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200" b="1">
                <a:solidFill>
                  <a:srgbClr val="FA6A0A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Em hãy kẻ trục thời gian và ghi các sự kiện tiêu biểu đã học tương ứng với các mốc thời gian cho trước.</a:t>
            </a:r>
            <a:endParaRPr lang="zh-CN" altLang="en-US" sz="3200" b="1" dirty="0">
              <a:solidFill>
                <a:srgbClr val="FA6A0A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9725" y="3095857"/>
            <a:ext cx="2171655" cy="297029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2888384" y="4445089"/>
            <a:ext cx="8706119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6-Point Star 20"/>
          <p:cNvSpPr/>
          <p:nvPr/>
        </p:nvSpPr>
        <p:spPr>
          <a:xfrm>
            <a:off x="5868828" y="4355089"/>
            <a:ext cx="180000" cy="180000"/>
          </a:xfrm>
          <a:prstGeom prst="star6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6-Point Star 21"/>
          <p:cNvSpPr/>
          <p:nvPr/>
        </p:nvSpPr>
        <p:spPr>
          <a:xfrm>
            <a:off x="7178157" y="4355089"/>
            <a:ext cx="180000" cy="180000"/>
          </a:xfrm>
          <a:prstGeom prst="star6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6-Point Star 22"/>
          <p:cNvSpPr/>
          <p:nvPr/>
        </p:nvSpPr>
        <p:spPr>
          <a:xfrm>
            <a:off x="3558975" y="4372591"/>
            <a:ext cx="180000" cy="180000"/>
          </a:xfrm>
          <a:prstGeom prst="star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6-Point Star 23"/>
          <p:cNvSpPr/>
          <p:nvPr/>
        </p:nvSpPr>
        <p:spPr>
          <a:xfrm>
            <a:off x="10569684" y="4355241"/>
            <a:ext cx="180000" cy="180000"/>
          </a:xfrm>
          <a:prstGeom prst="star6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11380" y="4534948"/>
            <a:ext cx="226215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năm </a:t>
            </a:r>
          </a:p>
          <a:p>
            <a:pPr algn="ctr"/>
            <a:r>
              <a:rPr lang="en-US" sz="28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182814" y="4555768"/>
            <a:ext cx="15520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179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40582" y="4555768"/>
            <a:ext cx="7040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  <a:endParaRPr lang="en-US" sz="2800" b="1" cap="none" spc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793671" y="4555768"/>
            <a:ext cx="15520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938</a:t>
            </a:r>
            <a:endParaRPr lang="en-US" sz="2800" b="1" cap="none" spc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ular Callout 30"/>
          <p:cNvSpPr/>
          <p:nvPr/>
        </p:nvSpPr>
        <p:spPr>
          <a:xfrm>
            <a:off x="2263687" y="2697495"/>
            <a:ext cx="2736938" cy="953453"/>
          </a:xfrm>
          <a:prstGeom prst="wedgeRoundRectCallout">
            <a:avLst>
              <a:gd name="adj1" fmla="val -1772"/>
              <a:gd name="adj2" fmla="val 115842"/>
              <a:gd name="adj3" fmla="val 16667"/>
            </a:avLst>
          </a:prstGeom>
          <a:solidFill>
            <a:srgbClr val="00B05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2800" b="1" cap="none" spc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Văn Lang ra đời.</a:t>
            </a:r>
          </a:p>
        </p:txBody>
      </p:sp>
      <p:sp>
        <p:nvSpPr>
          <p:cNvPr id="32" name="Rounded Rectangular Callout 31"/>
          <p:cNvSpPr/>
          <p:nvPr/>
        </p:nvSpPr>
        <p:spPr>
          <a:xfrm>
            <a:off x="5272605" y="2459131"/>
            <a:ext cx="2372016" cy="1430179"/>
          </a:xfrm>
          <a:prstGeom prst="wedgeRoundRectCallout">
            <a:avLst>
              <a:gd name="adj1" fmla="val -22653"/>
              <a:gd name="adj2" fmla="val 79878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2800" b="1" cap="none" spc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Âu Lạc rơi vào tay Triệu Đà.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7826151" y="2459130"/>
            <a:ext cx="3935039" cy="1430179"/>
          </a:xfrm>
          <a:prstGeom prst="wedgeRoundRectCallout">
            <a:avLst>
              <a:gd name="adj1" fmla="val 22204"/>
              <a:gd name="adj2" fmla="val 78130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2800" b="1" cap="none" spc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 thắng Bạch Đằng kết thúc hơn 1000 năm dân ta bị đô hộ.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gallery dir="l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 animBg="1"/>
      <p:bldP spid="22" grpId="0" animBg="1"/>
      <p:bldP spid="23" grpId="0" animBg="1"/>
      <p:bldP spid="24" grpId="0" animBg="1"/>
      <p:bldP spid="26" grpId="0"/>
      <p:bldP spid="28" grpId="0"/>
      <p:bldP spid="29" grpId="0"/>
      <p:bldP spid="30" grpId="0"/>
      <p:bldP spid="31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0" y="-1"/>
            <a:ext cx="12192002" cy="6858001"/>
            <a:chOff x="0" y="-1"/>
            <a:chExt cx="12192002" cy="68580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</p:grpSp>
      <p:sp>
        <p:nvSpPr>
          <p:cNvPr id="28" name="文本框 27"/>
          <p:cNvSpPr txBox="1"/>
          <p:nvPr/>
        </p:nvSpPr>
        <p:spPr>
          <a:xfrm>
            <a:off x="3644273" y="1012394"/>
            <a:ext cx="5490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spc="300">
                <a:ln w="38100">
                  <a:solidFill>
                    <a:schemeClr val="bg1"/>
                  </a:solidFill>
                </a:ln>
                <a:solidFill>
                  <a:srgbClr val="5179AF"/>
                </a:solidFill>
                <a:latin typeface="UTM Showcard" panose="02040603050506020204" pitchFamily="18" charset="0"/>
                <a:ea typeface="字魂27号-布丁体" panose="00000500000000000000" pitchFamily="2" charset="-122"/>
              </a:rPr>
              <a:t>Bài tập 3</a:t>
            </a:r>
            <a:endParaRPr lang="zh-CN" altLang="en-US" sz="8000" spc="300" dirty="0">
              <a:ln w="38100">
                <a:solidFill>
                  <a:schemeClr val="bg1"/>
                </a:solidFill>
              </a:ln>
              <a:solidFill>
                <a:srgbClr val="5179AF"/>
              </a:solidFill>
              <a:latin typeface="UTM Showcard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570" y="1545392"/>
            <a:ext cx="1268026" cy="126802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5418" y="3883361"/>
            <a:ext cx="1299094" cy="1299094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229667" y="3029919"/>
            <a:ext cx="3442970" cy="385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009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缺角矩形 5"/>
          <p:cNvSpPr/>
          <p:nvPr/>
        </p:nvSpPr>
        <p:spPr>
          <a:xfrm>
            <a:off x="339725" y="264160"/>
            <a:ext cx="11511915" cy="6330315"/>
          </a:xfrm>
          <a:prstGeom prst="plaque">
            <a:avLst>
              <a:gd name="adj" fmla="val 8476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264160"/>
            <a:ext cx="1478915" cy="14789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74796" y="363370"/>
            <a:ext cx="10279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Em hãy kể lại bằng lời hoặc bằng bài viết ngắn hay </a:t>
            </a:r>
            <a:br>
              <a:rPr lang="en-US" altLang="zh-CN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</a:br>
            <a:r>
              <a:rPr lang="en-US" altLang="zh-CN" sz="32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hình vẽ về một trong ba nội dung sau:</a:t>
            </a:r>
            <a:endParaRPr lang="zh-CN" altLang="en-US" sz="32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图文框 2"/>
          <p:cNvSpPr/>
          <p:nvPr/>
        </p:nvSpPr>
        <p:spPr>
          <a:xfrm>
            <a:off x="2540000" y="1556907"/>
            <a:ext cx="8548913" cy="1260000"/>
          </a:xfrm>
          <a:prstGeom prst="frame">
            <a:avLst>
              <a:gd name="adj1" fmla="val 5652"/>
            </a:avLst>
          </a:prstGeom>
          <a:solidFill>
            <a:srgbClr val="F39880"/>
          </a:solidFill>
          <a:ln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1478171"/>
            <a:ext cx="1951048" cy="220527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022" y="2064278"/>
            <a:ext cx="1299094" cy="129909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609523" y="1647871"/>
            <a:ext cx="8770241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E54237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a) Đời sống người Lạc Việt dưới thời Văn Lang (sản xuất, ăn mặc, ở, ca hát, lễ hội).</a:t>
            </a:r>
            <a:endParaRPr lang="zh-CN" altLang="en-US" sz="2000" dirty="0">
              <a:solidFill>
                <a:srgbClr val="E54237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1" name="文本框 4"/>
          <p:cNvSpPr txBox="1"/>
          <p:nvPr/>
        </p:nvSpPr>
        <p:spPr>
          <a:xfrm>
            <a:off x="1260772" y="3391821"/>
            <a:ext cx="9814484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b) Khởi nghĩa Hai Bà Trưng nổ ra trong hoàn cảnh nào? Nêu diễn biến và kết quả của cuộc khởi nghĩa.</a:t>
            </a:r>
            <a:endParaRPr lang="zh-CN" altLang="en-US" sz="2000" dirty="0">
              <a:solidFill>
                <a:srgbClr val="002060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4" name="文本框 4"/>
          <p:cNvSpPr txBox="1"/>
          <p:nvPr/>
        </p:nvSpPr>
        <p:spPr>
          <a:xfrm>
            <a:off x="945554" y="5111100"/>
            <a:ext cx="9483217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F34F07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c) Trình bày diễn biến và nêu ý nghĩa của chiến thắng Bạch Đằng.</a:t>
            </a:r>
            <a:endParaRPr lang="zh-CN" altLang="en-US" sz="2000" dirty="0">
              <a:solidFill>
                <a:srgbClr val="F34F07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6" name="图文框 2"/>
          <p:cNvSpPr/>
          <p:nvPr/>
        </p:nvSpPr>
        <p:spPr>
          <a:xfrm>
            <a:off x="1138430" y="3279870"/>
            <a:ext cx="10241334" cy="1260000"/>
          </a:xfrm>
          <a:prstGeom prst="frame">
            <a:avLst>
              <a:gd name="adj1" fmla="val 5652"/>
            </a:avLst>
          </a:prstGeom>
          <a:solidFill>
            <a:srgbClr val="F39880"/>
          </a:solidFill>
          <a:ln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7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2546" y="3826335"/>
            <a:ext cx="1299094" cy="1299094"/>
          </a:xfrm>
          <a:prstGeom prst="rect">
            <a:avLst/>
          </a:prstGeom>
        </p:spPr>
      </p:pic>
      <p:sp>
        <p:nvSpPr>
          <p:cNvPr id="18" name="图文框 2"/>
          <p:cNvSpPr/>
          <p:nvPr/>
        </p:nvSpPr>
        <p:spPr>
          <a:xfrm>
            <a:off x="666554" y="5077111"/>
            <a:ext cx="10241334" cy="1260000"/>
          </a:xfrm>
          <a:prstGeom prst="frame">
            <a:avLst>
              <a:gd name="adj1" fmla="val 5652"/>
            </a:avLst>
          </a:prstGeom>
          <a:solidFill>
            <a:srgbClr val="F39880"/>
          </a:solidFill>
          <a:ln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9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0670" y="5623576"/>
            <a:ext cx="1299094" cy="129909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11" grpId="0"/>
      <p:bldP spid="14" grpId="0"/>
      <p:bldP spid="16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缺角矩形 5"/>
          <p:cNvSpPr/>
          <p:nvPr/>
        </p:nvSpPr>
        <p:spPr>
          <a:xfrm>
            <a:off x="339725" y="264160"/>
            <a:ext cx="11511915" cy="6330315"/>
          </a:xfrm>
          <a:prstGeom prst="plaque">
            <a:avLst>
              <a:gd name="adj" fmla="val 8476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" y="539115"/>
            <a:ext cx="1478915" cy="14789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20851" y="690527"/>
            <a:ext cx="1704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CN" sz="4400" b="1" i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GỢI Ý</a:t>
            </a:r>
            <a:endParaRPr lang="zh-CN" altLang="en-US" sz="4400" b="1" i="1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16" y="4312714"/>
            <a:ext cx="1424940" cy="227548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66472" y="2885413"/>
            <a:ext cx="2108836" cy="242363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Người Lạc Việt </a:t>
            </a:r>
          </a:p>
          <a:p>
            <a:pPr algn="ctr"/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thời Văn Lang </a:t>
            </a:r>
            <a:endParaRPr lang="en-US" sz="1600">
              <a:solidFill>
                <a:schemeClr val="bg1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2383472" y="2103986"/>
            <a:ext cx="1854243" cy="1708243"/>
            <a:chOff x="2383472" y="2103986"/>
            <a:chExt cx="1854243" cy="1708243"/>
          </a:xfrm>
        </p:grpSpPr>
        <p:sp>
          <p:nvSpPr>
            <p:cNvPr id="20" name="Rounded Rectangle 19"/>
            <p:cNvSpPr/>
            <p:nvPr/>
          </p:nvSpPr>
          <p:spPr>
            <a:xfrm>
              <a:off x="2662915" y="2103986"/>
              <a:ext cx="1574800" cy="476726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Sản xuất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2383472" y="2417564"/>
              <a:ext cx="279399" cy="13946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2410977" y="3218719"/>
            <a:ext cx="2478364" cy="953453"/>
            <a:chOff x="2410977" y="3218719"/>
            <a:chExt cx="2478364" cy="953453"/>
          </a:xfrm>
        </p:grpSpPr>
        <p:sp>
          <p:nvSpPr>
            <p:cNvPr id="22" name="Rounded Rectangle 21"/>
            <p:cNvSpPr/>
            <p:nvPr/>
          </p:nvSpPr>
          <p:spPr>
            <a:xfrm>
              <a:off x="2662871" y="3218719"/>
              <a:ext cx="2226470" cy="95345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Ăn mặc, phong tục</a:t>
              </a:r>
            </a:p>
          </p:txBody>
        </p:sp>
        <p:cxnSp>
          <p:nvCxnSpPr>
            <p:cNvPr id="28" name="Straight Arrow Connector 27"/>
            <p:cNvCxnSpPr>
              <a:endCxn id="22" idx="1"/>
            </p:cNvCxnSpPr>
            <p:nvPr/>
          </p:nvCxnSpPr>
          <p:spPr>
            <a:xfrm>
              <a:off x="2410977" y="3679471"/>
              <a:ext cx="251894" cy="159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2446553" y="3743447"/>
            <a:ext cx="1527022" cy="1212608"/>
            <a:chOff x="2446553" y="3743447"/>
            <a:chExt cx="1527022" cy="1212608"/>
          </a:xfrm>
        </p:grpSpPr>
        <p:sp>
          <p:nvSpPr>
            <p:cNvPr id="21" name="Rounded Rectangle 20"/>
            <p:cNvSpPr/>
            <p:nvPr/>
          </p:nvSpPr>
          <p:spPr>
            <a:xfrm>
              <a:off x="2778558" y="4479329"/>
              <a:ext cx="1195017" cy="476726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Ở</a:t>
              </a:r>
            </a:p>
          </p:txBody>
        </p:sp>
        <p:cxnSp>
          <p:nvCxnSpPr>
            <p:cNvPr id="30" name="Straight Arrow Connector 29"/>
            <p:cNvCxnSpPr>
              <a:endCxn id="21" idx="1"/>
            </p:cNvCxnSpPr>
            <p:nvPr/>
          </p:nvCxnSpPr>
          <p:spPr>
            <a:xfrm>
              <a:off x="2446553" y="3743447"/>
              <a:ext cx="332005" cy="97424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2383472" y="3654823"/>
            <a:ext cx="2537144" cy="2263077"/>
            <a:chOff x="2383472" y="3654823"/>
            <a:chExt cx="2537144" cy="2263077"/>
          </a:xfrm>
        </p:grpSpPr>
        <p:sp>
          <p:nvSpPr>
            <p:cNvPr id="24" name="Rounded Rectangle 23"/>
            <p:cNvSpPr/>
            <p:nvPr/>
          </p:nvSpPr>
          <p:spPr>
            <a:xfrm>
              <a:off x="2694146" y="5441174"/>
              <a:ext cx="2226470" cy="476726"/>
            </a:xfrm>
            <a:prstGeom prst="roundRect">
              <a:avLst/>
            </a:prstGeom>
            <a:solidFill>
              <a:srgbClr val="9900CC"/>
            </a:solidFill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Lễ hội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2383472" y="3654823"/>
              <a:ext cx="285307" cy="213123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4237715" y="854105"/>
            <a:ext cx="7379044" cy="1471501"/>
            <a:chOff x="4237715" y="854105"/>
            <a:chExt cx="7379044" cy="1471501"/>
          </a:xfrm>
        </p:grpSpPr>
        <p:sp>
          <p:nvSpPr>
            <p:cNvPr id="12" name="Rectangle 11"/>
            <p:cNvSpPr/>
            <p:nvPr/>
          </p:nvSpPr>
          <p:spPr>
            <a:xfrm>
              <a:off x="4998312" y="854105"/>
              <a:ext cx="661844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solidFill>
                    <a:srgbClr val="00B050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Trồng: lúa, khoai, đỗ, sắn, cây ăn quả, rau,…</a:t>
              </a:r>
              <a:endParaRPr lang="en-US" sz="1400">
                <a:solidFill>
                  <a:srgbClr val="00B050"/>
                </a:solidFill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4237715" y="1093309"/>
              <a:ext cx="760597" cy="1232297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4233720" y="1402932"/>
            <a:ext cx="7769318" cy="933689"/>
            <a:chOff x="4233720" y="1402932"/>
            <a:chExt cx="7769318" cy="933689"/>
          </a:xfrm>
        </p:grpSpPr>
        <p:sp>
          <p:nvSpPr>
            <p:cNvPr id="13" name="Rectangle 12"/>
            <p:cNvSpPr/>
            <p:nvPr/>
          </p:nvSpPr>
          <p:spPr>
            <a:xfrm>
              <a:off x="4795969" y="1402932"/>
              <a:ext cx="72070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solidFill>
                    <a:srgbClr val="00B050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Nấu xôi, gói bánh chưng, làm bánh giầy, làm mắm,…</a:t>
              </a:r>
              <a:endParaRPr lang="en-US" sz="1400">
                <a:solidFill>
                  <a:srgbClr val="00B050"/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4233720" y="1653817"/>
              <a:ext cx="601811" cy="682804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4237715" y="1885970"/>
            <a:ext cx="7066557" cy="461665"/>
            <a:chOff x="4237715" y="1885970"/>
            <a:chExt cx="7066557" cy="461665"/>
          </a:xfrm>
        </p:grpSpPr>
        <p:sp>
          <p:nvSpPr>
            <p:cNvPr id="14" name="Rectangle 13"/>
            <p:cNvSpPr/>
            <p:nvPr/>
          </p:nvSpPr>
          <p:spPr>
            <a:xfrm>
              <a:off x="4920616" y="1885970"/>
              <a:ext cx="638365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solidFill>
                    <a:srgbClr val="00B050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Trồng đay, gai, dâu; nuôi tằm, ươm tơ, dệt vải.</a:t>
              </a:r>
              <a:endParaRPr lang="en-US" sz="1400">
                <a:solidFill>
                  <a:srgbClr val="00B050"/>
                </a:solidFill>
              </a:endParaRPr>
            </a:p>
          </p:txBody>
        </p:sp>
        <p:cxnSp>
          <p:nvCxnSpPr>
            <p:cNvPr id="39" name="Straight Arrow Connector 38"/>
            <p:cNvCxnSpPr>
              <a:stCxn id="20" idx="3"/>
            </p:cNvCxnSpPr>
            <p:nvPr/>
          </p:nvCxnSpPr>
          <p:spPr>
            <a:xfrm flipV="1">
              <a:off x="4237715" y="2110894"/>
              <a:ext cx="721794" cy="231455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4237715" y="2342349"/>
            <a:ext cx="7665598" cy="837905"/>
            <a:chOff x="4237715" y="2342349"/>
            <a:chExt cx="7665598" cy="837905"/>
          </a:xfrm>
        </p:grpSpPr>
        <p:sp>
          <p:nvSpPr>
            <p:cNvPr id="16" name="Rectangle 15"/>
            <p:cNvSpPr/>
            <p:nvPr/>
          </p:nvSpPr>
          <p:spPr>
            <a:xfrm>
              <a:off x="4946640" y="2349257"/>
              <a:ext cx="695667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00B050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Đúc đồng làm giáo, mác, mũi tên, lưỡi rìu, lưỡi cày; nặn nồi niêu; đóng thuyền,…</a:t>
              </a:r>
            </a:p>
          </p:txBody>
        </p:sp>
        <p:cxnSp>
          <p:nvCxnSpPr>
            <p:cNvPr id="42" name="Straight Arrow Connector 41"/>
            <p:cNvCxnSpPr>
              <a:stCxn id="20" idx="3"/>
            </p:cNvCxnSpPr>
            <p:nvPr/>
          </p:nvCxnSpPr>
          <p:spPr>
            <a:xfrm>
              <a:off x="4237715" y="2342349"/>
              <a:ext cx="760597" cy="23135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4853797" y="3298974"/>
            <a:ext cx="7062103" cy="830997"/>
            <a:chOff x="4853797" y="3298974"/>
            <a:chExt cx="7062103" cy="830997"/>
          </a:xfrm>
        </p:grpSpPr>
        <p:sp>
          <p:nvSpPr>
            <p:cNvPr id="17" name="Rectangle 16"/>
            <p:cNvSpPr/>
            <p:nvPr/>
          </p:nvSpPr>
          <p:spPr>
            <a:xfrm>
              <a:off x="5512158" y="3298974"/>
              <a:ext cx="640374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Búi tóc, cạo trọc đầu, phụ nữ thích đeo hoa tai, vòng tay đá, đồng; ăn trầu, nhuộm răng đen.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>
              <a:off x="4853797" y="3640558"/>
              <a:ext cx="658361" cy="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3904539" y="4391196"/>
            <a:ext cx="7964663" cy="461665"/>
            <a:chOff x="3904539" y="4391196"/>
            <a:chExt cx="7964663" cy="461665"/>
          </a:xfrm>
        </p:grpSpPr>
        <p:sp>
          <p:nvSpPr>
            <p:cNvPr id="18" name="Rectangle 17"/>
            <p:cNvSpPr/>
            <p:nvPr/>
          </p:nvSpPr>
          <p:spPr>
            <a:xfrm>
              <a:off x="5485546" y="4391196"/>
              <a:ext cx="638365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Ở nhà sàn.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3904539" y="4609818"/>
              <a:ext cx="1607619" cy="0"/>
            </a:xfrm>
            <a:prstGeom prst="straightConnector1">
              <a:avLst/>
            </a:prstGeom>
            <a:ln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4889341" y="5264038"/>
            <a:ext cx="6492626" cy="830997"/>
            <a:chOff x="4889341" y="5264038"/>
            <a:chExt cx="6492626" cy="830997"/>
          </a:xfrm>
        </p:grpSpPr>
        <p:sp>
          <p:nvSpPr>
            <p:cNvPr id="19" name="Rectangle 18"/>
            <p:cNvSpPr/>
            <p:nvPr/>
          </p:nvSpPr>
          <p:spPr>
            <a:xfrm>
              <a:off x="5383368" y="5264038"/>
              <a:ext cx="599859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9900CC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Vui chơi, nhảy múa theo nhịp trống, </a:t>
              </a:r>
            </a:p>
            <a:p>
              <a:r>
                <a:rPr lang="en-US" sz="2400" b="1">
                  <a:solidFill>
                    <a:srgbClr val="9900CC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đua thuyền, đấu vật trong lễ hội.</a:t>
              </a: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4889341" y="5650860"/>
              <a:ext cx="494027" cy="0"/>
            </a:xfrm>
            <a:prstGeom prst="straightConnector1">
              <a:avLst/>
            </a:prstGeom>
            <a:ln>
              <a:solidFill>
                <a:srgbClr val="99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"/>
            <a:ext cx="12192002" cy="6858001"/>
            <a:chOff x="0" y="-1"/>
            <a:chExt cx="12192002" cy="68580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298" y="3235168"/>
            <a:ext cx="1986931" cy="19869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0058" y="3579086"/>
            <a:ext cx="1299094" cy="12990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69972"/>
            <a:ext cx="3898705" cy="53321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5824" y="2836576"/>
            <a:ext cx="3686175" cy="41665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42715" y="1089592"/>
            <a:ext cx="63898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spc="300">
                <a:ln w="38100">
                  <a:solidFill>
                    <a:schemeClr val="bg1"/>
                  </a:solidFill>
                </a:ln>
                <a:solidFill>
                  <a:srgbClr val="5179AF"/>
                </a:solidFill>
                <a:latin typeface="UTM Showcard" panose="02040603050506020204" pitchFamily="18" charset="0"/>
                <a:ea typeface="字魂27号-布丁体" panose="00000500000000000000" pitchFamily="2" charset="-122"/>
              </a:rPr>
              <a:t>Thực hành</a:t>
            </a:r>
            <a:endParaRPr lang="zh-CN" altLang="en-US" sz="8000" spc="300" dirty="0">
              <a:ln w="38100">
                <a:solidFill>
                  <a:schemeClr val="bg1"/>
                </a:solidFill>
              </a:ln>
              <a:solidFill>
                <a:srgbClr val="5179AF"/>
              </a:solidFill>
              <a:latin typeface="UTM Showcard" panose="02040603050506020204" pitchFamily="18" charset="0"/>
              <a:ea typeface="字魂27号-布丁体" panose="00000500000000000000" pitchFamily="2" charset="-122"/>
            </a:endParaRP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"/>
            <a:ext cx="12192002" cy="6858001"/>
            <a:chOff x="0" y="-1"/>
            <a:chExt cx="12192002" cy="68580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298" y="3235168"/>
            <a:ext cx="1986931" cy="19869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0058" y="3579086"/>
            <a:ext cx="1299094" cy="129909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42715" y="1089592"/>
            <a:ext cx="54056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spc="300">
                <a:ln w="38100">
                  <a:solidFill>
                    <a:schemeClr val="bg1"/>
                  </a:solidFill>
                </a:ln>
                <a:solidFill>
                  <a:srgbClr val="5179AF"/>
                </a:solidFill>
                <a:latin typeface="UTM Showcard" panose="02040603050506020204" pitchFamily="18" charset="0"/>
                <a:ea typeface="字魂27号-布丁体" panose="00000500000000000000" pitchFamily="2" charset="-122"/>
              </a:rPr>
              <a:t>Nhận xét</a:t>
            </a:r>
            <a:endParaRPr lang="zh-CN" altLang="en-US" sz="8000" spc="300" dirty="0">
              <a:ln w="38100">
                <a:solidFill>
                  <a:schemeClr val="bg1"/>
                </a:solidFill>
              </a:ln>
              <a:solidFill>
                <a:srgbClr val="5179AF"/>
              </a:solidFill>
              <a:latin typeface="UTM Showcard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13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152" y="2061224"/>
            <a:ext cx="2900840" cy="4822510"/>
          </a:xfrm>
          <a:prstGeom prst="rect">
            <a:avLst/>
          </a:prstGeom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962" y="2656069"/>
            <a:ext cx="2649773" cy="423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03440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0" y="-1"/>
            <a:ext cx="12192002" cy="6858001"/>
            <a:chOff x="0" y="-1"/>
            <a:chExt cx="12192002" cy="68580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69972"/>
            <a:ext cx="3898705" cy="5332128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898705" y="118520"/>
            <a:ext cx="6840334" cy="600164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9600" b="1" spc="30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TM Gradoo" panose="02040603050506020204" pitchFamily="18" charset="0"/>
                <a:ea typeface="字魂27号-布丁体" panose="00000500000000000000" pitchFamily="2" charset="-122"/>
              </a:rPr>
              <a:t>KHỞI ĐỘNG</a:t>
            </a:r>
          </a:p>
          <a:p>
            <a:pPr algn="ctr">
              <a:lnSpc>
                <a:spcPct val="150000"/>
              </a:lnSpc>
            </a:pPr>
            <a:r>
              <a:rPr lang="en-US" altLang="zh-CN" sz="8000" b="1" spc="300">
                <a:solidFill>
                  <a:srgbClr val="9757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  <a:ea typeface="字魂27号-布丁体" panose="00000500000000000000" pitchFamily="2" charset="-122"/>
              </a:rPr>
              <a:t>Úm ba la </a:t>
            </a:r>
          </a:p>
          <a:p>
            <a:pPr algn="ctr">
              <a:lnSpc>
                <a:spcPct val="150000"/>
              </a:lnSpc>
            </a:pPr>
            <a:r>
              <a:rPr lang="en-US" altLang="zh-CN" sz="8000" b="1" spc="300">
                <a:solidFill>
                  <a:srgbClr val="9757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  <a:ea typeface="字魂27号-布丁体" panose="00000500000000000000" pitchFamily="2" charset="-122"/>
              </a:rPr>
              <a:t>ô chữ hiện ra</a:t>
            </a:r>
            <a:endParaRPr lang="zh-CN" altLang="en-US" sz="8000" b="1" spc="300" dirty="0">
              <a:solidFill>
                <a:srgbClr val="9757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radoo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296" y="1487868"/>
            <a:ext cx="1492921" cy="149292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5418" y="3883361"/>
            <a:ext cx="1299094" cy="12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7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缺角矩形 5"/>
          <p:cNvSpPr/>
          <p:nvPr/>
        </p:nvSpPr>
        <p:spPr>
          <a:xfrm>
            <a:off x="339725" y="264160"/>
            <a:ext cx="11511915" cy="6330315"/>
          </a:xfrm>
          <a:prstGeom prst="plaque">
            <a:avLst>
              <a:gd name="adj" fmla="val 8476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" y="539115"/>
            <a:ext cx="1478915" cy="14789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12900" y="394187"/>
            <a:ext cx="38347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CN" sz="8000">
                <a:ln w="38100">
                  <a:solidFill>
                    <a:prstClr val="white"/>
                  </a:solidFill>
                </a:ln>
                <a:solidFill>
                  <a:srgbClr val="5179AF"/>
                </a:solidFill>
                <a:latin typeface="UTM Showcard" panose="02040603050506020204" pitchFamily="18" charset="0"/>
                <a:ea typeface="字魂27号-布丁体" panose="00000500000000000000" pitchFamily="2" charset="-122"/>
              </a:rPr>
              <a:t>Dặn dò</a:t>
            </a:r>
            <a:endParaRPr lang="zh-CN" altLang="en-US" sz="8000" dirty="0">
              <a:ln w="38100">
                <a:solidFill>
                  <a:prstClr val="white"/>
                </a:solidFill>
              </a:ln>
              <a:solidFill>
                <a:srgbClr val="5179AF"/>
              </a:solidFill>
              <a:latin typeface="UTM Showcard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3140" y="2740660"/>
            <a:ext cx="3442970" cy="3853815"/>
          </a:xfrm>
          <a:prstGeom prst="rect">
            <a:avLst/>
          </a:prstGeom>
        </p:spPr>
      </p:pic>
      <p:sp>
        <p:nvSpPr>
          <p:cNvPr id="2" name="云形标注 1"/>
          <p:cNvSpPr/>
          <p:nvPr/>
        </p:nvSpPr>
        <p:spPr>
          <a:xfrm>
            <a:off x="4817745" y="1601470"/>
            <a:ext cx="6577100" cy="4399280"/>
          </a:xfrm>
          <a:prstGeom prst="cloudCallout">
            <a:avLst>
              <a:gd name="adj1" fmla="val -69759"/>
              <a:gd name="adj2" fmla="val 41858"/>
            </a:avLst>
          </a:prstGeom>
          <a:solidFill>
            <a:srgbClr val="F39880"/>
          </a:solidFill>
          <a:ln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28310" y="2385133"/>
            <a:ext cx="5866535" cy="24857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00206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Xem lại bài</a:t>
            </a:r>
          </a:p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002060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</a:t>
            </a:r>
            <a:r>
              <a:rPr lang="en-US" altLang="zh-CN" sz="36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Đinh Bộ Lĩnh dẹp loạn 12 sứ quân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allOve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2198" y="-2642199"/>
            <a:ext cx="6824475" cy="121088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1981" y="-885484"/>
            <a:ext cx="6195515" cy="929145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2900841" cy="396738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5" y="3738246"/>
            <a:ext cx="3280261" cy="37077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658" y="0"/>
            <a:ext cx="2900840" cy="48225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807" y="2626340"/>
            <a:ext cx="2649773" cy="42316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80177" y="-459285"/>
            <a:ext cx="2998810" cy="498533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29819" y="2850137"/>
            <a:ext cx="3580605" cy="400786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593841" y="734734"/>
            <a:ext cx="6804620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11500" b="1">
                <a:solidFill>
                  <a:srgbClr val="9D5C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字魂27号-布丁体" panose="00000500000000000000" pitchFamily="2" charset="-122"/>
              </a:rPr>
              <a:t>Tạm biệt!</a:t>
            </a:r>
            <a:endParaRPr lang="zh-CN" altLang="en-US" sz="11500" b="1" dirty="0">
              <a:solidFill>
                <a:srgbClr val="9D5C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Mang Cau Nang" panose="03060902050402020B05" pitchFamily="66" charset="0"/>
              <a:ea typeface="字魂27号-布丁体" panose="000005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802" y="2006687"/>
            <a:ext cx="693669" cy="6936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1054" y="827497"/>
            <a:ext cx="693668" cy="6936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334" y="4797914"/>
            <a:ext cx="1986931" cy="19869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0993" y="5497065"/>
            <a:ext cx="1299094" cy="129909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4551" y="3356847"/>
            <a:ext cx="601574" cy="60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1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allOve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50"/>
                            </p:stCondLst>
                            <p:childTnLst>
                              <p:par>
                                <p:cTn id="4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277774" cy="6858000"/>
            <a:chOff x="0" y="-1"/>
            <a:chExt cx="12192002" cy="68580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</p:grpSp>
      <p:graphicFrame>
        <p:nvGraphicFramePr>
          <p:cNvPr id="82" name="Table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841252"/>
              </p:ext>
            </p:extLst>
          </p:nvPr>
        </p:nvGraphicFramePr>
        <p:xfrm>
          <a:off x="411285" y="751891"/>
          <a:ext cx="7920000" cy="5760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50946825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0208777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76930299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1903284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98693088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8905664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63786603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7700740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3348418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8221813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12827343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Ẻ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77333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Ý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Í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57582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96792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97681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Ệ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4766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Ị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Ử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40826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76332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Ú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Ị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669087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979967"/>
              </p:ext>
            </p:extLst>
          </p:nvPr>
        </p:nvGraphicFramePr>
        <p:xfrm>
          <a:off x="1848352" y="753219"/>
          <a:ext cx="72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2941529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189355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Ạ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567079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94139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75921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902324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Ằ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887537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838801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7442523"/>
                  </a:ext>
                </a:extLst>
              </a:tr>
            </a:tbl>
          </a:graphicData>
        </a:graphic>
      </p:graphicFrame>
      <p:graphicFrame>
        <p:nvGraphicFramePr>
          <p:cNvPr id="76" name="Table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470586"/>
              </p:ext>
            </p:extLst>
          </p:nvPr>
        </p:nvGraphicFramePr>
        <p:xfrm>
          <a:off x="1848352" y="2913219"/>
          <a:ext cx="648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4603767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7618393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00744247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2057942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0131026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09916008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81414769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778482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7391776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Ơ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104719"/>
                  </a:ext>
                </a:extLst>
              </a:tr>
            </a:tbl>
          </a:graphicData>
        </a:graphic>
      </p:graphicFrame>
      <p:graphicFrame>
        <p:nvGraphicFramePr>
          <p:cNvPr id="77" name="Table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495602"/>
              </p:ext>
            </p:extLst>
          </p:nvPr>
        </p:nvGraphicFramePr>
        <p:xfrm>
          <a:off x="409002" y="5071891"/>
          <a:ext cx="5081734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962">
                  <a:extLst>
                    <a:ext uri="{9D8B030D-6E8A-4147-A177-3AD203B41FA5}">
                      <a16:colId xmlns:a16="http://schemas.microsoft.com/office/drawing/2014/main" val="146037674"/>
                    </a:ext>
                  </a:extLst>
                </a:gridCol>
                <a:gridCol w="725962">
                  <a:extLst>
                    <a:ext uri="{9D8B030D-6E8A-4147-A177-3AD203B41FA5}">
                      <a16:colId xmlns:a16="http://schemas.microsoft.com/office/drawing/2014/main" val="2276183931"/>
                    </a:ext>
                  </a:extLst>
                </a:gridCol>
                <a:gridCol w="725962">
                  <a:extLst>
                    <a:ext uri="{9D8B030D-6E8A-4147-A177-3AD203B41FA5}">
                      <a16:colId xmlns:a16="http://schemas.microsoft.com/office/drawing/2014/main" val="4007442474"/>
                    </a:ext>
                  </a:extLst>
                </a:gridCol>
                <a:gridCol w="725962">
                  <a:extLst>
                    <a:ext uri="{9D8B030D-6E8A-4147-A177-3AD203B41FA5}">
                      <a16:colId xmlns:a16="http://schemas.microsoft.com/office/drawing/2014/main" val="2520579425"/>
                    </a:ext>
                  </a:extLst>
                </a:gridCol>
                <a:gridCol w="725962">
                  <a:extLst>
                    <a:ext uri="{9D8B030D-6E8A-4147-A177-3AD203B41FA5}">
                      <a16:colId xmlns:a16="http://schemas.microsoft.com/office/drawing/2014/main" val="2201310265"/>
                    </a:ext>
                  </a:extLst>
                </a:gridCol>
                <a:gridCol w="725962">
                  <a:extLst>
                    <a:ext uri="{9D8B030D-6E8A-4147-A177-3AD203B41FA5}">
                      <a16:colId xmlns:a16="http://schemas.microsoft.com/office/drawing/2014/main" val="3099160083"/>
                    </a:ext>
                  </a:extLst>
                </a:gridCol>
                <a:gridCol w="725962">
                  <a:extLst>
                    <a:ext uri="{9D8B030D-6E8A-4147-A177-3AD203B41FA5}">
                      <a16:colId xmlns:a16="http://schemas.microsoft.com/office/drawing/2014/main" val="2814147693"/>
                    </a:ext>
                  </a:extLst>
                </a:gridCol>
              </a:tblGrid>
              <a:tr h="665505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104719"/>
                  </a:ext>
                </a:extLst>
              </a:tr>
            </a:tbl>
          </a:graphicData>
        </a:graphic>
      </p:graphicFrame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090838"/>
              </p:ext>
            </p:extLst>
          </p:nvPr>
        </p:nvGraphicFramePr>
        <p:xfrm>
          <a:off x="4008352" y="2193000"/>
          <a:ext cx="432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51829022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351347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72699343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8572413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42241953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3035221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5340059"/>
                  </a:ext>
                </a:extLst>
              </a:tr>
            </a:tbl>
          </a:graphicData>
        </a:graphic>
      </p:graphicFrame>
      <p:pic>
        <p:nvPicPr>
          <p:cNvPr id="85" name="Picture 8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49" y="753219"/>
            <a:ext cx="758796" cy="758796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67" y="4353219"/>
            <a:ext cx="758796" cy="758796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38" y="3641679"/>
            <a:ext cx="720000" cy="720000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64" y="2927797"/>
            <a:ext cx="720000" cy="72000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72" y="1513343"/>
            <a:ext cx="720000" cy="720000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8" y="2250575"/>
            <a:ext cx="720000" cy="72000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0" y="740086"/>
            <a:ext cx="758796" cy="758796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119" y="711745"/>
            <a:ext cx="758796" cy="758796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07" y="713597"/>
            <a:ext cx="758796" cy="758796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336" y="726448"/>
            <a:ext cx="758796" cy="758796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65" y="1529936"/>
            <a:ext cx="720000" cy="720000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97" y="1529936"/>
            <a:ext cx="720000" cy="720000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729" y="1498765"/>
            <a:ext cx="720000" cy="720000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38" y="1513343"/>
            <a:ext cx="720000" cy="720000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52" y="2193000"/>
            <a:ext cx="720000" cy="720000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34" y="2177794"/>
            <a:ext cx="720000" cy="720000"/>
          </a:xfrm>
          <a:prstGeom prst="rect">
            <a:avLst/>
          </a:prstGeom>
        </p:spPr>
      </p:pic>
      <p:graphicFrame>
        <p:nvGraphicFramePr>
          <p:cNvPr id="114" name="Table 1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365481"/>
              </p:ext>
            </p:extLst>
          </p:nvPr>
        </p:nvGraphicFramePr>
        <p:xfrm>
          <a:off x="4010791" y="3621466"/>
          <a:ext cx="360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13411733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92692524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2268724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34890056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8986717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Ổ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5070884"/>
                  </a:ext>
                </a:extLst>
              </a:tr>
            </a:tbl>
          </a:graphicData>
        </a:graphic>
      </p:graphicFrame>
      <p:pic>
        <p:nvPicPr>
          <p:cNvPr id="115" name="Picture 1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27" y="3641679"/>
            <a:ext cx="720000" cy="72000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64" y="3612452"/>
            <a:ext cx="720000" cy="720000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870" y="4353219"/>
            <a:ext cx="758796" cy="758796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071" y="4367428"/>
            <a:ext cx="758796" cy="758796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78" y="5112015"/>
            <a:ext cx="720000" cy="720000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51" y="5143914"/>
            <a:ext cx="720000" cy="72000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18" y="5114886"/>
            <a:ext cx="720000" cy="720000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566" y="5143914"/>
            <a:ext cx="720000" cy="720000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521" y="5838308"/>
            <a:ext cx="720000" cy="720000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33" y="5793721"/>
            <a:ext cx="720000" cy="720000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4" y="5826148"/>
            <a:ext cx="720000" cy="720000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99" y="5811779"/>
            <a:ext cx="720000" cy="72000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70" y="5826148"/>
            <a:ext cx="720000" cy="720000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410" y="3429000"/>
            <a:ext cx="3365706" cy="3365706"/>
          </a:xfrm>
          <a:prstGeom prst="rect">
            <a:avLst/>
          </a:prstGeom>
        </p:spPr>
      </p:pic>
      <p:sp>
        <p:nvSpPr>
          <p:cNvPr id="132" name="Rounded Rectangular Callout 131"/>
          <p:cNvSpPr/>
          <p:nvPr/>
        </p:nvSpPr>
        <p:spPr>
          <a:xfrm>
            <a:off x="8647323" y="347746"/>
            <a:ext cx="3299005" cy="2724150"/>
          </a:xfrm>
          <a:prstGeom prst="wedgeRoundRectCallout">
            <a:avLst>
              <a:gd name="adj1" fmla="val 4676"/>
              <a:gd name="adj2" fmla="val 70526"/>
              <a:gd name="adj3" fmla="val 16667"/>
            </a:avLst>
          </a:prstGeom>
          <a:solidFill>
            <a:srgbClr val="F78E2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4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Khoảng năm 700 TCN, nước nào ra đời? </a:t>
            </a:r>
            <a:endParaRPr lang="en-US" sz="4000" b="1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1955504" y="67332"/>
            <a:ext cx="4934364" cy="584775"/>
          </a:xfrm>
          <a:prstGeom prst="rect">
            <a:avLst/>
          </a:prstGeom>
          <a:solidFill>
            <a:srgbClr val="FF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rPr>
              <a:t>Úm ba la ô chữ hiện ra</a:t>
            </a:r>
            <a:endParaRPr lang="en-US" sz="32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411286" y="5112014"/>
            <a:ext cx="4981234" cy="694245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</p:childTnLst>
        </p:cTn>
      </p:par>
    </p:tnLst>
    <p:bldLst>
      <p:bldP spid="132" grpId="0" animBg="1"/>
      <p:bldP spid="134" grpId="0" animBg="1"/>
      <p:bldP spid="134" grpId="1" animBg="1"/>
      <p:bldP spid="135" grpId="0" animBg="1"/>
      <p:bldP spid="13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277774" cy="6858000"/>
            <a:chOff x="0" y="-1"/>
            <a:chExt cx="12192002" cy="68580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</p:grpSp>
      <p:sp>
        <p:nvSpPr>
          <p:cNvPr id="44" name="Rounded Rectangular Callout 43"/>
          <p:cNvSpPr/>
          <p:nvPr/>
        </p:nvSpPr>
        <p:spPr>
          <a:xfrm>
            <a:off x="8399423" y="152047"/>
            <a:ext cx="3655704" cy="2724150"/>
          </a:xfrm>
          <a:prstGeom prst="wedgeRoundRectCallout">
            <a:avLst>
              <a:gd name="adj1" fmla="val 4676"/>
              <a:gd name="adj2" fmla="val 70526"/>
              <a:gd name="adj3" fmla="val 16667"/>
            </a:avLst>
          </a:prstGeom>
          <a:solidFill>
            <a:srgbClr val="2F9C3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4000" b="1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đứng đầu nhà nước thời Văn Lang gọi là ….</a:t>
            </a:r>
            <a:endParaRPr lang="en-US" sz="4000" b="1" cap="none" spc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31" y="2848298"/>
            <a:ext cx="3609026" cy="3609026"/>
          </a:xfrm>
          <a:prstGeom prst="rect">
            <a:avLst/>
          </a:prstGeom>
        </p:spPr>
      </p:pic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973233"/>
              </p:ext>
            </p:extLst>
          </p:nvPr>
        </p:nvGraphicFramePr>
        <p:xfrm>
          <a:off x="411285" y="751891"/>
          <a:ext cx="7920000" cy="5760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50946825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0208777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76930299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1903284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98693088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8905664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63786603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7700740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3348418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8221813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12827343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Ẻ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77333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Ý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Í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57582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96792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97681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Ệ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4766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Ị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Ử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40826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76332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Ú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Ị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669087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998195"/>
              </p:ext>
            </p:extLst>
          </p:nvPr>
        </p:nvGraphicFramePr>
        <p:xfrm>
          <a:off x="1848352" y="753219"/>
          <a:ext cx="72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2941529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189355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Ạ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567079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94139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75921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902324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Ằ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887537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838801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7442523"/>
                  </a:ext>
                </a:extLst>
              </a:tr>
            </a:tbl>
          </a:graphicData>
        </a:graphic>
      </p:graphicFrame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089567"/>
              </p:ext>
            </p:extLst>
          </p:nvPr>
        </p:nvGraphicFramePr>
        <p:xfrm>
          <a:off x="1848352" y="2913219"/>
          <a:ext cx="648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4603767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7618393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00744247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2057942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0131026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09916008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81414769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778482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7391776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Ơ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104719"/>
                  </a:ext>
                </a:extLst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233957"/>
              </p:ext>
            </p:extLst>
          </p:nvPr>
        </p:nvGraphicFramePr>
        <p:xfrm>
          <a:off x="4008352" y="2193000"/>
          <a:ext cx="432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51829022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351347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72699343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8572413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42241953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3035221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5340059"/>
                  </a:ext>
                </a:extLst>
              </a:tr>
            </a:tbl>
          </a:graphicData>
        </a:graphic>
      </p:graphicFrame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49" y="753219"/>
            <a:ext cx="758796" cy="75879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67" y="4353219"/>
            <a:ext cx="758796" cy="758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38" y="3641679"/>
            <a:ext cx="720000" cy="7200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64" y="2927797"/>
            <a:ext cx="720000" cy="720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72" y="1513343"/>
            <a:ext cx="720000" cy="720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8" y="2250575"/>
            <a:ext cx="720000" cy="720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0" y="740086"/>
            <a:ext cx="758796" cy="7587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119" y="711745"/>
            <a:ext cx="758796" cy="75879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07" y="713597"/>
            <a:ext cx="758796" cy="7587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336" y="726448"/>
            <a:ext cx="758796" cy="75879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65" y="1529936"/>
            <a:ext cx="720000" cy="7200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97" y="1529936"/>
            <a:ext cx="720000" cy="7200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729" y="1498765"/>
            <a:ext cx="720000" cy="7200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38" y="1513343"/>
            <a:ext cx="720000" cy="720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52" y="2193000"/>
            <a:ext cx="720000" cy="7200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34" y="2177794"/>
            <a:ext cx="720000" cy="720000"/>
          </a:xfrm>
          <a:prstGeom prst="rect">
            <a:avLst/>
          </a:prstGeom>
        </p:spPr>
      </p:pic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268135"/>
              </p:ext>
            </p:extLst>
          </p:nvPr>
        </p:nvGraphicFramePr>
        <p:xfrm>
          <a:off x="4010791" y="3621466"/>
          <a:ext cx="360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13411733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92692524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2268724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34890056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8986717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Ổ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5070884"/>
                  </a:ext>
                </a:extLst>
              </a:tr>
            </a:tbl>
          </a:graphicData>
        </a:graphic>
      </p:graphicFrame>
      <p:pic>
        <p:nvPicPr>
          <p:cNvPr id="68" name="Picture 6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27" y="3641679"/>
            <a:ext cx="720000" cy="7200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64" y="3612452"/>
            <a:ext cx="720000" cy="7200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870" y="4353219"/>
            <a:ext cx="758796" cy="75879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071" y="4367428"/>
            <a:ext cx="758796" cy="75879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78" y="5112015"/>
            <a:ext cx="720000" cy="7200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51" y="5143914"/>
            <a:ext cx="720000" cy="7200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18" y="5114886"/>
            <a:ext cx="720000" cy="7200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566" y="5143914"/>
            <a:ext cx="720000" cy="7200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521" y="5838308"/>
            <a:ext cx="720000" cy="7200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33" y="5793721"/>
            <a:ext cx="720000" cy="7200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4" y="5826148"/>
            <a:ext cx="720000" cy="72000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99" y="5811779"/>
            <a:ext cx="720000" cy="72000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70" y="5826148"/>
            <a:ext cx="720000" cy="720000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1955504" y="67332"/>
            <a:ext cx="4934364" cy="584775"/>
          </a:xfrm>
          <a:prstGeom prst="rect">
            <a:avLst/>
          </a:prstGeom>
          <a:solidFill>
            <a:srgbClr val="FF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rPr>
              <a:t>Úm ba la ô chữ hiện ra</a:t>
            </a:r>
            <a:endParaRPr lang="en-US" sz="32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877664" y="2948254"/>
            <a:ext cx="6417468" cy="694245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7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44" grpId="0" animBg="1"/>
      <p:bldP spid="86" grpId="0" animBg="1"/>
      <p:bldP spid="86" grpId="1" animBg="1"/>
      <p:bldP spid="88" grpId="0" animBg="1"/>
      <p:bldP spid="8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277774" cy="6858000"/>
            <a:chOff x="0" y="-1"/>
            <a:chExt cx="12192002" cy="68580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</p:grpSp>
      <p:sp>
        <p:nvSpPr>
          <p:cNvPr id="46" name="Rounded Rectangular Callout 45"/>
          <p:cNvSpPr/>
          <p:nvPr/>
        </p:nvSpPr>
        <p:spPr>
          <a:xfrm>
            <a:off x="8468220" y="82023"/>
            <a:ext cx="3658682" cy="4050506"/>
          </a:xfrm>
          <a:prstGeom prst="wedgeRoundRectCallout">
            <a:avLst>
              <a:gd name="adj1" fmla="val 4676"/>
              <a:gd name="adj2" fmla="val 70526"/>
              <a:gd name="adj3" fmla="val 16667"/>
            </a:avLst>
          </a:prstGeom>
          <a:solidFill>
            <a:srgbClr val="9442A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40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 lũy kiên cố do An Dương Vương cho xây dựng thời Âu Lạc tên gì? </a:t>
            </a:r>
            <a:endParaRPr lang="en-US" sz="40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456" y="3802728"/>
            <a:ext cx="3402372" cy="3402372"/>
          </a:xfrm>
          <a:prstGeom prst="rect">
            <a:avLst/>
          </a:prstGeom>
        </p:spPr>
      </p:pic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973233"/>
              </p:ext>
            </p:extLst>
          </p:nvPr>
        </p:nvGraphicFramePr>
        <p:xfrm>
          <a:off x="411285" y="751891"/>
          <a:ext cx="7920000" cy="5760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50946825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0208777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76930299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1903284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98693088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8905664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63786603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7700740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3348418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8221813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12827343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Ẻ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77333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Ý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Í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57582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96792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97681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Ệ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4766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Ị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Ử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40826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76332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Ú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Ị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669087"/>
                  </a:ext>
                </a:extLst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884889"/>
              </p:ext>
            </p:extLst>
          </p:nvPr>
        </p:nvGraphicFramePr>
        <p:xfrm>
          <a:off x="1848352" y="753219"/>
          <a:ext cx="72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2941529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189355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Ạ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567079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94139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75921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902324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Ằ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887537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838801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7442523"/>
                  </a:ext>
                </a:extLst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030092"/>
              </p:ext>
            </p:extLst>
          </p:nvPr>
        </p:nvGraphicFramePr>
        <p:xfrm>
          <a:off x="1848352" y="2913219"/>
          <a:ext cx="648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4603767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7618393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00744247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2057942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0131026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09916008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81414769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778482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7391776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104719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233957"/>
              </p:ext>
            </p:extLst>
          </p:nvPr>
        </p:nvGraphicFramePr>
        <p:xfrm>
          <a:off x="4008352" y="2193000"/>
          <a:ext cx="432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51829022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351347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72699343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8572413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42241953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3035221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5340059"/>
                  </a:ext>
                </a:extLst>
              </a:tr>
            </a:tbl>
          </a:graphicData>
        </a:graphic>
      </p:graphicFrame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49" y="753219"/>
            <a:ext cx="758796" cy="75879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67" y="4353219"/>
            <a:ext cx="758796" cy="75879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38" y="3641679"/>
            <a:ext cx="720000" cy="720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64" y="2927797"/>
            <a:ext cx="720000" cy="720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72" y="1513343"/>
            <a:ext cx="720000" cy="72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8" y="2250575"/>
            <a:ext cx="720000" cy="720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0" y="740086"/>
            <a:ext cx="758796" cy="7587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119" y="711745"/>
            <a:ext cx="758796" cy="75879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07" y="713597"/>
            <a:ext cx="758796" cy="75879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336" y="726448"/>
            <a:ext cx="758796" cy="75879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65" y="1529936"/>
            <a:ext cx="720000" cy="7200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97" y="1529936"/>
            <a:ext cx="720000" cy="720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729" y="1498765"/>
            <a:ext cx="720000" cy="7200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38" y="1513343"/>
            <a:ext cx="720000" cy="7200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52" y="2193000"/>
            <a:ext cx="720000" cy="72000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34" y="2177794"/>
            <a:ext cx="720000" cy="720000"/>
          </a:xfrm>
          <a:prstGeom prst="rect">
            <a:avLst/>
          </a:prstGeom>
        </p:spPr>
      </p:pic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268135"/>
              </p:ext>
            </p:extLst>
          </p:nvPr>
        </p:nvGraphicFramePr>
        <p:xfrm>
          <a:off x="4010791" y="3621466"/>
          <a:ext cx="360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13411733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92692524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2268724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34890056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8986717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Ổ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5070884"/>
                  </a:ext>
                </a:extLst>
              </a:tr>
            </a:tbl>
          </a:graphicData>
        </a:graphic>
      </p:graphicFrame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27" y="3641679"/>
            <a:ext cx="720000" cy="7200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64" y="3612452"/>
            <a:ext cx="720000" cy="7200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870" y="4353219"/>
            <a:ext cx="758796" cy="75879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071" y="4367428"/>
            <a:ext cx="758796" cy="75879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78" y="5112015"/>
            <a:ext cx="720000" cy="7200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51" y="5143914"/>
            <a:ext cx="720000" cy="7200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18" y="5114886"/>
            <a:ext cx="720000" cy="7200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566" y="5143914"/>
            <a:ext cx="720000" cy="7200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521" y="5838308"/>
            <a:ext cx="720000" cy="72000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33" y="5793721"/>
            <a:ext cx="720000" cy="72000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4" y="5826148"/>
            <a:ext cx="720000" cy="72000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99" y="5811779"/>
            <a:ext cx="720000" cy="7200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70" y="5826148"/>
            <a:ext cx="720000" cy="720000"/>
          </a:xfrm>
          <a:prstGeom prst="rect">
            <a:avLst/>
          </a:prstGeom>
        </p:spPr>
      </p:pic>
      <p:sp>
        <p:nvSpPr>
          <p:cNvPr id="89" name="Rectangle 88"/>
          <p:cNvSpPr/>
          <p:nvPr/>
        </p:nvSpPr>
        <p:spPr>
          <a:xfrm>
            <a:off x="1955504" y="67332"/>
            <a:ext cx="4934364" cy="584775"/>
          </a:xfrm>
          <a:prstGeom prst="rect">
            <a:avLst/>
          </a:prstGeom>
          <a:solidFill>
            <a:srgbClr val="FF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rPr>
              <a:t>Úm ba la ô chữ hiện ra</a:t>
            </a:r>
            <a:endParaRPr lang="en-US" sz="32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4007953" y="3588734"/>
            <a:ext cx="3574058" cy="694245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 decel="10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800" decel="10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800" decel="100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800" decel="10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800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800" decel="100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800" decel="100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800" decel="10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800" decel="10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800" decel="100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800" decel="100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8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800" decel="10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800" decel="100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800" decel="100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800" decel="10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800" decel="100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8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8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8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800" decel="100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8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800" decel="100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800" decel="100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8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800" decel="100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8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8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8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800" decel="100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8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800" decel="100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8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8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8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800" decel="100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80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80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80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46" grpId="0" animBg="1"/>
      <p:bldP spid="89" grpId="0" animBg="1"/>
      <p:bldP spid="89" grpId="1" animBg="1"/>
      <p:bldP spid="90" grpId="0" animBg="1"/>
      <p:bldP spid="9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277774" cy="6858000"/>
            <a:chOff x="0" y="-1"/>
            <a:chExt cx="12192002" cy="68580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</p:grpSp>
      <p:sp>
        <p:nvSpPr>
          <p:cNvPr id="46" name="Rounded Rectangular Callout 45"/>
          <p:cNvSpPr/>
          <p:nvPr/>
        </p:nvSpPr>
        <p:spPr>
          <a:xfrm>
            <a:off x="8555498" y="459049"/>
            <a:ext cx="3526517" cy="2724150"/>
          </a:xfrm>
          <a:prstGeom prst="wedgeRoundRectCallout">
            <a:avLst>
              <a:gd name="adj1" fmla="val 4676"/>
              <a:gd name="adj2" fmla="val 70526"/>
              <a:gd name="adj3" fmla="val 16667"/>
            </a:avLst>
          </a:prstGeom>
          <a:solidFill>
            <a:srgbClr val="67194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40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của Hai Bà Trưng thuộc huyện nào?</a:t>
            </a:r>
            <a:endParaRPr lang="en-US" sz="40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840" y="3128486"/>
            <a:ext cx="3645064" cy="3645064"/>
          </a:xfrm>
          <a:prstGeom prst="rect">
            <a:avLst/>
          </a:prstGeom>
        </p:spPr>
      </p:pic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973233"/>
              </p:ext>
            </p:extLst>
          </p:nvPr>
        </p:nvGraphicFramePr>
        <p:xfrm>
          <a:off x="411285" y="751891"/>
          <a:ext cx="7920000" cy="5760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50946825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0208777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76930299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1903284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98693088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8905664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63786603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7700740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3348418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8221813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12827343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Ẻ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77333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Ý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Í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57582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96792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97681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Ệ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4766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Ị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Ử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40826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76332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Ú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Ị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669087"/>
                  </a:ext>
                </a:extLst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884889"/>
              </p:ext>
            </p:extLst>
          </p:nvPr>
        </p:nvGraphicFramePr>
        <p:xfrm>
          <a:off x="1848352" y="753219"/>
          <a:ext cx="72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2941529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189355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Ạ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567079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94139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75921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902324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Ằ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887537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838801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7442523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233957"/>
              </p:ext>
            </p:extLst>
          </p:nvPr>
        </p:nvGraphicFramePr>
        <p:xfrm>
          <a:off x="4008352" y="2193000"/>
          <a:ext cx="432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51829022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351347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72699343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8572413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42241953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3035221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5340059"/>
                  </a:ext>
                </a:extLst>
              </a:tr>
            </a:tbl>
          </a:graphicData>
        </a:graphic>
      </p:graphicFrame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49" y="753219"/>
            <a:ext cx="758796" cy="75879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67" y="4353219"/>
            <a:ext cx="758796" cy="75879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38" y="3641679"/>
            <a:ext cx="720000" cy="720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64" y="2927797"/>
            <a:ext cx="720000" cy="720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72" y="1513343"/>
            <a:ext cx="720000" cy="72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8" y="2250575"/>
            <a:ext cx="720000" cy="720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0" y="740086"/>
            <a:ext cx="758796" cy="7587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119" y="711745"/>
            <a:ext cx="758796" cy="75879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07" y="713597"/>
            <a:ext cx="758796" cy="75879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336" y="726448"/>
            <a:ext cx="758796" cy="75879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65" y="1529936"/>
            <a:ext cx="720000" cy="7200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97" y="1529936"/>
            <a:ext cx="720000" cy="720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729" y="1498765"/>
            <a:ext cx="720000" cy="7200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38" y="1513343"/>
            <a:ext cx="720000" cy="7200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52" y="2193000"/>
            <a:ext cx="720000" cy="72000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34" y="2177794"/>
            <a:ext cx="720000" cy="720000"/>
          </a:xfrm>
          <a:prstGeom prst="rect">
            <a:avLst/>
          </a:prstGeom>
        </p:spPr>
      </p:pic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770434"/>
              </p:ext>
            </p:extLst>
          </p:nvPr>
        </p:nvGraphicFramePr>
        <p:xfrm>
          <a:off x="4010791" y="3621466"/>
          <a:ext cx="360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13411733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92692524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2268724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34890056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8986717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5070884"/>
                  </a:ext>
                </a:extLst>
              </a:tr>
            </a:tbl>
          </a:graphicData>
        </a:graphic>
      </p:graphicFrame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27" y="3641679"/>
            <a:ext cx="720000" cy="7200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64" y="3612452"/>
            <a:ext cx="720000" cy="7200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870" y="4353219"/>
            <a:ext cx="758796" cy="75879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071" y="4367428"/>
            <a:ext cx="758796" cy="75879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78" y="5112015"/>
            <a:ext cx="720000" cy="7200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51" y="5143914"/>
            <a:ext cx="720000" cy="7200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18" y="5114886"/>
            <a:ext cx="720000" cy="7200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566" y="5143914"/>
            <a:ext cx="720000" cy="7200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521" y="5838308"/>
            <a:ext cx="720000" cy="72000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33" y="5793721"/>
            <a:ext cx="720000" cy="72000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4" y="5826148"/>
            <a:ext cx="720000" cy="72000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99" y="5811779"/>
            <a:ext cx="720000" cy="7200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70" y="5826148"/>
            <a:ext cx="720000" cy="720000"/>
          </a:xfrm>
          <a:prstGeom prst="rect">
            <a:avLst/>
          </a:prstGeom>
        </p:spPr>
      </p:pic>
      <p:sp>
        <p:nvSpPr>
          <p:cNvPr id="89" name="Rectangle 88"/>
          <p:cNvSpPr/>
          <p:nvPr/>
        </p:nvSpPr>
        <p:spPr>
          <a:xfrm>
            <a:off x="1955504" y="67332"/>
            <a:ext cx="4934364" cy="584775"/>
          </a:xfrm>
          <a:prstGeom prst="rect">
            <a:avLst/>
          </a:prstGeom>
          <a:solidFill>
            <a:srgbClr val="FF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rPr>
              <a:t>Úm ba la ô chữ hiện ra</a:t>
            </a:r>
            <a:endParaRPr lang="en-US" sz="32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4036732" y="2203063"/>
            <a:ext cx="4258399" cy="694245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2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46" grpId="0" animBg="1"/>
      <p:bldP spid="89" grpId="0" animBg="1"/>
      <p:bldP spid="89" grpId="1" animBg="1"/>
      <p:bldP spid="90" grpId="0" animBg="1"/>
      <p:bldP spid="9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277774" cy="6858000"/>
            <a:chOff x="0" y="-1"/>
            <a:chExt cx="12192002" cy="68580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</p:grpSp>
      <p:sp>
        <p:nvSpPr>
          <p:cNvPr id="46" name="Rounded Rectangular Callout 45"/>
          <p:cNvSpPr/>
          <p:nvPr/>
        </p:nvSpPr>
        <p:spPr>
          <a:xfrm>
            <a:off x="8575464" y="330747"/>
            <a:ext cx="3526517" cy="2724150"/>
          </a:xfrm>
          <a:prstGeom prst="wedgeRoundRectCallout">
            <a:avLst>
              <a:gd name="adj1" fmla="val 4676"/>
              <a:gd name="adj2" fmla="val 70526"/>
              <a:gd name="adj3" fmla="val 16667"/>
            </a:avLst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C2E1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 Quyền đánh tan quân Nam Hán trên con sông nào?</a:t>
            </a:r>
            <a:endParaRPr lang="en-US" sz="4000" b="1" cap="none" spc="0">
              <a:ln w="0"/>
              <a:solidFill>
                <a:srgbClr val="C2E12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462" y="3054897"/>
            <a:ext cx="3914692" cy="3914692"/>
          </a:xfrm>
          <a:prstGeom prst="rect">
            <a:avLst/>
          </a:prstGeom>
        </p:spPr>
      </p:pic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973233"/>
              </p:ext>
            </p:extLst>
          </p:nvPr>
        </p:nvGraphicFramePr>
        <p:xfrm>
          <a:off x="411285" y="751891"/>
          <a:ext cx="7920000" cy="5760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50946825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0208777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76930299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1903284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98693088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8905664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63786603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7700740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3348418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8221813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12827343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Ẻ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77333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Ý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Í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57582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96792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97681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Ệ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4766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Ị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Ử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40826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76332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Ú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Ị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669087"/>
                  </a:ext>
                </a:extLst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884889"/>
              </p:ext>
            </p:extLst>
          </p:nvPr>
        </p:nvGraphicFramePr>
        <p:xfrm>
          <a:off x="1848352" y="753219"/>
          <a:ext cx="72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2941529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189355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Ạ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567079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94139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75921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902324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Ằ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887537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838801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bg1"/>
                          </a:solidFill>
                          <a:latin typeface="UTM Windsor BT" panose="020406030505060202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7442523"/>
                  </a:ext>
                </a:extLst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264833"/>
              </p:ext>
            </p:extLst>
          </p:nvPr>
        </p:nvGraphicFramePr>
        <p:xfrm>
          <a:off x="1848352" y="2913219"/>
          <a:ext cx="648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4603767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7618393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00744247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2057942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0131026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09916008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81414769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778482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7391776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104719"/>
                  </a:ext>
                </a:extLst>
              </a:tr>
            </a:tbl>
          </a:graphicData>
        </a:graphic>
      </p:graphicFrame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463637"/>
              </p:ext>
            </p:extLst>
          </p:nvPr>
        </p:nvGraphicFramePr>
        <p:xfrm>
          <a:off x="410497" y="5073219"/>
          <a:ext cx="504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4603767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7618393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00744247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2057942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0131026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09916008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814147693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104719"/>
                  </a:ext>
                </a:extLst>
              </a:tr>
            </a:tbl>
          </a:graphicData>
        </a:graphic>
      </p:graphicFrame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49" y="753219"/>
            <a:ext cx="758796" cy="75879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67" y="4353219"/>
            <a:ext cx="758796" cy="75879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38" y="3641679"/>
            <a:ext cx="720000" cy="720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64" y="2927797"/>
            <a:ext cx="720000" cy="720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72" y="1513343"/>
            <a:ext cx="720000" cy="720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8" y="2250575"/>
            <a:ext cx="720000" cy="720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00" y="740086"/>
            <a:ext cx="758796" cy="7587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119" y="711745"/>
            <a:ext cx="758796" cy="75879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07" y="713597"/>
            <a:ext cx="758796" cy="75879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336" y="726448"/>
            <a:ext cx="758796" cy="75879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65" y="1529936"/>
            <a:ext cx="720000" cy="7200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97" y="1529936"/>
            <a:ext cx="720000" cy="720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729" y="1498765"/>
            <a:ext cx="720000" cy="7200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38" y="1513343"/>
            <a:ext cx="720000" cy="7200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52" y="2193000"/>
            <a:ext cx="720000" cy="72000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34" y="2177794"/>
            <a:ext cx="720000" cy="720000"/>
          </a:xfrm>
          <a:prstGeom prst="rect">
            <a:avLst/>
          </a:prstGeom>
        </p:spPr>
      </p:pic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159457"/>
              </p:ext>
            </p:extLst>
          </p:nvPr>
        </p:nvGraphicFramePr>
        <p:xfrm>
          <a:off x="4010791" y="3621466"/>
          <a:ext cx="3600000" cy="7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13411733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92692524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2268724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34890056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8986717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b="1">
                        <a:solidFill>
                          <a:schemeClr val="bg1"/>
                        </a:solidFill>
                        <a:latin typeface="UTM Windsor BT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5070884"/>
                  </a:ext>
                </a:extLst>
              </a:tr>
            </a:tbl>
          </a:graphicData>
        </a:graphic>
      </p:graphicFrame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27" y="3641679"/>
            <a:ext cx="720000" cy="7200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64" y="3612452"/>
            <a:ext cx="720000" cy="7200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870" y="4353219"/>
            <a:ext cx="758796" cy="75879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071" y="4367428"/>
            <a:ext cx="758796" cy="75879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78" y="5112015"/>
            <a:ext cx="720000" cy="7200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51" y="5143914"/>
            <a:ext cx="720000" cy="7200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18" y="5114886"/>
            <a:ext cx="720000" cy="7200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566" y="5143914"/>
            <a:ext cx="720000" cy="7200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521" y="5838308"/>
            <a:ext cx="720000" cy="72000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33" y="5793721"/>
            <a:ext cx="720000" cy="72000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4" y="5826148"/>
            <a:ext cx="720000" cy="72000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99" y="5811779"/>
            <a:ext cx="720000" cy="7200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70" y="5826148"/>
            <a:ext cx="720000" cy="720000"/>
          </a:xfrm>
          <a:prstGeom prst="rect">
            <a:avLst/>
          </a:prstGeom>
        </p:spPr>
      </p:pic>
      <p:sp>
        <p:nvSpPr>
          <p:cNvPr id="89" name="Rectangle 88"/>
          <p:cNvSpPr/>
          <p:nvPr/>
        </p:nvSpPr>
        <p:spPr>
          <a:xfrm>
            <a:off x="1955504" y="67332"/>
            <a:ext cx="4934364" cy="584775"/>
          </a:xfrm>
          <a:prstGeom prst="rect">
            <a:avLst/>
          </a:prstGeom>
          <a:solidFill>
            <a:srgbClr val="FF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rPr>
              <a:t>Úm ba la ô chữ hiện ra</a:t>
            </a:r>
            <a:endParaRPr lang="en-US" sz="32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 rot="16200000">
            <a:off x="-621585" y="3295053"/>
            <a:ext cx="5739429" cy="694245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3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46" grpId="0" animBg="1"/>
      <p:bldP spid="89" grpId="0" animBg="1"/>
      <p:bldP spid="89" grpId="1" animBg="1"/>
      <p:bldP spid="90" grpId="0" animBg="1"/>
      <p:bldP spid="9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2198" y="-2642199"/>
            <a:ext cx="6824475" cy="121088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1981" y="-885484"/>
            <a:ext cx="6195515" cy="929145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2900841" cy="396738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5" y="3738246"/>
            <a:ext cx="3280261" cy="37077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658" y="0"/>
            <a:ext cx="2900840" cy="48225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807" y="2626340"/>
            <a:ext cx="2649773" cy="42316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80177" y="-459285"/>
            <a:ext cx="2998810" cy="498533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29819" y="2850137"/>
            <a:ext cx="3580605" cy="400786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564681" y="1174331"/>
            <a:ext cx="6331092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11500" b="1">
                <a:solidFill>
                  <a:srgbClr val="9D5C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字魂27号-布丁体" panose="00000500000000000000" pitchFamily="2" charset="-122"/>
              </a:rPr>
              <a:t>ÔN TẬP</a:t>
            </a:r>
            <a:endParaRPr lang="zh-CN" altLang="en-US" sz="11500" b="1" dirty="0">
              <a:solidFill>
                <a:srgbClr val="9D5C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Mang Cau Nang" panose="03060902050402020B05" pitchFamily="66" charset="0"/>
              <a:ea typeface="字魂27号-布丁体" panose="000005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802" y="2006687"/>
            <a:ext cx="693669" cy="6936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1054" y="827497"/>
            <a:ext cx="693668" cy="6936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334" y="4797914"/>
            <a:ext cx="1986931" cy="19869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0993" y="5497065"/>
            <a:ext cx="1299094" cy="129909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4551" y="3356847"/>
            <a:ext cx="601574" cy="601574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943317" y="-61212"/>
            <a:ext cx="41585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spc="600">
                <a:solidFill>
                  <a:srgbClr val="F47F3B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TM Yen Tu" panose="02040603050506020204" pitchFamily="18" charset="0"/>
                <a:ea typeface="思源黑体 CN Regular" panose="020B0500000000000000" pitchFamily="34" charset="-122"/>
              </a:rPr>
              <a:t>Lịch sử</a:t>
            </a:r>
            <a:endParaRPr lang="zh-CN" altLang="en-US" sz="8800" spc="600" dirty="0">
              <a:solidFill>
                <a:srgbClr val="F47F3B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UTM Yen Tu" panose="02040603050506020204" pitchFamily="18" charset="0"/>
              <a:ea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7248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00"/>
                            </p:stCondLst>
                            <p:childTnLst>
                              <p:par>
                                <p:cTn id="5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0" y="-1"/>
            <a:ext cx="12192002" cy="6858001"/>
            <a:chOff x="0" y="-1"/>
            <a:chExt cx="12192002" cy="68580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33914" y="-2018732"/>
              <a:ext cx="6553907" cy="10895464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642198" y="-2642199"/>
              <a:ext cx="6824475" cy="1210887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0030" y="-2353972"/>
              <a:ext cx="6851068" cy="11572876"/>
            </a:xfrm>
            <a:prstGeom prst="rect">
              <a:avLst/>
            </a:prstGeom>
          </p:spPr>
        </p:pic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570" y="1545392"/>
            <a:ext cx="1268026" cy="126802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5418" y="3883361"/>
            <a:ext cx="1299094" cy="1299094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3865796"/>
            <a:ext cx="2679406" cy="299913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CDCE0F-4B89-B974-8155-146276FE108C}"/>
              </a:ext>
            </a:extLst>
          </p:cNvPr>
          <p:cNvSpPr/>
          <p:nvPr/>
        </p:nvSpPr>
        <p:spPr>
          <a:xfrm>
            <a:off x="2679405" y="651148"/>
            <a:ext cx="9318773" cy="466146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YÊU CẦU CẦN ĐẠT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ngsana New" panose="02020603050405020304" pitchFamily="18" charset="-34"/>
              </a:rPr>
              <a:t> </a:t>
            </a:r>
            <a:r>
              <a:rPr lang="pt-BR" sz="4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ngsana New" panose="02020603050405020304" pitchFamily="18" charset="-34"/>
              </a:rPr>
              <a:t>Nắm được kiến thức lịch sử </a:t>
            </a: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n w="0"/>
              <a:solidFill>
                <a:schemeClr val="accent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46955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1452</TotalTime>
  <Words>772</Words>
  <Application>Microsoft Office PowerPoint</Application>
  <PresentationFormat>Widescreen</PresentationFormat>
  <Paragraphs>296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UTM Yen Tu</vt:lpstr>
      <vt:lpstr>Aharoni</vt:lpstr>
      <vt:lpstr>UTM Gradoo</vt:lpstr>
      <vt:lpstr>Calibri</vt:lpstr>
      <vt:lpstr>UTM Windsor BT</vt:lpstr>
      <vt:lpstr>UTM Showcard</vt:lpstr>
      <vt:lpstr>等线</vt:lpstr>
      <vt:lpstr>Times New Roman</vt:lpstr>
      <vt:lpstr>Arial</vt:lpstr>
      <vt:lpstr>UVN Mang Cau Nang</vt:lpstr>
      <vt:lpstr>思源黑体 CN Regular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tap</dc:title>
  <dc:subject>Lich su</dc:subject>
  <dc:creator>KTUTS</dc:creator>
  <cp:keywords>Thy Tho</cp:keywords>
  <cp:lastModifiedBy>GVCB Hoàng Hương Duyên</cp:lastModifiedBy>
  <cp:revision>54</cp:revision>
  <dcterms:created xsi:type="dcterms:W3CDTF">2021-10-04T13:05:00Z</dcterms:created>
  <dcterms:modified xsi:type="dcterms:W3CDTF">2022-10-21T23:57:12Z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08510075F76142BEBD9F5738F62F435D</vt:lpwstr>
  </property>
  <property fmtid="{D5CDD505-2E9C-101B-9397-08002B2CF9AE}" pid="3" name="KSOProductBuildVer">
    <vt:lpwstr>2052-11.1.0.10938</vt:lpwstr>
  </property>
</Properties>
</file>