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2" r:id="rId2"/>
    <p:sldId id="280" r:id="rId3"/>
    <p:sldId id="281" r:id="rId4"/>
    <p:sldId id="279" r:id="rId5"/>
    <p:sldId id="259" r:id="rId6"/>
    <p:sldId id="260" r:id="rId7"/>
    <p:sldId id="275" r:id="rId8"/>
    <p:sldId id="284" r:id="rId9"/>
    <p:sldId id="262" r:id="rId10"/>
    <p:sldId id="276" r:id="rId11"/>
    <p:sldId id="261" r:id="rId12"/>
    <p:sldId id="263" r:id="rId13"/>
    <p:sldId id="283" r:id="rId14"/>
    <p:sldId id="266" r:id="rId15"/>
    <p:sldId id="286" r:id="rId16"/>
    <p:sldId id="285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VNI-Times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37" d="100"/>
          <a:sy n="37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027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1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image" Target="../media/image20.jp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8.sv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365" y="1028260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01" y="1617543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1421" y="1365075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sp>
        <p:nvSpPr>
          <p:cNvPr id="49" name="文本框 113"/>
          <p:cNvSpPr txBox="1"/>
          <p:nvPr/>
        </p:nvSpPr>
        <p:spPr>
          <a:xfrm>
            <a:off x="6391051" y="2404949"/>
            <a:ext cx="50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Toán</a:t>
            </a:r>
            <a:endParaRPr lang="en-US" sz="8000" dirty="0">
              <a:solidFill>
                <a:srgbClr val="00B0F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Than Chien Tranh" panose="02040403050506020204" charset="0"/>
              <a:ea typeface="汉仪夏日体W" panose="00020600040101010101" pitchFamily="18" charset="-122"/>
              <a:cs typeface="UTM Than Chien Tranh" panose="02040403050506020204" charset="0"/>
            </a:endParaRPr>
          </a:p>
        </p:txBody>
      </p:sp>
      <p:grpSp>
        <p:nvGrpSpPr>
          <p:cNvPr id="5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565240" y="1263300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Môn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150290" y="-22171"/>
            <a:ext cx="10636608" cy="67402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953897" y="8029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" y="3812529"/>
            <a:ext cx="2784755" cy="31196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412999" y="4815424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63063" y="622302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3063" y="2093273"/>
            <a:ext cx="7853830" cy="22463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latin typeface="Times New Roman" panose="02020603050405020304" pitchFamily="18" charset="0"/>
              </a:rPr>
              <a:t>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</a:rPr>
              <a:t> “+” </a:t>
            </a:r>
            <a:r>
              <a:rPr lang="en-US" altLang="en-US" b="1" dirty="0" err="1">
                <a:latin typeface="Times New Roman" panose="02020603050405020304" pitchFamily="18" charset="0"/>
              </a:rPr>
              <a:t>v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gạch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07736" y="4323868"/>
            <a:ext cx="7803417" cy="10772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B­ước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52051" y="2093273"/>
            <a:ext cx="8166227" cy="21933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34975" y="4376817"/>
            <a:ext cx="8166227" cy="1024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7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062540" y="996763"/>
            <a:ext cx="6979639" cy="4126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5874" y="2074134"/>
            <a:ext cx="45952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Luyện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tập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446" y="272728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520079" y="-231906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498376" y="1762658"/>
            <a:ext cx="1362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4 682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7426" y="2478621"/>
            <a:ext cx="1343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2 305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345976" y="2234146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498376" y="3006312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6 987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832715" y="4425664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5 247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2 741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7 988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794597" y="1595780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2 968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6 524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9 492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922401" y="4350985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3 917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5 267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9 184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6922401" y="2111909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033891" y="489245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7258146" y="483736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2414891" y="3058058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7303401" y="2987062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2285155" y="5782407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514661" y="5720616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6110456" y="428704"/>
            <a:ext cx="628631" cy="378266"/>
            <a:chOff x="9015984" y="2528554"/>
            <a:chExt cx="2157344" cy="1473489"/>
          </a:xfrm>
        </p:grpSpPr>
        <p:sp>
          <p:nvSpPr>
            <p:cNvPr id="34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647384" y="-178957"/>
            <a:ext cx="5147213" cy="1584935"/>
          </a:xfrm>
          <a:prstGeom prst="rect">
            <a:avLst/>
          </a:prstGeom>
        </p:spPr>
      </p:pic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2320055" y="544451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75" y="3058058"/>
            <a:ext cx="2021712" cy="3711501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1322503" y="1206425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310611" y="376539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129569" y="361537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129570" y="1134513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86200" y="1177254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2 968 + 6 524 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6604096" y="3631266"/>
            <a:ext cx="2603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3 917 + 5 267 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1816582" y="3801625"/>
            <a:ext cx="2654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5 247 + 2 741  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432647" y="1171324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4 682 + 2 305  </a:t>
            </a: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95761" y="1708163"/>
            <a:ext cx="5777370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35526" y="2967500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645890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95761" y="5395508"/>
            <a:ext cx="7415336" cy="607044"/>
            <a:chOff x="5245100" y="3884544"/>
            <a:chExt cx="6014056" cy="607044"/>
          </a:xfrm>
        </p:grpSpPr>
        <p:sp>
          <p:nvSpPr>
            <p:cNvPr id="47" name="Rounded Rectangle 46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EA34A0-76F0-4525-ABF6-39C8EF07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-332071" y="4746452"/>
            <a:ext cx="3570752" cy="252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3536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4 685 + 2 347 =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651302" y="3010837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57 696 + 814 =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301750" y="4144963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186 954 + 247 436 = 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758950" y="5429250"/>
            <a:ext cx="3595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793 575 + 6 425 = 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029666" y="-133576"/>
            <a:ext cx="5147213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4552855" y="610591"/>
            <a:ext cx="202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512441" y="1739151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7 032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431722" y="3005082"/>
            <a:ext cx="1876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58 510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229733" y="4144963"/>
            <a:ext cx="2041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434 390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058267" y="5415664"/>
            <a:ext cx="2192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800 000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852169" y="-2166581"/>
            <a:ext cx="15600287" cy="107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3319" y="1620251"/>
            <a:ext cx="7604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325 164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60 830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175436" y="42125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325 164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+ 60 830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= 385 994 (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3200" dirty="0">
                <a:latin typeface=".VnTime" panose="020B7200000000000000" pitchFamily="34" charset="0"/>
              </a:rPr>
              <a:t> )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280606" y="4756833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§¸</a:t>
            </a:r>
            <a:r>
              <a:rPr lang="en-US" sz="3200">
                <a:latin typeface=".VnTime" panose="020B7200000000000000" pitchFamily="34" charset="0"/>
              </a:rPr>
              <a:t>p sè: </a:t>
            </a:r>
            <a:r>
              <a:rPr lang="en-US" sz="3200" dirty="0">
                <a:latin typeface=".VnTime" panose="020B7200000000000000" pitchFamily="34" charset="0"/>
              </a:rPr>
              <a:t>385 994</a:t>
            </a:r>
            <a:r>
              <a:rPr lang="en-US" dirty="0"/>
              <a:t>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425994" y="3521840"/>
            <a:ext cx="5715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.VnTime" panose="020B7200000000000000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643"/>
            <a:ext cx="2184935" cy="18699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07192" y="2107933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7398" y="2529840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3319" y="2947496"/>
            <a:ext cx="3084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356536" y="3021540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928330" y="3047717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743721" y="3668068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325 164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743721" y="4116333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60 830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743721" y="4614899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…?….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46104" y="3119822"/>
            <a:ext cx="61" cy="276479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3" grpId="0"/>
      <p:bldP spid="2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562348" y="279755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447553" y="5529617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498262" y="4263988"/>
            <a:ext cx="1715670" cy="222639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F5452A-2407-4CBD-93C4-68055DF88B6B}"/>
              </a:ext>
            </a:extLst>
          </p:cNvPr>
          <p:cNvGrpSpPr/>
          <p:nvPr/>
        </p:nvGrpSpPr>
        <p:grpSpPr>
          <a:xfrm>
            <a:off x="716778" y="28597"/>
            <a:ext cx="4495310" cy="2408472"/>
            <a:chOff x="716778" y="28597"/>
            <a:chExt cx="4495310" cy="24084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78" y="28597"/>
              <a:ext cx="4495310" cy="24084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326F02-AA9D-409F-A0F4-2195C237BC53}"/>
                </a:ext>
              </a:extLst>
            </p:cNvPr>
            <p:cNvSpPr txBox="1"/>
            <p:nvPr/>
          </p:nvSpPr>
          <p:spPr>
            <a:xfrm>
              <a:off x="1163640" y="718571"/>
              <a:ext cx="35108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4 : </a:t>
              </a:r>
              <a:r>
                <a:rPr lang="en-US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x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164F17-8FDD-4703-AD51-4BA6B6532D12}"/>
              </a:ext>
            </a:extLst>
          </p:cNvPr>
          <p:cNvSpPr txBox="1"/>
          <p:nvPr/>
        </p:nvSpPr>
        <p:spPr>
          <a:xfrm>
            <a:off x="1434458" y="2488316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x – 363 = 975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7D210F-6DBE-4F5C-BEE1-9E7C60FAB6C8}"/>
              </a:ext>
            </a:extLst>
          </p:cNvPr>
          <p:cNvSpPr txBox="1"/>
          <p:nvPr/>
        </p:nvSpPr>
        <p:spPr>
          <a:xfrm>
            <a:off x="6626477" y="2455950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207 + x = 815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41D7B-F143-4EA5-9B11-AA52A02AB82D}"/>
              </a:ext>
            </a:extLst>
          </p:cNvPr>
          <p:cNvSpPr txBox="1"/>
          <p:nvPr/>
        </p:nvSpPr>
        <p:spPr>
          <a:xfrm>
            <a:off x="2894017" y="2978824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975 + 363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C042C3A-8174-4AF4-8FEE-DF903B69F2A9}"/>
              </a:ext>
            </a:extLst>
          </p:cNvPr>
          <p:cNvSpPr txBox="1"/>
          <p:nvPr/>
        </p:nvSpPr>
        <p:spPr>
          <a:xfrm>
            <a:off x="2878924" y="3526128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1338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AD801-DE4A-48FA-98B4-BB58DDD4197C}"/>
              </a:ext>
            </a:extLst>
          </p:cNvPr>
          <p:cNvSpPr txBox="1"/>
          <p:nvPr/>
        </p:nvSpPr>
        <p:spPr>
          <a:xfrm>
            <a:off x="7430947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5EA5B5-EC98-4227-B6C2-4359E46FBB31}"/>
              </a:ext>
            </a:extLst>
          </p:cNvPr>
          <p:cNvSpPr txBox="1"/>
          <p:nvPr/>
        </p:nvSpPr>
        <p:spPr>
          <a:xfrm>
            <a:off x="8146286" y="2978591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815 - 207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0F37B9-DABF-4B4C-B121-652E5D374DC7}"/>
              </a:ext>
            </a:extLst>
          </p:cNvPr>
          <p:cNvSpPr txBox="1"/>
          <p:nvPr/>
        </p:nvSpPr>
        <p:spPr>
          <a:xfrm>
            <a:off x="8161487" y="3583813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608</a:t>
            </a:r>
          </a:p>
        </p:txBody>
      </p:sp>
    </p:spTree>
    <p:extLst>
      <p:ext uri="{BB962C8B-B14F-4D97-AF65-F5344CB8AC3E}">
        <p14:creationId xmlns:p14="http://schemas.microsoft.com/office/powerpoint/2010/main" val="27792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3" grpId="0"/>
      <p:bldP spid="9" grpId="0"/>
      <p:bldP spid="69" grpId="0"/>
      <p:bldP spid="70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344155"/>
            <a:ext cx="6979639" cy="5624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4620" y="668845"/>
            <a:ext cx="53543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tốt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85 kg = … kg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1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4085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3528" y="3792938"/>
            <a:ext cx="3078513" cy="49058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48085" y="3810619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485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376783" y="3812685"/>
            <a:ext cx="245814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4850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49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51 790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50 000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2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2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700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5666555" y="3341025"/>
            <a:ext cx="4965331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500 000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48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4581"/>
          <a:stretch/>
        </p:blipFill>
        <p:spPr bwMode="auto">
          <a:xfrm>
            <a:off x="0" y="0"/>
            <a:ext cx="12192000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 + 36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90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100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80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70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09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190689" y="93908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8185B-607E-4B42-AEDF-073DA5DBD1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47222" y="548530"/>
            <a:ext cx="6107762" cy="3216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r>
              <a:rPr lang="en-US" sz="88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Phép</a:t>
            </a:r>
            <a:r>
              <a:rPr lang="en-US" sz="11500" b="1" dirty="0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cộng</a:t>
            </a:r>
            <a:endParaRPr lang="en-US" sz="11500" b="1" dirty="0">
              <a:ln/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914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26791" y="2136011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544255" y="2688461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506276" y="3193563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262002" y="3197035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39177" y="3200345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490279" y="3191700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631040" y="3197399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2490279" y="3191699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2261679" y="2596387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83495" y="246774"/>
            <a:ext cx="5776246" cy="1295831"/>
            <a:chOff x="2814891" y="530579"/>
            <a:chExt cx="3933131" cy="2141684"/>
          </a:xfrm>
        </p:grpSpPr>
        <p:sp>
          <p:nvSpPr>
            <p:cNvPr id="44" name="Rounded Rectangular Callout 43"/>
            <p:cNvSpPr/>
            <p:nvPr/>
          </p:nvSpPr>
          <p:spPr>
            <a:xfrm>
              <a:off x="2814891" y="551445"/>
              <a:ext cx="3134749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246"/>
            <p:cNvSpPr txBox="1">
              <a:spLocks noChangeArrowheads="1"/>
            </p:cNvSpPr>
            <p:nvPr/>
          </p:nvSpPr>
          <p:spPr bwMode="auto">
            <a:xfrm>
              <a:off x="3028553" y="530579"/>
              <a:ext cx="3719469" cy="194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a. 48 352 + 21 026 = ?</a:t>
              </a:r>
            </a:p>
          </p:txBody>
        </p:sp>
      </p:grp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4356772" y="1602601"/>
            <a:ext cx="6874577" cy="339226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459449" y="1633066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195234" y="2176141"/>
            <a:ext cx="5563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5215330" y="2662784"/>
            <a:ext cx="5564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5190637" y="3165888"/>
            <a:ext cx="5568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5210817" y="3698448"/>
            <a:ext cx="5258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237551" y="4233776"/>
            <a:ext cx="5499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45" y="4829675"/>
            <a:ext cx="6352013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3126255" y="5435280"/>
            <a:ext cx="544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48 352 + 21 026 = 69 378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48" grpId="0"/>
      <p:bldP spid="49" grpId="0"/>
      <p:bldP spid="51" grpId="0"/>
      <p:bldP spid="52" grpId="0"/>
      <p:bldP spid="53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562348" y="279755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447553" y="5529617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59245" y="212739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676709" y="2679842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824129" y="3139383"/>
            <a:ext cx="531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592030" y="3139384"/>
            <a:ext cx="3654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356966" y="3137120"/>
            <a:ext cx="603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855346" y="3136420"/>
            <a:ext cx="36903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091144" y="2657320"/>
            <a:ext cx="416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1684005" y="3191029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1394133" y="258776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3596251" y="1583873"/>
            <a:ext cx="7368888" cy="3515252"/>
          </a:xfrm>
          <a:prstGeom prst="wedgeRoundRectCallout">
            <a:avLst>
              <a:gd name="adj1" fmla="val -54865"/>
              <a:gd name="adj2" fmla="val -101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286729" y="1565216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498262" y="4263988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9" y="4820511"/>
            <a:ext cx="6990478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2578340" y="5389598"/>
            <a:ext cx="61847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367 859 + 541 728  = 909 587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1634359" y="3149472"/>
            <a:ext cx="38180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3398843" y="342900"/>
            <a:ext cx="5972334" cy="2244726"/>
            <a:chOff x="2112" y="1050"/>
            <a:chExt cx="1928" cy="1414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112" y="1050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2264" y="2096"/>
              <a:ext cx="17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3107284" y="608214"/>
            <a:ext cx="7883442" cy="2425223"/>
            <a:chOff x="2118" y="1314"/>
            <a:chExt cx="1641" cy="1599"/>
          </a:xfrm>
        </p:grpSpPr>
        <p:sp>
          <p:nvSpPr>
            <p:cNvPr id="50" name="Text Box 38"/>
            <p:cNvSpPr txBox="1">
              <a:spLocks noChangeArrowheads="1"/>
            </p:cNvSpPr>
            <p:nvPr/>
          </p:nvSpPr>
          <p:spPr bwMode="auto">
            <a:xfrm>
              <a:off x="2118" y="1314"/>
              <a:ext cx="28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2271" y="2527"/>
              <a:ext cx="148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</p:grpSp>
      <p:grpSp>
        <p:nvGrpSpPr>
          <p:cNvPr id="57" name="Group 40"/>
          <p:cNvGrpSpPr>
            <a:grpSpLocks/>
          </p:cNvGrpSpPr>
          <p:nvPr/>
        </p:nvGrpSpPr>
        <p:grpSpPr bwMode="auto">
          <a:xfrm>
            <a:off x="3195638" y="1420438"/>
            <a:ext cx="6983927" cy="2136121"/>
            <a:chOff x="2119" y="1575"/>
            <a:chExt cx="1554" cy="1804"/>
          </a:xfrm>
        </p:grpSpPr>
        <p:sp>
          <p:nvSpPr>
            <p:cNvPr id="58" name="Text Box 41"/>
            <p:cNvSpPr txBox="1">
              <a:spLocks noChangeArrowheads="1"/>
            </p:cNvSpPr>
            <p:nvPr/>
          </p:nvSpPr>
          <p:spPr bwMode="auto">
            <a:xfrm>
              <a:off x="2119" y="1575"/>
              <a:ext cx="287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2274" y="2873"/>
              <a:ext cx="1399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   </a:t>
              </a:r>
            </a:p>
          </p:txBody>
        </p:sp>
      </p:grpSp>
      <p:grpSp>
        <p:nvGrpSpPr>
          <p:cNvPr id="60" name="Group 43"/>
          <p:cNvGrpSpPr>
            <a:grpSpLocks/>
          </p:cNvGrpSpPr>
          <p:nvPr/>
        </p:nvGrpSpPr>
        <p:grpSpPr bwMode="auto">
          <a:xfrm>
            <a:off x="3481389" y="2001835"/>
            <a:ext cx="7180845" cy="2021977"/>
            <a:chOff x="2118" y="2035"/>
            <a:chExt cx="1692" cy="1214"/>
          </a:xfrm>
        </p:grpSpPr>
        <p:sp>
          <p:nvSpPr>
            <p:cNvPr id="61" name="Text Box 44"/>
            <p:cNvSpPr txBox="1">
              <a:spLocks noChangeArrowheads="1"/>
            </p:cNvSpPr>
            <p:nvPr/>
          </p:nvSpPr>
          <p:spPr bwMode="auto">
            <a:xfrm>
              <a:off x="2118" y="2035"/>
              <a:ext cx="2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2216" y="2898"/>
              <a:ext cx="159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341688" y="2476500"/>
            <a:ext cx="6877913" cy="2045145"/>
            <a:chOff x="2126" y="2152"/>
            <a:chExt cx="1727" cy="1297"/>
          </a:xfrm>
        </p:grpSpPr>
        <p:sp>
          <p:nvSpPr>
            <p:cNvPr id="64" name="Text Box 47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48"/>
            <p:cNvSpPr txBox="1">
              <a:spLocks noChangeArrowheads="1"/>
            </p:cNvSpPr>
            <p:nvPr/>
          </p:nvSpPr>
          <p:spPr bwMode="auto">
            <a:xfrm>
              <a:off x="2269" y="3078"/>
              <a:ext cx="15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3770314" y="3021413"/>
            <a:ext cx="7189422" cy="2031200"/>
            <a:chOff x="2126" y="2152"/>
            <a:chExt cx="1619" cy="1356"/>
          </a:xfrm>
        </p:grpSpPr>
        <p:sp>
          <p:nvSpPr>
            <p:cNvPr id="67" name="Text Box 50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2161" y="3118"/>
              <a:ext cx="15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84153" y="169105"/>
            <a:ext cx="5494268" cy="1229638"/>
            <a:chOff x="3487826" y="568155"/>
            <a:chExt cx="4213804" cy="23344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Box 246"/>
            <p:cNvSpPr txBox="1">
              <a:spLocks noChangeArrowheads="1"/>
            </p:cNvSpPr>
            <p:nvPr/>
          </p:nvSpPr>
          <p:spPr bwMode="auto">
            <a:xfrm>
              <a:off x="3878092" y="568155"/>
              <a:ext cx="3719469" cy="1949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b. 367 859 + 541 728 = ?</a:t>
              </a:r>
              <a:endParaRPr lang="en-US" alt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1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5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2085076" y="1144698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034" y="969051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  <a:alpha val="87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65" name="Right Arrow Callout 64"/>
          <p:cNvSpPr/>
          <p:nvPr/>
        </p:nvSpPr>
        <p:spPr>
          <a:xfrm>
            <a:off x="2116227" y="3808750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15185" y="3633103"/>
            <a:ext cx="2753663" cy="227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2901552" y="1279748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19016" y="1832198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2865040" y="2335436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53"/>
          <p:cNvSpPr txBox="1">
            <a:spLocks noChangeArrowheads="1"/>
          </p:cNvSpPr>
          <p:nvPr/>
        </p:nvSpPr>
        <p:spPr bwMode="auto">
          <a:xfrm>
            <a:off x="2636440" y="1740124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2919016" y="2347844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69 378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2847576" y="381613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2865040" y="4368585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2872336" y="4879772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3"/>
          <p:cNvSpPr txBox="1">
            <a:spLocks noChangeArrowheads="1"/>
          </p:cNvSpPr>
          <p:nvPr/>
        </p:nvSpPr>
        <p:spPr bwMode="auto">
          <a:xfrm>
            <a:off x="2582464" y="427651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865039" y="4908930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909 587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10" y="1832198"/>
            <a:ext cx="3176745" cy="3791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33">
            <a:off x="8098835" y="-127745"/>
            <a:ext cx="4325701" cy="4032432"/>
          </a:xfrm>
          <a:prstGeom prst="rect">
            <a:avLst/>
          </a:prstGeom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758162" y="1130855"/>
            <a:ext cx="28502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1221">
            <a:off x="3994984" y="412575"/>
            <a:ext cx="7455195" cy="56597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1276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1916575"/>
            <a:ext cx="4164944" cy="466576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2060" y="1466903"/>
            <a:ext cx="32502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phép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83" y="1516135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73" y="2814124"/>
            <a:ext cx="428327" cy="4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673</Words>
  <Application>Microsoft Office PowerPoint</Application>
  <PresentationFormat>Widescreen</PresentationFormat>
  <Paragraphs>145</Paragraphs>
  <Slides>16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Times New Roman</vt:lpstr>
      <vt:lpstr>UTM Than Chien Tranh</vt:lpstr>
      <vt:lpstr>UTM Charlemagne</vt:lpstr>
      <vt:lpstr>等线</vt:lpstr>
      <vt:lpstr>UTM Azuki</vt:lpstr>
      <vt:lpstr>.VnTime</vt:lpstr>
      <vt:lpstr>Arial</vt:lpstr>
      <vt:lpstr>UTM A&amp;S Graceland</vt:lpstr>
      <vt:lpstr>微软雅黑</vt:lpstr>
      <vt:lpstr>Calibri Light</vt:lpstr>
      <vt:lpstr>VNI-Times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ADMIN</cp:lastModifiedBy>
  <cp:revision>81</cp:revision>
  <dcterms:created xsi:type="dcterms:W3CDTF">2017-08-18T03:02:00Z</dcterms:created>
  <dcterms:modified xsi:type="dcterms:W3CDTF">2022-10-07T09:44:02Z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