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73" r:id="rId6"/>
    <p:sldId id="259" r:id="rId7"/>
    <p:sldId id="260" r:id="rId8"/>
    <p:sldId id="261" r:id="rId9"/>
    <p:sldId id="262" r:id="rId10"/>
    <p:sldId id="263" r:id="rId11"/>
    <p:sldId id="264" r:id="rId12"/>
    <p:sldId id="27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5" r:id="rId21"/>
    <p:sldId id="276" r:id="rId22"/>
    <p:sldId id="277" r:id="rId23"/>
    <p:sldId id="272" r:id="rId24"/>
  </p:sldIdLst>
  <p:sldSz cx="12192000" cy="6858000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3237"/>
    <a:srgbClr val="49BCF5"/>
    <a:srgbClr val="48DEB0"/>
    <a:srgbClr val="FEE620"/>
    <a:srgbClr val="FE2E4E"/>
    <a:srgbClr val="87BC61"/>
    <a:srgbClr val="ED618C"/>
    <a:srgbClr val="F289AA"/>
    <a:srgbClr val="FF8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6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5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3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6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7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90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20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8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11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8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1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7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19C1FC-BFF9-4A72-914E-B47D9781E6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73" y="5786275"/>
            <a:ext cx="1032094" cy="891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3781D-FD5C-41DD-B256-1E6FECD36E41}"/>
              </a:ext>
            </a:extLst>
          </p:cNvPr>
          <p:cNvSpPr txBox="1"/>
          <p:nvPr userDrawn="1"/>
        </p:nvSpPr>
        <p:spPr>
          <a:xfrm>
            <a:off x="11438278" y="6493224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B249B-7C89-4794-BD16-3E202163D23C}"/>
              </a:ext>
            </a:extLst>
          </p:cNvPr>
          <p:cNvSpPr txBox="1"/>
          <p:nvPr userDrawn="1"/>
        </p:nvSpPr>
        <p:spPr>
          <a:xfrm>
            <a:off x="0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2055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3.wdp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21" Type="http://schemas.openxmlformats.org/officeDocument/2006/relationships/image" Target="../media/image20.png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microsoft.com/office/2007/relationships/hdphoto" Target="../media/hdphoto18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10" Type="http://schemas.openxmlformats.org/officeDocument/2006/relationships/image" Target="../media/image30.png"/><Relationship Id="rId19" Type="http://schemas.microsoft.com/office/2007/relationships/hdphoto" Target="../media/hdphoto6.wdp"/><Relationship Id="rId4" Type="http://schemas.openxmlformats.org/officeDocument/2006/relationships/audio" Target="../media/media2.mp3"/><Relationship Id="rId9" Type="http://schemas.microsoft.com/office/2007/relationships/hdphoto" Target="../media/hdphoto17.wdp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32.png"/><Relationship Id="rId4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10.jpg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32.png"/><Relationship Id="rId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jpg"/><Relationship Id="rId7" Type="http://schemas.microsoft.com/office/2007/relationships/hdphoto" Target="../media/hdphoto2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26" Type="http://schemas.microsoft.com/office/2007/relationships/hdphoto" Target="../media/hdphoto10.wdp"/><Relationship Id="rId3" Type="http://schemas.microsoft.com/office/2007/relationships/media" Target="../media/media2.mp3"/><Relationship Id="rId21" Type="http://schemas.microsoft.com/office/2007/relationships/hdphoto" Target="../media/hdphoto9.wdp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microsoft.com/office/2007/relationships/hdphoto" Target="../media/hdphoto7.wdp"/><Relationship Id="rId25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microsoft.com/office/2007/relationships/hdphoto" Target="../media/hdphoto4.wdp"/><Relationship Id="rId24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6.wdp"/><Relationship Id="rId23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microsoft.com/office/2007/relationships/hdphoto" Target="../media/hdphoto8.wdp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19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openxmlformats.org/officeDocument/2006/relationships/image" Target="../media/image15.png"/><Relationship Id="rId22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4.wdp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21" Type="http://schemas.openxmlformats.org/officeDocument/2006/relationships/image" Target="../media/image26.png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5.wdp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microsoft.com/office/2007/relationships/hdphoto" Target="../media/hdphoto13.wdp"/><Relationship Id="rId14" Type="http://schemas.openxmlformats.org/officeDocument/2006/relationships/image" Target="../media/image14.png"/><Relationship Id="rId22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21" Type="http://schemas.openxmlformats.org/officeDocument/2006/relationships/image" Target="../media/image28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19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openxmlformats.org/officeDocument/2006/relationships/image" Target="../media/image15.png"/><Relationship Id="rId22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929793" y="377816"/>
            <a:ext cx="9451337" cy="3805084"/>
          </a:xfrm>
          <a:prstGeom prst="wedgeEllipseCallout">
            <a:avLst>
              <a:gd name="adj1" fmla="val 58966"/>
              <a:gd name="adj2" fmla="val 66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12842" y="1277467"/>
            <a:ext cx="6665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002060"/>
                </a:solidFill>
                <a:latin typeface="UTM Cookies" panose="02040603050506020204" pitchFamily="18" charset="0"/>
              </a:rPr>
              <a:t>Chào</a:t>
            </a:r>
            <a:r>
              <a:rPr lang="en-US" sz="6000" dirty="0" smtClean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UTM Cookies" panose="02040603050506020204" pitchFamily="18" charset="0"/>
              </a:rPr>
              <a:t>mừng</a:t>
            </a:r>
            <a:r>
              <a:rPr lang="en-US" sz="6000" dirty="0" smtClean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UTM Cookies" panose="02040603050506020204" pitchFamily="18" charset="0"/>
              </a:rPr>
              <a:t>các</a:t>
            </a:r>
            <a:r>
              <a:rPr lang="en-US" sz="6000" dirty="0" smtClean="0">
                <a:solidFill>
                  <a:srgbClr val="002060"/>
                </a:solidFill>
                <a:latin typeface="UTM Cookies" panose="02040603050506020204" pitchFamily="18" charset="0"/>
              </a:rPr>
              <a:t> con </a:t>
            </a:r>
            <a:r>
              <a:rPr lang="en-US" sz="6000" dirty="0" err="1" smtClean="0">
                <a:solidFill>
                  <a:srgbClr val="002060"/>
                </a:solidFill>
                <a:latin typeface="UTM Cookies" panose="02040603050506020204" pitchFamily="18" charset="0"/>
              </a:rPr>
              <a:t>đến</a:t>
            </a:r>
            <a:r>
              <a:rPr lang="en-US" sz="6000" dirty="0" smtClean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UTM Cookies" panose="02040603050506020204" pitchFamily="18" charset="0"/>
              </a:rPr>
              <a:t>với</a:t>
            </a:r>
            <a:r>
              <a:rPr lang="en-US" sz="6000" dirty="0" smtClean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UTM Cookies" panose="02040603050506020204" pitchFamily="18" charset="0"/>
              </a:rPr>
              <a:t>tiết</a:t>
            </a:r>
            <a:r>
              <a:rPr lang="en-US" sz="6000" dirty="0" smtClean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UTM Cookies" panose="02040603050506020204" pitchFamily="18" charset="0"/>
              </a:rPr>
              <a:t>học</a:t>
            </a:r>
            <a:r>
              <a:rPr lang="en-US" sz="6000" dirty="0" smtClean="0">
                <a:solidFill>
                  <a:srgbClr val="002060"/>
                </a:solidFill>
                <a:latin typeface="UTM Cookies" panose="02040603050506020204" pitchFamily="18" charset="0"/>
              </a:rPr>
              <a:t>!</a:t>
            </a:r>
            <a:endParaRPr lang="en-US" sz="6000" dirty="0">
              <a:solidFill>
                <a:srgbClr val="00206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33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1" build="p"/>
      <p:bldP spid="4" grpId="2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305237" y="234179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2 phút 10 giây = .... giây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Số thích hợp để viết vào chỗ chấm là: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031540"/>
            <a:ext cx="3237689" cy="32376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48" y="1179493"/>
            <a:ext cx="1430129" cy="16607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54" y="1140232"/>
            <a:ext cx="1637247" cy="173929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5693" y="2770591"/>
            <a:ext cx="4021689" cy="970913"/>
            <a:chOff x="1289612" y="2476615"/>
            <a:chExt cx="4021689" cy="970913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711843" y="2872068"/>
            <a:ext cx="4021690" cy="951768"/>
            <a:chOff x="1289612" y="3521413"/>
            <a:chExt cx="4021690" cy="9517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210  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0271" y="4068870"/>
            <a:ext cx="3947111" cy="918949"/>
            <a:chOff x="1364190" y="4582698"/>
            <a:chExt cx="3947111" cy="91894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130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749133" y="4093501"/>
            <a:ext cx="3947111" cy="888864"/>
            <a:chOff x="1364190" y="5635763"/>
            <a:chExt cx="3947111" cy="888864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19" y="4068872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60" y="4191825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2927212"/>
            <a:ext cx="728696" cy="72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48" y="2961849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63" y="1184589"/>
            <a:ext cx="1430129" cy="16607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69" y="1145328"/>
            <a:ext cx="1637247" cy="17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8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23945 0.4131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2064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06081 0.4236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211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7422 0.493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2465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10468 0.5164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200686" y="3122387"/>
            <a:ext cx="6331925" cy="3006511"/>
            <a:chOff x="-5830479" y="3625974"/>
            <a:chExt cx="8186268" cy="38869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30479" y="3625974"/>
              <a:ext cx="5830479" cy="388698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3393" y="4101836"/>
              <a:ext cx="3329182" cy="293526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584580"/>
            <a:ext cx="4655574" cy="62734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122330" y="177846"/>
            <a:ext cx="4254754" cy="3484890"/>
          </a:xfrm>
          <a:prstGeom prst="wedgeEllipseCallout">
            <a:avLst>
              <a:gd name="adj1" fmla="val 58966"/>
              <a:gd name="adj2" fmla="val 66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61869" y="1135461"/>
            <a:ext cx="3775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D13237"/>
                </a:solidFill>
                <a:latin typeface="UTM Cookies" panose="02040603050506020204" pitchFamily="18" charset="0"/>
              </a:rPr>
              <a:t>Mệt</a:t>
            </a:r>
            <a:r>
              <a:rPr lang="en-US" sz="4800" dirty="0">
                <a:solidFill>
                  <a:srgbClr val="D13237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D13237"/>
                </a:solidFill>
                <a:latin typeface="UTM Cookies" panose="02040603050506020204" pitchFamily="18" charset="0"/>
              </a:rPr>
              <a:t>không</a:t>
            </a:r>
            <a:r>
              <a:rPr lang="en-US" sz="4800" dirty="0">
                <a:solidFill>
                  <a:srgbClr val="D13237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D13237"/>
                </a:solidFill>
                <a:latin typeface="UTM Cookies" panose="02040603050506020204" pitchFamily="18" charset="0"/>
              </a:rPr>
              <a:t>các</a:t>
            </a:r>
            <a:r>
              <a:rPr lang="en-US" sz="4800" dirty="0">
                <a:solidFill>
                  <a:srgbClr val="D13237"/>
                </a:solidFill>
                <a:latin typeface="UTM Cookies" panose="02040603050506020204" pitchFamily="18" charset="0"/>
              </a:rPr>
              <a:t> con! 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3000" y="519907"/>
            <a:ext cx="37756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Còn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rất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bà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đang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đợi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chúng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ta. 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3000" y="629383"/>
            <a:ext cx="37756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Chúng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 ta </a:t>
            </a:r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tiếp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tục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nhé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78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0.51732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5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5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5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  <p:bldP spid="7" grpId="1" build="allAtOnce"/>
      <p:bldP spid="8" grpId="0" build="p"/>
      <p:bldP spid="8" grpId="1" build="allAtOnce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2313"/>
            <a:ext cx="11774234" cy="3589184"/>
            <a:chOff x="0" y="165465"/>
            <a:chExt cx="11774234" cy="3589184"/>
          </a:xfrm>
        </p:grpSpPr>
        <p:sp>
          <p:nvSpPr>
            <p:cNvPr id="6" name="Rounded Rectangle 5"/>
            <p:cNvSpPr/>
            <p:nvPr/>
          </p:nvSpPr>
          <p:spPr>
            <a:xfrm>
              <a:off x="566581" y="742516"/>
              <a:ext cx="10732512" cy="2531036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562" y="165465"/>
              <a:ext cx="1417672" cy="12821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85690"/>
              <a:ext cx="1886673" cy="146895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990723" y="1166652"/>
            <a:ext cx="9884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87" y="4590288"/>
            <a:ext cx="6715325" cy="3202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971" y="4590288"/>
            <a:ext cx="7082971" cy="23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4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0.59166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1339901" y="2573835"/>
            <a:ext cx="1368467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7357" y="228786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8319" y1="53455" x2="56342" y2="54242"/>
                        <a14:foregroundMark x1="75162" y1="87636" x2="92802" y2="87939"/>
                        <a14:foregroundMark x1="14808" y1="87636" x2="27493" y2="87636"/>
                        <a14:foregroundMark x1="32625" y1="86727" x2="39351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523" y="1236686"/>
            <a:ext cx="1347255" cy="13113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8319" y1="53455" x2="56342" y2="54242"/>
                        <a14:foregroundMark x1="75162" y1="87636" x2="92802" y2="87939"/>
                        <a14:foregroundMark x1="14808" y1="87636" x2="27493" y2="87636"/>
                        <a14:foregroundMark x1="32625" y1="86727" x2="39351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745" y="1215595"/>
            <a:ext cx="1347255" cy="1311310"/>
          </a:xfrm>
          <a:prstGeom prst="rect">
            <a:avLst/>
          </a:prstGeom>
        </p:spPr>
      </p:pic>
      <p:pic>
        <p:nvPicPr>
          <p:cNvPr id="5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6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03321 0.508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39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02552 0.4465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223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7" grpId="0"/>
      <p:bldP spid="31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999" y="1155917"/>
            <a:ext cx="1637247" cy="17392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114" y="1161013"/>
            <a:ext cx="1637247" cy="173929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pic>
        <p:nvPicPr>
          <p:cNvPr id="36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03998 0.428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" y="214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08972 0.5164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2581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1" grpId="0" animBg="1"/>
      <p:bldP spid="46" grpId="0" animBg="1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46412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– 25 = 15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1487" y="295533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1" b="97453" l="3115" r="99766">
                        <a14:foregroundMark x1="50623" y1="33535" x2="54206" y2="46331"/>
                        <a14:foregroundMark x1="41433" y1="42632" x2="52181" y2="56398"/>
                        <a14:foregroundMark x1="49299" y1="42329" x2="62150" y2="53487"/>
                        <a14:foregroundMark x1="38629" y1="46028" x2="49688" y2="55973"/>
                        <a14:foregroundMark x1="65654" y1="57914" x2="66433" y2="6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72" y="1600422"/>
            <a:ext cx="1208674" cy="1552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1" b="97453" l="3115" r="99766">
                        <a14:foregroundMark x1="50623" y1="33535" x2="54206" y2="46331"/>
                        <a14:foregroundMark x1="41433" y1="42632" x2="52181" y2="56398"/>
                        <a14:foregroundMark x1="49299" y1="42329" x2="62150" y2="53487"/>
                        <a14:foregroundMark x1="38629" y1="46028" x2="49688" y2="55973"/>
                        <a14:foregroundMark x1="65654" y1="57914" x2="66433" y2="6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21" y="1591973"/>
            <a:ext cx="1208674" cy="1552073"/>
          </a:xfrm>
          <a:prstGeom prst="rect">
            <a:avLst/>
          </a:prstGeom>
        </p:spPr>
      </p:pic>
      <p:pic>
        <p:nvPicPr>
          <p:cNvPr id="3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06015 0.448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2243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2851 0.4284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2141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1" grpId="0" animBg="1"/>
      <p:bldP spid="46" grpId="0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1339901" y="3737986"/>
            <a:ext cx="3827575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6414" y="3440748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46412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hực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1487" y="295533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35" y="1391221"/>
            <a:ext cx="1430129" cy="166076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50" y="1396317"/>
            <a:ext cx="1430129" cy="1660767"/>
          </a:xfrm>
          <a:prstGeom prst="rect">
            <a:avLst/>
          </a:prstGeom>
        </p:spPr>
      </p:pic>
      <p:pic>
        <p:nvPicPr>
          <p:cNvPr id="4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1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05247 0.4231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2115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07787 0.4722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2361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0" grpId="0"/>
      <p:bldP spid="31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41599" y="331021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46412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1487" y="295533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3149" y="1391221"/>
            <a:ext cx="986458" cy="15929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0" y="1417765"/>
            <a:ext cx="986458" cy="1592951"/>
          </a:xfrm>
          <a:prstGeom prst="rect">
            <a:avLst/>
          </a:prstGeom>
        </p:spPr>
      </p:pic>
      <p:pic>
        <p:nvPicPr>
          <p:cNvPr id="4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6523 0.4756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2377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1.48148E-6 L -0.00508 0.4546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27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41599" y="331021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46412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1487" y="295533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" b="96247" l="396" r="100000">
                        <a14:foregroundMark x1="41188" y1="50424" x2="68020" y2="56719"/>
                        <a14:foregroundMark x1="56337" y1="49213" x2="69010" y2="5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558" y="1312536"/>
            <a:ext cx="924442" cy="15110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" b="96247" l="396" r="100000">
                        <a14:foregroundMark x1="41188" y1="50424" x2="68020" y2="56719"/>
                        <a14:foregroundMark x1="56337" y1="49213" x2="69010" y2="5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22" y="1330065"/>
            <a:ext cx="924442" cy="1511092"/>
          </a:xfrm>
          <a:prstGeom prst="rect">
            <a:avLst/>
          </a:prstGeom>
        </p:spPr>
      </p:pic>
      <p:pic>
        <p:nvPicPr>
          <p:cNvPr id="3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0737 0.5083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2541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0358 0.4675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2338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1" grpId="0" animBg="1"/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41599" y="331021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46412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(33+40+22+25):4= 30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1487" y="295533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66" y="1545010"/>
            <a:ext cx="1301006" cy="117785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417" y="1528455"/>
            <a:ext cx="1301006" cy="1177852"/>
          </a:xfrm>
          <a:prstGeom prst="rect">
            <a:avLst/>
          </a:prstGeom>
        </p:spPr>
      </p:pic>
      <p:pic>
        <p:nvPicPr>
          <p:cNvPr id="3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08373 0.503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251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04596 0.4215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2106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1" grpId="0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526381" y="310581"/>
            <a:ext cx="5063258" cy="3805084"/>
          </a:xfrm>
          <a:prstGeom prst="wedgeEllipseCallout">
            <a:avLst>
              <a:gd name="adj1" fmla="val 58966"/>
              <a:gd name="adj2" fmla="val 66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0340" y="753031"/>
            <a:ext cx="43457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Chào</a:t>
            </a:r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Cookies" panose="02040603050506020204" pitchFamily="18" charset="0"/>
              </a:rPr>
              <a:t>mừng</a:t>
            </a:r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</a:rPr>
              <a:t> con </a:t>
            </a:r>
            <a:r>
              <a:rPr lang="en-US" sz="48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đến</a:t>
            </a:r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>
                <a:solidFill>
                  <a:srgbClr val="FF8E16"/>
                </a:solidFill>
                <a:latin typeface="UTM Cookies" panose="02040603050506020204" pitchFamily="18" charset="0"/>
              </a:rPr>
              <a:t>NÔNG TRẠI VUI VẺ </a:t>
            </a:r>
            <a:r>
              <a:rPr lang="en-US" sz="48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</a:rPr>
              <a:t> ta! </a:t>
            </a:r>
          </a:p>
        </p:txBody>
      </p:sp>
      <p:sp>
        <p:nvSpPr>
          <p:cNvPr id="5" name="Rectangle 4"/>
          <p:cNvSpPr/>
          <p:nvPr/>
        </p:nvSpPr>
        <p:spPr>
          <a:xfrm>
            <a:off x="880340" y="1080276"/>
            <a:ext cx="43457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Hôm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nay ta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nhờ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thu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hoạch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rau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củ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vận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chuyển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hỗ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trợ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con ở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dịch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2132" y="937697"/>
            <a:ext cx="33906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rgbClr val="D13237"/>
                </a:solidFill>
                <a:latin typeface="UTM Cookies" panose="02040603050506020204" pitchFamily="18" charset="0"/>
              </a:rPr>
              <a:t>Các</a:t>
            </a:r>
            <a:r>
              <a:rPr lang="en-US" sz="6000" dirty="0">
                <a:solidFill>
                  <a:srgbClr val="D13237"/>
                </a:solidFill>
                <a:latin typeface="UTM Cookies" panose="02040603050506020204" pitchFamily="18" charset="0"/>
              </a:rPr>
              <a:t> con </a:t>
            </a:r>
            <a:r>
              <a:rPr lang="en-US" sz="6000" dirty="0" err="1">
                <a:solidFill>
                  <a:srgbClr val="D13237"/>
                </a:solidFill>
                <a:latin typeface="UTM Cookies" panose="02040603050506020204" pitchFamily="18" charset="0"/>
              </a:rPr>
              <a:t>giúp</a:t>
            </a:r>
            <a:r>
              <a:rPr lang="en-US" sz="6000" dirty="0">
                <a:solidFill>
                  <a:srgbClr val="D13237"/>
                </a:solidFill>
                <a:latin typeface="UTM Cookies" panose="02040603050506020204" pitchFamily="18" charset="0"/>
              </a:rPr>
              <a:t> ta </a:t>
            </a:r>
            <a:r>
              <a:rPr lang="en-US" sz="6000" dirty="0" err="1">
                <a:solidFill>
                  <a:srgbClr val="D13237"/>
                </a:solidFill>
                <a:latin typeface="UTM Cookies" panose="02040603050506020204" pitchFamily="18" charset="0"/>
              </a:rPr>
              <a:t>nhé</a:t>
            </a:r>
            <a:r>
              <a:rPr lang="en-US" sz="6000" dirty="0">
                <a:solidFill>
                  <a:srgbClr val="D13237"/>
                </a:solidFill>
                <a:latin typeface="UTM Cookies" panose="02040603050506020204" pitchFamily="18" charset="0"/>
              </a:rPr>
              <a:t>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59" y="584580"/>
            <a:ext cx="4655574" cy="62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5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5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build="p"/>
      <p:bldP spid="4" grpId="1" build="allAtOnce"/>
      <p:bldP spid="5" grpId="0" build="p"/>
      <p:bldP spid="5" grpId="1" build="allAtOnce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200686" y="3122387"/>
            <a:ext cx="6331925" cy="3006511"/>
            <a:chOff x="-5830479" y="3625974"/>
            <a:chExt cx="8186268" cy="38869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30479" y="3625974"/>
              <a:ext cx="5830479" cy="388698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3393" y="4101836"/>
              <a:ext cx="3329182" cy="293526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584580"/>
            <a:ext cx="4655574" cy="62734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122330" y="177846"/>
            <a:ext cx="4254754" cy="3484890"/>
          </a:xfrm>
          <a:prstGeom prst="wedgeEllipseCallout">
            <a:avLst>
              <a:gd name="adj1" fmla="val 58966"/>
              <a:gd name="adj2" fmla="val 66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61869" y="489130"/>
            <a:ext cx="37756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Chúng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 ta </a:t>
            </a:r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tiếp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tục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nhé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688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0.51732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5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5720" y="-324546"/>
            <a:ext cx="11774234" cy="4237640"/>
            <a:chOff x="0" y="165465"/>
            <a:chExt cx="11774234" cy="3589184"/>
          </a:xfrm>
        </p:grpSpPr>
        <p:sp>
          <p:nvSpPr>
            <p:cNvPr id="6" name="Rounded Rectangle 5"/>
            <p:cNvSpPr/>
            <p:nvPr/>
          </p:nvSpPr>
          <p:spPr>
            <a:xfrm>
              <a:off x="566581" y="742516"/>
              <a:ext cx="10732512" cy="2531036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562" y="165465"/>
              <a:ext cx="1417672" cy="12821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85690"/>
              <a:ext cx="1886673" cy="146895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41000" y="484979"/>
                <a:ext cx="10475114" cy="2771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cửa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120m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vải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vải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đôi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cửa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vải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000" y="484979"/>
                <a:ext cx="10475114" cy="2771080"/>
              </a:xfrm>
              <a:prstGeom prst="rect">
                <a:avLst/>
              </a:prstGeom>
              <a:blipFill>
                <a:blip r:embed="rId5"/>
                <a:stretch>
                  <a:fillRect t="-2863" b="-6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87" y="4590288"/>
            <a:ext cx="6715325" cy="3202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971" y="4590288"/>
            <a:ext cx="7082971" cy="23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0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0.59166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1183340" y="484979"/>
            <a:ext cx="97760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120 : 2 = 60 (m)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120 x 2 = 240 (m)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(120 + 60 + 240) : 3 = 140 (m)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140 m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684"/>
            <a:ext cx="6253316" cy="6253316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5600395" y="325217"/>
            <a:ext cx="3817918" cy="2558005"/>
          </a:xfrm>
          <a:prstGeom prst="wedgeEllipseCallout">
            <a:avLst>
              <a:gd name="adj1" fmla="val -35992"/>
              <a:gd name="adj2" fmla="val 511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86667" y="857290"/>
            <a:ext cx="34009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ơn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thu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hoạch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đủ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770144" y="736709"/>
            <a:ext cx="34784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Hãy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đóng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gói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và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chuyển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đến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bà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khó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khăn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nhé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192000" y="2426950"/>
            <a:ext cx="11690839" cy="3094713"/>
            <a:chOff x="12192000" y="2883222"/>
            <a:chExt cx="9967189" cy="26384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3251293"/>
              <a:ext cx="2575060" cy="227037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0139" y="2883222"/>
              <a:ext cx="7639050" cy="2581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86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5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99662 -0.0057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3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build="p"/>
      <p:bldP spid="4" grpId="1" build="allAtOnce"/>
      <p:bldP spid="4" grpId="2" build="allAtOnce"/>
      <p:bldP spid="5" grpId="0" build="p"/>
      <p:bldP spid="5" grpI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684"/>
            <a:ext cx="6253316" cy="6253316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5600395" y="325217"/>
            <a:ext cx="3817918" cy="2558005"/>
          </a:xfrm>
          <a:prstGeom prst="wedgeEllipseCallout">
            <a:avLst>
              <a:gd name="adj1" fmla="val -35992"/>
              <a:gd name="adj2" fmla="val 511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26377" y="990151"/>
            <a:ext cx="34009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Dạ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Tụi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đồng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ý!</a:t>
            </a:r>
          </a:p>
        </p:txBody>
      </p:sp>
      <p:sp>
        <p:nvSpPr>
          <p:cNvPr id="5" name="Rectangle 4"/>
          <p:cNvSpPr/>
          <p:nvPr/>
        </p:nvSpPr>
        <p:spPr>
          <a:xfrm>
            <a:off x="5635436" y="990151"/>
            <a:ext cx="37828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UTM Cookies" panose="02040603050506020204" pitchFamily="18" charset="0"/>
              </a:rPr>
              <a:t>BẮT ĐẦU THÔI CÁC BẠN ƠI!</a:t>
            </a:r>
          </a:p>
        </p:txBody>
      </p:sp>
    </p:spTree>
    <p:extLst>
      <p:ext uri="{BB962C8B-B14F-4D97-AF65-F5344CB8AC3E}">
        <p14:creationId xmlns:p14="http://schemas.microsoft.com/office/powerpoint/2010/main" val="214937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5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  <p:bldP spid="4" grpId="1" build="allAtOnce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2313"/>
            <a:ext cx="11774234" cy="3589184"/>
            <a:chOff x="0" y="165465"/>
            <a:chExt cx="11774234" cy="3589184"/>
          </a:xfrm>
        </p:grpSpPr>
        <p:sp>
          <p:nvSpPr>
            <p:cNvPr id="6" name="Rounded Rectangle 5"/>
            <p:cNvSpPr/>
            <p:nvPr/>
          </p:nvSpPr>
          <p:spPr>
            <a:xfrm>
              <a:off x="566581" y="742516"/>
              <a:ext cx="10732512" cy="2531036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562" y="165465"/>
              <a:ext cx="1417672" cy="12821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85690"/>
              <a:ext cx="1886673" cy="146895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976483" y="677092"/>
            <a:ext cx="2594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2060"/>
                </a:solidFill>
                <a:latin typeface="UTM Gradoo" panose="02040603050506020204" pitchFamily="18" charset="0"/>
              </a:rPr>
              <a:t>Toán</a:t>
            </a:r>
            <a:endParaRPr lang="en-US" sz="5400" b="1" dirty="0">
              <a:solidFill>
                <a:srgbClr val="002060"/>
              </a:solidFill>
              <a:latin typeface="UTM Grado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9806" y="1507859"/>
            <a:ext cx="10719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ED618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LUYỆN TẬP CHUNG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87" y="4590288"/>
            <a:ext cx="6715325" cy="3202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971" y="4590288"/>
            <a:ext cx="7082971" cy="23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0.59166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2313"/>
            <a:ext cx="11774234" cy="3589184"/>
            <a:chOff x="0" y="165465"/>
            <a:chExt cx="11774234" cy="3589184"/>
          </a:xfrm>
        </p:grpSpPr>
        <p:sp>
          <p:nvSpPr>
            <p:cNvPr id="6" name="Rounded Rectangle 5"/>
            <p:cNvSpPr/>
            <p:nvPr/>
          </p:nvSpPr>
          <p:spPr>
            <a:xfrm>
              <a:off x="566581" y="742516"/>
              <a:ext cx="10732512" cy="2531036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562" y="165465"/>
              <a:ext cx="1417672" cy="12821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85690"/>
              <a:ext cx="1886673" cy="146895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990723" y="1166652"/>
            <a:ext cx="9884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87" y="4590288"/>
            <a:ext cx="6715325" cy="3202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971" y="4590288"/>
            <a:ext cx="7082971" cy="23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5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0.59166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031540"/>
            <a:ext cx="3237689" cy="3237689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2305237" y="234179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gồm năm mươi triệu, năm mươi nghìn và năm mươi viết 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15693" y="2770591"/>
            <a:ext cx="4021689" cy="970913"/>
            <a:chOff x="1289612" y="2476615"/>
            <a:chExt cx="4021689" cy="970913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505 050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711843" y="2872068"/>
            <a:ext cx="4021690" cy="951768"/>
            <a:chOff x="1289612" y="3521413"/>
            <a:chExt cx="4021690" cy="9517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5 050 050  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0271" y="4068870"/>
            <a:ext cx="3947111" cy="918949"/>
            <a:chOff x="1364190" y="4582698"/>
            <a:chExt cx="3947111" cy="91894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5 005 050 </a:t>
              </a:r>
              <a:endPara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749133" y="4093501"/>
            <a:ext cx="3947111" cy="888864"/>
            <a:chOff x="1364190" y="5635763"/>
            <a:chExt cx="3947111" cy="888864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50 050 050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53" y="1558550"/>
            <a:ext cx="1301006" cy="11778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85" b="984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69" y="1481587"/>
            <a:ext cx="1281366" cy="12382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85" b="984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78" y="1481572"/>
            <a:ext cx="1281366" cy="12382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59" y="4093501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37" y="2975585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2927212"/>
            <a:ext cx="728696" cy="72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4159353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04" y="1541995"/>
            <a:ext cx="1301006" cy="117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11016 0.47824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8" y="23912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396 0.4893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24468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02369 0.4132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064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19635 0.4162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18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031540"/>
            <a:ext cx="3237689" cy="3237689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2305237" y="234179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548 762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15693" y="2770591"/>
            <a:ext cx="4021689" cy="970913"/>
            <a:chOff x="1289612" y="2476615"/>
            <a:chExt cx="4021689" cy="970913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80 000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711843" y="2872068"/>
            <a:ext cx="4021690" cy="951768"/>
            <a:chOff x="1289612" y="3521413"/>
            <a:chExt cx="4021690" cy="9517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8000  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0271" y="4068870"/>
            <a:ext cx="3947111" cy="918949"/>
            <a:chOff x="1364190" y="4582698"/>
            <a:chExt cx="3947111" cy="91894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749133" y="4093501"/>
            <a:ext cx="3947111" cy="888864"/>
            <a:chOff x="1364190" y="5635763"/>
            <a:chExt cx="3947111" cy="888864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36" y="2872068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60" y="4191825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2927212"/>
            <a:ext cx="728696" cy="72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4159353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081" y="1222819"/>
            <a:ext cx="1027737" cy="18102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90" y="1444920"/>
            <a:ext cx="986458" cy="1592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142" y="1249363"/>
            <a:ext cx="1027737" cy="18102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51" y="1471464"/>
            <a:ext cx="986458" cy="159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9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0.08593 0.4812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24051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06667 0.4800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24005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08789 0.3995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1997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584 0.4087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031540"/>
            <a:ext cx="3237689" cy="3237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8319" y1="53455" x2="56342" y2="54242"/>
                        <a14:foregroundMark x1="75162" y1="87636" x2="92802" y2="87939"/>
                        <a14:foregroundMark x1="14808" y1="87636" x2="27493" y2="87636"/>
                        <a14:foregroundMark x1="32625" y1="86727" x2="39351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86" y="1558549"/>
            <a:ext cx="1347255" cy="13113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8319" y1="53455" x2="56342" y2="54242"/>
                        <a14:foregroundMark x1="75162" y1="87636" x2="92802" y2="87939"/>
                        <a14:foregroundMark x1="14808" y1="87636" x2="27493" y2="87636"/>
                        <a14:foregroundMark x1="32625" y1="86727" x2="39351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51" y="1529522"/>
            <a:ext cx="1347255" cy="131131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2305237" y="234179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Số lớn nhất trong các </a:t>
            </a:r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số </a:t>
            </a:r>
            <a:endParaRPr lang="en-US" sz="2800" b="1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/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684 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257 </a:t>
            </a:r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; 684 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275 ; 684 752 ; 684 725 là: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5693" y="2770591"/>
            <a:ext cx="4021689" cy="970913"/>
            <a:chOff x="1289612" y="2476615"/>
            <a:chExt cx="4021689" cy="970913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684 257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711843" y="2872068"/>
            <a:ext cx="4021690" cy="951768"/>
            <a:chOff x="1289612" y="3521413"/>
            <a:chExt cx="4021690" cy="9517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684 275  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0271" y="4068870"/>
            <a:ext cx="3947111" cy="918949"/>
            <a:chOff x="1364190" y="4582698"/>
            <a:chExt cx="3947111" cy="91894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684 752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749133" y="4093501"/>
            <a:ext cx="3947111" cy="888864"/>
            <a:chOff x="1364190" y="5635763"/>
            <a:chExt cx="3947111" cy="888864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684 725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19" y="4068872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60" y="4191825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2927212"/>
            <a:ext cx="728696" cy="72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48" y="2961849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3" b="96247" l="396" r="100000">
                        <a14:foregroundMark x1="41188" y1="50424" x2="68020" y2="56719"/>
                        <a14:foregroundMark x1="56337" y1="49213" x2="69010" y2="5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64" y="1503843"/>
            <a:ext cx="924442" cy="15110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3" b="96247" l="396" r="100000">
                        <a14:foregroundMark x1="41188" y1="50424" x2="68020" y2="56719"/>
                        <a14:foregroundMark x1="56337" y1="49213" x2="69010" y2="5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28" y="1521372"/>
            <a:ext cx="924442" cy="15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0.0845 0.4738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2368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3581 0.467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2338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-0.11953 0.4078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20394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02344 0.4034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031540"/>
            <a:ext cx="3237689" cy="3237689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2305237" y="234179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4 tấn 85kg = ..... kg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Số thích hợp để viết vào chỗ chấm là: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5693" y="2770591"/>
            <a:ext cx="4021689" cy="970913"/>
            <a:chOff x="1289612" y="2476615"/>
            <a:chExt cx="4021689" cy="970913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485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711843" y="2872068"/>
            <a:ext cx="4021690" cy="951768"/>
            <a:chOff x="1289612" y="3521413"/>
            <a:chExt cx="4021690" cy="9517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4850  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0271" y="4068870"/>
            <a:ext cx="3947111" cy="918949"/>
            <a:chOff x="1364190" y="4582698"/>
            <a:chExt cx="3947111" cy="91894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4085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749133" y="4093501"/>
            <a:ext cx="3947111" cy="888864"/>
            <a:chOff x="1364190" y="5635763"/>
            <a:chExt cx="3947111" cy="888864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4058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19" y="4068872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60" y="4191825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2927212"/>
            <a:ext cx="728696" cy="72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48" y="2961849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1" b="97453" l="3115" r="99766">
                        <a14:foregroundMark x1="50623" y1="33535" x2="54206" y2="46331"/>
                        <a14:foregroundMark x1="41433" y1="42632" x2="52181" y2="56398"/>
                        <a14:foregroundMark x1="49299" y1="42329" x2="62150" y2="53487"/>
                        <a14:foregroundMark x1="38629" y1="46028" x2="49688" y2="55973"/>
                        <a14:foregroundMark x1="65654" y1="57914" x2="66433" y2="6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87" y="1333892"/>
            <a:ext cx="1208674" cy="1552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1" b="97453" l="3115" r="99766">
                        <a14:foregroundMark x1="50623" y1="33535" x2="54206" y2="46331"/>
                        <a14:foregroundMark x1="41433" y1="42632" x2="52181" y2="56398"/>
                        <a14:foregroundMark x1="49299" y1="42329" x2="62150" y2="53487"/>
                        <a14:foregroundMark x1="38629" y1="46028" x2="49688" y2="55973"/>
                        <a14:foregroundMark x1="65654" y1="57914" x2="66433" y2="6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936" y="1325443"/>
            <a:ext cx="1208674" cy="1552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9715" y1="48634" x2="43145" y2="58591"/>
                        <a14:foregroundMark x1="34934" y1="47177" x2="30550" y2="61991"/>
                        <a14:foregroundMark x1="49548" y1="43048" x2="66180" y2="53188"/>
                        <a14:foregroundMark x1="58594" y1="43230" x2="53445" y2="57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36" y="1333892"/>
            <a:ext cx="1360036" cy="15586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9715" y1="48634" x2="43145" y2="58591"/>
                        <a14:foregroundMark x1="34934" y1="47177" x2="30550" y2="61991"/>
                        <a14:foregroundMark x1="49548" y1="43048" x2="66180" y2="53188"/>
                        <a14:foregroundMark x1="58594" y1="43230" x2="53445" y2="57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59" y="1325443"/>
            <a:ext cx="1360036" cy="155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01276 0.506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2530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05834 0.4199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2099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09545 0.500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2502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0729 0.4150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700</Words>
  <Application>Microsoft Office PowerPoint</Application>
  <PresentationFormat>Widescreen</PresentationFormat>
  <Paragraphs>204</Paragraphs>
  <Slides>23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UTM Guanine</vt:lpstr>
      <vt:lpstr>UTM Gradoo</vt:lpstr>
      <vt:lpstr>Cambria Math</vt:lpstr>
      <vt:lpstr>UTM Cookies</vt:lpstr>
      <vt:lpstr>Arial</vt:lpstr>
      <vt:lpstr>Calibri Light</vt:lpstr>
      <vt:lpstr>Calibri</vt:lpstr>
      <vt:lpstr>UVN Bai Sau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</dc:creator>
  <cp:keywords>VIET BAO</cp:keywords>
  <cp:lastModifiedBy>Admin</cp:lastModifiedBy>
  <cp:revision>33</cp:revision>
  <dcterms:created xsi:type="dcterms:W3CDTF">2021-09-29T04:31:08Z</dcterms:created>
  <dcterms:modified xsi:type="dcterms:W3CDTF">2022-10-08T14:45:41Z</dcterms:modified>
</cp:coreProperties>
</file>