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0" r:id="rId2"/>
    <p:sldId id="258" r:id="rId3"/>
    <p:sldId id="261" r:id="rId4"/>
    <p:sldId id="263" r:id="rId5"/>
    <p:sldId id="265" r:id="rId6"/>
    <p:sldId id="267" r:id="rId7"/>
    <p:sldId id="335" r:id="rId8"/>
    <p:sldId id="291" r:id="rId9"/>
    <p:sldId id="268" r:id="rId10"/>
    <p:sldId id="293" r:id="rId11"/>
    <p:sldId id="269" r:id="rId12"/>
    <p:sldId id="270" r:id="rId13"/>
    <p:sldId id="271" r:id="rId14"/>
    <p:sldId id="272" r:id="rId15"/>
    <p:sldId id="299" r:id="rId16"/>
    <p:sldId id="273" r:id="rId17"/>
    <p:sldId id="274" r:id="rId18"/>
    <p:sldId id="275" r:id="rId19"/>
    <p:sldId id="276" r:id="rId20"/>
    <p:sldId id="279" r:id="rId21"/>
    <p:sldId id="280" r:id="rId22"/>
    <p:sldId id="333" r:id="rId23"/>
    <p:sldId id="277" r:id="rId24"/>
    <p:sldId id="33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1B88-F2C9-4A4D-B77A-4D49C0F2D9BF}" v="2" dt="2021-09-29T07:41:27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29861B88-F2C9-4A4D-B77A-4D49C0F2D9BF}"/>
    <pc:docChg chg="custSel addSld delSld modSld sldOrd">
      <pc:chgData name="Anh Minh" userId="c88dfc56186a36e0" providerId="LiveId" clId="{29861B88-F2C9-4A4D-B77A-4D49C0F2D9BF}" dt="2021-09-29T12:09:07.133" v="425" actId="208"/>
      <pc:docMkLst>
        <pc:docMk/>
      </pc:docMkLst>
      <pc:sldChg chg="addSp modSp mod ord">
        <pc:chgData name="Anh Minh" userId="c88dfc56186a36e0" providerId="LiveId" clId="{29861B88-F2C9-4A4D-B77A-4D49C0F2D9BF}" dt="2021-09-29T12:09:07.133" v="425" actId="208"/>
        <pc:sldMkLst>
          <pc:docMk/>
          <pc:sldMk cId="2142653850" sldId="323"/>
        </pc:sldMkLst>
        <pc:spChg chg="add mod">
          <ac:chgData name="Anh Minh" userId="c88dfc56186a36e0" providerId="LiveId" clId="{29861B88-F2C9-4A4D-B77A-4D49C0F2D9BF}" dt="2021-09-29T12:09:07.133" v="425" actId="208"/>
          <ac:spMkLst>
            <pc:docMk/>
            <pc:sldMk cId="2142653850" sldId="323"/>
            <ac:spMk id="2" creationId="{88BE5B1F-CF95-423D-AEC1-6F7A2EA54C04}"/>
          </ac:spMkLst>
        </pc:spChg>
        <pc:spChg chg="mod">
          <ac:chgData name="Anh Minh" userId="c88dfc56186a36e0" providerId="LiveId" clId="{29861B88-F2C9-4A4D-B77A-4D49C0F2D9BF}" dt="2021-09-29T12:09:07.133" v="425" actId="208"/>
          <ac:spMkLst>
            <pc:docMk/>
            <pc:sldMk cId="2142653850" sldId="323"/>
            <ac:spMk id="6" creationId="{A169D0DD-CCCB-47F6-9051-F091EB91E2D4}"/>
          </ac:spMkLst>
        </pc:spChg>
        <pc:spChg chg="mod">
          <ac:chgData name="Anh Minh" userId="c88dfc56186a36e0" providerId="LiveId" clId="{29861B88-F2C9-4A4D-B77A-4D49C0F2D9BF}" dt="2021-09-29T12:09:07.133" v="425" actId="208"/>
          <ac:spMkLst>
            <pc:docMk/>
            <pc:sldMk cId="2142653850" sldId="323"/>
            <ac:spMk id="7" creationId="{7E57B101-10A0-44F2-A867-BD628FC4E71B}"/>
          </ac:spMkLst>
        </pc:spChg>
      </pc:sldChg>
      <pc:sldChg chg="addSp delSp modSp mod">
        <pc:chgData name="Anh Minh" userId="c88dfc56186a36e0" providerId="LiveId" clId="{29861B88-F2C9-4A4D-B77A-4D49C0F2D9BF}" dt="2021-09-29T07:40:58.550" v="98" actId="122"/>
        <pc:sldMkLst>
          <pc:docMk/>
          <pc:sldMk cId="1210786434" sldId="334"/>
        </pc:sldMkLst>
        <pc:spChg chg="del">
          <ac:chgData name="Anh Minh" userId="c88dfc56186a36e0" providerId="LiveId" clId="{29861B88-F2C9-4A4D-B77A-4D49C0F2D9BF}" dt="2021-09-29T07:37:10.416" v="4" actId="478"/>
          <ac:spMkLst>
            <pc:docMk/>
            <pc:sldMk cId="1210786434" sldId="334"/>
            <ac:spMk id="2" creationId="{4F6695DF-8F41-44C5-8811-EC51233064B9}"/>
          </ac:spMkLst>
        </pc:spChg>
        <pc:spChg chg="add mod">
          <ac:chgData name="Anh Minh" userId="c88dfc56186a36e0" providerId="LiveId" clId="{29861B88-F2C9-4A4D-B77A-4D49C0F2D9BF}" dt="2021-09-29T07:40:58.550" v="98" actId="122"/>
          <ac:spMkLst>
            <pc:docMk/>
            <pc:sldMk cId="1210786434" sldId="334"/>
            <ac:spMk id="3" creationId="{CB046908-33C0-46A1-8914-D9F7BDD11152}"/>
          </ac:spMkLst>
        </pc:spChg>
        <pc:spChg chg="del mod">
          <ac:chgData name="Anh Minh" userId="c88dfc56186a36e0" providerId="LiveId" clId="{29861B88-F2C9-4A4D-B77A-4D49C0F2D9BF}" dt="2021-09-29T07:37:07.347" v="3" actId="478"/>
          <ac:spMkLst>
            <pc:docMk/>
            <pc:sldMk cId="1210786434" sldId="334"/>
            <ac:spMk id="4" creationId="{87715167-AB5D-4460-9413-A8875F7FD20F}"/>
          </ac:spMkLst>
        </pc:spChg>
      </pc:sldChg>
      <pc:sldChg chg="new del">
        <pc:chgData name="Anh Minh" userId="c88dfc56186a36e0" providerId="LiveId" clId="{29861B88-F2C9-4A4D-B77A-4D49C0F2D9BF}" dt="2021-09-29T07:36:56.836" v="1" actId="47"/>
        <pc:sldMkLst>
          <pc:docMk/>
          <pc:sldMk cId="3364707921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F295-B014-48E7-AADA-051FFD89B91B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3A12-F9F2-464E-96E4-62654E3E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13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Tìm những câu thơ nói lên sự gắn bó lâu đời của cây tre với người Việt Nam?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C2B-9F03-4AC9-846E-42FE5ABA4A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9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2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7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78C1-EFA0-47D9-892A-A10C1252DB1F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50" r:id="rId5"/>
    <p:sldLayoutId id="2147483672" r:id="rId6"/>
    <p:sldLayoutId id="2147483671" r:id="rId7"/>
    <p:sldLayoutId id="2147483670" r:id="rId8"/>
    <p:sldLayoutId id="2147483668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73" r:id="rId16"/>
    <p:sldLayoutId id="2147483669" r:id="rId17"/>
    <p:sldLayoutId id="2147483666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5" Type="http://schemas.openxmlformats.org/officeDocument/2006/relationships/slide" Target="slide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6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E6C99B-958F-4713-9418-3A253BBE15E0}"/>
              </a:ext>
            </a:extLst>
          </p:cNvPr>
          <p:cNvSpPr/>
          <p:nvPr/>
        </p:nvSpPr>
        <p:spPr>
          <a:xfrm>
            <a:off x="4414278" y="3206486"/>
            <a:ext cx="42356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FF0000"/>
                </a:solidFill>
                <a:effectLst/>
              </a:rPr>
              <a:t>LUYỆN ĐỌC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9602" y="0"/>
            <a:ext cx="72642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+mj-lt"/>
              </a:rPr>
              <a:t>Tre Việt Nam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Tre xanh, 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Xanh tự bao giờ?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Chuyện ngày xưa... đã có bờ tre xanh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Thân gầy guộc, lá mong manh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Mà sao nên lũy nên thành tre ơi?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Ở đâu tre cũng xanh tươi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Cho dù đất sỏi đất vôi bạc màu?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Có gì đâu, có gì đâu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Mỡ màu ít, chắt dồn lâu hóa nhiều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Rễ siêng không ngại đất nghèo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Tre bao nhiêu rễ bấy nhiêu cần cù.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Vươn mình trong gió tre đu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Cây kham khổ vẫn hát ru lá cành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32591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110" y="0"/>
            <a:ext cx="67737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Yêu nhiều nắng nỏ trời xanh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Tre xanh không đứng khuất mình bóng râm.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Bão bùng thân bọc lấy thân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Tay ôm tay níu tre gần nhau thêm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Thương nhau tre chẳng ở riêng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Lũy thành từ đó mà nên hỡi người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Chẳng may thân gãy cành rơi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Vẫn nguyên cái gốc truyền đời cho măng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Nòi tre đâu chịu mọc cong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Chưa lên đã nhọn như chông lạ thường.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Lưng trần phơi nắng phơi sương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Có manh áo cộc, tre nhường cho con.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Măng non là búp măng non.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Đã mang dáng thẳng thân tròn của tre.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Năm qua đi, tháng qua đi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Tre già măng mọc có gì lạ đâu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Đất xanh tre mãi xanh màu tre xanh.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8F532-E5BD-4213-9145-042A7BD90906}"/>
              </a:ext>
            </a:extLst>
          </p:cNvPr>
          <p:cNvSpPr txBox="1"/>
          <p:nvPr/>
        </p:nvSpPr>
        <p:spPr>
          <a:xfrm>
            <a:off x="42672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1800" b="1" dirty="0">
                <a:solidFill>
                  <a:srgbClr val="000000"/>
                </a:solidFill>
                <a:latin typeface="OpenSans"/>
              </a:rPr>
              <a:t>NGUYỄN DUY</a:t>
            </a:r>
            <a:endParaRPr lang="vi-VN" sz="18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78507276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Việt Nam.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0" y="1143000"/>
            <a:ext cx="3276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0" y="1600200"/>
            <a:ext cx="3429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909455" y="1995486"/>
            <a:ext cx="135774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guộc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524000" y="25146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524000" y="38100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5133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162300" y="2722419"/>
            <a:ext cx="6151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?/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//…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32659054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  <p:bldP spid="35850" grpId="0"/>
      <p:bldP spid="35851" grpId="0"/>
      <p:bldP spid="5133" grpId="0"/>
      <p:bldP spid="358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478088" y="22098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pic>
        <p:nvPicPr>
          <p:cNvPr id="14340" name="Picture 3" descr="C:\Users\Asus\Desktop\Mang t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8290"/>
          <a:stretch>
            <a:fillRect/>
          </a:stretch>
        </p:blipFill>
        <p:spPr bwMode="auto">
          <a:xfrm>
            <a:off x="1149928" y="3329268"/>
            <a:ext cx="4107872" cy="349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Asus\Desktop\vo 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b="12692"/>
          <a:stretch>
            <a:fillRect/>
          </a:stretch>
        </p:blipFill>
        <p:spPr bwMode="auto">
          <a:xfrm>
            <a:off x="5285509" y="3329269"/>
            <a:ext cx="4106196" cy="349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3442855" y="-12585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76800" y="0"/>
            <a:ext cx="2057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48200" y="6184611"/>
            <a:ext cx="1524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hlinkClick r:id="rId5" action="ppaction://hlinksldjump"/>
            <a:extLst>
              <a:ext uri="{FF2B5EF4-FFF2-40B4-BE49-F238E27FC236}">
                <a16:creationId xmlns:a16="http://schemas.microsoft.com/office/drawing/2014/main" id="{1683B2A8-A1EC-4FE5-A698-78D85EEF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245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4765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5" grpId="1" animBg="1"/>
      <p:bldP spid="820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C2249D-24CC-4925-852C-5F184867172A}"/>
              </a:ext>
            </a:extLst>
          </p:cNvPr>
          <p:cNvSpPr/>
          <p:nvPr/>
        </p:nvSpPr>
        <p:spPr>
          <a:xfrm>
            <a:off x="4091496" y="3206486"/>
            <a:ext cx="4881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FF0000"/>
                </a:solidFill>
                <a:effectLst/>
              </a:rPr>
              <a:t>TÌM HIỂU BÀI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ảnh 3">
            <a:extLst>
              <a:ext uri="{FF2B5EF4-FFF2-40B4-BE49-F238E27FC236}">
                <a16:creationId xmlns:a16="http://schemas.microsoft.com/office/drawing/2014/main" id="{98A36B13-E10C-4E16-96B8-C27B6062DE9F}"/>
              </a:ext>
            </a:extLst>
          </p:cNvPr>
          <p:cNvSpPr/>
          <p:nvPr/>
        </p:nvSpPr>
        <p:spPr>
          <a:xfrm>
            <a:off x="1172815" y="3040512"/>
            <a:ext cx="3326296" cy="202758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6" name="mảnh 4">
            <a:extLst>
              <a:ext uri="{FF2B5EF4-FFF2-40B4-BE49-F238E27FC236}">
                <a16:creationId xmlns:a16="http://schemas.microsoft.com/office/drawing/2014/main" id="{8E43D932-7EE4-44DB-BF3C-207284BB2493}"/>
              </a:ext>
            </a:extLst>
          </p:cNvPr>
          <p:cNvSpPr/>
          <p:nvPr/>
        </p:nvSpPr>
        <p:spPr>
          <a:xfrm>
            <a:off x="4586906" y="3040512"/>
            <a:ext cx="3326296" cy="202758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sp>
        <p:nvSpPr>
          <p:cNvPr id="7" name="mảnh 1">
            <a:extLst>
              <a:ext uri="{FF2B5EF4-FFF2-40B4-BE49-F238E27FC236}">
                <a16:creationId xmlns:a16="http://schemas.microsoft.com/office/drawing/2014/main" id="{23A90D9C-6E2D-48DA-BA44-AD740C77AB20}"/>
              </a:ext>
            </a:extLst>
          </p:cNvPr>
          <p:cNvSpPr/>
          <p:nvPr/>
        </p:nvSpPr>
        <p:spPr>
          <a:xfrm>
            <a:off x="1172815" y="925617"/>
            <a:ext cx="3326296" cy="204287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8" name="mảnh 2">
            <a:extLst>
              <a:ext uri="{FF2B5EF4-FFF2-40B4-BE49-F238E27FC236}">
                <a16:creationId xmlns:a16="http://schemas.microsoft.com/office/drawing/2014/main" id="{86753D04-35D1-430D-BACC-FC4231B30DC4}"/>
              </a:ext>
            </a:extLst>
          </p:cNvPr>
          <p:cNvSpPr/>
          <p:nvPr/>
        </p:nvSpPr>
        <p:spPr>
          <a:xfrm>
            <a:off x="4586906" y="940904"/>
            <a:ext cx="3326296" cy="2027583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25C4BC-F94B-4C6C-9DD3-012806A34420}"/>
              </a:ext>
            </a:extLst>
          </p:cNvPr>
          <p:cNvSpPr txBox="1"/>
          <p:nvPr/>
        </p:nvSpPr>
        <p:spPr>
          <a:xfrm>
            <a:off x="3262824" y="239526"/>
            <a:ext cx="56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TRÒ CHƠI LẬT HÌNH</a:t>
            </a:r>
          </a:p>
        </p:txBody>
      </p:sp>
      <p:sp>
        <p:nvSpPr>
          <p:cNvPr id="10" name="câu 1">
            <a:extLst>
              <a:ext uri="{FF2B5EF4-FFF2-40B4-BE49-F238E27FC236}">
                <a16:creationId xmlns:a16="http://schemas.microsoft.com/office/drawing/2014/main" id="{967827F8-F2D3-4375-BC1F-89BF58F1D03B}"/>
              </a:ext>
            </a:extLst>
          </p:cNvPr>
          <p:cNvSpPr/>
          <p:nvPr/>
        </p:nvSpPr>
        <p:spPr>
          <a:xfrm>
            <a:off x="1311964" y="5658681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những câu thơ nói lên sự gắn bó lâu đời của cây tre với người Việt Nam?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câu 1">
            <a:extLst>
              <a:ext uri="{FF2B5EF4-FFF2-40B4-BE49-F238E27FC236}">
                <a16:creationId xmlns:a16="http://schemas.microsoft.com/office/drawing/2014/main" id="{328A64E9-6731-43C2-B72D-A4809BD21B09}"/>
              </a:ext>
            </a:extLst>
          </p:cNvPr>
          <p:cNvSpPr/>
          <p:nvPr/>
        </p:nvSpPr>
        <p:spPr>
          <a:xfrm>
            <a:off x="8865704" y="954157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 Tre xanh,</a:t>
            </a: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Xanh tự bao giờ?</a:t>
            </a: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Chuyện ngày xưa… đã có bờ tre xanh.</a:t>
            </a:r>
          </a:p>
        </p:txBody>
      </p:sp>
      <p:sp>
        <p:nvSpPr>
          <p:cNvPr id="12" name="câu 2">
            <a:extLst>
              <a:ext uri="{FF2B5EF4-FFF2-40B4-BE49-F238E27FC236}">
                <a16:creationId xmlns:a16="http://schemas.microsoft.com/office/drawing/2014/main" id="{38027342-B2F7-45BD-B202-830C538C89D2}"/>
              </a:ext>
            </a:extLst>
          </p:cNvPr>
          <p:cNvSpPr/>
          <p:nvPr/>
        </p:nvSpPr>
        <p:spPr>
          <a:xfrm>
            <a:off x="1290427" y="5652770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tượng trưng cho tính cần cù?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câu 2">
            <a:extLst>
              <a:ext uri="{FF2B5EF4-FFF2-40B4-BE49-F238E27FC236}">
                <a16:creationId xmlns:a16="http://schemas.microsoft.com/office/drawing/2014/main" id="{7B06DA66-F65B-49E8-A710-A38A24EE47F1}"/>
              </a:ext>
            </a:extLst>
          </p:cNvPr>
          <p:cNvSpPr/>
          <p:nvPr/>
        </p:nvSpPr>
        <p:spPr>
          <a:xfrm>
            <a:off x="8830917" y="1009204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Ở đâu tre cũng xanh tươi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dù đất sỏi đất vôi bạc màu?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Rễ siêng không ngại đất nghèo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 bao nhiêu rễ bấy nhiêu cần cù.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âu 3">
            <a:extLst>
              <a:ext uri="{FF2B5EF4-FFF2-40B4-BE49-F238E27FC236}">
                <a16:creationId xmlns:a16="http://schemas.microsoft.com/office/drawing/2014/main" id="{A32F7E64-01D9-4F31-93FB-A80197D52B3F}"/>
              </a:ext>
            </a:extLst>
          </p:cNvPr>
          <p:cNvSpPr/>
          <p:nvPr/>
        </p:nvSpPr>
        <p:spPr>
          <a:xfrm>
            <a:off x="1333498" y="5678460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gợi lên phẩm chất đoàn kết của người Việt Nam?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đáp án câu 3">
            <a:extLst>
              <a:ext uri="{FF2B5EF4-FFF2-40B4-BE49-F238E27FC236}">
                <a16:creationId xmlns:a16="http://schemas.microsoft.com/office/drawing/2014/main" id="{28AD6B26-BE21-4586-8182-DF65166293E7}"/>
              </a:ext>
            </a:extLst>
          </p:cNvPr>
          <p:cNvSpPr/>
          <p:nvPr/>
        </p:nvSpPr>
        <p:spPr>
          <a:xfrm>
            <a:off x="8848310" y="1032363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bão bùng, tre tay ôm tay níu cho gần nhau thêm.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 nhau tre chẳng ở riêng mà mọc thành lũy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âu 4">
            <a:extLst>
              <a:ext uri="{FF2B5EF4-FFF2-40B4-BE49-F238E27FC236}">
                <a16:creationId xmlns:a16="http://schemas.microsoft.com/office/drawing/2014/main" id="{3265F162-BDCA-44A0-A98B-6C3ABF3182BF}"/>
              </a:ext>
            </a:extLst>
          </p:cNvPr>
          <p:cNvSpPr/>
          <p:nvPr/>
        </p:nvSpPr>
        <p:spPr>
          <a:xfrm>
            <a:off x="1268890" y="5650349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tượng trưng cho tính ngay thẳng?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câu 4">
            <a:extLst>
              <a:ext uri="{FF2B5EF4-FFF2-40B4-BE49-F238E27FC236}">
                <a16:creationId xmlns:a16="http://schemas.microsoft.com/office/drawing/2014/main" id="{0B2F7B9A-1895-42CC-A17D-5ED257B5F4A0}"/>
              </a:ext>
            </a:extLst>
          </p:cNvPr>
          <p:cNvSpPr/>
          <p:nvPr/>
        </p:nvSpPr>
        <p:spPr>
          <a:xfrm>
            <a:off x="8865703" y="1029182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Tre già thân gẫy cành rơi vẫn truyền cái gốc cho con, măng tre luôn mọc thẳng: Nòi tre đâu chịu mọc cong, búp măng non đã mang dáng thẳng thân tròn của tre.</a:t>
            </a:r>
          </a:p>
        </p:txBody>
      </p:sp>
    </p:spTree>
    <p:extLst>
      <p:ext uri="{BB962C8B-B14F-4D97-AF65-F5344CB8AC3E}">
        <p14:creationId xmlns:p14="http://schemas.microsoft.com/office/powerpoint/2010/main" val="28027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>
            <a:extLst>
              <a:ext uri="{FF2B5EF4-FFF2-40B4-BE49-F238E27FC236}">
                <a16:creationId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3583190" y="841248"/>
            <a:ext cx="7389610" cy="3723301"/>
          </a:xfrm>
          <a:prstGeom prst="cloudCallout">
            <a:avLst>
              <a:gd name="adj1" fmla="val -41077"/>
              <a:gd name="adj2" fmla="val 39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Em thích những hình ảnh nào về cây tre và búp măng non? Vì sao?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8E580BAA-2273-4FA8-A57F-4B997C6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30" y="4317890"/>
            <a:ext cx="1884194" cy="25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>
            <a:extLst>
              <a:ext uri="{FF2B5EF4-FFF2-40B4-BE49-F238E27FC236}">
                <a16:creationId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3656342" y="745297"/>
            <a:ext cx="7010077" cy="3572593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 hình tượng cây tre, tác giả muốn nói lên điều gì?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8E580BAA-2273-4FA8-A57F-4B997C6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30" y="4317890"/>
            <a:ext cx="1884194" cy="25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4">
            <a:extLst>
              <a:ext uri="{FF2B5EF4-FFF2-40B4-BE49-F238E27FC236}">
                <a16:creationId xmlns:a16="http://schemas.microsoft.com/office/drawing/2014/main" id="{625E4BF9-6289-4C86-9DEC-99635A160DC0}"/>
              </a:ext>
            </a:extLst>
          </p:cNvPr>
          <p:cNvSpPr/>
          <p:nvPr/>
        </p:nvSpPr>
        <p:spPr>
          <a:xfrm>
            <a:off x="1447770" y="2073242"/>
            <a:ext cx="8979340" cy="28262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42B3494-0A6C-46BF-94ED-40434FB50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90" y="5806440"/>
            <a:ext cx="1051560" cy="105156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F150008-50FA-41C4-AE67-118CAC8A3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50" y="5806440"/>
            <a:ext cx="1051560" cy="1051560"/>
          </a:xfrm>
          <a:prstGeom prst="rect">
            <a:avLst/>
          </a:prstGeom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133630" y="2785712"/>
            <a:ext cx="8610600" cy="2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  <a:cs typeface="Times New Roman" pitchFamily="18" charset="0"/>
              </a:rPr>
              <a:t>Qua hình tượng cây tre, tác giả ca ngợi những phẩm chất cao đẹp của con người Việt Nam: giàu tình thương yêu, ngay thẳng, chính trực.</a:t>
            </a:r>
            <a:endParaRPr lang="en-US" sz="3200">
              <a:solidFill>
                <a:srgbClr val="3366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6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758388"/>
            <a:ext cx="7254006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82093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58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0"/>
            <a:ext cx="3200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C:\Users\Asus\Desktop\chieu 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8825" r="8649"/>
          <a:stretch>
            <a:fillRect/>
          </a:stretch>
        </p:blipFill>
        <p:spPr bwMode="auto">
          <a:xfrm>
            <a:off x="4800600" y="6858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C:\Users\Asus\Desktop\coc tt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3276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C:\Users\Asus\Desktop\Do mỹ g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4880"/>
          <a:stretch>
            <a:fillRect/>
          </a:stretch>
        </p:blipFill>
        <p:spPr bwMode="auto">
          <a:xfrm>
            <a:off x="7772400" y="3886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2898775" y="295275"/>
            <a:ext cx="662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DỤNG CỦA CÂY TRE</a:t>
            </a:r>
          </a:p>
        </p:txBody>
      </p:sp>
    </p:spTree>
    <p:extLst>
      <p:ext uri="{BB962C8B-B14F-4D97-AF65-F5344CB8AC3E}">
        <p14:creationId xmlns:p14="http://schemas.microsoft.com/office/powerpoint/2010/main" val="37682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41288"/>
            <a:ext cx="6191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502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15167-AB5D-4460-9413-A8875F7FD20F}"/>
              </a:ext>
            </a:extLst>
          </p:cNvPr>
          <p:cNvSpPr/>
          <p:nvPr/>
        </p:nvSpPr>
        <p:spPr>
          <a:xfrm>
            <a:off x="2783683" y="2082432"/>
            <a:ext cx="662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3687487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5914" y="3540125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359151" y="3540126"/>
            <a:ext cx="3097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13063" y="3813176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359151" y="41163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711451" y="43322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855913" y="4908551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244851" y="51831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5276058" y="209709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5590383" y="237014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5377658" y="264319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5447508" y="2946402"/>
            <a:ext cx="30972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125245" y="3665540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2782888" y="4548189"/>
            <a:ext cx="576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590521" y="780606"/>
            <a:ext cx="775537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3109120" y="24415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524000" y="113059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VIỆT NAM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D252748-9247-4703-9D4E-708AB874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678" y="812354"/>
            <a:ext cx="775537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83476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829775"/>
            <a:ext cx="449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Tô Hiến Thành ốm nặng, ai thường xuyên chăm sóc ông?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3119" y="3233012"/>
            <a:ext cx="3922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tham tri chính sự Vũ Tán Đường ngày đêm hầu hạ ông.</a:t>
            </a:r>
          </a:p>
        </p:txBody>
      </p:sp>
      <p:pic>
        <p:nvPicPr>
          <p:cNvPr id="20" name="Picture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5152" y="660710"/>
            <a:ext cx="3922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Tô Hiến Thành tiến cử ai thay ông đứng đầu triều đình?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9647" y="3568271"/>
            <a:ext cx="3922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gián nghị đại phu Trần Trung Tá.</a:t>
            </a:r>
          </a:p>
        </p:txBody>
      </p:sp>
      <p:pic>
        <p:nvPicPr>
          <p:cNvPr id="19" name="Picture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23" y="2786770"/>
            <a:ext cx="8304572" cy="311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07" y="4713497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3126223" y="4898422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2180" y="758211"/>
            <a:ext cx="487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Vì sao nhân dân ca ngợi những người chính trực như ông Tô Hiến Thành?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1504" y="3227439"/>
            <a:ext cx="68503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Vì những người chính trực bao giờ cũng đặt lợi ích của đất nước lên trên lợi ích riêng. Họ làm được nhiều điều tốt cho dân, cho nước.</a:t>
            </a:r>
          </a:p>
        </p:txBody>
      </p:sp>
      <p:pic>
        <p:nvPicPr>
          <p:cNvPr id="19" name="Picture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sus\Desktop\Tr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1" y="900954"/>
            <a:ext cx="5753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Users\Asus\Desktop\t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6"/>
          <a:stretch>
            <a:fillRect/>
          </a:stretch>
        </p:blipFill>
        <p:spPr bwMode="auto">
          <a:xfrm>
            <a:off x="681319" y="900954"/>
            <a:ext cx="4876799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0636C-3618-496C-9485-8EC85D15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12" y="5656291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Bức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vẽ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cảnh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2539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3">
            <a:extLst>
              <a:ext uri="{FF2B5EF4-FFF2-40B4-BE49-F238E27FC236}">
                <a16:creationId xmlns:a16="http://schemas.microsoft.com/office/drawing/2014/main" id="{34AC7E04-A00B-46A0-97C2-B44A5B083060}"/>
              </a:ext>
            </a:extLst>
          </p:cNvPr>
          <p:cNvSpPr/>
          <p:nvPr/>
        </p:nvSpPr>
        <p:spPr>
          <a:xfrm>
            <a:off x="1463563" y="1774559"/>
            <a:ext cx="9264875" cy="1072409"/>
          </a:xfrm>
          <a:prstGeom prst="rect">
            <a:avLst/>
          </a:prstGeom>
        </p:spPr>
        <p:txBody>
          <a:bodyPr wrap="square" lIns="86677" tIns="43339" rIns="86677" bIns="43339">
            <a:spAutoFit/>
          </a:bodyPr>
          <a:lstStyle/>
          <a:p>
            <a:pPr algn="ctr"/>
            <a:r>
              <a:rPr lang="en-US" altLang="zh-CN" sz="6400" b="1" i="1" spc="37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6400" b="1" i="1" spc="379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i="1" spc="37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6400" b="1" i="1" spc="379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235A2-24E9-4BAD-88F9-6309BB2C1B46}"/>
              </a:ext>
            </a:extLst>
          </p:cNvPr>
          <p:cNvSpPr txBox="1"/>
          <p:nvPr/>
        </p:nvSpPr>
        <p:spPr>
          <a:xfrm>
            <a:off x="2260166" y="3052482"/>
            <a:ext cx="7671668" cy="13052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ndara" panose="020E0502030303020204" pitchFamily="34" charset="0"/>
                <a:ea typeface="Cambria Math" panose="02040503050406030204" pitchFamily="18" charset="0"/>
                <a:cs typeface="Times New Roman" panose="02020603050405020304" pitchFamily="18" charset="0"/>
                <a:sym typeface="Arial"/>
              </a:rPr>
              <a:t>TRE VIỆT NAM</a:t>
            </a:r>
            <a:endParaRPr lang="vi-VN" sz="1600" b="1" kern="0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andara" panose="020E0502030303020204" pitchFamily="34" charset="0"/>
              <a:ea typeface="Cambria Math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5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4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60" y="-103320"/>
            <a:ext cx="12003740" cy="65310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D065-71B6-4CAA-87A3-922DD61F09B7}"/>
              </a:ext>
            </a:extLst>
          </p:cNvPr>
          <p:cNvSpPr txBox="1"/>
          <p:nvPr/>
        </p:nvSpPr>
        <p:spPr>
          <a:xfrm rot="19467688">
            <a:off x="1353169" y="1255903"/>
            <a:ext cx="24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đạt</a:t>
            </a:r>
            <a:endParaRPr lang="vi-VN" sz="2400" b="1" dirty="0">
              <a:solidFill>
                <a:srgbClr val="2D2D89">
                  <a:lumMod val="75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394B-0994-445B-A95F-0CFC5277B7A6}"/>
              </a:ext>
            </a:extLst>
          </p:cNvPr>
          <p:cNvSpPr txBox="1"/>
          <p:nvPr/>
        </p:nvSpPr>
        <p:spPr>
          <a:xfrm>
            <a:off x="2421179" y="1933697"/>
            <a:ext cx="8337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970297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360184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888</Words>
  <Application>Microsoft Office PowerPoint</Application>
  <PresentationFormat>Widescreen</PresentationFormat>
  <Paragraphs>121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SimSun</vt:lpstr>
      <vt:lpstr>SimSun</vt:lpstr>
      <vt:lpstr>Arial</vt:lpstr>
      <vt:lpstr>Calibri</vt:lpstr>
      <vt:lpstr>Calibri Light</vt:lpstr>
      <vt:lpstr>Cambria Math</vt:lpstr>
      <vt:lpstr>Candara</vt:lpstr>
      <vt:lpstr>HP001 4 hàng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11</cp:revision>
  <dcterms:created xsi:type="dcterms:W3CDTF">2021-08-10T15:43:45Z</dcterms:created>
  <dcterms:modified xsi:type="dcterms:W3CDTF">2022-09-21T09:19:35Z</dcterms:modified>
</cp:coreProperties>
</file>