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8" r:id="rId7"/>
    <p:sldId id="262" r:id="rId8"/>
    <p:sldId id="263" r:id="rId9"/>
    <p:sldId id="264" r:id="rId10"/>
    <p:sldId id="266" r:id="rId11"/>
    <p:sldId id="267" r:id="rId12"/>
    <p:sldId id="265" r:id="rId13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00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1789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472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5247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94507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288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42812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99280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50054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30951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27874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1126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88813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05506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28420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5139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76441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83478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53157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52275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0818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41279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0632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23491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9100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98971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9224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2425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1351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0086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2637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23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6618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3F39A7-E4ED-4E0D-B8A1-39291499792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1811D2-A095-4DDE-A9B5-ACD2BAAF07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418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92" r:id="rId3"/>
    <p:sldLayoutId id="2147483691" r:id="rId4"/>
    <p:sldLayoutId id="2147483690" r:id="rId5"/>
    <p:sldLayoutId id="2147483688" r:id="rId6"/>
    <p:sldLayoutId id="2147483687" r:id="rId7"/>
    <p:sldLayoutId id="2147483686" r:id="rId8"/>
    <p:sldLayoutId id="2147483681" r:id="rId9"/>
    <p:sldLayoutId id="2147483680" r:id="rId10"/>
    <p:sldLayoutId id="2147483679" r:id="rId11"/>
    <p:sldLayoutId id="2147483677" r:id="rId12"/>
    <p:sldLayoutId id="2147483676" r:id="rId13"/>
    <p:sldLayoutId id="2147483675" r:id="rId14"/>
    <p:sldLayoutId id="2147483673" r:id="rId15"/>
    <p:sldLayoutId id="2147483663" r:id="rId16"/>
    <p:sldLayoutId id="2147483664" r:id="rId17"/>
    <p:sldLayoutId id="2147483665" r:id="rId18"/>
    <p:sldLayoutId id="2147483666" r:id="rId19"/>
    <p:sldLayoutId id="2147483689" r:id="rId20"/>
    <p:sldLayoutId id="2147483685" r:id="rId21"/>
    <p:sldLayoutId id="2147483682" r:id="rId22"/>
    <p:sldLayoutId id="2147483678" r:id="rId23"/>
    <p:sldLayoutId id="2147483674" r:id="rId24"/>
    <p:sldLayoutId id="2147483672" r:id="rId25"/>
    <p:sldLayoutId id="2147483667" r:id="rId26"/>
    <p:sldLayoutId id="2147483684" r:id="rId27"/>
    <p:sldLayoutId id="2147483683" r:id="rId28"/>
    <p:sldLayoutId id="2147483668" r:id="rId29"/>
    <p:sldLayoutId id="2147483669" r:id="rId30"/>
    <p:sldLayoutId id="2147483670" r:id="rId31"/>
    <p:sldLayoutId id="2147483671" r:id="rId3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4.xml"/><Relationship Id="rId7" Type="http://schemas.openxmlformats.org/officeDocument/2006/relationships/image" Target="../media/image3.jp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38106-E843-4F00-95B1-B8AF23EBB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7B24764-C16C-4539-9044-D6CF64461C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85915"/>
          </a:xfrm>
        </p:spPr>
      </p:pic>
      <p:sp>
        <p:nvSpPr>
          <p:cNvPr id="8" name="文本框 15">
            <a:extLst>
              <a:ext uri="{FF2B5EF4-FFF2-40B4-BE49-F238E27FC236}">
                <a16:creationId xmlns:a16="http://schemas.microsoft.com/office/drawing/2014/main" id="{78CDC2B6-14F6-4137-843C-95F25B6BD7A7}"/>
              </a:ext>
            </a:extLst>
          </p:cNvPr>
          <p:cNvSpPr txBox="1"/>
          <p:nvPr/>
        </p:nvSpPr>
        <p:spPr>
          <a:xfrm>
            <a:off x="2448496" y="2613883"/>
            <a:ext cx="7387348" cy="1107996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155403"/>
              </a:avLst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600" b="1" i="0" u="none" strike="noStrike" kern="1200" cap="none" spc="0" normalizeH="0" baseline="0" noProof="0" dirty="0">
                <a:ln w="635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方正尚酷简体" panose="02000000000000000000" pitchFamily="2" charset="-122"/>
                <a:cs typeface="Times New Roman" panose="02020603050405020304" pitchFamily="18" charset="0"/>
              </a:rPr>
              <a:t>TOÁN – LỚP 4</a:t>
            </a:r>
            <a:endParaRPr kumimoji="0" lang="zh-CN" altLang="en-US" sz="6600" b="1" i="0" u="none" strike="noStrike" kern="1200" cap="none" spc="0" normalizeH="0" baseline="0" noProof="0" dirty="0">
              <a:ln w="6350"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方正尚酷简体" panose="02000000000000000000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37D166F-A04A-49E0-99E4-D6FD9ED4A4C4}"/>
              </a:ext>
            </a:extLst>
          </p:cNvPr>
          <p:cNvSpPr txBox="1"/>
          <p:nvPr/>
        </p:nvSpPr>
        <p:spPr>
          <a:xfrm>
            <a:off x="615769" y="314521"/>
            <a:ext cx="10872136" cy="782455"/>
          </a:xfrm>
          <a:prstGeom prst="rect">
            <a:avLst/>
          </a:prstGeom>
          <a:ln>
            <a:noFill/>
          </a:ln>
        </p:spPr>
        <p:txBody>
          <a:bodyPr vert="horz" lIns="121920" tIns="60960" rIns="121920" bIns="6096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 w="6350">
                  <a:noFill/>
                </a:ln>
                <a:solidFill>
                  <a:srgbClr val="324D1F"/>
                </a:solidFill>
                <a:effectLst/>
                <a:uLnTx/>
                <a:uFillTx/>
                <a:latin typeface="Arial" panose="020B0604020202020204" pitchFamily="34" charset="0"/>
                <a:ea typeface="方正尚酷简体" panose="02000000000000000000" pitchFamily="2" charset="-122"/>
                <a:cs typeface="Arial" panose="020B0604020202020204" pitchFamily="34" charset="0"/>
              </a:rPr>
              <a:t>PHÒNG GIÁO DỤC VÀ ĐÀO TẠO QUẬN LONG BIÊN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 w="6350">
                  <a:noFill/>
                </a:ln>
                <a:solidFill>
                  <a:srgbClr val="324D1F"/>
                </a:solidFill>
                <a:effectLst/>
                <a:uLnTx/>
                <a:uFillTx/>
                <a:latin typeface="Arial" panose="020B0604020202020204" pitchFamily="34" charset="0"/>
                <a:ea typeface="方正尚酷简体" panose="02000000000000000000" pitchFamily="2" charset="-122"/>
                <a:cs typeface="Arial" panose="020B0604020202020204" pitchFamily="34" charset="0"/>
              </a:rPr>
              <a:t>TR</a:t>
            </a:r>
            <a:r>
              <a:rPr kumimoji="0" lang="vi-VN" altLang="zh-CN" sz="2400" b="1" i="0" u="none" strike="noStrike" kern="1200" cap="none" spc="0" normalizeH="0" baseline="0" noProof="0" dirty="0">
                <a:ln w="6350">
                  <a:noFill/>
                </a:ln>
                <a:solidFill>
                  <a:srgbClr val="324D1F"/>
                </a:solidFill>
                <a:effectLst/>
                <a:uLnTx/>
                <a:uFillTx/>
                <a:latin typeface="Arial" panose="020B0604020202020204" pitchFamily="34" charset="0"/>
                <a:ea typeface="方正尚酷简体" panose="02000000000000000000" pitchFamily="2" charset="-122"/>
                <a:cs typeface="Arial" panose="020B0604020202020204" pitchFamily="34" charset="0"/>
              </a:rPr>
              <a:t>ƯỜNG</a:t>
            </a:r>
            <a:r>
              <a:rPr kumimoji="0" lang="en-US" altLang="zh-CN" sz="2400" b="1" i="0" u="none" strike="noStrike" kern="1200" cap="none" spc="0" normalizeH="0" baseline="0" noProof="0" dirty="0">
                <a:ln w="6350">
                  <a:noFill/>
                </a:ln>
                <a:solidFill>
                  <a:srgbClr val="324D1F"/>
                </a:solidFill>
                <a:effectLst/>
                <a:uLnTx/>
                <a:uFillTx/>
                <a:latin typeface="Arial" panose="020B0604020202020204" pitchFamily="34" charset="0"/>
                <a:ea typeface="方正尚酷简体" panose="02000000000000000000" pitchFamily="2" charset="-122"/>
                <a:cs typeface="Arial" panose="020B0604020202020204" pitchFamily="34" charset="0"/>
              </a:rPr>
              <a:t> TIỂU HỌC LÊ</a:t>
            </a:r>
            <a:r>
              <a:rPr kumimoji="0" lang="en-US" altLang="zh-CN" sz="2400" b="1" i="0" u="none" strike="noStrike" kern="1200" cap="none" spc="0" normalizeH="0" noProof="0" dirty="0">
                <a:ln w="6350">
                  <a:noFill/>
                </a:ln>
                <a:solidFill>
                  <a:srgbClr val="324D1F"/>
                </a:solidFill>
                <a:effectLst/>
                <a:uLnTx/>
                <a:uFillTx/>
                <a:latin typeface="Arial" panose="020B0604020202020204" pitchFamily="34" charset="0"/>
                <a:ea typeface="方正尚酷简体" panose="02000000000000000000" pitchFamily="2" charset="-122"/>
                <a:cs typeface="Arial" panose="020B0604020202020204" pitchFamily="34" charset="0"/>
              </a:rPr>
              <a:t> QUÝ ĐÔN</a:t>
            </a:r>
            <a:endParaRPr kumimoji="0" lang="zh-CN" altLang="en-US" sz="2400" b="1" i="0" u="none" strike="noStrike" kern="1200" cap="none" spc="0" normalizeH="0" baseline="0" noProof="0" dirty="0">
              <a:ln w="6350">
                <a:noFill/>
              </a:ln>
              <a:solidFill>
                <a:srgbClr val="324D1F"/>
              </a:solidFill>
              <a:effectLst/>
              <a:uLnTx/>
              <a:uFillTx/>
              <a:latin typeface="Arial" panose="020B0604020202020204" pitchFamily="34" charset="0"/>
              <a:ea typeface="方正尚酷简体" panose="02000000000000000000" pitchFamily="2" charset="-122"/>
              <a:cs typeface="Arial" panose="020B0604020202020204" pitchFamily="34" charset="0"/>
            </a:endParaRPr>
          </a:p>
        </p:txBody>
      </p:sp>
      <p:sp>
        <p:nvSpPr>
          <p:cNvPr id="10" name="文本框 21">
            <a:extLst>
              <a:ext uri="{FF2B5EF4-FFF2-40B4-BE49-F238E27FC236}">
                <a16:creationId xmlns:a16="http://schemas.microsoft.com/office/drawing/2014/main" id="{79E87782-09F5-458E-A7D6-1455D6D7B6BC}"/>
              </a:ext>
            </a:extLst>
          </p:cNvPr>
          <p:cNvSpPr txBox="1"/>
          <p:nvPr/>
        </p:nvSpPr>
        <p:spPr>
          <a:xfrm>
            <a:off x="1029049" y="3275794"/>
            <a:ext cx="10045575" cy="105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324D1F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BIỂU</a:t>
            </a:r>
            <a:r>
              <a:rPr kumimoji="0" lang="en-US" altLang="zh-CN" sz="4800" b="1" i="0" u="none" strike="noStrike" kern="1200" cap="none" spc="0" normalizeH="0" noProof="0" dirty="0">
                <a:ln>
                  <a:noFill/>
                </a:ln>
                <a:solidFill>
                  <a:srgbClr val="324D1F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THỨC CÓ CHỨA MỘT CHỮ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324D1F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DBF4CDE-9A6F-4271-A070-B7768625F43F}"/>
              </a:ext>
            </a:extLst>
          </p:cNvPr>
          <p:cNvSpPr txBox="1"/>
          <p:nvPr/>
        </p:nvSpPr>
        <p:spPr>
          <a:xfrm>
            <a:off x="2448497" y="5732314"/>
            <a:ext cx="7295000" cy="536495"/>
          </a:xfrm>
          <a:prstGeom prst="rect">
            <a:avLst/>
          </a:prstGeom>
          <a:ln>
            <a:noFill/>
          </a:ln>
        </p:spPr>
        <p:txBody>
          <a:bodyPr vert="horz" lIns="121920" tIns="60960" rIns="121920" bIns="6096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 err="1">
                <a:ln w="635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方正尚酷简体" panose="02000000000000000000" pitchFamily="2" charset="-122"/>
                <a:cs typeface="Arial" panose="020B0604020202020204" pitchFamily="34" charset="0"/>
              </a:rPr>
              <a:t>Giáo</a:t>
            </a:r>
            <a:r>
              <a:rPr kumimoji="0" lang="en-US" altLang="zh-CN" sz="2800" b="1" i="0" u="none" strike="noStrike" kern="1200" cap="none" spc="0" normalizeH="0" baseline="0" noProof="0" dirty="0">
                <a:ln w="635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方正尚酷简体" panose="02000000000000000000" pitchFamily="2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baseline="0" noProof="0" dirty="0" err="1">
                <a:ln w="635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Aristore"/>
                <a:ea typeface="方正尚酷简体" panose="02000000000000000000" pitchFamily="2" charset="-122"/>
                <a:cs typeface="Arial" panose="020B0604020202020204" pitchFamily="34" charset="0"/>
              </a:rPr>
              <a:t>viên</a:t>
            </a:r>
            <a:r>
              <a:rPr kumimoji="0" lang="en-US" altLang="zh-CN" sz="2800" b="1" i="0" u="none" strike="noStrike" kern="1200" cap="none" spc="0" normalizeH="0" baseline="0" noProof="0" dirty="0">
                <a:ln w="635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Aristore"/>
                <a:ea typeface="方正尚酷简体" panose="02000000000000000000" pitchFamily="2" charset="-122"/>
                <a:cs typeface="Arial" panose="020B0604020202020204" pitchFamily="34" charset="0"/>
              </a:rPr>
              <a:t>: </a:t>
            </a:r>
            <a:r>
              <a:rPr kumimoji="0" lang="en-US" altLang="zh-CN" sz="2800" b="1" i="0" u="none" strike="noStrike" kern="1200" cap="none" spc="0" normalizeH="0" baseline="0" noProof="0" dirty="0" err="1">
                <a:ln w="635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Aristore"/>
                <a:ea typeface="方正尚酷简体" panose="02000000000000000000" pitchFamily="2" charset="-122"/>
                <a:cs typeface="Arial" panose="020B0604020202020204" pitchFamily="34" charset="0"/>
              </a:rPr>
              <a:t>Hà</a:t>
            </a:r>
            <a:r>
              <a:rPr kumimoji="0" lang="en-US" altLang="zh-CN" sz="2800" b="1" i="0" u="none" strike="noStrike" kern="1200" cap="none" spc="0" normalizeH="0" baseline="0" noProof="0" dirty="0">
                <a:ln w="635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Aristore"/>
                <a:ea typeface="方正尚酷简体" panose="02000000000000000000" pitchFamily="2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baseline="0" noProof="0" dirty="0" err="1">
                <a:ln w="635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Aristore"/>
                <a:ea typeface="方正尚酷简体" panose="02000000000000000000" pitchFamily="2" charset="-122"/>
                <a:cs typeface="Arial" panose="020B0604020202020204" pitchFamily="34" charset="0"/>
              </a:rPr>
              <a:t>Thị</a:t>
            </a:r>
            <a:r>
              <a:rPr kumimoji="0" lang="en-US" altLang="zh-CN" sz="2800" b="1" i="0" u="none" strike="noStrike" kern="1200" cap="none" spc="0" normalizeH="0" baseline="0" noProof="0" dirty="0">
                <a:ln w="635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Aristore"/>
                <a:ea typeface="方正尚酷简体" panose="02000000000000000000" pitchFamily="2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baseline="0" noProof="0" dirty="0" err="1">
                <a:ln w="635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Aristore"/>
                <a:ea typeface="方正尚酷简体" panose="02000000000000000000" pitchFamily="2" charset="-122"/>
                <a:cs typeface="Arial" panose="020B0604020202020204" pitchFamily="34" charset="0"/>
              </a:rPr>
              <a:t>Ngọ</a:t>
            </a:r>
            <a:r>
              <a:rPr lang="en-US" altLang="zh-CN" sz="2800" b="1" dirty="0">
                <a:ln w="6350">
                  <a:noFill/>
                </a:ln>
                <a:solidFill>
                  <a:srgbClr val="FF0000"/>
                </a:solidFill>
                <a:latin typeface="VnAristore"/>
                <a:ea typeface="方正尚酷简体" panose="02000000000000000000" pitchFamily="2" charset="-122"/>
                <a:cs typeface="Arial" panose="020B0604020202020204" pitchFamily="34" charset="0"/>
              </a:rPr>
              <a:t>c Lan</a:t>
            </a:r>
            <a:endParaRPr kumimoji="0" lang="zh-CN" altLang="en-US" sz="2800" b="1" i="0" u="none" strike="noStrike" kern="1200" cap="none" spc="0" normalizeH="0" baseline="0" noProof="0" dirty="0">
              <a:ln w="6350">
                <a:noFill/>
              </a:ln>
              <a:solidFill>
                <a:srgbClr val="FF0000"/>
              </a:solidFill>
              <a:effectLst/>
              <a:uLnTx/>
              <a:uFillTx/>
              <a:latin typeface="VnAristore"/>
              <a:ea typeface="方正尚酷简体" panose="02000000000000000000" pitchFamily="2" charset="-122"/>
              <a:cs typeface="Arial" panose="020B0604020202020204" pitchFamily="34" charset="0"/>
            </a:endParaRPr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E48908D7-3AE5-46AE-A600-A8F5E638C2D6}"/>
              </a:ext>
            </a:extLst>
          </p:cNvPr>
          <p:cNvGrpSpPr/>
          <p:nvPr/>
        </p:nvGrpSpPr>
        <p:grpSpPr>
          <a:xfrm>
            <a:off x="444387" y="339115"/>
            <a:ext cx="11415107" cy="6292596"/>
            <a:chOff x="5261" y="3406"/>
            <a:chExt cx="8762" cy="4034"/>
          </a:xfrm>
        </p:grpSpPr>
        <p:grpSp>
          <p:nvGrpSpPr>
            <p:cNvPr id="13" name="组合 8">
              <a:extLst>
                <a:ext uri="{FF2B5EF4-FFF2-40B4-BE49-F238E27FC236}">
                  <a16:creationId xmlns:a16="http://schemas.microsoft.com/office/drawing/2014/main" id="{666D7E52-0075-45E7-8A23-6D88174CAB18}"/>
                </a:ext>
              </a:extLst>
            </p:cNvPr>
            <p:cNvGrpSpPr/>
            <p:nvPr/>
          </p:nvGrpSpPr>
          <p:grpSpPr>
            <a:xfrm>
              <a:off x="5261" y="3406"/>
              <a:ext cx="8762" cy="4035"/>
              <a:chOff x="5219" y="2121"/>
              <a:chExt cx="8762" cy="4035"/>
            </a:xfrm>
          </p:grpSpPr>
          <p:cxnSp>
            <p:nvCxnSpPr>
              <p:cNvPr id="15" name="直接连接符 1">
                <a:extLst>
                  <a:ext uri="{FF2B5EF4-FFF2-40B4-BE49-F238E27FC236}">
                    <a16:creationId xmlns:a16="http://schemas.microsoft.com/office/drawing/2014/main" id="{1E4803A0-AAE6-45F4-8F09-D2F14B75F6D8}"/>
                  </a:ext>
                </a:extLst>
              </p:cNvPr>
              <p:cNvCxnSpPr/>
              <p:nvPr/>
            </p:nvCxnSpPr>
            <p:spPr>
              <a:xfrm>
                <a:off x="5219" y="6131"/>
                <a:ext cx="8762" cy="10"/>
              </a:xfrm>
              <a:prstGeom prst="line">
                <a:avLst/>
              </a:prstGeom>
              <a:ln w="22225">
                <a:solidFill>
                  <a:srgbClr val="33660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接连接符 2">
                <a:extLst>
                  <a:ext uri="{FF2B5EF4-FFF2-40B4-BE49-F238E27FC236}">
                    <a16:creationId xmlns:a16="http://schemas.microsoft.com/office/drawing/2014/main" id="{DF94BF71-EA7B-40F1-BDBB-F3155BAFD4CD}"/>
                  </a:ext>
                </a:extLst>
              </p:cNvPr>
              <p:cNvCxnSpPr/>
              <p:nvPr/>
            </p:nvCxnSpPr>
            <p:spPr>
              <a:xfrm>
                <a:off x="5219" y="2121"/>
                <a:ext cx="0" cy="4035"/>
              </a:xfrm>
              <a:prstGeom prst="line">
                <a:avLst/>
              </a:prstGeom>
              <a:ln w="22225">
                <a:solidFill>
                  <a:srgbClr val="33660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接连接符 5">
                <a:extLst>
                  <a:ext uri="{FF2B5EF4-FFF2-40B4-BE49-F238E27FC236}">
                    <a16:creationId xmlns:a16="http://schemas.microsoft.com/office/drawing/2014/main" id="{1D965F2C-B695-4765-B020-86AECBF1A462}"/>
                  </a:ext>
                </a:extLst>
              </p:cNvPr>
              <p:cNvCxnSpPr/>
              <p:nvPr/>
            </p:nvCxnSpPr>
            <p:spPr>
              <a:xfrm>
                <a:off x="13966" y="2121"/>
                <a:ext cx="0" cy="4035"/>
              </a:xfrm>
              <a:prstGeom prst="line">
                <a:avLst/>
              </a:prstGeom>
              <a:ln w="22225">
                <a:solidFill>
                  <a:srgbClr val="33660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6">
                <a:extLst>
                  <a:ext uri="{FF2B5EF4-FFF2-40B4-BE49-F238E27FC236}">
                    <a16:creationId xmlns:a16="http://schemas.microsoft.com/office/drawing/2014/main" id="{4A775715-5560-43B3-96FD-E044BA397108}"/>
                  </a:ext>
                </a:extLst>
              </p:cNvPr>
              <p:cNvCxnSpPr/>
              <p:nvPr/>
            </p:nvCxnSpPr>
            <p:spPr>
              <a:xfrm>
                <a:off x="5219" y="2124"/>
                <a:ext cx="1336" cy="12"/>
              </a:xfrm>
              <a:prstGeom prst="line">
                <a:avLst/>
              </a:prstGeom>
              <a:ln w="22225">
                <a:solidFill>
                  <a:srgbClr val="33660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直接连接符 10">
              <a:extLst>
                <a:ext uri="{FF2B5EF4-FFF2-40B4-BE49-F238E27FC236}">
                  <a16:creationId xmlns:a16="http://schemas.microsoft.com/office/drawing/2014/main" id="{F5AC408A-EC21-4C20-902B-40BCCF5C136A}"/>
                </a:ext>
              </a:extLst>
            </p:cNvPr>
            <p:cNvCxnSpPr/>
            <p:nvPr/>
          </p:nvCxnSpPr>
          <p:spPr>
            <a:xfrm>
              <a:off x="12672" y="3421"/>
              <a:ext cx="1336" cy="12"/>
            </a:xfrm>
            <a:prstGeom prst="line">
              <a:avLst/>
            </a:prstGeom>
            <a:ln w="22225">
              <a:solidFill>
                <a:srgbClr val="3366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01666340-C997-3A49-91DF-85B32E379F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13" y="250394"/>
            <a:ext cx="1233376" cy="1373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58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76200" y="304800"/>
            <a:ext cx="119185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3. a)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trị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chemeClr val="accent5"/>
                </a:solidFill>
                <a:latin typeface="Times New Roman" panose="02020603050405020304" pitchFamily="18" charset="0"/>
              </a:rPr>
              <a:t>250 + m </a:t>
            </a:r>
            <a:r>
              <a:rPr lang="en-US" altLang="en-US" sz="2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: m = 10; m =80; m = 30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2024" y="956935"/>
            <a:ext cx="116899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    b)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trị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chemeClr val="accent5"/>
                </a:solidFill>
                <a:latin typeface="Times New Roman" panose="02020603050405020304" pitchFamily="18" charset="0"/>
              </a:rPr>
              <a:t>873 - n </a:t>
            </a:r>
            <a:r>
              <a:rPr lang="en-US" altLang="en-US" sz="2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: n = 10; n = 0; n = 300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340219" y="2161059"/>
            <a:ext cx="548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AutoNum type="alphaLcParenR"/>
            </a:pPr>
            <a:r>
              <a:rPr lang="en-US" altLang="en-US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 m = 10 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3473819" y="2161059"/>
            <a:ext cx="845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  thì 250 + m = 250 + 10 = 260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1568819" y="3065934"/>
            <a:ext cx="548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   Nếu m = 0 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3169019" y="3075459"/>
            <a:ext cx="845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    thì 250 + m = 250 + 0 = 250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142995" y="4029915"/>
            <a:ext cx="5486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	   </a:t>
            </a:r>
            <a:r>
              <a:rPr lang="en-US" altLang="en-US" sz="2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 m = 80 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200395" y="4020390"/>
            <a:ext cx="8458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250 + m = 250 + 80 = 330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1108070" y="5006227"/>
            <a:ext cx="548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	   Nếu m = 30 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3200395" y="5006227"/>
            <a:ext cx="845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    thì 250 + m = 250 + 30 = 280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BAC169A-23C2-0647-8232-F45DE7877A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30102"/>
            <a:ext cx="1233376" cy="1373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06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742388" y="1439402"/>
            <a:ext cx="548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b) Nếu n = 10 </a:t>
            </a: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3098238" y="1439402"/>
            <a:ext cx="845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thì 873 – n  = 873 – 10 = 863</a:t>
            </a: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1209113" y="2191877"/>
            <a:ext cx="548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Nếu n = 0 </a:t>
            </a: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2828363" y="2195052"/>
            <a:ext cx="845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thì 873 – n  = 873 – 0 = 873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124976" y="3114215"/>
            <a:ext cx="5486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Nếu n = 70 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828363" y="3103102"/>
            <a:ext cx="8839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 thì 873 – n  = 873 – 70 = 803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847163" y="3866690"/>
            <a:ext cx="5638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   Nếu n = 300 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090301" y="3868277"/>
            <a:ext cx="899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thì 873 – n = 873 –300 =573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C7930E1-B845-364C-9E1D-2FB4F45DBA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6473" y="-16186"/>
            <a:ext cx="1233376" cy="1373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9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5"/>
          <p:cNvSpPr txBox="1"/>
          <p:nvPr/>
        </p:nvSpPr>
        <p:spPr>
          <a:xfrm>
            <a:off x="1320800" y="1355651"/>
            <a:ext cx="9550400" cy="2073349"/>
          </a:xfrm>
          <a:prstGeom prst="rect">
            <a:avLst/>
          </a:prstGeom>
          <a:noFill/>
        </p:spPr>
        <p:txBody>
          <a:bodyPr wrap="square" rtlCol="0">
            <a:prstTxWarp prst="textWave2">
              <a:avLst>
                <a:gd name="adj1" fmla="val 12500"/>
                <a:gd name="adj2" fmla="val 248"/>
              </a:avLst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600" b="1" i="0" u="none" strike="noStrike" kern="1200" cap="none" spc="0" normalizeH="0" baseline="0" noProof="0" dirty="0" err="1">
                <a:ln w="6350"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尚酷简体" panose="02000000000000000000" pitchFamily="2" charset="-122"/>
                <a:cs typeface="Times New Roman" panose="02020603050405020304" pitchFamily="18" charset="0"/>
              </a:rPr>
              <a:t>Cô</a:t>
            </a:r>
            <a:r>
              <a:rPr kumimoji="0" lang="en-US" altLang="zh-CN" sz="6600" b="1" i="0" u="none" strike="noStrike" kern="1200" cap="none" spc="0" normalizeH="0" baseline="0" noProof="0" dirty="0">
                <a:ln w="6350"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尚酷简体" panose="02000000000000000000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6600" b="1" i="0" u="none" strike="noStrike" kern="1200" cap="none" spc="0" normalizeH="0" baseline="0" noProof="0" dirty="0" err="1">
                <a:ln w="6350"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尚酷简体" panose="02000000000000000000" pitchFamily="2" charset="-122"/>
                <a:cs typeface="Times New Roman" panose="02020603050405020304" pitchFamily="18" charset="0"/>
              </a:rPr>
              <a:t>chào</a:t>
            </a:r>
            <a:r>
              <a:rPr kumimoji="0" lang="en-US" altLang="zh-CN" sz="6600" b="1" i="0" u="none" strike="noStrike" kern="1200" cap="none" spc="0" normalizeH="0" baseline="0" noProof="0" dirty="0">
                <a:ln w="6350"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尚酷简体" panose="02000000000000000000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6600" b="1" i="0" u="none" strike="noStrike" kern="1200" cap="none" spc="0" normalizeH="0" baseline="0" noProof="0" dirty="0" err="1">
                <a:ln w="6350"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尚酷简体" panose="02000000000000000000" pitchFamily="2" charset="-122"/>
                <a:cs typeface="Times New Roman" panose="02020603050405020304" pitchFamily="18" charset="0"/>
              </a:rPr>
              <a:t>tạm</a:t>
            </a:r>
            <a:r>
              <a:rPr kumimoji="0" lang="en-US" altLang="zh-CN" sz="6600" b="1" i="0" u="none" strike="noStrike" kern="1200" cap="none" spc="0" normalizeH="0" baseline="0" noProof="0" dirty="0">
                <a:ln w="6350"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尚酷简体" panose="02000000000000000000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6600" b="1" i="0" u="none" strike="noStrike" kern="1200" cap="none" spc="0" normalizeH="0" baseline="0" noProof="0" dirty="0" err="1">
                <a:ln w="6350"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尚酷简体" panose="02000000000000000000" pitchFamily="2" charset="-122"/>
                <a:cs typeface="Times New Roman" panose="02020603050405020304" pitchFamily="18" charset="0"/>
              </a:rPr>
              <a:t>biệt</a:t>
            </a:r>
            <a:r>
              <a:rPr kumimoji="0" lang="en-US" altLang="zh-CN" sz="6600" b="1" i="0" u="none" strike="noStrike" kern="1200" cap="none" spc="0" normalizeH="0" baseline="0" noProof="0" dirty="0">
                <a:ln w="6350"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尚酷简体" panose="02000000000000000000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6600" b="1" i="0" u="none" strike="noStrike" kern="1200" cap="none" spc="0" normalizeH="0" baseline="0" noProof="0" dirty="0" err="1">
                <a:ln w="6350"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尚酷简体" panose="02000000000000000000" pitchFamily="2" charset="-122"/>
                <a:cs typeface="Times New Roman" panose="02020603050405020304" pitchFamily="18" charset="0"/>
              </a:rPr>
              <a:t>các</a:t>
            </a:r>
            <a:r>
              <a:rPr kumimoji="0" lang="en-US" altLang="zh-CN" sz="6600" b="1" i="0" u="none" strike="noStrike" kern="1200" cap="none" spc="0" normalizeH="0" baseline="0" noProof="0" dirty="0">
                <a:ln w="6350"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方正尚酷简体" panose="02000000000000000000" pitchFamily="2" charset="-122"/>
                <a:cs typeface="Times New Roman" panose="02020603050405020304" pitchFamily="18" charset="0"/>
              </a:rPr>
              <a:t> con!</a:t>
            </a:r>
            <a:endParaRPr kumimoji="0" lang="zh-CN" altLang="en-US" sz="6600" b="1" i="0" u="none" strike="noStrike" kern="1200" cap="none" spc="0" normalizeH="0" baseline="0" noProof="0" dirty="0">
              <a:ln w="6350"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方正尚酷简体" panose="02000000000000000000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545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 t="-15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A_MH_Others_1"/>
          <p:cNvSpPr txBox="1"/>
          <p:nvPr>
            <p:custDataLst>
              <p:tags r:id="rId1"/>
            </p:custDataLst>
          </p:nvPr>
        </p:nvSpPr>
        <p:spPr>
          <a:xfrm>
            <a:off x="2235878" y="451647"/>
            <a:ext cx="3445138" cy="9628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257" b="1" i="0" u="none" strike="noStrike" kern="1200" cap="none" spc="0" normalizeH="0" baseline="0" noProof="0" dirty="0" err="1">
                <a:ln>
                  <a:noFill/>
                </a:ln>
                <a:solidFill>
                  <a:srgbClr val="F19D19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cs typeface="+mn-ea"/>
                <a:sym typeface="+mn-lt"/>
              </a:rPr>
              <a:t>Mục</a:t>
            </a:r>
            <a:r>
              <a:rPr kumimoji="0" lang="en-US" altLang="zh-CN" sz="6257" b="1" i="0" u="none" strike="noStrike" kern="1200" cap="none" spc="0" normalizeH="0" baseline="0" noProof="0" dirty="0">
                <a:ln>
                  <a:noFill/>
                </a:ln>
                <a:solidFill>
                  <a:srgbClr val="F19D19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cs typeface="+mn-ea"/>
                <a:sym typeface="+mn-lt"/>
              </a:rPr>
              <a:t> </a:t>
            </a:r>
            <a:r>
              <a:rPr kumimoji="0" lang="en-US" altLang="zh-CN" sz="6257" b="1" i="0" u="none" strike="noStrike" kern="1200" cap="none" spc="0" normalizeH="0" baseline="0" noProof="0" dirty="0" err="1">
                <a:ln>
                  <a:noFill/>
                </a:ln>
                <a:solidFill>
                  <a:srgbClr val="F19D19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cs typeface="+mn-ea"/>
                <a:sym typeface="+mn-lt"/>
              </a:rPr>
              <a:t>tiêu</a:t>
            </a:r>
            <a:endParaRPr kumimoji="0" lang="zh-CN" altLang="en-US" sz="6257" b="1" i="0" u="none" strike="noStrike" kern="1200" cap="none" spc="0" normalizeH="0" baseline="0" noProof="0" dirty="0">
              <a:ln>
                <a:noFill/>
              </a:ln>
              <a:solidFill>
                <a:srgbClr val="F19D19">
                  <a:lumMod val="50000"/>
                </a:srgbClr>
              </a:solidFill>
              <a:effectLst/>
              <a:uLnTx/>
              <a:uFillTx/>
              <a:latin typeface="Calibri" panose="020F0502020204030204"/>
              <a:cs typeface="+mn-ea"/>
              <a:sym typeface="+mn-l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041464" y="4286976"/>
            <a:ext cx="9264944" cy="1201418"/>
            <a:chOff x="4029438" y="4618206"/>
            <a:chExt cx="7054385" cy="1021446"/>
          </a:xfrm>
        </p:grpSpPr>
        <p:sp>
          <p:nvSpPr>
            <p:cNvPr id="13" name="PA_MH_SubTitle_2"/>
            <p:cNvSpPr/>
            <p:nvPr>
              <p:custDataLst>
                <p:tags r:id="rId4"/>
              </p:custDataLst>
            </p:nvPr>
          </p:nvSpPr>
          <p:spPr>
            <a:xfrm>
              <a:off x="4839853" y="4618207"/>
              <a:ext cx="6216074" cy="1015663"/>
            </a:xfrm>
            <a:custGeom>
              <a:avLst/>
              <a:gdLst>
                <a:gd name="connsiteX0" fmla="*/ 2 w 3878508"/>
                <a:gd name="connsiteY0" fmla="*/ 0 h 762904"/>
                <a:gd name="connsiteX1" fmla="*/ 3497056 w 3878508"/>
                <a:gd name="connsiteY1" fmla="*/ 0 h 762904"/>
                <a:gd name="connsiteX2" fmla="*/ 3878508 w 3878508"/>
                <a:gd name="connsiteY2" fmla="*/ 381452 h 762904"/>
                <a:gd name="connsiteX3" fmla="*/ 3878507 w 3878508"/>
                <a:gd name="connsiteY3" fmla="*/ 381452 h 762904"/>
                <a:gd name="connsiteX4" fmla="*/ 3497055 w 3878508"/>
                <a:gd name="connsiteY4" fmla="*/ 762904 h 762904"/>
                <a:gd name="connsiteX5" fmla="*/ 0 w 3878508"/>
                <a:gd name="connsiteY5" fmla="*/ 762903 h 762904"/>
                <a:gd name="connsiteX6" fmla="*/ 51426 w 3878508"/>
                <a:gd name="connsiteY6" fmla="*/ 720474 h 762904"/>
                <a:gd name="connsiteX7" fmla="*/ 191853 w 3878508"/>
                <a:gd name="connsiteY7" fmla="*/ 381451 h 762904"/>
                <a:gd name="connsiteX8" fmla="*/ 51426 w 3878508"/>
                <a:gd name="connsiteY8" fmla="*/ 42429 h 762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78508" h="762904">
                  <a:moveTo>
                    <a:pt x="2" y="0"/>
                  </a:moveTo>
                  <a:lnTo>
                    <a:pt x="3497056" y="0"/>
                  </a:lnTo>
                  <a:cubicBezTo>
                    <a:pt x="3707726" y="0"/>
                    <a:pt x="3878508" y="170782"/>
                    <a:pt x="3878508" y="381452"/>
                  </a:cubicBezTo>
                  <a:lnTo>
                    <a:pt x="3878507" y="381452"/>
                  </a:lnTo>
                  <a:cubicBezTo>
                    <a:pt x="3878507" y="592122"/>
                    <a:pt x="3707725" y="762904"/>
                    <a:pt x="3497055" y="762904"/>
                  </a:cubicBezTo>
                  <a:lnTo>
                    <a:pt x="0" y="762903"/>
                  </a:lnTo>
                  <a:lnTo>
                    <a:pt x="51426" y="720474"/>
                  </a:lnTo>
                  <a:cubicBezTo>
                    <a:pt x="138189" y="633710"/>
                    <a:pt x="191853" y="513848"/>
                    <a:pt x="191853" y="381451"/>
                  </a:cubicBezTo>
                  <a:cubicBezTo>
                    <a:pt x="191853" y="249055"/>
                    <a:pt x="138189" y="129192"/>
                    <a:pt x="51426" y="42429"/>
                  </a:cubicBezTo>
                  <a:close/>
                </a:path>
              </a:pathLst>
            </a:custGeom>
            <a:noFill/>
            <a:ln w="57150" cap="flat" cmpd="sng" algn="ctr">
              <a:solidFill>
                <a:schemeClr val="accent2"/>
              </a:solidFill>
              <a:prstDash val="solid"/>
            </a:ln>
            <a:effectLst/>
          </p:spPr>
          <p:txBody>
            <a:bodyPr lIns="0" tIns="0" rIns="0" bIns="0" anchor="ctr">
              <a:noAutofit/>
            </a:bodyPr>
            <a:lstStyle/>
            <a:p>
              <a:pPr marL="0" marR="0" lvl="0" indent="0" algn="l" defTabSz="12185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19D19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字魂59号-创粗黑" panose="00000500000000000000" pitchFamily="2" charset="-122"/>
                <a:cs typeface="Arial" panose="020B0604020202020204" pitchFamily="34" charset="0"/>
                <a:sym typeface="字魂59号-创粗黑" panose="00000500000000000000" pitchFamily="2" charset="-122"/>
              </a:endParaRPr>
            </a:p>
          </p:txBody>
        </p:sp>
        <p:sp>
          <p:nvSpPr>
            <p:cNvPr id="14" name="PA_MH_Other_2"/>
            <p:cNvSpPr/>
            <p:nvPr>
              <p:custDataLst>
                <p:tags r:id="rId5"/>
              </p:custDataLst>
            </p:nvPr>
          </p:nvSpPr>
          <p:spPr>
            <a:xfrm>
              <a:off x="4029438" y="4618208"/>
              <a:ext cx="1019321" cy="1021444"/>
            </a:xfrm>
            <a:prstGeom prst="ellipse">
              <a:avLst/>
            </a:prstGeom>
            <a:solidFill>
              <a:srgbClr val="FFFFFF"/>
            </a:solidFill>
            <a:ln w="57150" cap="flat" cmpd="sng" algn="ctr">
              <a:solidFill>
                <a:schemeClr val="accent2"/>
              </a:solidFill>
              <a:prstDash val="solid"/>
            </a:ln>
            <a:effectLst/>
          </p:spPr>
          <p:txBody>
            <a:bodyPr lIns="0" tIns="0" rIns="0" bIns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3999" b="0" i="0" u="none" strike="noStrike" kern="0" cap="none" spc="0" normalizeH="0" baseline="0" noProof="0" dirty="0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Calibri" panose="020F0502020204030204"/>
                  <a:cs typeface="+mn-ea"/>
                  <a:sym typeface="+mn-lt"/>
                </a:rPr>
                <a:t>2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5048759" y="4618206"/>
              <a:ext cx="6035064" cy="9158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12185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Biết</a:t>
              </a:r>
              <a:r>
                <a:rPr kumimoji="0" lang="en-US" altLang="zh-CN" sz="3200" b="1" i="0" u="none" strike="noStrike" kern="1200" cap="none" spc="0" normalizeH="0" noProof="0" dirty="0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 </a:t>
              </a:r>
              <a:r>
                <a:rPr kumimoji="0" lang="en-US" altLang="zh-CN" sz="3200" b="1" i="0" u="none" strike="noStrike" kern="1200" cap="none" spc="0" normalizeH="0" noProof="0" dirty="0" err="1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tính</a:t>
              </a:r>
              <a:r>
                <a:rPr kumimoji="0" lang="en-US" altLang="zh-CN" sz="3200" b="1" i="0" u="none" strike="noStrike" kern="1200" cap="none" spc="0" normalizeH="0" noProof="0" dirty="0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 </a:t>
              </a:r>
              <a:r>
                <a:rPr kumimoji="0" lang="en-US" altLang="zh-CN" sz="3200" b="1" i="0" u="none" strike="noStrike" kern="1200" cap="none" spc="0" normalizeH="0" noProof="0" dirty="0" err="1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gia</a:t>
              </a:r>
              <a:r>
                <a:rPr kumimoji="0" lang="en-US" altLang="zh-CN" sz="3200" b="1" i="0" u="none" strike="noStrike" kern="1200" cap="none" spc="0" normalizeH="0" noProof="0" dirty="0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́ trị </a:t>
              </a:r>
              <a:r>
                <a:rPr kumimoji="0" lang="en-US" altLang="zh-CN" sz="3200" b="1" i="0" u="none" strike="noStrike" kern="1200" cap="none" spc="0" normalizeH="0" noProof="0" dirty="0" err="1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các</a:t>
              </a:r>
              <a:r>
                <a:rPr kumimoji="0" lang="en-US" altLang="zh-CN" sz="3200" b="1" i="0" u="none" strike="noStrike" kern="1200" cap="none" spc="0" normalizeH="0" noProof="0" dirty="0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 </a:t>
              </a:r>
              <a:r>
                <a:rPr kumimoji="0" lang="en-US" altLang="zh-CN" sz="3200" b="1" i="0" u="none" strike="noStrike" kern="1200" cap="none" spc="0" normalizeH="0" noProof="0" dirty="0" err="1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biểu</a:t>
              </a:r>
              <a:r>
                <a:rPr kumimoji="0" lang="en-US" altLang="zh-CN" sz="3200" b="1" i="0" u="none" strike="noStrike" kern="1200" cap="none" spc="0" normalizeH="0" noProof="0" dirty="0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 </a:t>
              </a:r>
              <a:r>
                <a:rPr kumimoji="0" lang="en-US" altLang="zh-CN" sz="3200" b="1" i="0" u="none" strike="noStrike" kern="1200" cap="none" spc="0" normalizeH="0" noProof="0" dirty="0" err="1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thức</a:t>
              </a:r>
              <a:r>
                <a:rPr kumimoji="0" lang="en-US" altLang="zh-CN" sz="3200" b="1" i="0" u="none" strike="noStrike" kern="1200" cap="none" spc="0" normalizeH="0" noProof="0" dirty="0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 </a:t>
              </a:r>
              <a:r>
                <a:rPr kumimoji="0" lang="en-US" altLang="zh-CN" sz="3200" b="1" i="0" u="none" strike="noStrike" kern="1200" cap="none" spc="0" normalizeH="0" noProof="0" dirty="0" err="1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biểu</a:t>
              </a:r>
              <a:r>
                <a:rPr kumimoji="0" lang="en-US" altLang="zh-CN" sz="3200" b="1" i="0" u="none" strike="noStrike" kern="1200" cap="none" spc="0" normalizeH="0" noProof="0" dirty="0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 </a:t>
              </a:r>
              <a:r>
                <a:rPr kumimoji="0" lang="en-US" altLang="zh-CN" sz="3200" b="1" i="0" u="none" strike="noStrike" kern="1200" cap="none" spc="0" normalizeH="0" noProof="0" dirty="0" err="1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thức</a:t>
              </a:r>
              <a:r>
                <a:rPr kumimoji="0" lang="en-US" altLang="zh-CN" sz="3200" b="1" i="0" u="none" strike="noStrike" kern="1200" cap="none" spc="0" normalizeH="0" noProof="0" dirty="0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 có </a:t>
              </a:r>
              <a:r>
                <a:rPr kumimoji="0" lang="en-US" altLang="zh-CN" sz="3200" b="1" i="0" u="none" strike="noStrike" kern="1200" cap="none" spc="0" normalizeH="0" noProof="0" dirty="0" err="1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chứa</a:t>
              </a:r>
              <a:r>
                <a:rPr kumimoji="0" lang="en-US" altLang="zh-CN" sz="3200" b="1" i="0" u="none" strike="noStrike" kern="1200" cap="none" spc="0" normalizeH="0" noProof="0" dirty="0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 </a:t>
              </a:r>
              <a:r>
                <a:rPr kumimoji="0" lang="en-US" altLang="zh-CN" sz="3200" b="1" i="0" u="none" strike="noStrike" kern="1200" cap="none" spc="0" normalizeH="0" noProof="0" dirty="0" err="1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một</a:t>
              </a:r>
              <a:r>
                <a:rPr kumimoji="0" lang="en-US" altLang="zh-CN" sz="3200" b="1" i="0" u="none" strike="noStrike" kern="1200" cap="none" spc="0" normalizeH="0" noProof="0" dirty="0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 </a:t>
              </a:r>
              <a:r>
                <a:rPr kumimoji="0" lang="en-US" altLang="zh-CN" sz="3200" b="1" i="0" u="none" strike="noStrike" kern="1200" cap="none" spc="0" normalizeH="0" noProof="0" dirty="0" err="1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chư</a:t>
              </a:r>
              <a:r>
                <a:rPr kumimoji="0" lang="en-US" altLang="zh-CN" sz="3200" b="1" i="0" u="none" strike="noStrike" kern="1200" cap="none" spc="0" normalizeH="0" noProof="0" dirty="0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̃ </a:t>
              </a:r>
              <a:r>
                <a:rPr kumimoji="0" lang="en-US" altLang="zh-CN" sz="3200" b="1" i="0" u="none" strike="noStrike" kern="1200" cap="none" spc="0" normalizeH="0" noProof="0" dirty="0" err="1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khi</a:t>
              </a:r>
              <a:r>
                <a:rPr kumimoji="0" lang="en-US" altLang="zh-CN" sz="3200" b="1" i="0" u="none" strike="noStrike" kern="1200" cap="none" spc="0" normalizeH="0" noProof="0" dirty="0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 </a:t>
              </a:r>
              <a:r>
                <a:rPr kumimoji="0" lang="en-US" altLang="zh-CN" sz="3200" b="1" i="0" u="none" strike="noStrike" kern="1200" cap="none" spc="0" normalizeH="0" noProof="0" dirty="0" err="1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thay</a:t>
              </a:r>
              <a:r>
                <a:rPr kumimoji="0" lang="en-US" altLang="zh-CN" sz="3200" b="1" i="0" u="none" strike="noStrike" kern="1200" cap="none" spc="0" normalizeH="0" noProof="0" dirty="0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 </a:t>
              </a:r>
              <a:r>
                <a:rPr kumimoji="0" lang="en-US" altLang="zh-CN" sz="3200" b="1" i="0" u="none" strike="noStrike" kern="1200" cap="none" spc="0" normalizeH="0" noProof="0" dirty="0" err="1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bằng</a:t>
              </a:r>
              <a:r>
                <a:rPr kumimoji="0" lang="en-US" altLang="zh-CN" sz="3200" b="1" i="0" u="none" strike="noStrike" kern="1200" cap="none" spc="0" normalizeH="0" noProof="0" dirty="0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 </a:t>
              </a:r>
              <a:r>
                <a:rPr kumimoji="0" lang="en-US" altLang="zh-CN" sz="3200" b="1" i="0" u="none" strike="noStrike" kern="1200" cap="none" spc="0" normalizeH="0" noProof="0" dirty="0" err="1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chư</a:t>
              </a:r>
              <a:r>
                <a:rPr kumimoji="0" lang="en-US" altLang="zh-CN" sz="3200" b="1" i="0" u="none" strike="noStrike" kern="1200" cap="none" spc="0" normalizeH="0" noProof="0" dirty="0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̃ </a:t>
              </a:r>
              <a:r>
                <a:rPr kumimoji="0" lang="en-US" altLang="zh-CN" sz="3200" b="1" i="0" u="none" strike="noStrike" kern="1200" cap="none" spc="0" normalizeH="0" noProof="0" dirty="0" err="1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sô</a:t>
              </a:r>
              <a:r>
                <a:rPr kumimoji="0" lang="en-US" altLang="zh-CN" sz="3200" b="1" i="0" u="none" strike="noStrike" kern="1200" cap="none" spc="0" normalizeH="0" noProof="0" dirty="0">
                  <a:ln>
                    <a:noFill/>
                  </a:ln>
                  <a:solidFill>
                    <a:srgbClr val="8BC14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́</a:t>
              </a:r>
              <a:endPara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8BC145"/>
                </a:solidFill>
                <a:effectLst/>
                <a:uLnTx/>
                <a:uFillTx/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  <a:sym typeface="字魂59号-创粗黑" panose="00000500000000000000" pitchFamily="2" charset="-122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107046" y="2030366"/>
            <a:ext cx="9147940" cy="1523999"/>
            <a:chOff x="2284697" y="2709050"/>
            <a:chExt cx="7727523" cy="989746"/>
          </a:xfrm>
        </p:grpSpPr>
        <p:grpSp>
          <p:nvGrpSpPr>
            <p:cNvPr id="3" name="Group 2"/>
            <p:cNvGrpSpPr/>
            <p:nvPr/>
          </p:nvGrpSpPr>
          <p:grpSpPr>
            <a:xfrm>
              <a:off x="2284697" y="2709050"/>
              <a:ext cx="7727522" cy="989746"/>
              <a:chOff x="2265733" y="2709050"/>
              <a:chExt cx="7210776" cy="989746"/>
            </a:xfrm>
          </p:grpSpPr>
          <p:sp>
            <p:nvSpPr>
              <p:cNvPr id="11" name="PA_MH_SubTitle_1"/>
              <p:cNvSpPr/>
              <p:nvPr>
                <p:custDataLst>
                  <p:tags r:id="rId2"/>
                </p:custDataLst>
              </p:nvPr>
            </p:nvSpPr>
            <p:spPr>
              <a:xfrm>
                <a:off x="3029528" y="2709050"/>
                <a:ext cx="6446981" cy="989746"/>
              </a:xfrm>
              <a:custGeom>
                <a:avLst/>
                <a:gdLst>
                  <a:gd name="connsiteX0" fmla="*/ 2 w 3878508"/>
                  <a:gd name="connsiteY0" fmla="*/ 0 h 762904"/>
                  <a:gd name="connsiteX1" fmla="*/ 3497056 w 3878508"/>
                  <a:gd name="connsiteY1" fmla="*/ 0 h 762904"/>
                  <a:gd name="connsiteX2" fmla="*/ 3878508 w 3878508"/>
                  <a:gd name="connsiteY2" fmla="*/ 381452 h 762904"/>
                  <a:gd name="connsiteX3" fmla="*/ 3878507 w 3878508"/>
                  <a:gd name="connsiteY3" fmla="*/ 381452 h 762904"/>
                  <a:gd name="connsiteX4" fmla="*/ 3497055 w 3878508"/>
                  <a:gd name="connsiteY4" fmla="*/ 762904 h 762904"/>
                  <a:gd name="connsiteX5" fmla="*/ 0 w 3878508"/>
                  <a:gd name="connsiteY5" fmla="*/ 762903 h 762904"/>
                  <a:gd name="connsiteX6" fmla="*/ 51426 w 3878508"/>
                  <a:gd name="connsiteY6" fmla="*/ 720474 h 762904"/>
                  <a:gd name="connsiteX7" fmla="*/ 191853 w 3878508"/>
                  <a:gd name="connsiteY7" fmla="*/ 381451 h 762904"/>
                  <a:gd name="connsiteX8" fmla="*/ 51426 w 3878508"/>
                  <a:gd name="connsiteY8" fmla="*/ 42429 h 762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78508" h="762904">
                    <a:moveTo>
                      <a:pt x="2" y="0"/>
                    </a:moveTo>
                    <a:lnTo>
                      <a:pt x="3497056" y="0"/>
                    </a:lnTo>
                    <a:cubicBezTo>
                      <a:pt x="3707726" y="0"/>
                      <a:pt x="3878508" y="170782"/>
                      <a:pt x="3878508" y="381452"/>
                    </a:cubicBezTo>
                    <a:lnTo>
                      <a:pt x="3878507" y="381452"/>
                    </a:lnTo>
                    <a:cubicBezTo>
                      <a:pt x="3878507" y="592122"/>
                      <a:pt x="3707725" y="762904"/>
                      <a:pt x="3497055" y="762904"/>
                    </a:cubicBezTo>
                    <a:lnTo>
                      <a:pt x="0" y="762903"/>
                    </a:lnTo>
                    <a:lnTo>
                      <a:pt x="51426" y="720474"/>
                    </a:lnTo>
                    <a:cubicBezTo>
                      <a:pt x="138189" y="633710"/>
                      <a:pt x="191853" y="513848"/>
                      <a:pt x="191853" y="381451"/>
                    </a:cubicBezTo>
                    <a:cubicBezTo>
                      <a:pt x="191853" y="249055"/>
                      <a:pt x="138189" y="129192"/>
                      <a:pt x="51426" y="42429"/>
                    </a:cubicBezTo>
                    <a:close/>
                  </a:path>
                </a:pathLst>
              </a:custGeom>
              <a:noFill/>
              <a:ln w="57150" cap="flat" cmpd="sng" algn="ctr">
                <a:solidFill>
                  <a:schemeClr val="accent1"/>
                </a:solidFill>
                <a:prstDash val="solid"/>
              </a:ln>
              <a:effectLst/>
            </p:spPr>
            <p:txBody>
              <a:bodyPr lIns="0" tIns="0" rIns="0" bIns="0" anchor="ctr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cs typeface="+mn-ea"/>
                  <a:sym typeface="+mn-lt"/>
                </a:endParaRPr>
              </a:p>
            </p:txBody>
          </p:sp>
          <p:sp>
            <p:nvSpPr>
              <p:cNvPr id="12" name="PA_MH_Other_1"/>
              <p:cNvSpPr/>
              <p:nvPr>
                <p:custDataLst>
                  <p:tags r:id="rId3"/>
                </p:custDataLst>
              </p:nvPr>
            </p:nvSpPr>
            <p:spPr>
              <a:xfrm>
                <a:off x="2265733" y="2709050"/>
                <a:ext cx="959924" cy="989746"/>
              </a:xfrm>
              <a:prstGeom prst="ellipse">
                <a:avLst/>
              </a:prstGeom>
              <a:solidFill>
                <a:srgbClr val="FFFFFF"/>
              </a:solidFill>
              <a:ln w="57150" cap="flat" cmpd="sng" algn="ctr">
                <a:solidFill>
                  <a:schemeClr val="accent1"/>
                </a:solidFill>
                <a:prstDash val="solid"/>
              </a:ln>
              <a:effectLst/>
            </p:spPr>
            <p:txBody>
              <a:bodyPr lIns="0" tIns="0" rIns="0" bIns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3999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1D9A78"/>
                    </a:solidFill>
                    <a:effectLst/>
                    <a:uLnTx/>
                    <a:uFillTx/>
                    <a:latin typeface="Calibri" panose="020F0502020204030204"/>
                    <a:cs typeface="+mn-ea"/>
                    <a:sym typeface="+mn-lt"/>
                  </a:rPr>
                  <a:t>1</a:t>
                </a:r>
              </a:p>
            </p:txBody>
          </p:sp>
        </p:grpSp>
        <p:sp>
          <p:nvSpPr>
            <p:cNvPr id="16" name="Rectangle 15"/>
            <p:cNvSpPr/>
            <p:nvPr/>
          </p:nvSpPr>
          <p:spPr>
            <a:xfrm>
              <a:off x="3313412" y="2813799"/>
              <a:ext cx="6698808" cy="7795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Bước</a:t>
              </a:r>
              <a:r>
                <a:rPr kumimoji="0" lang="en-US" sz="3600" b="1" i="0" u="none" strike="noStrike" kern="1200" cap="none" spc="0" normalizeH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600" b="1" i="0" u="none" strike="noStrike" kern="1200" cap="none" spc="0" normalizeH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đầu</a:t>
              </a:r>
              <a:r>
                <a:rPr kumimoji="0" lang="en-US" sz="3600" b="1" i="0" u="none" strike="noStrike" kern="1200" cap="none" spc="0" normalizeH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600" b="1" i="0" u="none" strike="noStrike" kern="1200" cap="none" spc="0" normalizeH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nhận</a:t>
              </a:r>
              <a:r>
                <a:rPr kumimoji="0" lang="en-US" sz="3600" b="1" i="0" u="none" strike="noStrike" kern="1200" cap="none" spc="0" normalizeH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600" b="1" i="0" u="none" strike="noStrike" kern="1200" cap="none" spc="0" normalizeH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biết</a:t>
              </a:r>
              <a:r>
                <a:rPr kumimoji="0" lang="en-US" sz="3600" b="1" i="0" u="none" strike="noStrike" kern="1200" cap="none" spc="0" normalizeH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600" b="1" i="0" u="none" strike="noStrike" kern="1200" cap="none" spc="0" normalizeH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được</a:t>
              </a:r>
              <a:r>
                <a:rPr kumimoji="0" lang="en-US" sz="3600" b="1" i="0" u="none" strike="noStrike" kern="1200" cap="none" spc="0" normalizeH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600" b="1" i="0" u="none" strike="noStrike" kern="1200" cap="none" spc="0" normalizeH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biểu</a:t>
              </a:r>
              <a:r>
                <a:rPr kumimoji="0" lang="en-US" sz="3600" b="1" i="0" u="none" strike="noStrike" kern="1200" cap="none" spc="0" normalizeH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600" b="1" i="0" u="none" strike="noStrike" kern="1200" cap="none" spc="0" normalizeH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thức</a:t>
              </a:r>
              <a:r>
                <a:rPr kumimoji="0" lang="en-US" sz="3600" b="1" i="0" u="none" strike="noStrike" kern="1200" cap="none" spc="0" normalizeH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có </a:t>
              </a:r>
              <a:r>
                <a:rPr kumimoji="0" lang="en-US" sz="3600" b="1" i="0" u="none" strike="noStrike" kern="1200" cap="none" spc="0" normalizeH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chứa</a:t>
              </a:r>
              <a:r>
                <a:rPr kumimoji="0" lang="en-US" sz="3600" b="1" i="0" u="none" strike="noStrike" kern="1200" cap="none" spc="0" normalizeH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600" b="1" i="0" u="none" strike="noStrike" kern="1200" cap="none" spc="0" normalizeH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một</a:t>
              </a:r>
              <a:r>
                <a:rPr kumimoji="0" lang="en-US" sz="3600" b="1" i="0" u="none" strike="noStrike" kern="1200" cap="none" spc="0" normalizeH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600" b="1" i="0" u="none" strike="noStrike" kern="1200" cap="none" spc="0" normalizeH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chư</a:t>
              </a:r>
              <a:r>
                <a:rPr kumimoji="0" lang="en-US" sz="3600" b="1" i="0" u="none" strike="noStrike" kern="1200" cap="none" spc="0" normalizeH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̃</a:t>
              </a:r>
              <a:endPara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</p:grpSp>
      <p:cxnSp>
        <p:nvCxnSpPr>
          <p:cNvPr id="20" name="直接连接符 13"/>
          <p:cNvCxnSpPr>
            <a:cxnSpLocks/>
          </p:cNvCxnSpPr>
          <p:nvPr/>
        </p:nvCxnSpPr>
        <p:spPr>
          <a:xfrm>
            <a:off x="711200" y="1420320"/>
            <a:ext cx="6945746" cy="0"/>
          </a:xfrm>
          <a:prstGeom prst="line">
            <a:avLst/>
          </a:prstGeom>
          <a:ln>
            <a:solidFill>
              <a:srgbClr val="899C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EACF686F-88EC-1D44-8895-4A513A58E1B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6473" y="-16186"/>
            <a:ext cx="1233376" cy="1373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668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54925" y="1026723"/>
            <a:ext cx="9222377" cy="3652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4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4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dụ</a:t>
            </a:r>
            <a:r>
              <a:rPr lang="en-US" altLang="en-US" sz="4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 : Lan </a:t>
            </a:r>
            <a:r>
              <a:rPr lang="en-US" altLang="en-US" sz="4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4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 3 </a:t>
            </a:r>
            <a:r>
              <a:rPr lang="en-US" altLang="en-US" sz="4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quyển</a:t>
            </a:r>
            <a:r>
              <a:rPr lang="en-US" altLang="en-US" sz="4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vở</a:t>
            </a:r>
            <a:r>
              <a:rPr lang="en-US" altLang="en-US" sz="4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4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mẹ</a:t>
            </a:r>
            <a:r>
              <a:rPr lang="en-US" altLang="en-US" sz="4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4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    Lan </a:t>
            </a:r>
            <a:r>
              <a:rPr lang="en-US" altLang="en-US" sz="4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thêm</a:t>
            </a:r>
            <a:r>
              <a:rPr lang="en-US" altLang="en-US" sz="4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 . . . </a:t>
            </a:r>
            <a:r>
              <a:rPr lang="en-US" altLang="en-US" sz="4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quyển</a:t>
            </a:r>
            <a:r>
              <a:rPr lang="en-US" altLang="en-US" sz="4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vở</a:t>
            </a:r>
            <a:r>
              <a:rPr lang="en-US" altLang="en-US" sz="4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. </a:t>
            </a:r>
          </a:p>
          <a:p>
            <a:pPr lvl="0" algn="ctr" fontAlgn="base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4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Lan </a:t>
            </a:r>
            <a:r>
              <a:rPr lang="en-US" altLang="en-US" sz="4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4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tất</a:t>
            </a:r>
            <a:r>
              <a:rPr lang="en-US" altLang="en-US" sz="4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cả</a:t>
            </a:r>
            <a:r>
              <a:rPr lang="en-US" altLang="en-US" sz="4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 . . . </a:t>
            </a:r>
            <a:r>
              <a:rPr lang="en-US" altLang="en-US" sz="4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quyển</a:t>
            </a:r>
            <a:r>
              <a:rPr lang="en-US" altLang="en-US" sz="4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vở</a:t>
            </a:r>
            <a:r>
              <a:rPr lang="en-US" altLang="en-US" sz="4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F352A2-F749-F246-9AB3-B68D7E127B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6473" y="-16186"/>
            <a:ext cx="1233376" cy="1373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940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3"/>
          <p:cNvSpPr txBox="1">
            <a:spLocks noChangeArrowheads="1"/>
          </p:cNvSpPr>
          <p:nvPr/>
        </p:nvSpPr>
        <p:spPr bwMode="auto">
          <a:xfrm>
            <a:off x="2011681" y="2362200"/>
            <a:ext cx="64008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graphicFrame>
        <p:nvGraphicFramePr>
          <p:cNvPr id="13" name="Group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627334"/>
              </p:ext>
            </p:extLst>
          </p:nvPr>
        </p:nvGraphicFramePr>
        <p:xfrm>
          <a:off x="1534891" y="304800"/>
          <a:ext cx="8686800" cy="6127990"/>
        </p:xfrm>
        <a:graphic>
          <a:graphicData uri="http://schemas.openxmlformats.org/drawingml/2006/table">
            <a:tbl>
              <a:tblPr/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634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Có</a:t>
                      </a:r>
                      <a:r>
                        <a:rPr kumimoji="0" lang="en-US" sz="5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1" marB="45711" horzOverflow="overflow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Thêm</a:t>
                      </a: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1" marB="45711" horzOverflow="overflow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Có</a:t>
                      </a:r>
                      <a:r>
                        <a:rPr kumimoji="0" lang="en-US" sz="5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54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tất</a:t>
                      </a:r>
                      <a:r>
                        <a:rPr kumimoji="0" lang="en-US" sz="5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54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cả</a:t>
                      </a: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1" marB="45711" horzOverflow="overflow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43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 . 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1" marB="45711" horzOverflow="overflow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5192491" y="15240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5" name="Text Box 25"/>
          <p:cNvSpPr txBox="1">
            <a:spLocks noChangeArrowheads="1"/>
          </p:cNvSpPr>
          <p:nvPr/>
        </p:nvSpPr>
        <p:spPr bwMode="auto">
          <a:xfrm>
            <a:off x="7783291" y="1524000"/>
            <a:ext cx="1828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3 + 1</a:t>
            </a:r>
          </a:p>
        </p:txBody>
      </p:sp>
      <p:sp>
        <p:nvSpPr>
          <p:cNvPr id="16" name="Text Box 26"/>
          <p:cNvSpPr txBox="1">
            <a:spLocks noChangeArrowheads="1"/>
          </p:cNvSpPr>
          <p:nvPr/>
        </p:nvSpPr>
        <p:spPr bwMode="auto">
          <a:xfrm>
            <a:off x="5268691" y="25146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7" name="Text Box 27"/>
          <p:cNvSpPr txBox="1">
            <a:spLocks noChangeArrowheads="1"/>
          </p:cNvSpPr>
          <p:nvPr/>
        </p:nvSpPr>
        <p:spPr bwMode="auto">
          <a:xfrm>
            <a:off x="7707091" y="2514600"/>
            <a:ext cx="1828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3 + 2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5268691" y="34290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9" name="Text Box 29"/>
          <p:cNvSpPr txBox="1">
            <a:spLocks noChangeArrowheads="1"/>
          </p:cNvSpPr>
          <p:nvPr/>
        </p:nvSpPr>
        <p:spPr bwMode="auto">
          <a:xfrm>
            <a:off x="7859491" y="3352800"/>
            <a:ext cx="167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3 + 3</a:t>
            </a:r>
          </a:p>
        </p:txBody>
      </p:sp>
      <p:sp>
        <p:nvSpPr>
          <p:cNvPr id="20" name="Text Box 30"/>
          <p:cNvSpPr txBox="1">
            <a:spLocks noChangeArrowheads="1"/>
          </p:cNvSpPr>
          <p:nvPr/>
        </p:nvSpPr>
        <p:spPr bwMode="auto">
          <a:xfrm>
            <a:off x="5116291" y="4495800"/>
            <a:ext cx="114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. . .</a:t>
            </a:r>
          </a:p>
        </p:txBody>
      </p: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8164291" y="4419600"/>
            <a:ext cx="1295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. . .</a:t>
            </a:r>
          </a:p>
        </p:txBody>
      </p:sp>
      <p:sp>
        <p:nvSpPr>
          <p:cNvPr id="22" name="Text Box 32"/>
          <p:cNvSpPr txBox="1">
            <a:spLocks noChangeArrowheads="1"/>
          </p:cNvSpPr>
          <p:nvPr/>
        </p:nvSpPr>
        <p:spPr bwMode="auto">
          <a:xfrm>
            <a:off x="5344891" y="54864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23" name="Text Box 33"/>
          <p:cNvSpPr txBox="1">
            <a:spLocks noChangeArrowheads="1"/>
          </p:cNvSpPr>
          <p:nvPr/>
        </p:nvSpPr>
        <p:spPr bwMode="auto">
          <a:xfrm>
            <a:off x="7859491" y="5410200"/>
            <a:ext cx="1905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3 + a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C09B1780-029C-BE47-B41A-616B0F9735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6473" y="-16186"/>
            <a:ext cx="1233376" cy="1373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803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3017520" y="533400"/>
            <a:ext cx="6596742" cy="523875"/>
          </a:xfrm>
          <a:prstGeom prst="rect">
            <a:avLst/>
          </a:prstGeom>
          <a:ln w="38100">
            <a:prstDash val="dashDot"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3 + a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chứa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chữ</a:t>
            </a:r>
            <a:endParaRPr lang="en-US" altLang="en-US" sz="2800" b="1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1465218" y="1281113"/>
            <a:ext cx="845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+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a = 1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3 + a = 3 + 1 = 4</a:t>
            </a:r>
          </a:p>
        </p:txBody>
      </p:sp>
      <p:sp>
        <p:nvSpPr>
          <p:cNvPr id="34" name="Text Box 6"/>
          <p:cNvSpPr txBox="1">
            <a:spLocks noChangeArrowheads="1"/>
          </p:cNvSpPr>
          <p:nvPr/>
        </p:nvSpPr>
        <p:spPr bwMode="auto">
          <a:xfrm>
            <a:off x="1541418" y="1981200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4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trị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3 + a</a:t>
            </a: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1465218" y="2728913"/>
            <a:ext cx="845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70C0"/>
                </a:solidFill>
                <a:latin typeface="Times New Roman" panose="02020603050405020304" pitchFamily="18" charset="0"/>
              </a:rPr>
              <a:t>+ Nếu a = 2 thì 3 + a = 3 + 2 = 5</a:t>
            </a:r>
          </a:p>
        </p:txBody>
      </p:sp>
      <p:sp>
        <p:nvSpPr>
          <p:cNvPr id="36" name="Text Box 8"/>
          <p:cNvSpPr txBox="1">
            <a:spLocks noChangeArrowheads="1"/>
          </p:cNvSpPr>
          <p:nvPr/>
        </p:nvSpPr>
        <p:spPr bwMode="auto">
          <a:xfrm>
            <a:off x="1617618" y="3429000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5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trị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3 + a</a:t>
            </a:r>
          </a:p>
        </p:txBody>
      </p:sp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1465218" y="4114800"/>
            <a:ext cx="845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70C0"/>
                </a:solidFill>
                <a:latin typeface="Times New Roman" panose="02020603050405020304" pitchFamily="18" charset="0"/>
              </a:rPr>
              <a:t>+ Nếu a = 3 thì 3 + a = 3 + 3 = 6</a:t>
            </a:r>
          </a:p>
        </p:txBody>
      </p:sp>
      <p:sp>
        <p:nvSpPr>
          <p:cNvPr id="38" name="Text Box 10"/>
          <p:cNvSpPr txBox="1">
            <a:spLocks noChangeArrowheads="1"/>
          </p:cNvSpPr>
          <p:nvPr/>
        </p:nvSpPr>
        <p:spPr bwMode="auto">
          <a:xfrm>
            <a:off x="1617618" y="4724400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7030A0"/>
                </a:solidFill>
                <a:latin typeface="Times New Roman" panose="02020603050405020304" pitchFamily="18" charset="0"/>
              </a:rPr>
              <a:t>6 là một giá trị của biểu thức 3 + a</a:t>
            </a:r>
          </a:p>
        </p:txBody>
      </p:sp>
      <p:sp>
        <p:nvSpPr>
          <p:cNvPr id="39" name="Text Box 11"/>
          <p:cNvSpPr txBox="1">
            <a:spLocks noChangeArrowheads="1"/>
          </p:cNvSpPr>
          <p:nvPr/>
        </p:nvSpPr>
        <p:spPr bwMode="auto">
          <a:xfrm>
            <a:off x="783771" y="5486400"/>
            <a:ext cx="11064240" cy="523220"/>
          </a:xfrm>
          <a:prstGeom prst="rect">
            <a:avLst/>
          </a:prstGeom>
          <a:ln w="38100">
            <a:prstDash val="dashDot"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Mỗi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lần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thay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a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ta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trị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3+a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6F94319-53B4-C344-9FC5-8478E7117F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2045"/>
            <a:ext cx="1233376" cy="1373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2283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/>
      <p:bldP spid="34" grpId="0"/>
      <p:bldP spid="35" grpId="0"/>
      <p:bldP spid="36" grpId="0"/>
      <p:bldP spid="37" grpId="0"/>
      <p:bldP spid="38" grpId="0"/>
      <p:bldP spid="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34194" y="1306286"/>
            <a:ext cx="6766560" cy="86432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Biểu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thức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có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chứa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</a:p>
        </p:txBody>
      </p:sp>
      <p:sp>
        <p:nvSpPr>
          <p:cNvPr id="5" name="Rectangle 4"/>
          <p:cNvSpPr/>
          <p:nvPr/>
        </p:nvSpPr>
        <p:spPr>
          <a:xfrm>
            <a:off x="444137" y="3938450"/>
            <a:ext cx="3082834" cy="101890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920740" y="2170613"/>
            <a:ext cx="35922" cy="176783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183380" y="3958039"/>
            <a:ext cx="3997234" cy="101890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Dấu</a:t>
            </a:r>
            <a:r>
              <a:rPr lang="en-US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tính</a:t>
            </a:r>
            <a:endParaRPr lang="en-US" sz="4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Arrow Connector 8"/>
          <p:cNvCxnSpPr>
            <a:endCxn id="13" idx="0"/>
          </p:cNvCxnSpPr>
          <p:nvPr/>
        </p:nvCxnSpPr>
        <p:spPr>
          <a:xfrm>
            <a:off x="5956662" y="2170613"/>
            <a:ext cx="4447904" cy="176783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817429" y="3938448"/>
            <a:ext cx="3174274" cy="101890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̃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2116184" y="2190204"/>
            <a:ext cx="3778430" cy="174824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3958AEBC-AE37-E24C-A255-8C9BD92E52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6872"/>
            <a:ext cx="1233376" cy="1373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207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5"/>
          <p:cNvSpPr>
            <a:spLocks noChangeArrowheads="1"/>
          </p:cNvSpPr>
          <p:nvPr/>
        </p:nvSpPr>
        <p:spPr bwMode="auto">
          <a:xfrm>
            <a:off x="6908560" y="474907"/>
            <a:ext cx="2940236" cy="5974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ts val="4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F19D19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auto">
          <a:xfrm>
            <a:off x="6908560" y="474907"/>
            <a:ext cx="2763760" cy="5974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ts val="4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8BC14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802063" y="35750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1927411" y="651434"/>
            <a:ext cx="1012115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1.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trị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mẫu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)</a:t>
            </a: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2841812" y="1337234"/>
            <a:ext cx="5029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a)  6 – b </a:t>
            </a:r>
            <a:r>
              <a:rPr lang="en-US" altLang="en-US" sz="4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4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b = 4</a:t>
            </a: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841812" y="2267509"/>
            <a:ext cx="5791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8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b)  115 – c với c = 7</a:t>
            </a: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2841812" y="3272397"/>
            <a:ext cx="6096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c)  a +  80 </a:t>
            </a:r>
            <a:r>
              <a:rPr lang="en-US" altLang="en-US" sz="4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4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a = 15</a:t>
            </a: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775012" y="4477309"/>
            <a:ext cx="9144000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48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Mẫu</a:t>
            </a:r>
            <a:r>
              <a:rPr lang="en-US" altLang="en-US" sz="4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: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4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4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b = 4 </a:t>
            </a:r>
            <a:r>
              <a:rPr lang="en-US" altLang="en-US" sz="4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4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6 – b = 6 – 4 = 2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98A3935-D6D9-9B46-9871-1A81C58801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08" y="-35924"/>
            <a:ext cx="1233376" cy="1373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428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  <p:bldP spid="17" grpId="0"/>
      <p:bldP spid="18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743892" y="1143000"/>
            <a:ext cx="64770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2060"/>
                </a:solidFill>
                <a:latin typeface="Times New Roman" panose="02020603050405020304" pitchFamily="18" charset="0"/>
              </a:rPr>
              <a:t>b)  115 – c với c = 7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477192" y="2366963"/>
            <a:ext cx="8686800" cy="706437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 </a:t>
            </a:r>
            <a:r>
              <a:rPr kumimoji="0" lang="en-US" sz="4000" b="1" i="0" u="none" strike="noStrike" kern="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Nếu</a:t>
            </a: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c = 7 </a:t>
            </a:r>
            <a:r>
              <a:rPr kumimoji="0" lang="en-US" sz="4000" b="1" i="0" u="none" strike="noStrike" kern="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thì</a:t>
            </a: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115 – c = 115 – 7 = 108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1743892" y="3505200"/>
            <a:ext cx="60960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2060"/>
                </a:solidFill>
                <a:latin typeface="Times New Roman" panose="02020603050405020304" pitchFamily="18" charset="0"/>
              </a:rPr>
              <a:t>c)  a +  80 với a = 15</a:t>
            </a: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1477192" y="4710113"/>
            <a:ext cx="8724900" cy="708025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 </a:t>
            </a:r>
            <a:r>
              <a:rPr kumimoji="0" lang="en-US" sz="4000" b="1" i="0" u="none" strike="noStrike" kern="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Nếu</a:t>
            </a: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a = 15  </a:t>
            </a:r>
            <a:r>
              <a:rPr kumimoji="0" lang="en-US" sz="4000" b="1" i="0" u="none" strike="noStrike" kern="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thì</a:t>
            </a: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a + 80 = 15 + 80 = 95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AB685C6-F31B-404C-BC1A-E55407DC37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6473" y="-16186"/>
            <a:ext cx="1233376" cy="1373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714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14" grpId="0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5"/>
          <p:cNvSpPr>
            <a:spLocks noChangeArrowheads="1"/>
          </p:cNvSpPr>
          <p:nvPr/>
        </p:nvSpPr>
        <p:spPr bwMode="auto">
          <a:xfrm>
            <a:off x="6908560" y="474907"/>
            <a:ext cx="2940236" cy="5974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ts val="4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F19D19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6908560" y="467817"/>
            <a:ext cx="2834880" cy="5780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ts val="4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auto">
          <a:xfrm>
            <a:off x="6908560" y="474907"/>
            <a:ext cx="2763760" cy="5974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ts val="4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8BC14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001700" y="180668"/>
            <a:ext cx="9220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2.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ô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trống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(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mẫu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)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354448"/>
              </p:ext>
            </p:extLst>
          </p:nvPr>
        </p:nvGraphicFramePr>
        <p:xfrm>
          <a:off x="509450" y="1291730"/>
          <a:ext cx="11194872" cy="1631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98718">
                  <a:extLst>
                    <a:ext uri="{9D8B030D-6E8A-4147-A177-3AD203B41FA5}">
                      <a16:colId xmlns:a16="http://schemas.microsoft.com/office/drawing/2014/main" val="951591323"/>
                    </a:ext>
                  </a:extLst>
                </a:gridCol>
                <a:gridCol w="2798718">
                  <a:extLst>
                    <a:ext uri="{9D8B030D-6E8A-4147-A177-3AD203B41FA5}">
                      <a16:colId xmlns:a16="http://schemas.microsoft.com/office/drawing/2014/main" val="1050826932"/>
                    </a:ext>
                  </a:extLst>
                </a:gridCol>
                <a:gridCol w="2798718">
                  <a:extLst>
                    <a:ext uri="{9D8B030D-6E8A-4147-A177-3AD203B41FA5}">
                      <a16:colId xmlns:a16="http://schemas.microsoft.com/office/drawing/2014/main" val="992993185"/>
                    </a:ext>
                  </a:extLst>
                </a:gridCol>
                <a:gridCol w="2798718">
                  <a:extLst>
                    <a:ext uri="{9D8B030D-6E8A-4147-A177-3AD203B41FA5}">
                      <a16:colId xmlns:a16="http://schemas.microsoft.com/office/drawing/2014/main" val="38577372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837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 +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3311817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75511" y="2348310"/>
            <a:ext cx="2821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125 + 8 =133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106886" y="2337090"/>
            <a:ext cx="2821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125 + 30 =155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918304" y="2348310"/>
            <a:ext cx="2821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125 + 100 =225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270253"/>
              </p:ext>
            </p:extLst>
          </p:nvPr>
        </p:nvGraphicFramePr>
        <p:xfrm>
          <a:off x="496085" y="3926883"/>
          <a:ext cx="11194872" cy="1631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82246">
                  <a:extLst>
                    <a:ext uri="{9D8B030D-6E8A-4147-A177-3AD203B41FA5}">
                      <a16:colId xmlns:a16="http://schemas.microsoft.com/office/drawing/2014/main" val="3671565973"/>
                    </a:ext>
                  </a:extLst>
                </a:gridCol>
                <a:gridCol w="2913018">
                  <a:extLst>
                    <a:ext uri="{9D8B030D-6E8A-4147-A177-3AD203B41FA5}">
                      <a16:colId xmlns:a16="http://schemas.microsoft.com/office/drawing/2014/main" val="1308936878"/>
                    </a:ext>
                  </a:extLst>
                </a:gridCol>
                <a:gridCol w="2860765">
                  <a:extLst>
                    <a:ext uri="{9D8B030D-6E8A-4147-A177-3AD203B41FA5}">
                      <a16:colId xmlns:a16="http://schemas.microsoft.com/office/drawing/2014/main" val="2193671473"/>
                    </a:ext>
                  </a:extLst>
                </a:gridCol>
                <a:gridCol w="2938843">
                  <a:extLst>
                    <a:ext uri="{9D8B030D-6E8A-4147-A177-3AD203B41FA5}">
                      <a16:colId xmlns:a16="http://schemas.microsoft.com/office/drawing/2014/main" val="39621126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0531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 - 20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4926984"/>
                  </a:ext>
                </a:extLst>
              </a:tr>
            </a:tbl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3073551" y="4956527"/>
            <a:ext cx="2821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 – 20 =180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035466" y="4956527"/>
            <a:ext cx="2821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960 – 20 = 940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686800" y="4956526"/>
            <a:ext cx="307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1350 – 20 = 1330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15D4DC6-C9E1-2741-BD05-11F64FF276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6473" y="-16186"/>
            <a:ext cx="1233376" cy="1373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22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4" grpId="0"/>
      <p:bldP spid="30" grpId="0"/>
      <p:bldP spid="31" grpId="0"/>
      <p:bldP spid="32" grpId="0"/>
      <p:bldP spid="33" grpId="0"/>
      <p:bldP spid="3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77154901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OTHERS"/>
  <p:tag name="ID" val="553512"/>
  <p:tag name="PA" val="v3.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SubTitle"/>
  <p:tag name="MH_ORDER" val="1"/>
  <p:tag name="PA" val="v3.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1"/>
  <p:tag name="PA" val="v3.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SubTitle"/>
  <p:tag name="MH_ORDER" val="2"/>
  <p:tag name="PA" val="v3.0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2"/>
  <p:tag name="PA" val="v3.0.1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594</Words>
  <Application>Microsoft Macintosh PowerPoint</Application>
  <PresentationFormat>Widescreen</PresentationFormat>
  <Paragraphs>89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VnAristore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duong hang</dc:creator>
  <cp:lastModifiedBy>Microsoft Office User</cp:lastModifiedBy>
  <cp:revision>13</cp:revision>
  <dcterms:created xsi:type="dcterms:W3CDTF">2021-08-30T01:49:22Z</dcterms:created>
  <dcterms:modified xsi:type="dcterms:W3CDTF">2021-09-09T01:00:53Z</dcterms:modified>
</cp:coreProperties>
</file>