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4" r:id="rId3"/>
    <p:sldId id="269" r:id="rId4"/>
    <p:sldId id="353" r:id="rId5"/>
    <p:sldId id="352" r:id="rId6"/>
    <p:sldId id="354" r:id="rId7"/>
    <p:sldId id="355" r:id="rId8"/>
    <p:sldId id="318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44" y="192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pPr/>
              <a:t>2021/12/16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pPr/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2021/12/16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23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2021/12/16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389367" y="935736"/>
            <a:ext cx="4039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F8DEA-484F-4A74-B45D-F5B6ABDEC8AD}"/>
              </a:ext>
            </a:extLst>
          </p:cNvPr>
          <p:cNvSpPr txBox="1"/>
          <p:nvPr/>
        </p:nvSpPr>
        <p:spPr>
          <a:xfrm>
            <a:off x="2208466" y="2475387"/>
            <a:ext cx="7590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Typewriter" panose="02090604020004020304" pitchFamily="18" charset="77"/>
                <a:ea typeface="SVN-Jealous" pitchFamily="50" charset="-128"/>
                <a:cs typeface="SVN-Jealous" pitchFamily="50" charset="-128"/>
              </a:rPr>
              <a:t>LUYỆN TẬP (TRANG 83)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74266" y="778677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1</a:t>
            </a: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：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UTM Aristote" panose="02040603050506020204" pitchFamily="18" charset="0"/>
              <a:ea typeface="inpin heit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55" y="-262211"/>
            <a:ext cx="2997089" cy="3993621"/>
          </a:xfrm>
          <a:prstGeom prst="rect">
            <a:avLst/>
          </a:prstGeom>
        </p:spPr>
      </p:pic>
      <p:pic>
        <p:nvPicPr>
          <p:cNvPr id="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2981" y="3156355"/>
            <a:ext cx="3251835" cy="3484880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06483" y="2136371"/>
            <a:ext cx="3352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 855 : 45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22120" y="356754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855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636520" y="3643745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636520" y="402474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712720" y="356754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712720" y="410094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722120" y="394854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722120" y="432954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722120" y="4710545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56020" y="3581833"/>
            <a:ext cx="72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579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056120" y="3719945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056120" y="402474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056120" y="3581833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141720" y="394854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056120" y="402474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217920" y="440574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219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798320" y="4405745"/>
            <a:ext cx="6477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79270" y="5167745"/>
            <a:ext cx="6477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2065020" y="5091545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256020" y="4405745"/>
            <a:ext cx="6477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98870" y="478674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216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256020" y="5243945"/>
            <a:ext cx="6477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598920" y="518362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285807" y="2258724"/>
            <a:ext cx="2514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579 : 36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  <p:bldP spid="37" grpId="0"/>
      <p:bldP spid="39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04019" y="935817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1234440" y="4819997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 Đối với phép chia có dư thì số dư luôn nhỏ hơn số chia.</a:t>
            </a: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1310640" y="2229197"/>
            <a:ext cx="8839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 Khi thực hiện phép chia ta làm theo hai bước: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Bước 1: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Đặt tính.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Bước 2: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Tính từ trái sang phải. Mỗi lần chia đều tính theo ba bước: chia, nhân, trừ .</a:t>
            </a:r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1615440" y="1009997"/>
            <a:ext cx="2590800" cy="6096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38100">
            <a:pattFill prst="sphere">
              <a:fgClr>
                <a:srgbClr val="9900FF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Garamond" pitchFamily="18" charset="0"/>
              </a:rPr>
              <a:t>Ghi nhớ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2375" y="686435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388225" y="3060470"/>
            <a:ext cx="8229600" cy="99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>
                <a:latin typeface="VNI-Times" pitchFamily="2" charset="0"/>
              </a:rPr>
              <a:t>           8064 : 64  </a:t>
            </a:r>
            <a:r>
              <a:rPr lang="en-US" sz="2400" b="1">
                <a:latin typeface="VNI-Times" pitchFamily="2" charset="0"/>
              </a:rPr>
              <a:t>X</a:t>
            </a:r>
            <a:r>
              <a:rPr lang="en-US" b="1">
                <a:latin typeface="VNI-Times" pitchFamily="2" charset="0"/>
              </a:rPr>
              <a:t>  37</a:t>
            </a:r>
            <a:endParaRPr lang="en-US"/>
          </a:p>
        </p:txBody>
      </p:sp>
      <p:sp>
        <p:nvSpPr>
          <p:cNvPr id="49" name="Text Box 12"/>
          <p:cNvSpPr>
            <a:spLocks noGrp="1" noChangeArrowheads="1"/>
          </p:cNvSpPr>
          <p:nvPr>
            <p:ph type="title"/>
          </p:nvPr>
        </p:nvSpPr>
        <p:spPr>
          <a:xfrm>
            <a:off x="1388225" y="1282470"/>
            <a:ext cx="6934200" cy="523875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Tính giá trị của biểu thức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1540625" y="397487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dirty="0">
                <a:solidFill>
                  <a:prstClr val="black"/>
                </a:solidFill>
                <a:latin typeface="VNI-Times" pitchFamily="2" charset="0"/>
              </a:rPr>
              <a:t>    b, 46857 + 3444 : 28 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388225" y="206987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>
                <a:solidFill>
                  <a:prstClr val="black"/>
                </a:solidFill>
                <a:latin typeface="VNI-Times" pitchFamily="2" charset="0"/>
              </a:rPr>
              <a:t>      a,  4237 x 18 - 34578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388225" y="488927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>
                <a:solidFill>
                  <a:prstClr val="black"/>
                </a:solidFill>
                <a:latin typeface="VNI-Times" pitchFamily="2" charset="0"/>
              </a:rPr>
              <a:t>        601759 – 1988 : 14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03862" y="3707476"/>
            <a:ext cx="3607496" cy="99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>
                <a:latin typeface="VNI-Times" pitchFamily="2" charset="0"/>
              </a:rPr>
              <a:t>  8064 : 64  </a:t>
            </a:r>
            <a:r>
              <a:rPr lang="en-US" sz="2400" b="1">
                <a:latin typeface="VNI-Times" pitchFamily="2" charset="0"/>
              </a:rPr>
              <a:t>X</a:t>
            </a:r>
            <a:r>
              <a:rPr lang="en-US" b="1">
                <a:latin typeface="VNI-Times" pitchFamily="2" charset="0"/>
              </a:rPr>
              <a:t>  37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99062" y="1573876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>
                <a:solidFill>
                  <a:prstClr val="black"/>
                </a:solidFill>
                <a:latin typeface="VNI-Times" pitchFamily="2" charset="0"/>
              </a:rPr>
              <a:t>a,  4237 x 18 - 34578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156662" y="1656426"/>
            <a:ext cx="4343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76266   -  34578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 41688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120128" y="3707476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=     126 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99662" y="3707476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latin typeface="VNI-Times" pitchFamily="2" charset="0"/>
              </a:rPr>
              <a:t>   X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  37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156662" y="427427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=      4662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09411" y="3525809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142 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559756" y="4049684"/>
            <a:ext cx="281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=  601617 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472846" y="3516284"/>
            <a:ext cx="220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=  601759 -</a:t>
            </a:r>
          </a:p>
        </p:txBody>
      </p:sp>
      <p:sp>
        <p:nvSpPr>
          <p:cNvPr id="17" name="WordArt 46"/>
          <p:cNvSpPr>
            <a:spLocks noChangeArrowheads="1" noChangeShapeType="1" noTextEdit="1"/>
          </p:cNvSpPr>
          <p:nvPr/>
        </p:nvSpPr>
        <p:spPr bwMode="auto">
          <a:xfrm>
            <a:off x="4818611" y="1449359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29005" y="1813333"/>
            <a:ext cx="4343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 46857  +    123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  46980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408400" y="1735370"/>
            <a:ext cx="402060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dirty="0">
                <a:solidFill>
                  <a:prstClr val="black"/>
                </a:solidFill>
                <a:latin typeface="VNI-Times" pitchFamily="2" charset="0"/>
              </a:rPr>
              <a:t>    b, 46857 + 3444 : 28 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275833" y="3516284"/>
            <a:ext cx="438097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>
                <a:solidFill>
                  <a:prstClr val="black"/>
                </a:solidFill>
                <a:latin typeface="VNI-Times" pitchFamily="2" charset="0"/>
              </a:rPr>
              <a:t>        601759 – 1988 : 14</a:t>
            </a:r>
            <a:endParaRPr lang="en-US" sz="3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uiExpand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1537855" y="1065242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</a:rPr>
              <a:t>Bài 3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 : </a:t>
            </a: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385455" y="1576417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         Mỗi bánh xe đạp cần có 36 nan hoa. Hỏi có 5260 nan hoa thì lắp được nhiều nhất  bao nhiêu chiếc xe đạp có 2 bánh và còn thừa bao nhiêu nan hoa?</a:t>
            </a:r>
          </a:p>
        </p:txBody>
      </p:sp>
      <p:sp>
        <p:nvSpPr>
          <p:cNvPr id="6" name="Line 64"/>
          <p:cNvSpPr>
            <a:spLocks noChangeShapeType="1"/>
          </p:cNvSpPr>
          <p:nvPr/>
        </p:nvSpPr>
        <p:spPr bwMode="auto">
          <a:xfrm>
            <a:off x="2261755" y="205743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7" name="Line 66"/>
          <p:cNvSpPr>
            <a:spLocks noChangeShapeType="1"/>
          </p:cNvSpPr>
          <p:nvPr/>
        </p:nvSpPr>
        <p:spPr bwMode="auto">
          <a:xfrm>
            <a:off x="8814955" y="203520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82855" y="2033617"/>
            <a:ext cx="160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2655" y="2490817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71455" y="2501930"/>
            <a:ext cx="5867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31955" y="2884517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33255" y="2873405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1" descr="Xe đạp Mini Asama VH-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3189317"/>
            <a:ext cx="4800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5"/>
          <p:cNvSpPr>
            <a:spLocks noChangeArrowheads="1" noChangeShapeType="1" noTextEdit="1"/>
          </p:cNvSpPr>
          <p:nvPr/>
        </p:nvSpPr>
        <p:spPr bwMode="auto">
          <a:xfrm>
            <a:off x="3900055" y="827117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WordArt 46"/>
          <p:cNvSpPr>
            <a:spLocks noChangeArrowheads="1" noChangeShapeType="1" noTextEdit="1"/>
          </p:cNvSpPr>
          <p:nvPr/>
        </p:nvSpPr>
        <p:spPr bwMode="auto">
          <a:xfrm>
            <a:off x="4585855" y="827117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955085" y="4852643"/>
            <a:ext cx="4229189" cy="2653548"/>
            <a:chOff x="1652956" y="-308918"/>
            <a:chExt cx="5139669" cy="3632184"/>
          </a:xfrm>
        </p:grpSpPr>
        <p:pic>
          <p:nvPicPr>
            <p:cNvPr id="28" name="Picture 9" descr="C:\Users\Administrator\Desktop\新作卡通用图\11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56" y="-308918"/>
              <a:ext cx="5139669" cy="36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我图PPT\00001PNG素材\儿童卡通\fty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8" y="48132"/>
              <a:ext cx="1245105" cy="17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4760652" y="973975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020752" y="3488575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    5260 : 72  =  73 (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dư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4).</a:t>
            </a:r>
          </a:p>
        </p:txBody>
      </p:sp>
      <p:sp>
        <p:nvSpPr>
          <p:cNvPr id="15" name="WordArt 38"/>
          <p:cNvSpPr>
            <a:spLocks noChangeArrowheads="1" noChangeShapeType="1" noTextEdit="1"/>
          </p:cNvSpPr>
          <p:nvPr/>
        </p:nvSpPr>
        <p:spPr bwMode="auto">
          <a:xfrm>
            <a:off x="3922452" y="897775"/>
            <a:ext cx="76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833552" y="1126375"/>
            <a:ext cx="231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</a:rPr>
              <a:t>Giải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066790" y="1821700"/>
            <a:ext cx="7345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Mỗi xe đạp cần số nan hoa là: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801552" y="2345575"/>
            <a:ext cx="713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VNI-Times" pitchFamily="2" charset="0"/>
              </a:rPr>
              <a:t>36   x   2  =  72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(cái</a:t>
            </a:r>
            <a:r>
              <a:rPr lang="en-US" sz="2800" b="1">
                <a:solidFill>
                  <a:prstClr val="black"/>
                </a:solidFill>
                <a:latin typeface="VNI-Times" pitchFamily="2" charset="0"/>
              </a:rPr>
              <a:t>)</a:t>
            </a:r>
            <a:endParaRPr lang="en-US" sz="28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824027" y="4783975"/>
            <a:ext cx="633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</a:rPr>
              <a:t>Đáp số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 xe đạp, còn thừa 4 nan hoa.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1701569" y="4064924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73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2881052" y="2802775"/>
            <a:ext cx="560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 Ta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" name="WordArt 45"/>
          <p:cNvSpPr>
            <a:spLocks noChangeArrowheads="1" noChangeShapeType="1" noTextEdit="1"/>
          </p:cNvSpPr>
          <p:nvPr/>
        </p:nvSpPr>
        <p:spPr bwMode="auto">
          <a:xfrm>
            <a:off x="3249352" y="1239088"/>
            <a:ext cx="76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4" name="WordArt 46"/>
          <p:cNvSpPr>
            <a:spLocks noChangeArrowheads="1" noChangeShapeType="1" noTextEdit="1"/>
          </p:cNvSpPr>
          <p:nvPr/>
        </p:nvSpPr>
        <p:spPr bwMode="auto">
          <a:xfrm>
            <a:off x="3935152" y="1239088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8370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4605" y="2314347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5" y="1064895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299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American Typewriter</vt:lpstr>
      <vt:lpstr>Arial</vt:lpstr>
      <vt:lpstr>Calibri</vt:lpstr>
      <vt:lpstr>Garamond</vt:lpstr>
      <vt:lpstr>inpin heiti</vt:lpstr>
      <vt:lpstr>SVN-Cheeseburga</vt:lpstr>
      <vt:lpstr>SVN-Jealous</vt:lpstr>
      <vt:lpstr>Times New Roman</vt:lpstr>
      <vt:lpstr>UTM Aristote</vt:lpstr>
      <vt:lpstr>VNI-Times</vt:lpstr>
      <vt:lpstr>Office 主题</vt:lpstr>
      <vt:lpstr>PowerPoint Presentation</vt:lpstr>
      <vt:lpstr>PowerPoint Presentation</vt:lpstr>
      <vt:lpstr>PowerPoint Presentation</vt:lpstr>
      <vt:lpstr>Bài 2 : Tính giá trị của biểu thức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Microsoft Office User</cp:lastModifiedBy>
  <cp:revision>65</cp:revision>
  <dcterms:created xsi:type="dcterms:W3CDTF">2017-05-18T14:26:00Z</dcterms:created>
  <dcterms:modified xsi:type="dcterms:W3CDTF">2021-12-16T02:55:57Z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