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61" r:id="rId2"/>
    <p:sldId id="267" r:id="rId3"/>
    <p:sldId id="263" r:id="rId4"/>
    <p:sldId id="265" r:id="rId5"/>
    <p:sldId id="313" r:id="rId6"/>
    <p:sldId id="314" r:id="rId7"/>
    <p:sldId id="264" r:id="rId8"/>
    <p:sldId id="315" r:id="rId9"/>
    <p:sldId id="316" r:id="rId10"/>
    <p:sldId id="317" r:id="rId11"/>
    <p:sldId id="266" r:id="rId12"/>
    <p:sldId id="318" r:id="rId13"/>
    <p:sldId id="319" r:id="rId14"/>
    <p:sldId id="320" r:id="rId15"/>
    <p:sldId id="321" r:id="rId16"/>
    <p:sldId id="262" r:id="rId17"/>
    <p:sldId id="322" r:id="rId18"/>
    <p:sldId id="408" r:id="rId19"/>
    <p:sldId id="409" r:id="rId20"/>
    <p:sldId id="410" r:id="rId21"/>
    <p:sldId id="413" r:id="rId22"/>
    <p:sldId id="411" r:id="rId23"/>
    <p:sldId id="421" r:id="rId24"/>
    <p:sldId id="423" r:id="rId25"/>
    <p:sldId id="424" r:id="rId26"/>
    <p:sldId id="419" r:id="rId27"/>
    <p:sldId id="420" r:id="rId28"/>
    <p:sldId id="425" r:id="rId29"/>
    <p:sldId id="426"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038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howGuides="1">
      <p:cViewPr varScale="1">
        <p:scale>
          <a:sx n="101" d="100"/>
          <a:sy n="101" d="100"/>
        </p:scale>
        <p:origin x="90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0A309-602F-4E10-BF93-FBAE8EB4EDE0}" type="datetimeFigureOut">
              <a:rPr lang="zh-CN" altLang="en-US" smtClean="0"/>
              <a:t>2021/10/27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6AB05-48C2-4714-B910-0F4FDEB8B71C}" type="slidenum">
              <a:rPr lang="zh-CN" altLang="en-US" smtClean="0"/>
              <a:t>‹#›</a:t>
            </a:fld>
            <a:endParaRPr lang="zh-CN" altLang="en-US"/>
          </a:p>
        </p:txBody>
      </p:sp>
    </p:spTree>
    <p:extLst>
      <p:ext uri="{BB962C8B-B14F-4D97-AF65-F5344CB8AC3E}">
        <p14:creationId xmlns:p14="http://schemas.microsoft.com/office/powerpoint/2010/main" val="9003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a:t>
            </a:fld>
            <a:endParaRPr lang="zh-CN" altLang="en-US"/>
          </a:p>
        </p:txBody>
      </p:sp>
    </p:spTree>
    <p:extLst>
      <p:ext uri="{BB962C8B-B14F-4D97-AF65-F5344CB8AC3E}">
        <p14:creationId xmlns:p14="http://schemas.microsoft.com/office/powerpoint/2010/main" val="1582209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10</a:t>
            </a:fld>
            <a:endParaRPr lang="zh-CN" altLang="en-US"/>
          </a:p>
        </p:txBody>
      </p:sp>
    </p:spTree>
    <p:extLst>
      <p:ext uri="{BB962C8B-B14F-4D97-AF65-F5344CB8AC3E}">
        <p14:creationId xmlns:p14="http://schemas.microsoft.com/office/powerpoint/2010/main" val="365464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11</a:t>
            </a:fld>
            <a:endParaRPr lang="zh-CN" altLang="en-US"/>
          </a:p>
        </p:txBody>
      </p:sp>
    </p:spTree>
    <p:extLst>
      <p:ext uri="{BB962C8B-B14F-4D97-AF65-F5344CB8AC3E}">
        <p14:creationId xmlns:p14="http://schemas.microsoft.com/office/powerpoint/2010/main" val="325504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12</a:t>
            </a:fld>
            <a:endParaRPr lang="zh-CN" altLang="en-US"/>
          </a:p>
        </p:txBody>
      </p:sp>
    </p:spTree>
    <p:extLst>
      <p:ext uri="{BB962C8B-B14F-4D97-AF65-F5344CB8AC3E}">
        <p14:creationId xmlns:p14="http://schemas.microsoft.com/office/powerpoint/2010/main" val="2716227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13</a:t>
            </a:fld>
            <a:endParaRPr lang="zh-CN" altLang="en-US"/>
          </a:p>
        </p:txBody>
      </p:sp>
    </p:spTree>
    <p:extLst>
      <p:ext uri="{BB962C8B-B14F-4D97-AF65-F5344CB8AC3E}">
        <p14:creationId xmlns:p14="http://schemas.microsoft.com/office/powerpoint/2010/main" val="417363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14</a:t>
            </a:fld>
            <a:endParaRPr lang="zh-CN" altLang="en-US"/>
          </a:p>
        </p:txBody>
      </p:sp>
    </p:spTree>
    <p:extLst>
      <p:ext uri="{BB962C8B-B14F-4D97-AF65-F5344CB8AC3E}">
        <p14:creationId xmlns:p14="http://schemas.microsoft.com/office/powerpoint/2010/main" val="27555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15</a:t>
            </a:fld>
            <a:endParaRPr lang="zh-CN" altLang="en-US"/>
          </a:p>
        </p:txBody>
      </p:sp>
    </p:spTree>
    <p:extLst>
      <p:ext uri="{BB962C8B-B14F-4D97-AF65-F5344CB8AC3E}">
        <p14:creationId xmlns:p14="http://schemas.microsoft.com/office/powerpoint/2010/main" val="3913622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16</a:t>
            </a:fld>
            <a:endParaRPr lang="zh-CN" altLang="en-US"/>
          </a:p>
        </p:txBody>
      </p:sp>
    </p:spTree>
    <p:extLst>
      <p:ext uri="{BB962C8B-B14F-4D97-AF65-F5344CB8AC3E}">
        <p14:creationId xmlns:p14="http://schemas.microsoft.com/office/powerpoint/2010/main" val="3424603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17</a:t>
            </a:fld>
            <a:endParaRPr lang="zh-CN" altLang="en-US"/>
          </a:p>
        </p:txBody>
      </p:sp>
    </p:spTree>
    <p:extLst>
      <p:ext uri="{BB962C8B-B14F-4D97-AF65-F5344CB8AC3E}">
        <p14:creationId xmlns:p14="http://schemas.microsoft.com/office/powerpoint/2010/main" val="3193452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21</a:t>
            </a:fld>
            <a:endParaRPr lang="zh-CN" altLang="en-US"/>
          </a:p>
        </p:txBody>
      </p:sp>
    </p:spTree>
    <p:extLst>
      <p:ext uri="{BB962C8B-B14F-4D97-AF65-F5344CB8AC3E}">
        <p14:creationId xmlns:p14="http://schemas.microsoft.com/office/powerpoint/2010/main" val="2959735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23</a:t>
            </a:fld>
            <a:endParaRPr lang="zh-CN" altLang="en-US"/>
          </a:p>
        </p:txBody>
      </p:sp>
    </p:spTree>
    <p:extLst>
      <p:ext uri="{BB962C8B-B14F-4D97-AF65-F5344CB8AC3E}">
        <p14:creationId xmlns:p14="http://schemas.microsoft.com/office/powerpoint/2010/main" val="380656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16AB05-48C2-4714-B910-0F4FDEB8B71C}" type="slidenum">
              <a:rPr lang="zh-CN" altLang="en-US" smtClean="0"/>
              <a:t>2</a:t>
            </a:fld>
            <a:endParaRPr lang="zh-CN" altLang="en-US"/>
          </a:p>
        </p:txBody>
      </p:sp>
    </p:spTree>
    <p:extLst>
      <p:ext uri="{BB962C8B-B14F-4D97-AF65-F5344CB8AC3E}">
        <p14:creationId xmlns:p14="http://schemas.microsoft.com/office/powerpoint/2010/main" val="3628454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24</a:t>
            </a:fld>
            <a:endParaRPr lang="zh-CN" altLang="en-US"/>
          </a:p>
        </p:txBody>
      </p:sp>
    </p:spTree>
    <p:extLst>
      <p:ext uri="{BB962C8B-B14F-4D97-AF65-F5344CB8AC3E}">
        <p14:creationId xmlns:p14="http://schemas.microsoft.com/office/powerpoint/2010/main" val="194130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25</a:t>
            </a:fld>
            <a:endParaRPr lang="zh-CN" altLang="en-US"/>
          </a:p>
        </p:txBody>
      </p:sp>
    </p:spTree>
    <p:extLst>
      <p:ext uri="{BB962C8B-B14F-4D97-AF65-F5344CB8AC3E}">
        <p14:creationId xmlns:p14="http://schemas.microsoft.com/office/powerpoint/2010/main" val="384249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27</a:t>
            </a:fld>
            <a:endParaRPr lang="zh-CN" altLang="en-US"/>
          </a:p>
        </p:txBody>
      </p:sp>
    </p:spTree>
    <p:extLst>
      <p:ext uri="{BB962C8B-B14F-4D97-AF65-F5344CB8AC3E}">
        <p14:creationId xmlns:p14="http://schemas.microsoft.com/office/powerpoint/2010/main" val="20615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28</a:t>
            </a:fld>
            <a:endParaRPr lang="zh-CN" altLang="en-US"/>
          </a:p>
        </p:txBody>
      </p:sp>
    </p:spTree>
    <p:extLst>
      <p:ext uri="{BB962C8B-B14F-4D97-AF65-F5344CB8AC3E}">
        <p14:creationId xmlns:p14="http://schemas.microsoft.com/office/powerpoint/2010/main" val="313494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3</a:t>
            </a:fld>
            <a:endParaRPr lang="zh-CN" altLang="en-US"/>
          </a:p>
        </p:txBody>
      </p:sp>
    </p:spTree>
    <p:extLst>
      <p:ext uri="{BB962C8B-B14F-4D97-AF65-F5344CB8AC3E}">
        <p14:creationId xmlns:p14="http://schemas.microsoft.com/office/powerpoint/2010/main" val="6945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4</a:t>
            </a:fld>
            <a:endParaRPr lang="zh-CN" altLang="en-US"/>
          </a:p>
        </p:txBody>
      </p:sp>
    </p:spTree>
    <p:extLst>
      <p:ext uri="{BB962C8B-B14F-4D97-AF65-F5344CB8AC3E}">
        <p14:creationId xmlns:p14="http://schemas.microsoft.com/office/powerpoint/2010/main" val="7117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5</a:t>
            </a:fld>
            <a:endParaRPr lang="zh-CN" altLang="en-US"/>
          </a:p>
        </p:txBody>
      </p:sp>
    </p:spTree>
    <p:extLst>
      <p:ext uri="{BB962C8B-B14F-4D97-AF65-F5344CB8AC3E}">
        <p14:creationId xmlns:p14="http://schemas.microsoft.com/office/powerpoint/2010/main" val="272441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6</a:t>
            </a:fld>
            <a:endParaRPr lang="zh-CN" altLang="en-US"/>
          </a:p>
        </p:txBody>
      </p:sp>
    </p:spTree>
    <p:extLst>
      <p:ext uri="{BB962C8B-B14F-4D97-AF65-F5344CB8AC3E}">
        <p14:creationId xmlns:p14="http://schemas.microsoft.com/office/powerpoint/2010/main" val="338178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7</a:t>
            </a:fld>
            <a:endParaRPr lang="zh-CN" altLang="en-US"/>
          </a:p>
        </p:txBody>
      </p:sp>
    </p:spTree>
    <p:extLst>
      <p:ext uri="{BB962C8B-B14F-4D97-AF65-F5344CB8AC3E}">
        <p14:creationId xmlns:p14="http://schemas.microsoft.com/office/powerpoint/2010/main" val="709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8</a:t>
            </a:fld>
            <a:endParaRPr lang="zh-CN" altLang="en-US"/>
          </a:p>
        </p:txBody>
      </p:sp>
    </p:spTree>
    <p:extLst>
      <p:ext uri="{BB962C8B-B14F-4D97-AF65-F5344CB8AC3E}">
        <p14:creationId xmlns:p14="http://schemas.microsoft.com/office/powerpoint/2010/main" val="272643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9</a:t>
            </a:fld>
            <a:endParaRPr lang="zh-CN" altLang="en-US"/>
          </a:p>
        </p:txBody>
      </p:sp>
    </p:spTree>
    <p:extLst>
      <p:ext uri="{BB962C8B-B14F-4D97-AF65-F5344CB8AC3E}">
        <p14:creationId xmlns:p14="http://schemas.microsoft.com/office/powerpoint/2010/main" val="119359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139241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46186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2553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663DD6-CFE5-42D7-B2B1-2B2CB39378DB}"/>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1EA156-EE25-4313-BE4C-3174BF14024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E23D56-02D8-4E09-BD23-7BE4C3812617}"/>
              </a:ext>
            </a:extLst>
          </p:cNvPr>
          <p:cNvSpPr>
            <a:spLocks noGrp="1"/>
          </p:cNvSpPr>
          <p:nvPr>
            <p:ph type="sldNum" sz="quarter" idx="16"/>
          </p:nvPr>
        </p:nvSpPr>
        <p:spPr/>
        <p:txBody>
          <a:bodyPr/>
          <a:lstStyle>
            <a:lvl1pPr>
              <a:defRPr/>
            </a:lvl1pPr>
          </a:lstStyle>
          <a:p>
            <a:pPr>
              <a:defRPr/>
            </a:pPr>
            <a:fld id="{76321C33-BF72-4B6F-A00E-C636F1AF1D14}" type="slidenum">
              <a:rPr lang="en-US" altLang="en-US"/>
              <a:pPr>
                <a:defRPr/>
              </a:pPr>
              <a:t>‹#›</a:t>
            </a:fld>
            <a:endParaRPr lang="en-US" altLang="en-US"/>
          </a:p>
        </p:txBody>
      </p:sp>
    </p:spTree>
    <p:extLst>
      <p:ext uri="{BB962C8B-B14F-4D97-AF65-F5344CB8AC3E}">
        <p14:creationId xmlns:p14="http://schemas.microsoft.com/office/powerpoint/2010/main" val="4280235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a:t>Click to edit Master title style</a:t>
            </a:r>
          </a:p>
        </p:txBody>
      </p:sp>
      <p:sp>
        <p:nvSpPr>
          <p:cNvPr id="3" name="Text Placeholder 2"/>
          <p:cNvSpPr>
            <a:spLocks noGrp="1"/>
          </p:cNvSpPr>
          <p:nvPr>
            <p:ph type="body" sz="half" idx="1"/>
          </p:nvPr>
        </p:nvSpPr>
        <p:spPr>
          <a:xfrm>
            <a:off x="914401"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1"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4CBF76-E079-4D75-8F6F-B7C1D0EDE35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29E110A-A846-431B-8E96-CF33B2BDF3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B5039F-113E-4485-B245-6A09712094F6}"/>
              </a:ext>
            </a:extLst>
          </p:cNvPr>
          <p:cNvSpPr>
            <a:spLocks noGrp="1"/>
          </p:cNvSpPr>
          <p:nvPr>
            <p:ph type="sldNum" sz="quarter" idx="12"/>
          </p:nvPr>
        </p:nvSpPr>
        <p:spPr/>
        <p:txBody>
          <a:bodyPr/>
          <a:lstStyle>
            <a:lvl1pPr>
              <a:defRPr/>
            </a:lvl1pPr>
          </a:lstStyle>
          <a:p>
            <a:pPr>
              <a:defRPr/>
            </a:pPr>
            <a:fld id="{C3F6B685-3799-418C-857B-10675527B2B7}" type="slidenum">
              <a:rPr lang="en-US" altLang="en-US"/>
              <a:pPr>
                <a:defRPr/>
              </a:pPr>
              <a:t>‹#›</a:t>
            </a:fld>
            <a:endParaRPr lang="en-US" altLang="en-US"/>
          </a:p>
        </p:txBody>
      </p:sp>
    </p:spTree>
    <p:extLst>
      <p:ext uri="{BB962C8B-B14F-4D97-AF65-F5344CB8AC3E}">
        <p14:creationId xmlns:p14="http://schemas.microsoft.com/office/powerpoint/2010/main" val="521040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90233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198974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224919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AAA839-4FAF-4E31-9F41-4C0E297EAC69}" type="datetimeFigureOut">
              <a:rPr lang="zh-CN" altLang="en-US" smtClean="0"/>
              <a:t>2021/10/27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73943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7AAA839-4FAF-4E31-9F41-4C0E297EAC69}" type="datetimeFigureOut">
              <a:rPr lang="zh-CN" altLang="en-US" smtClean="0"/>
              <a:t>2021/10/27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318117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AAA839-4FAF-4E31-9F41-4C0E297EAC69}" type="datetimeFigureOut">
              <a:rPr lang="zh-CN" altLang="en-US" smtClean="0"/>
              <a:t>2021/10/27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89370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088771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326894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AA839-4FAF-4E31-9F41-4C0E297EAC69}" type="datetimeFigureOut">
              <a:rPr lang="zh-CN" altLang="en-US" smtClean="0"/>
              <a:t>2021/10/27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37785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0169" y="240343"/>
            <a:ext cx="12052453" cy="6535030"/>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t="27149" r="90026" b="48260"/>
          <a:stretch/>
        </p:blipFill>
        <p:spPr>
          <a:xfrm>
            <a:off x="0" y="2036190"/>
            <a:ext cx="1216058" cy="1498862"/>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82809" t="36429" r="5206" b="36506"/>
          <a:stretch/>
        </p:blipFill>
        <p:spPr>
          <a:xfrm>
            <a:off x="9857294" y="3761641"/>
            <a:ext cx="1461156" cy="1649691"/>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69356" t="20344" r="22139" b="62489"/>
          <a:stretch/>
        </p:blipFill>
        <p:spPr>
          <a:xfrm>
            <a:off x="9926068" y="1205446"/>
            <a:ext cx="1036950" cy="1046376"/>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9820" t="7353" r="81211" b="74088"/>
          <a:stretch/>
        </p:blipFill>
        <p:spPr>
          <a:xfrm>
            <a:off x="669303" y="164969"/>
            <a:ext cx="1093509" cy="1131216"/>
          </a:xfrm>
          <a:prstGeom prst="rect">
            <a:avLst/>
          </a:prstGeom>
        </p:spPr>
      </p:pic>
      <p:sp>
        <p:nvSpPr>
          <p:cNvPr id="13" name="TextBox 6"/>
          <p:cNvSpPr txBox="1">
            <a:spLocks noChangeArrowheads="1"/>
          </p:cNvSpPr>
          <p:nvPr/>
        </p:nvSpPr>
        <p:spPr bwMode="auto">
          <a:xfrm>
            <a:off x="4606834" y="2101544"/>
            <a:ext cx="2420984" cy="740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vi-VN" altLang="zh-CN" sz="3600" kern="2000" dirty="0">
                <a:solidFill>
                  <a:schemeClr val="bg1"/>
                </a:solidFill>
                <a:effectLst>
                  <a:outerShdw blurRad="38100" dist="38100" dir="2700000" algn="tl">
                    <a:srgbClr val="000000">
                      <a:alpha val="43137"/>
                    </a:srgbClr>
                  </a:outerShdw>
                </a:effectLst>
                <a:latin typeface="Times New Roman" panose="02020603050405020304" pitchFamily="18" charset="0"/>
                <a:ea typeface="方正粗谭黑简体" panose="02000000000000000000" pitchFamily="2" charset="-122"/>
                <a:cs typeface="Times New Roman" panose="02020603050405020304" pitchFamily="18" charset="0"/>
                <a:sym typeface="Arial" panose="020B0604020202020204" pitchFamily="34" charset="0"/>
              </a:rPr>
              <a:t>Tuần 9</a:t>
            </a:r>
            <a:endParaRPr lang="zh-CN" altLang="en-US" sz="3600" kern="2000" dirty="0">
              <a:solidFill>
                <a:schemeClr val="bg1"/>
              </a:solidFill>
              <a:effectLst>
                <a:outerShdw blurRad="38100" dist="38100" dir="2700000" algn="tl">
                  <a:srgbClr val="000000">
                    <a:alpha val="43137"/>
                  </a:srgbClr>
                </a:outerShdw>
              </a:effectLst>
              <a:latin typeface="Times New Roman" panose="02020603050405020304" pitchFamily="18" charset="0"/>
              <a:ea typeface="方正粗谭黑简体" panose="02000000000000000000" pitchFamily="2" charset="-122"/>
              <a:cs typeface="Times New Roman" panose="02020603050405020304" pitchFamily="18" charset="0"/>
              <a:sym typeface="Arial" panose="020B0604020202020204" pitchFamily="34" charset="0"/>
            </a:endParaRPr>
          </a:p>
        </p:txBody>
      </p:sp>
      <p:sp>
        <p:nvSpPr>
          <p:cNvPr id="14" name="TextBox 18"/>
          <p:cNvSpPr txBox="1"/>
          <p:nvPr/>
        </p:nvSpPr>
        <p:spPr>
          <a:xfrm>
            <a:off x="2377447" y="3675281"/>
            <a:ext cx="7261244" cy="668645"/>
          </a:xfrm>
          <a:prstGeom prst="rect">
            <a:avLst/>
          </a:prstGeom>
          <a:noFill/>
        </p:spPr>
        <p:txBody>
          <a:bodyPr wrap="square">
            <a:spAutoFit/>
          </a:bodyPr>
          <a:lstStyle/>
          <a:p>
            <a:pPr algn="ctr" fontAlgn="auto">
              <a:lnSpc>
                <a:spcPct val="130000"/>
              </a:lnSpc>
              <a:spcBef>
                <a:spcPts val="0"/>
              </a:spcBef>
              <a:spcAft>
                <a:spcPts val="0"/>
              </a:spcAft>
              <a:defRPr/>
            </a:pPr>
            <a:r>
              <a:rPr lang="vi-VN" altLang="zh-CN" sz="3200" b="1" dirty="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THƯA CHUYỆN VỚI MẸ</a:t>
            </a:r>
            <a:endParaRPr lang="en-US" altLang="zh-CN" sz="3200" b="1" dirty="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7" name="TextBox 16">
            <a:extLst>
              <a:ext uri="{FF2B5EF4-FFF2-40B4-BE49-F238E27FC236}">
                <a16:creationId xmlns:a16="http://schemas.microsoft.com/office/drawing/2014/main" id="{0BB2C07A-5BC7-429B-8F6C-A07413697FC5}"/>
              </a:ext>
            </a:extLst>
          </p:cNvPr>
          <p:cNvSpPr txBox="1"/>
          <p:nvPr/>
        </p:nvSpPr>
        <p:spPr>
          <a:xfrm>
            <a:off x="4290734" y="2958219"/>
            <a:ext cx="3128969" cy="461665"/>
          </a:xfrm>
          <a:prstGeom prst="rect">
            <a:avLst/>
          </a:prstGeom>
          <a:noFill/>
        </p:spPr>
        <p:txBody>
          <a:bodyPr wrap="square" rtlCol="0">
            <a:spAutoFit/>
          </a:bodyPr>
          <a:lstStyle/>
          <a:p>
            <a:pPr algn="ctr"/>
            <a:r>
              <a:rPr lang="vi-VN" sz="2400" dirty="0">
                <a:solidFill>
                  <a:schemeClr val="bg1"/>
                </a:solidFill>
                <a:latin typeface="Times New Roman" panose="02020603050405020304" pitchFamily="18" charset="0"/>
                <a:cs typeface="Times New Roman" panose="02020603050405020304" pitchFamily="18" charset="0"/>
              </a:rPr>
              <a:t>TẬP ĐỌC LỚP 4</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8" name="TextBox 18">
            <a:extLst>
              <a:ext uri="{FF2B5EF4-FFF2-40B4-BE49-F238E27FC236}">
                <a16:creationId xmlns:a16="http://schemas.microsoft.com/office/drawing/2014/main" id="{CA58E5B0-B1CB-4FAF-9710-1C51200AAAA8}"/>
              </a:ext>
            </a:extLst>
          </p:cNvPr>
          <p:cNvSpPr txBox="1"/>
          <p:nvPr/>
        </p:nvSpPr>
        <p:spPr>
          <a:xfrm>
            <a:off x="3192056" y="4683387"/>
            <a:ext cx="5807886" cy="524567"/>
          </a:xfrm>
          <a:prstGeom prst="rect">
            <a:avLst/>
          </a:prstGeom>
          <a:noFill/>
        </p:spPr>
        <p:txBody>
          <a:bodyPr wrap="square">
            <a:spAutoFit/>
          </a:bodyPr>
          <a:lstStyle/>
          <a:p>
            <a:pPr algn="ctr" fontAlgn="auto">
              <a:lnSpc>
                <a:spcPct val="130000"/>
              </a:lnSpc>
              <a:spcBef>
                <a:spcPts val="0"/>
              </a:spcBef>
              <a:spcAft>
                <a:spcPts val="0"/>
              </a:spcAft>
              <a:defRPr/>
            </a:pPr>
            <a:r>
              <a:rPr lang="vi-VN" altLang="zh-CN" sz="20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vi-VN" altLang="zh-CN" sz="2400" dirty="0">
                <a:solidFill>
                  <a:schemeClr val="accent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Giáo viên thực hiện: Hà Thị Ngọc Lan</a:t>
            </a:r>
            <a:endParaRPr lang="en-US" altLang="zh-CN" sz="2400" dirty="0">
              <a:solidFill>
                <a:schemeClr val="accent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 name="文本框 15">
            <a:extLst>
              <a:ext uri="{FF2B5EF4-FFF2-40B4-BE49-F238E27FC236}">
                <a16:creationId xmlns:a16="http://schemas.microsoft.com/office/drawing/2014/main" id="{7D5FD5BD-A025-574E-99C8-A36F1790FDDE}"/>
              </a:ext>
            </a:extLst>
          </p:cNvPr>
          <p:cNvSpPr txBox="1"/>
          <p:nvPr/>
        </p:nvSpPr>
        <p:spPr>
          <a:xfrm>
            <a:off x="2842545" y="1128057"/>
            <a:ext cx="6506909"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5F91B0"/>
                </a:solidFill>
                <a:effectLst/>
                <a:uLnTx/>
                <a:uFillTx/>
                <a:latin typeface="UTM Cookies" panose="02040603050506020204" pitchFamily="18" charset="0"/>
                <a:ea typeface="inpin heiti" panose="00000500000000000000" pitchFamily="2" charset="-122"/>
                <a:sym typeface="inpin heiti" panose="00000500000000000000" pitchFamily="2" charset="-122"/>
              </a:rPr>
              <a:t>PHÒNG</a:t>
            </a:r>
            <a:r>
              <a:rPr kumimoji="0" lang="en-US" altLang="zh-CN" sz="2400" b="1" i="0" u="none" strike="noStrike" kern="1200" cap="none" spc="0" normalizeH="0" noProof="0" dirty="0">
                <a:ln>
                  <a:noFill/>
                </a:ln>
                <a:solidFill>
                  <a:srgbClr val="5F91B0"/>
                </a:solidFill>
                <a:effectLst/>
                <a:uLnTx/>
                <a:uFillTx/>
                <a:latin typeface="UTM Cookies" panose="02040603050506020204" pitchFamily="18" charset="0"/>
                <a:ea typeface="inpin heiti" panose="00000500000000000000" pitchFamily="2" charset="-122"/>
                <a:sym typeface="inpin heiti" panose="00000500000000000000" pitchFamily="2" charset="-122"/>
              </a:rPr>
              <a:t> GIÁO DỤC VÀ ĐÀO TẠO QUẬN LONG BIÊN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baseline="0" dirty="0">
                <a:solidFill>
                  <a:srgbClr val="5F91B0"/>
                </a:solidFill>
                <a:latin typeface="UTM Cookies" panose="02040603050506020204" pitchFamily="18" charset="0"/>
                <a:ea typeface="inpin heiti" panose="00000500000000000000" pitchFamily="2" charset="-122"/>
                <a:sym typeface="inpin heiti" panose="00000500000000000000" pitchFamily="2" charset="-122"/>
              </a:rPr>
              <a:t>TRƯỜNG TIỂU HỌC LÊ QUÝ ĐÔN</a:t>
            </a:r>
            <a:endParaRPr kumimoji="0" lang="zh-CN" altLang="en-US" sz="2400" b="1" i="0" u="none" strike="noStrike" kern="1200" cap="none" spc="0" normalizeH="0" baseline="0" noProof="0" dirty="0">
              <a:ln>
                <a:noFill/>
              </a:ln>
              <a:solidFill>
                <a:srgbClr val="5F91B0"/>
              </a:solidFill>
              <a:effectLst/>
              <a:uLnTx/>
              <a:uFillTx/>
              <a:latin typeface="UTM Cookies" panose="02040603050506020204" pitchFamily="18" charset="0"/>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325299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ppt_w</p:attrName>
                                        </p:attrNameLst>
                                      </p:cBhvr>
                                      <p:tavLst>
                                        <p:tav tm="0" fmla="#ppt_w*sin(2.5*pi*$)">
                                          <p:val>
                                            <p:fltVal val="0"/>
                                          </p:val>
                                        </p:tav>
                                        <p:tav tm="100000">
                                          <p:val>
                                            <p:fltVal val="1"/>
                                          </p:val>
                                        </p:tav>
                                      </p:tavLst>
                                    </p:anim>
                                    <p:anim calcmode="lin" valueType="num">
                                      <p:cBhvr>
                                        <p:cTn id="9" dur="500" fill="hold"/>
                                        <p:tgtEl>
                                          <p:spTgt spid="20"/>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20"/>
                                        </p:tgtEl>
                                      </p:cBhvr>
                                      <p:by x="500000" y="500000"/>
                                    </p:animScale>
                                  </p:childTnLst>
                                </p:cTn>
                              </p:par>
                              <p:par>
                                <p:cTn id="12" presetID="6" presetClass="emph" presetSubtype="0" fill="hold" grpId="2" nodeType="withEffect">
                                  <p:stCondLst>
                                    <p:cond delay="0"/>
                                  </p:stCondLst>
                                  <p:iterate type="lt">
                                    <p:tmPct val="10000"/>
                                  </p:iterate>
                                  <p:childTnLst>
                                    <p:animScale>
                                      <p:cBhvr>
                                        <p:cTn id="13" dur="500" fill="hold"/>
                                        <p:tgtEl>
                                          <p:spTgt spid="20"/>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0" grpId="2"/>
    </p:bldLst>
  </p:timing>
  <p:extLst>
    <p:ext uri="{E180D4A7-C9FB-4DFB-919C-405C955672EB}">
      <p14:showEvtLst xmlns:p14="http://schemas.microsoft.com/office/powerpoint/2010/main">
        <p14:playEvt time="0" objId="1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302576" y="-59267"/>
            <a:ext cx="12192000" cy="6224397"/>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449219"/>
            <a:ext cx="668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8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913354"/>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Tập đọc</a:t>
            </a:r>
            <a:endParaRPr lang="zh-CN" altLang="en-US" sz="32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315898" y="1404994"/>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1944948"/>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a:t>
            </a:r>
            <a:r>
              <a:rPr lang="vi-VN" altLang="zh-CN" sz="2800" i="1" dirty="0">
                <a:solidFill>
                  <a:schemeClr val="bg1"/>
                </a:solidFill>
                <a:latin typeface="+mj-lt"/>
                <a:ea typeface="方正姚体" panose="02010601030101010101" pitchFamily="2" charset="-122"/>
              </a:rPr>
              <a:t>Theo Nam Cao</a:t>
            </a:r>
            <a:r>
              <a:rPr lang="vi-VN" altLang="zh-CN" sz="3200" dirty="0">
                <a:solidFill>
                  <a:schemeClr val="bg1"/>
                </a:solidFill>
                <a:latin typeface="+mj-lt"/>
                <a:ea typeface="方正姚体" panose="02010601030101010101" pitchFamily="2" charset="-122"/>
              </a:rPr>
              <a:t>)</a:t>
            </a:r>
            <a:endParaRPr lang="zh-CN" altLang="en-US" sz="32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267902" y="2261877"/>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00B050"/>
                </a:solidFill>
                <a:latin typeface="+mj-lt"/>
                <a:ea typeface="方正姚体" panose="02010601030101010101" pitchFamily="2" charset="-122"/>
              </a:rPr>
              <a:t>Luyện đọc câu :</a:t>
            </a:r>
            <a:endParaRPr lang="zh-CN" altLang="en-US" sz="3200" dirty="0">
              <a:solidFill>
                <a:srgbClr val="00B050"/>
              </a:solidFill>
              <a:latin typeface="+mj-lt"/>
              <a:ea typeface="方正姚体" panose="02010601030101010101" pitchFamily="2" charset="-122"/>
            </a:endParaRPr>
          </a:p>
        </p:txBody>
      </p:sp>
      <p:sp>
        <p:nvSpPr>
          <p:cNvPr id="7" name="Rectangle 6">
            <a:extLst>
              <a:ext uri="{FF2B5EF4-FFF2-40B4-BE49-F238E27FC236}">
                <a16:creationId xmlns:a16="http://schemas.microsoft.com/office/drawing/2014/main" id="{54D51856-5068-4A98-B73B-3A96F13298B2}"/>
              </a:ext>
            </a:extLst>
          </p:cNvPr>
          <p:cNvSpPr/>
          <p:nvPr/>
        </p:nvSpPr>
        <p:spPr>
          <a:xfrm>
            <a:off x="1693333" y="2828836"/>
            <a:ext cx="9321799" cy="2554545"/>
          </a:xfrm>
          <a:prstGeom prst="rect">
            <a:avLst/>
          </a:prstGeom>
        </p:spPr>
        <p:txBody>
          <a:bodyPr wrap="square">
            <a:spAutoFit/>
          </a:bodyPr>
          <a:lstStyle/>
          <a:p>
            <a:pPr>
              <a:spcBef>
                <a:spcPct val="0"/>
              </a:spcBef>
            </a:pPr>
            <a:r>
              <a:rPr lang="vi-VN" altLang="en-US" sz="3200" b="1" dirty="0">
                <a:solidFill>
                  <a:schemeClr val="bg1"/>
                </a:solidFill>
              </a:rPr>
              <a:t>Bất giác,</a:t>
            </a:r>
            <a:r>
              <a:rPr lang="vi-VN" altLang="en-US" sz="3200" b="1" i="1" dirty="0">
                <a:solidFill>
                  <a:schemeClr val="bg1"/>
                </a:solidFill>
              </a:rPr>
              <a:t> </a:t>
            </a:r>
            <a:r>
              <a:rPr lang="vi-VN" altLang="en-US" sz="3200" b="1" dirty="0">
                <a:solidFill>
                  <a:schemeClr val="bg1"/>
                </a:solidFill>
              </a:rPr>
              <a:t>em lại nhớ đến ba người thợ nhễ nhại mồ hôi </a:t>
            </a:r>
            <a:r>
              <a:rPr lang="en-US" altLang="en-US" sz="3200" b="1" i="1" dirty="0">
                <a:solidFill>
                  <a:schemeClr val="bg1"/>
                </a:solidFill>
              </a:rPr>
              <a:t> </a:t>
            </a:r>
            <a:r>
              <a:rPr lang="vi-VN" altLang="en-US" sz="3200" b="1" dirty="0">
                <a:solidFill>
                  <a:schemeClr val="bg1"/>
                </a:solidFill>
              </a:rPr>
              <a:t>mà vui vẻ</a:t>
            </a:r>
            <a:r>
              <a:rPr lang="vi-VN" altLang="en-US" sz="3200" b="1" i="1" dirty="0">
                <a:solidFill>
                  <a:schemeClr val="bg1"/>
                </a:solidFill>
              </a:rPr>
              <a:t> </a:t>
            </a:r>
            <a:r>
              <a:rPr lang="vi-VN" altLang="en-US" sz="3200" b="1" dirty="0">
                <a:solidFill>
                  <a:schemeClr val="bg1"/>
                </a:solidFill>
              </a:rPr>
              <a:t>bên tiếng bễ thổi “phì phào”, </a:t>
            </a:r>
            <a:r>
              <a:rPr lang="vi-VN" altLang="en-US" sz="3200" b="1" i="1" dirty="0">
                <a:solidFill>
                  <a:schemeClr val="bg1"/>
                </a:solidFill>
              </a:rPr>
              <a:t> </a:t>
            </a:r>
            <a:r>
              <a:rPr lang="vi-VN" altLang="en-US" sz="3200" b="1" dirty="0">
                <a:solidFill>
                  <a:schemeClr val="bg1"/>
                </a:solidFill>
              </a:rPr>
              <a:t>tiếng búa con, búa lớn  theo nhau đập “cúc cắc”</a:t>
            </a:r>
            <a:r>
              <a:rPr lang="vi-VN" altLang="en-US" sz="3200" b="1" i="1" dirty="0">
                <a:solidFill>
                  <a:schemeClr val="bg1"/>
                </a:solidFill>
              </a:rPr>
              <a:t> </a:t>
            </a:r>
            <a:r>
              <a:rPr lang="vi-VN" altLang="en-US" sz="3200" b="1" dirty="0">
                <a:solidFill>
                  <a:schemeClr val="bg1"/>
                </a:solidFill>
              </a:rPr>
              <a:t> và những tàn lửa đỏ hồng, bắn tóe lên  như khi đốt cây bông.</a:t>
            </a:r>
            <a:endParaRPr lang="en-US" altLang="en-US" sz="3200" b="1" dirty="0">
              <a:solidFill>
                <a:schemeClr val="bg1"/>
              </a:solidFill>
            </a:endParaRPr>
          </a:p>
        </p:txBody>
      </p:sp>
      <p:cxnSp>
        <p:nvCxnSpPr>
          <p:cNvPr id="20" name="Straight Connector 19">
            <a:extLst>
              <a:ext uri="{FF2B5EF4-FFF2-40B4-BE49-F238E27FC236}">
                <a16:creationId xmlns:a16="http://schemas.microsoft.com/office/drawing/2014/main" id="{55FF3187-6C7D-4D8F-8104-E0D1663DA995}"/>
              </a:ext>
            </a:extLst>
          </p:cNvPr>
          <p:cNvCxnSpPr>
            <a:cxnSpLocks/>
          </p:cNvCxnSpPr>
          <p:nvPr/>
        </p:nvCxnSpPr>
        <p:spPr>
          <a:xfrm flipH="1">
            <a:off x="6159499" y="3877247"/>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F08342E-9F0F-469C-A6CC-36219485F89A}"/>
              </a:ext>
            </a:extLst>
          </p:cNvPr>
          <p:cNvCxnSpPr>
            <a:cxnSpLocks/>
          </p:cNvCxnSpPr>
          <p:nvPr/>
        </p:nvCxnSpPr>
        <p:spPr>
          <a:xfrm flipH="1">
            <a:off x="9132566" y="2865389"/>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6E94EF9-C303-42B2-A167-06E34E25A7C7}"/>
              </a:ext>
            </a:extLst>
          </p:cNvPr>
          <p:cNvCxnSpPr>
            <a:cxnSpLocks/>
          </p:cNvCxnSpPr>
          <p:nvPr/>
        </p:nvCxnSpPr>
        <p:spPr>
          <a:xfrm flipH="1">
            <a:off x="10329335" y="4326955"/>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32F05A-2540-433B-A482-3E79F6A1A973}"/>
              </a:ext>
            </a:extLst>
          </p:cNvPr>
          <p:cNvCxnSpPr>
            <a:cxnSpLocks/>
          </p:cNvCxnSpPr>
          <p:nvPr/>
        </p:nvCxnSpPr>
        <p:spPr>
          <a:xfrm flipH="1">
            <a:off x="2650067" y="4326955"/>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35DD2E-01CF-4799-9C47-57FE6986FC6A}"/>
              </a:ext>
            </a:extLst>
          </p:cNvPr>
          <p:cNvCxnSpPr>
            <a:cxnSpLocks/>
          </p:cNvCxnSpPr>
          <p:nvPr/>
        </p:nvCxnSpPr>
        <p:spPr>
          <a:xfrm flipH="1">
            <a:off x="3120009" y="3393432"/>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083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sp>
        <p:nvSpPr>
          <p:cNvPr id="29" name="Subtitle 2">
            <a:extLst>
              <a:ext uri="{FF2B5EF4-FFF2-40B4-BE49-F238E27FC236}">
                <a16:creationId xmlns:a16="http://schemas.microsoft.com/office/drawing/2014/main" id="{E9A3F09B-C366-4710-A990-58E8C2D04900}"/>
              </a:ext>
            </a:extLst>
          </p:cNvPr>
          <p:cNvSpPr txBox="1">
            <a:spLocks/>
          </p:cNvSpPr>
          <p:nvPr/>
        </p:nvSpPr>
        <p:spPr bwMode="auto">
          <a:xfrm>
            <a:off x="3241675" y="109538"/>
            <a:ext cx="359939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30" name="Text Box 5">
            <a:extLst>
              <a:ext uri="{FF2B5EF4-FFF2-40B4-BE49-F238E27FC236}">
                <a16:creationId xmlns:a16="http://schemas.microsoft.com/office/drawing/2014/main" id="{0CA9C80D-134E-4343-9132-24B5CB6DE25C}"/>
              </a:ext>
            </a:extLst>
          </p:cNvPr>
          <p:cNvSpPr txBox="1">
            <a:spLocks noChangeArrowheads="1"/>
          </p:cNvSpPr>
          <p:nvPr/>
        </p:nvSpPr>
        <p:spPr bwMode="auto">
          <a:xfrm>
            <a:off x="1063093" y="701675"/>
            <a:ext cx="9799639" cy="12618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vi-VN" b="1" dirty="0" err="1">
                <a:solidFill>
                  <a:srgbClr val="0000FF"/>
                </a:solidFill>
                <a:latin typeface="Times New Roman" panose="02020603050405020304" pitchFamily="18" charset="0"/>
                <a:cs typeface="Times New Roman" panose="02020603050405020304" pitchFamily="18" charset="0"/>
              </a:rPr>
              <a:t>Lò</a:t>
            </a:r>
            <a:r>
              <a:rPr lang="en-GB" altLang="vi-VN" b="1" dirty="0">
                <a:solidFill>
                  <a:srgbClr val="0000FF"/>
                </a:solidFill>
                <a:latin typeface="Times New Roman" panose="02020603050405020304" pitchFamily="18" charset="0"/>
                <a:cs typeface="Times New Roman" panose="02020603050405020304" pitchFamily="18" charset="0"/>
              </a:rPr>
              <a:t> </a:t>
            </a:r>
            <a:r>
              <a:rPr lang="en-GB" altLang="vi-VN" b="1" dirty="0" err="1">
                <a:solidFill>
                  <a:srgbClr val="0000FF"/>
                </a:solidFill>
                <a:latin typeface="Times New Roman" panose="02020603050405020304" pitchFamily="18" charset="0"/>
                <a:cs typeface="Times New Roman" panose="02020603050405020304" pitchFamily="18" charset="0"/>
              </a:rPr>
              <a:t>rèn</a:t>
            </a:r>
            <a:r>
              <a:rPr lang="en-GB" altLang="vi-VN" b="1" dirty="0">
                <a:solidFill>
                  <a:srgbClr val="0000FF"/>
                </a:solidFill>
                <a:latin typeface="Times New Roman" panose="02020603050405020304" pitchFamily="18" charset="0"/>
                <a:cs typeface="Times New Roman" panose="02020603050405020304" pitchFamily="18" charset="0"/>
              </a:rPr>
              <a:t>:</a:t>
            </a:r>
            <a:r>
              <a:rPr lang="vi-VN" altLang="en-US" dirty="0">
                <a:latin typeface="Times New Roman" panose="02020603050405020304" pitchFamily="18" charset="0"/>
                <a:cs typeface="Times New Roman" panose="02020603050405020304" pitchFamily="18" charset="0"/>
              </a:rPr>
              <a:t>Nơi chế tạo bằng thủ công những vật dụng bằng kim loại như dao, liềm, cuốc, xẻng</a:t>
            </a:r>
            <a:r>
              <a:rPr lang="vi-VN" altLang="en-US" sz="4000" dirty="0">
                <a:latin typeface="Times New Roman" panose="02020603050405020304" pitchFamily="18" charset="0"/>
                <a:cs typeface="Times New Roman" panose="02020603050405020304" pitchFamily="18" charset="0"/>
              </a:rPr>
              <a:t>,...</a:t>
            </a:r>
            <a:r>
              <a:rPr lang="en-GB" altLang="vi-VN" sz="4000" b="1" dirty="0">
                <a:solidFill>
                  <a:srgbClr val="0000FF"/>
                </a:solidFill>
                <a:latin typeface="Times New Roman" panose="02020603050405020304" pitchFamily="18" charset="0"/>
                <a:cs typeface="Times New Roman" panose="02020603050405020304" pitchFamily="18" charset="0"/>
              </a:rPr>
              <a:t> </a:t>
            </a:r>
            <a:r>
              <a:rPr lang="en-GB" altLang="vi-VN" sz="4000" b="1" dirty="0">
                <a:latin typeface="Times New Roman" panose="02020603050405020304" pitchFamily="18" charset="0"/>
                <a:cs typeface="Times New Roman" panose="02020603050405020304" pitchFamily="18" charset="0"/>
              </a:rPr>
              <a:t> </a:t>
            </a:r>
          </a:p>
        </p:txBody>
      </p:sp>
      <p:pic>
        <p:nvPicPr>
          <p:cNvPr id="31" name="Picture 1">
            <a:extLst>
              <a:ext uri="{FF2B5EF4-FFF2-40B4-BE49-F238E27FC236}">
                <a16:creationId xmlns:a16="http://schemas.microsoft.com/office/drawing/2014/main" id="{293C6AE7-1B5C-46FB-9CCC-B1CBF02AD9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5333" y="2033587"/>
            <a:ext cx="4538134" cy="39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1">
            <a:extLst>
              <a:ext uri="{FF2B5EF4-FFF2-40B4-BE49-F238E27FC236}">
                <a16:creationId xmlns:a16="http://schemas.microsoft.com/office/drawing/2014/main" id="{C1470E1E-6655-409D-8473-07D659CDB921}"/>
              </a:ext>
            </a:extLst>
          </p:cNvPr>
          <p:cNvSpPr txBox="1">
            <a:spLocks noChangeArrowheads="1"/>
          </p:cNvSpPr>
          <p:nvPr/>
        </p:nvSpPr>
        <p:spPr bwMode="auto">
          <a:xfrm>
            <a:off x="4228575" y="6040438"/>
            <a:ext cx="222941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vi-VN" altLang="en-US" sz="4000" b="1">
                <a:latin typeface="Times New Roman" panose="02020603050405020304" pitchFamily="18" charset="0"/>
                <a:cs typeface="Times New Roman" panose="02020603050405020304" pitchFamily="18" charset="0"/>
              </a:rPr>
              <a:t>Lò rèn</a:t>
            </a:r>
          </a:p>
        </p:txBody>
      </p:sp>
      <p:pic>
        <p:nvPicPr>
          <p:cNvPr id="33" name="Picture 12">
            <a:extLst>
              <a:ext uri="{FF2B5EF4-FFF2-40B4-BE49-F238E27FC236}">
                <a16:creationId xmlns:a16="http://schemas.microsoft.com/office/drawing/2014/main" id="{5123BBF4-0229-438F-86D0-E9C6FCD2E0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33532" y="2033588"/>
            <a:ext cx="4656667" cy="391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384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sp>
        <p:nvSpPr>
          <p:cNvPr id="29" name="Subtitle 2">
            <a:extLst>
              <a:ext uri="{FF2B5EF4-FFF2-40B4-BE49-F238E27FC236}">
                <a16:creationId xmlns:a16="http://schemas.microsoft.com/office/drawing/2014/main" id="{E9A3F09B-C366-4710-A990-58E8C2D04900}"/>
              </a:ext>
            </a:extLst>
          </p:cNvPr>
          <p:cNvSpPr txBox="1">
            <a:spLocks/>
          </p:cNvSpPr>
          <p:nvPr/>
        </p:nvSpPr>
        <p:spPr bwMode="auto">
          <a:xfrm>
            <a:off x="3241675" y="109538"/>
            <a:ext cx="359939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8" name="Text Box 5">
            <a:extLst>
              <a:ext uri="{FF2B5EF4-FFF2-40B4-BE49-F238E27FC236}">
                <a16:creationId xmlns:a16="http://schemas.microsoft.com/office/drawing/2014/main" id="{A3EB67E1-6258-4EFA-8141-46CAC9206672}"/>
              </a:ext>
            </a:extLst>
          </p:cNvPr>
          <p:cNvSpPr txBox="1">
            <a:spLocks noChangeArrowheads="1"/>
          </p:cNvSpPr>
          <p:nvPr/>
        </p:nvSpPr>
        <p:spPr bwMode="auto">
          <a:xfrm>
            <a:off x="1063093" y="914400"/>
            <a:ext cx="10079039"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vi-VN" altLang="vi-VN" sz="3200" b="1" dirty="0">
                <a:solidFill>
                  <a:srgbClr val="0000FF"/>
                </a:solidFill>
                <a:latin typeface="Times New Roman" panose="02020603050405020304" pitchFamily="18" charset="0"/>
                <a:cs typeface="Times New Roman" panose="02020603050405020304" pitchFamily="18" charset="0"/>
              </a:rPr>
              <a:t>Nghề thợ rèn</a:t>
            </a:r>
            <a:r>
              <a:rPr lang="en-GB" altLang="vi-VN" sz="3200" b="1" dirty="0">
                <a:solidFill>
                  <a:srgbClr val="0000FF"/>
                </a:solidFill>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Là nghề mà những người thợ dùng tài khéo léo và sức lực của đôi tay để rèn sắt (kim loại) thành các dụng cụ như: dao, liềm, cuốc, xẻng,...</a:t>
            </a:r>
            <a:endParaRPr lang="en-US" altLang="en-US" sz="3200" dirty="0">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4F05D533-E081-4895-B534-FFFFEC884B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1634" y="2616200"/>
            <a:ext cx="756054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712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sp>
        <p:nvSpPr>
          <p:cNvPr id="29" name="Subtitle 2">
            <a:extLst>
              <a:ext uri="{FF2B5EF4-FFF2-40B4-BE49-F238E27FC236}">
                <a16:creationId xmlns:a16="http://schemas.microsoft.com/office/drawing/2014/main" id="{E9A3F09B-C366-4710-A990-58E8C2D04900}"/>
              </a:ext>
            </a:extLst>
          </p:cNvPr>
          <p:cNvSpPr txBox="1">
            <a:spLocks/>
          </p:cNvSpPr>
          <p:nvPr/>
        </p:nvSpPr>
        <p:spPr bwMode="auto">
          <a:xfrm>
            <a:off x="3241675" y="109538"/>
            <a:ext cx="359939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6" name="Picture 4" descr="don nam moi 2018">
            <a:extLst>
              <a:ext uri="{FF2B5EF4-FFF2-40B4-BE49-F238E27FC236}">
                <a16:creationId xmlns:a16="http://schemas.microsoft.com/office/drawing/2014/main" id="{D2B7AFD4-A98C-4D49-B1D4-4DCFD46DA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497514" y="880536"/>
            <a:ext cx="3891228" cy="5029200"/>
          </a:xfrm>
          <a:prstGeom prst="rect">
            <a:avLst/>
          </a:prstGeom>
          <a:noFill/>
        </p:spPr>
      </p:pic>
      <p:sp>
        <p:nvSpPr>
          <p:cNvPr id="7" name="TextBox 4">
            <a:extLst>
              <a:ext uri="{FF2B5EF4-FFF2-40B4-BE49-F238E27FC236}">
                <a16:creationId xmlns:a16="http://schemas.microsoft.com/office/drawing/2014/main" id="{93162EF5-0EFD-488F-847F-0DBF3D252906}"/>
              </a:ext>
            </a:extLst>
          </p:cNvPr>
          <p:cNvSpPr txBox="1">
            <a:spLocks noChangeArrowheads="1"/>
          </p:cNvSpPr>
          <p:nvPr/>
        </p:nvSpPr>
        <p:spPr bwMode="auto">
          <a:xfrm>
            <a:off x="4702175" y="6138336"/>
            <a:ext cx="520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   Cây bông (Pháo hoa)</a:t>
            </a:r>
            <a:endParaRPr lang="vi-VN" altLang="en-US" b="1">
              <a:latin typeface="Times New Roman" panose="02020603050405020304" pitchFamily="18" charset="0"/>
              <a:cs typeface="Times New Roman" panose="02020603050405020304" pitchFamily="18" charset="0"/>
            </a:endParaRPr>
          </a:p>
        </p:txBody>
      </p:sp>
      <p:pic>
        <p:nvPicPr>
          <p:cNvPr id="10" name="Picture 1">
            <a:extLst>
              <a:ext uri="{FF2B5EF4-FFF2-40B4-BE49-F238E27FC236}">
                <a16:creationId xmlns:a16="http://schemas.microsoft.com/office/drawing/2014/main" id="{33F16786-30C1-462B-B902-880CB6C349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2075" y="880536"/>
            <a:ext cx="383645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a16="http://schemas.microsoft.com/office/drawing/2014/main" id="{97C29AFC-2276-44B8-8EBC-0976982C164F}"/>
              </a:ext>
            </a:extLst>
          </p:cNvPr>
          <p:cNvSpPr txBox="1">
            <a:spLocks noChangeArrowheads="1"/>
          </p:cNvSpPr>
          <p:nvPr/>
        </p:nvSpPr>
        <p:spPr bwMode="auto">
          <a:xfrm>
            <a:off x="1733550" y="6138336"/>
            <a:ext cx="253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a:latin typeface="Times New Roman" panose="02020603050405020304" pitchFamily="18" charset="0"/>
                <a:cs typeface="Times New Roman" panose="02020603050405020304" pitchFamily="18" charset="0"/>
              </a:rPr>
              <a:t>Tàn lửa </a:t>
            </a:r>
            <a:endParaRPr lang="vi-VN"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296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sp>
        <p:nvSpPr>
          <p:cNvPr id="29" name="Subtitle 2">
            <a:extLst>
              <a:ext uri="{FF2B5EF4-FFF2-40B4-BE49-F238E27FC236}">
                <a16:creationId xmlns:a16="http://schemas.microsoft.com/office/drawing/2014/main" id="{E9A3F09B-C366-4710-A990-58E8C2D04900}"/>
              </a:ext>
            </a:extLst>
          </p:cNvPr>
          <p:cNvSpPr txBox="1">
            <a:spLocks/>
          </p:cNvSpPr>
          <p:nvPr/>
        </p:nvSpPr>
        <p:spPr bwMode="auto">
          <a:xfrm>
            <a:off x="3241675" y="109538"/>
            <a:ext cx="359939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14" name="Picture 13" descr="Bức ảnh thu hút được rất nhiều sự quan tâm của dân mạng. Ảnh: Nguyễn Khánh.">
            <a:extLst>
              <a:ext uri="{FF2B5EF4-FFF2-40B4-BE49-F238E27FC236}">
                <a16:creationId xmlns:a16="http://schemas.microsoft.com/office/drawing/2014/main" id="{A59C3A5C-10CF-410E-8B34-9ECB227DF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532" y="956732"/>
            <a:ext cx="7577667" cy="544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634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694751"/>
            <a:ext cx="668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0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0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Tập đọc</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02961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solidFill>
                  <a:schemeClr val="bg1"/>
                </a:solidFill>
                <a:latin typeface="+mj-lt"/>
                <a:ea typeface="方正姚体" panose="02010601030101010101" pitchFamily="2" charset="-122"/>
              </a:rPr>
              <a:t>(</a:t>
            </a:r>
            <a:r>
              <a:rPr lang="vi-VN" altLang="zh-CN" sz="2400" i="1" dirty="0">
                <a:solidFill>
                  <a:schemeClr val="bg1"/>
                </a:solidFill>
                <a:latin typeface="+mj-lt"/>
                <a:ea typeface="方正姚体" panose="02010601030101010101" pitchFamily="2" charset="-122"/>
              </a:rPr>
              <a:t>Theo Nam Cao</a:t>
            </a:r>
            <a:r>
              <a:rPr lang="vi-VN" altLang="zh-CN" sz="2400" dirty="0">
                <a:solidFill>
                  <a:schemeClr val="bg1"/>
                </a:solidFill>
                <a:latin typeface="+mj-lt"/>
                <a:ea typeface="方正姚体" panose="02010601030101010101" pitchFamily="2" charset="-122"/>
              </a:rPr>
              <a:t>)</a:t>
            </a:r>
            <a:endParaRPr lang="zh-CN" altLang="en-US" sz="24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572705" y="3006952"/>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00B050"/>
                </a:solidFill>
                <a:latin typeface="+mj-lt"/>
                <a:ea typeface="方正姚体" panose="02010601030101010101" pitchFamily="2" charset="-122"/>
              </a:rPr>
              <a:t>Bài văn gồm 2 đoạn:</a:t>
            </a:r>
            <a:endParaRPr lang="zh-CN" altLang="en-US" sz="3200" dirty="0">
              <a:solidFill>
                <a:srgbClr val="00B050"/>
              </a:solidFill>
              <a:latin typeface="+mj-lt"/>
              <a:ea typeface="方正姚体" panose="02010601030101010101" pitchFamily="2" charset="-122"/>
            </a:endParaRPr>
          </a:p>
        </p:txBody>
      </p:sp>
      <p:sp>
        <p:nvSpPr>
          <p:cNvPr id="20" name="文本框 17">
            <a:extLst>
              <a:ext uri="{FF2B5EF4-FFF2-40B4-BE49-F238E27FC236}">
                <a16:creationId xmlns:a16="http://schemas.microsoft.com/office/drawing/2014/main" id="{5E9DB31B-55AC-4977-BF89-F60D27739A24}"/>
              </a:ext>
            </a:extLst>
          </p:cNvPr>
          <p:cNvSpPr txBox="1">
            <a:spLocks noChangeArrowheads="1"/>
          </p:cNvSpPr>
          <p:nvPr/>
        </p:nvSpPr>
        <p:spPr bwMode="auto">
          <a:xfrm>
            <a:off x="3046830" y="3644327"/>
            <a:ext cx="574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FF0000"/>
                </a:solidFill>
                <a:latin typeface="+mj-lt"/>
                <a:ea typeface="方正姚体" panose="02010601030101010101" pitchFamily="2" charset="-122"/>
              </a:rPr>
              <a:t>Đoạn 1</a:t>
            </a:r>
            <a:r>
              <a:rPr lang="vi-VN" altLang="zh-CN" sz="3200" dirty="0">
                <a:solidFill>
                  <a:schemeClr val="bg1"/>
                </a:solidFill>
                <a:latin typeface="+mj-lt"/>
                <a:ea typeface="方正姚体" panose="02010601030101010101" pitchFamily="2" charset="-122"/>
              </a:rPr>
              <a:t>: Từ đầu...để kiếm sống</a:t>
            </a:r>
            <a:endParaRPr lang="zh-CN" altLang="en-US" sz="3200" dirty="0">
              <a:solidFill>
                <a:schemeClr val="bg1"/>
              </a:solidFill>
              <a:latin typeface="+mj-lt"/>
              <a:ea typeface="方正姚体" panose="02010601030101010101" pitchFamily="2" charset="-122"/>
            </a:endParaRPr>
          </a:p>
        </p:txBody>
      </p:sp>
      <p:sp>
        <p:nvSpPr>
          <p:cNvPr id="21" name="文本框 17">
            <a:extLst>
              <a:ext uri="{FF2B5EF4-FFF2-40B4-BE49-F238E27FC236}">
                <a16:creationId xmlns:a16="http://schemas.microsoft.com/office/drawing/2014/main" id="{12A7C786-00DF-422E-AB6E-6530E774598E}"/>
              </a:ext>
            </a:extLst>
          </p:cNvPr>
          <p:cNvSpPr txBox="1">
            <a:spLocks noChangeArrowheads="1"/>
          </p:cNvSpPr>
          <p:nvPr/>
        </p:nvSpPr>
        <p:spPr bwMode="auto">
          <a:xfrm>
            <a:off x="3145410" y="4297497"/>
            <a:ext cx="40512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FF0000"/>
                </a:solidFill>
                <a:latin typeface="+mj-lt"/>
                <a:ea typeface="方正姚体" panose="02010601030101010101" pitchFamily="2" charset="-122"/>
              </a:rPr>
              <a:t>Đoạn 2</a:t>
            </a:r>
            <a:r>
              <a:rPr lang="vi-VN" altLang="zh-CN" sz="3200" dirty="0">
                <a:solidFill>
                  <a:schemeClr val="bg1"/>
                </a:solidFill>
                <a:latin typeface="+mj-lt"/>
                <a:ea typeface="方正姚体" panose="02010601030101010101" pitchFamily="2" charset="-122"/>
              </a:rPr>
              <a:t>: Phần còn lại.</a:t>
            </a:r>
            <a:endParaRPr lang="zh-CN" altLang="en-US" sz="3200" dirty="0">
              <a:solidFill>
                <a:schemeClr val="bg1"/>
              </a:solidFill>
              <a:latin typeface="+mj-lt"/>
              <a:ea typeface="方正姚体" panose="02010601030101010101" pitchFamily="2" charset="-122"/>
            </a:endParaRPr>
          </a:p>
        </p:txBody>
      </p:sp>
    </p:spTree>
    <p:extLst>
      <p:ext uri="{BB962C8B-B14F-4D97-AF65-F5344CB8AC3E}">
        <p14:creationId xmlns:p14="http://schemas.microsoft.com/office/powerpoint/2010/main" val="1643540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1000"/>
                                        <p:tgtEl>
                                          <p:spTgt spid="5"/>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75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anim calcmode="lin" valueType="num">
                                      <p:cBhvr>
                                        <p:cTn id="21" dur="750" fill="hold"/>
                                        <p:tgtEl>
                                          <p:spTgt spid="4"/>
                                        </p:tgtEl>
                                        <p:attrNameLst>
                                          <p:attrName>ppt_x</p:attrName>
                                        </p:attrNameLst>
                                      </p:cBhvr>
                                      <p:tavLst>
                                        <p:tav tm="0">
                                          <p:val>
                                            <p:strVal val="#ppt_x"/>
                                          </p:val>
                                        </p:tav>
                                        <p:tav tm="100000">
                                          <p:val>
                                            <p:strVal val="#ppt_x"/>
                                          </p:val>
                                        </p:tav>
                                      </p:tavLst>
                                    </p:anim>
                                    <p:anim calcmode="lin" valueType="num">
                                      <p:cBhvr>
                                        <p:cTn id="22" dur="75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anim calcmode="lin" valueType="num">
                                      <p:cBhvr>
                                        <p:cTn id="26" dur="750" fill="hold"/>
                                        <p:tgtEl>
                                          <p:spTgt spid="3"/>
                                        </p:tgtEl>
                                        <p:attrNameLst>
                                          <p:attrName>ppt_x</p:attrName>
                                        </p:attrNameLst>
                                      </p:cBhvr>
                                      <p:tavLst>
                                        <p:tav tm="0">
                                          <p:val>
                                            <p:strVal val="#ppt_x"/>
                                          </p:val>
                                        </p:tav>
                                        <p:tav tm="100000">
                                          <p:val>
                                            <p:strVal val="#ppt_x"/>
                                          </p:val>
                                        </p:tav>
                                      </p:tavLst>
                                    </p:anim>
                                    <p:anim calcmode="lin" valueType="num">
                                      <p:cBhvr>
                                        <p:cTn id="27" dur="75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16" presetClass="entr" presetSubtype="37"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750"/>
                                        <p:tgtEl>
                                          <p:spTgt spid="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16" presetClass="entr" presetSubtype="37"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outVertical)">
                                      <p:cBhvr>
                                        <p:cTn id="41" dur="500"/>
                                        <p:tgtEl>
                                          <p:spTgt spid="18"/>
                                        </p:tgtEl>
                                      </p:cBhvr>
                                    </p:animEffect>
                                  </p:childTnLst>
                                </p:cTn>
                              </p:par>
                            </p:childTnLst>
                          </p:cTn>
                        </p:par>
                        <p:par>
                          <p:cTn id="42" fill="hold">
                            <p:stCondLst>
                              <p:cond delay="5000"/>
                            </p:stCondLst>
                            <p:childTnLst>
                              <p:par>
                                <p:cTn id="43" presetID="55"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14"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9" name="文本框 1">
            <a:extLst>
              <a:ext uri="{FF2B5EF4-FFF2-40B4-BE49-F238E27FC236}">
                <a16:creationId xmlns:a16="http://schemas.microsoft.com/office/drawing/2014/main" id="{FFFC4AC2-87AD-433E-A3B7-708EAE4CCBFF}"/>
              </a:ext>
            </a:extLst>
          </p:cNvPr>
          <p:cNvSpPr>
            <a:spLocks noChangeArrowheads="1"/>
          </p:cNvSpPr>
          <p:nvPr/>
        </p:nvSpPr>
        <p:spPr bwMode="auto">
          <a:xfrm>
            <a:off x="-289606" y="831145"/>
            <a:ext cx="668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23" name="文本框 17">
            <a:extLst>
              <a:ext uri="{FF2B5EF4-FFF2-40B4-BE49-F238E27FC236}">
                <a16:creationId xmlns:a16="http://schemas.microsoft.com/office/drawing/2014/main" id="{AB92AB31-3FD8-43C8-A810-EC4F8B182E06}"/>
              </a:ext>
            </a:extLst>
          </p:cNvPr>
          <p:cNvSpPr txBox="1">
            <a:spLocks noChangeArrowheads="1"/>
          </p:cNvSpPr>
          <p:nvPr/>
        </p:nvSpPr>
        <p:spPr bwMode="auto">
          <a:xfrm>
            <a:off x="961941" y="320688"/>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latin typeface="+mj-lt"/>
                <a:ea typeface="方正姚体" panose="02010601030101010101" pitchFamily="2" charset="-122"/>
              </a:rPr>
              <a:t>Tập đọc</a:t>
            </a:r>
            <a:endParaRPr lang="zh-CN" altLang="en-US" sz="2800" dirty="0">
              <a:latin typeface="+mj-lt"/>
              <a:ea typeface="方正姚体" panose="02010601030101010101" pitchFamily="2" charset="-122"/>
            </a:endParaRPr>
          </a:p>
        </p:txBody>
      </p:sp>
      <p:sp>
        <p:nvSpPr>
          <p:cNvPr id="24" name="文本框 17">
            <a:extLst>
              <a:ext uri="{FF2B5EF4-FFF2-40B4-BE49-F238E27FC236}">
                <a16:creationId xmlns:a16="http://schemas.microsoft.com/office/drawing/2014/main" id="{2267BE3B-6855-4228-A9E7-E0BA5C1C206B}"/>
              </a:ext>
            </a:extLst>
          </p:cNvPr>
          <p:cNvSpPr txBox="1">
            <a:spLocks noChangeArrowheads="1"/>
          </p:cNvSpPr>
          <p:nvPr/>
        </p:nvSpPr>
        <p:spPr bwMode="auto">
          <a:xfrm>
            <a:off x="2230714" y="1386151"/>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latin typeface="+mj-lt"/>
                <a:ea typeface="方正姚体" panose="02010601030101010101" pitchFamily="2" charset="-122"/>
              </a:rPr>
              <a:t>(</a:t>
            </a:r>
            <a:r>
              <a:rPr lang="vi-VN" altLang="zh-CN" sz="2400" i="1" dirty="0">
                <a:latin typeface="+mj-lt"/>
                <a:ea typeface="方正姚体" panose="02010601030101010101" pitchFamily="2" charset="-122"/>
              </a:rPr>
              <a:t>Theo Nam Cao</a:t>
            </a:r>
            <a:r>
              <a:rPr lang="vi-VN" altLang="zh-CN" sz="2400" dirty="0">
                <a:latin typeface="+mj-lt"/>
                <a:ea typeface="方正姚体" panose="02010601030101010101" pitchFamily="2" charset="-122"/>
              </a:rPr>
              <a:t>)</a:t>
            </a:r>
            <a:endParaRPr lang="zh-CN" altLang="en-US" sz="2400" dirty="0">
              <a:latin typeface="+mj-lt"/>
              <a:ea typeface="方正姚体" panose="02010601030101010101" pitchFamily="2" charset="-122"/>
            </a:endParaRPr>
          </a:p>
        </p:txBody>
      </p:sp>
      <p:sp>
        <p:nvSpPr>
          <p:cNvPr id="3" name="TextBox 2">
            <a:extLst>
              <a:ext uri="{FF2B5EF4-FFF2-40B4-BE49-F238E27FC236}">
                <a16:creationId xmlns:a16="http://schemas.microsoft.com/office/drawing/2014/main" id="{5A863435-4F4A-4E1D-9E9D-1FAEEAD2B6BD}"/>
              </a:ext>
            </a:extLst>
          </p:cNvPr>
          <p:cNvSpPr txBox="1"/>
          <p:nvPr/>
        </p:nvSpPr>
        <p:spPr>
          <a:xfrm>
            <a:off x="838200" y="1835665"/>
            <a:ext cx="4461933" cy="400110"/>
          </a:xfrm>
          <a:prstGeom prst="rect">
            <a:avLst/>
          </a:prstGeom>
          <a:noFill/>
        </p:spPr>
        <p:txBody>
          <a:bodyPr wrap="square" rtlCol="0">
            <a:spAutoFit/>
          </a:bodyPr>
          <a:lstStyle/>
          <a:p>
            <a:r>
              <a:rPr lang="vi-VN" sz="2000" b="1" dirty="0"/>
              <a:t>* </a:t>
            </a:r>
            <a:r>
              <a:rPr lang="vi-VN" sz="2000" b="1" dirty="0">
                <a:latin typeface="+mj-lt"/>
              </a:rPr>
              <a:t>Đọc thầm đoạn 1 và tả lời câu hỏi:</a:t>
            </a:r>
            <a:endParaRPr lang="en-US" sz="2000" b="1" dirty="0"/>
          </a:p>
        </p:txBody>
      </p:sp>
      <p:sp>
        <p:nvSpPr>
          <p:cNvPr id="25" name="TextBox 24">
            <a:extLst>
              <a:ext uri="{FF2B5EF4-FFF2-40B4-BE49-F238E27FC236}">
                <a16:creationId xmlns:a16="http://schemas.microsoft.com/office/drawing/2014/main" id="{820977F7-8E91-45C7-BE16-362D6D87CE12}"/>
              </a:ext>
            </a:extLst>
          </p:cNvPr>
          <p:cNvSpPr txBox="1"/>
          <p:nvPr/>
        </p:nvSpPr>
        <p:spPr>
          <a:xfrm>
            <a:off x="770468" y="2297330"/>
            <a:ext cx="5443046" cy="3785652"/>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Từ ngày phải nghỉ học, Cương đâm ra nhớ cái lò rèn cạnh trường. Một hôm, em ngỏ ý với mẹ:</a:t>
            </a:r>
          </a:p>
          <a:p>
            <a:pPr marL="285750" indent="-285750">
              <a:buFontTx/>
              <a:buChar char="-"/>
            </a:pPr>
            <a:r>
              <a:rPr lang="vi-VN" sz="2000" dirty="0">
                <a:latin typeface="Times New Roman" panose="02020603050405020304" pitchFamily="18" charset="0"/>
                <a:cs typeface="Times New Roman" panose="02020603050405020304" pitchFamily="18" charset="0"/>
              </a:rPr>
              <a:t>Mẹ nói với thầy cho con đi học nghề rèn.</a:t>
            </a:r>
          </a:p>
          <a:p>
            <a:r>
              <a:rPr lang="vi-VN" sz="2000" dirty="0">
                <a:latin typeface="Times New Roman" panose="02020603050405020304" pitchFamily="18" charset="0"/>
                <a:cs typeface="Times New Roman" panose="02020603050405020304" pitchFamily="18" charset="0"/>
              </a:rPr>
              <a:t>Mẹ Cương đã nghe rõ mồn một lời con, nhưng bà vẫn hỏi lại:</a:t>
            </a:r>
          </a:p>
          <a:p>
            <a:pPr marL="285750" indent="-285750">
              <a:buFontTx/>
              <a:buChar char="-"/>
            </a:pPr>
            <a:r>
              <a:rPr lang="vi-VN" sz="2000" dirty="0">
                <a:latin typeface="Times New Roman" panose="02020603050405020304" pitchFamily="18" charset="0"/>
                <a:cs typeface="Times New Roman" panose="02020603050405020304" pitchFamily="18" charset="0"/>
              </a:rPr>
              <a:t>Con vừa bảo gì ?</a:t>
            </a:r>
          </a:p>
          <a:p>
            <a:pPr marL="285750" indent="-285750">
              <a:buFontTx/>
              <a:buChar char="-"/>
            </a:pPr>
            <a:r>
              <a:rPr lang="vi-VN" sz="2000" dirty="0">
                <a:latin typeface="Times New Roman" panose="02020603050405020304" pitchFamily="18" charset="0"/>
                <a:cs typeface="Times New Roman" panose="02020603050405020304" pitchFamily="18" charset="0"/>
              </a:rPr>
              <a:t>Mẹ xin thầy cho con đi làm thợ rèn.</a:t>
            </a:r>
          </a:p>
          <a:p>
            <a:pPr marL="285750" indent="-285750">
              <a:buFontTx/>
              <a:buChar char="-"/>
            </a:pPr>
            <a:r>
              <a:rPr lang="vi-VN" sz="2000" dirty="0">
                <a:latin typeface="Times New Roman" panose="02020603050405020304" pitchFamily="18" charset="0"/>
                <a:cs typeface="Times New Roman" panose="02020603050405020304" pitchFamily="18" charset="0"/>
              </a:rPr>
              <a:t>Ai xui con thế ?</a:t>
            </a:r>
          </a:p>
          <a:p>
            <a:r>
              <a:rPr lang="vi-VN" sz="2000" dirty="0">
                <a:latin typeface="Times New Roman" panose="02020603050405020304" pitchFamily="18" charset="0"/>
                <a:cs typeface="Times New Roman" panose="02020603050405020304" pitchFamily="18" charset="0"/>
              </a:rPr>
              <a:t>Cương cố cắt nghĩa cho mẹ hiểu:</a:t>
            </a:r>
          </a:p>
          <a:p>
            <a:r>
              <a:rPr lang="vi-VN" sz="2000" dirty="0">
                <a:latin typeface="Times New Roman" panose="02020603050405020304" pitchFamily="18" charset="0"/>
                <a:cs typeface="Times New Roman" panose="02020603050405020304" pitchFamily="18" charset="0"/>
              </a:rPr>
              <a:t>- Thưa mẹ, tự ý con muốn thế. Con thương mẹ vất vả, đã phải nuôi bằng mấy đứa em lại còn phải nuôi con...Con muốn học một nghề để kiếm sống...</a:t>
            </a:r>
            <a:endParaRPr lang="en-US" sz="20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36F28D6A-5316-4881-AE59-837369AEB935}"/>
              </a:ext>
            </a:extLst>
          </p:cNvPr>
          <p:cNvCxnSpPr/>
          <p:nvPr/>
        </p:nvCxnSpPr>
        <p:spPr>
          <a:xfrm>
            <a:off x="6500245" y="67733"/>
            <a:ext cx="0" cy="679026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274A87-DC31-42D3-9C1F-35038F293B3F}"/>
              </a:ext>
            </a:extLst>
          </p:cNvPr>
          <p:cNvSpPr txBox="1"/>
          <p:nvPr/>
        </p:nvSpPr>
        <p:spPr>
          <a:xfrm>
            <a:off x="6900333" y="423333"/>
            <a:ext cx="4453465" cy="707886"/>
          </a:xfrm>
          <a:prstGeom prst="rect">
            <a:avLst/>
          </a:prstGeom>
          <a:noFill/>
        </p:spPr>
        <p:txBody>
          <a:bodyPr wrap="square" rtlCol="0">
            <a:spAutoFit/>
          </a:bodyPr>
          <a:lstStyle/>
          <a:p>
            <a:r>
              <a:rPr lang="vi-VN" sz="2000" dirty="0">
                <a:solidFill>
                  <a:srgbClr val="0070C0"/>
                </a:solidFill>
                <a:latin typeface="+mj-lt"/>
              </a:rPr>
              <a:t>Câu 1: Cương xin mẹ đi học nghề gì ? Cương học nghề thợ rèn để làm gì ?</a:t>
            </a:r>
            <a:endParaRPr lang="en-US" sz="2000" dirty="0">
              <a:solidFill>
                <a:srgbClr val="0070C0"/>
              </a:solidFill>
              <a:latin typeface="+mj-lt"/>
            </a:endParaRPr>
          </a:p>
        </p:txBody>
      </p:sp>
      <p:sp>
        <p:nvSpPr>
          <p:cNvPr id="9" name="TextBox 8">
            <a:extLst>
              <a:ext uri="{FF2B5EF4-FFF2-40B4-BE49-F238E27FC236}">
                <a16:creationId xmlns:a16="http://schemas.microsoft.com/office/drawing/2014/main" id="{4C32FEAC-42AD-423D-9ECC-58DA802BA060}"/>
              </a:ext>
            </a:extLst>
          </p:cNvPr>
          <p:cNvSpPr txBox="1"/>
          <p:nvPr/>
        </p:nvSpPr>
        <p:spPr>
          <a:xfrm>
            <a:off x="6976533" y="1396995"/>
            <a:ext cx="4614332" cy="1323439"/>
          </a:xfrm>
          <a:prstGeom prst="rect">
            <a:avLst/>
          </a:prstGeom>
          <a:noFill/>
        </p:spPr>
        <p:txBody>
          <a:bodyPr wrap="square" rtlCol="0">
            <a:spAutoFit/>
          </a:bodyPr>
          <a:lstStyle/>
          <a:p>
            <a:r>
              <a:rPr lang="vi-VN" sz="2000" dirty="0">
                <a:latin typeface="+mj-lt"/>
              </a:rPr>
              <a:t>- Cương xin mẹ đi học nghề thợ rèn.</a:t>
            </a:r>
          </a:p>
          <a:p>
            <a:r>
              <a:rPr lang="vi-VN" sz="2000" dirty="0">
                <a:latin typeface="+mj-lt"/>
              </a:rPr>
              <a:t>- Cương học nghề thợ rèn để giúp đỡ mẹ. Cương thương mẹ vất vả. Cương muốn tự mình kiếm sống.</a:t>
            </a:r>
            <a:endParaRPr lang="en-US" sz="2000" dirty="0">
              <a:latin typeface="+mj-lt"/>
            </a:endParaRPr>
          </a:p>
        </p:txBody>
      </p:sp>
      <p:sp>
        <p:nvSpPr>
          <p:cNvPr id="10" name="Cloud 9">
            <a:extLst>
              <a:ext uri="{FF2B5EF4-FFF2-40B4-BE49-F238E27FC236}">
                <a16:creationId xmlns:a16="http://schemas.microsoft.com/office/drawing/2014/main" id="{AFA62DD8-CFE8-483C-B5BB-DFABBA4A9558}"/>
              </a:ext>
            </a:extLst>
          </p:cNvPr>
          <p:cNvSpPr/>
          <p:nvPr/>
        </p:nvSpPr>
        <p:spPr>
          <a:xfrm>
            <a:off x="6722535" y="2878667"/>
            <a:ext cx="5308587" cy="1097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6">
                    <a:lumMod val="50000"/>
                  </a:schemeClr>
                </a:solidFill>
              </a:rPr>
              <a:t>Đoạn 1 nói lên điều gì ?</a:t>
            </a:r>
            <a:endParaRPr lang="en-US" sz="2400" dirty="0">
              <a:solidFill>
                <a:schemeClr val="accent6">
                  <a:lumMod val="50000"/>
                </a:schemeClr>
              </a:solidFill>
            </a:endParaRPr>
          </a:p>
        </p:txBody>
      </p:sp>
      <p:sp>
        <p:nvSpPr>
          <p:cNvPr id="11" name="TextBox 10">
            <a:extLst>
              <a:ext uri="{FF2B5EF4-FFF2-40B4-BE49-F238E27FC236}">
                <a16:creationId xmlns:a16="http://schemas.microsoft.com/office/drawing/2014/main" id="{9704701C-F0D7-48DA-880A-328101049196}"/>
              </a:ext>
            </a:extLst>
          </p:cNvPr>
          <p:cNvSpPr txBox="1"/>
          <p:nvPr/>
        </p:nvSpPr>
        <p:spPr>
          <a:xfrm>
            <a:off x="6976533" y="4419594"/>
            <a:ext cx="4614315" cy="1569660"/>
          </a:xfrm>
          <a:prstGeom prst="rect">
            <a:avLst/>
          </a:prstGeom>
          <a:noFill/>
        </p:spPr>
        <p:txBody>
          <a:bodyPr wrap="square" rtlCol="0">
            <a:spAutoFit/>
          </a:bodyPr>
          <a:lstStyle/>
          <a:p>
            <a:r>
              <a:rPr lang="vi-VN" sz="3200" dirty="0">
                <a:solidFill>
                  <a:srgbClr val="FF0000"/>
                </a:solidFill>
                <a:latin typeface="+mj-lt"/>
              </a:rPr>
              <a:t>Ý 1: Nói lên ước mơ của Cương trở thành thợ rèn để giúp đỡ mẹ.</a:t>
            </a:r>
            <a:endParaRPr lang="en-US" sz="3200" dirty="0">
              <a:solidFill>
                <a:srgbClr val="FF0000"/>
              </a:solidFill>
              <a:latin typeface="+mj-lt"/>
            </a:endParaRPr>
          </a:p>
        </p:txBody>
      </p:sp>
    </p:spTree>
    <p:extLst>
      <p:ext uri="{BB962C8B-B14F-4D97-AF65-F5344CB8AC3E}">
        <p14:creationId xmlns:p14="http://schemas.microsoft.com/office/powerpoint/2010/main" val="3493397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9" name="文本框 1">
            <a:extLst>
              <a:ext uri="{FF2B5EF4-FFF2-40B4-BE49-F238E27FC236}">
                <a16:creationId xmlns:a16="http://schemas.microsoft.com/office/drawing/2014/main" id="{FFFC4AC2-87AD-433E-A3B7-708EAE4CCBFF}"/>
              </a:ext>
            </a:extLst>
          </p:cNvPr>
          <p:cNvSpPr>
            <a:spLocks noChangeArrowheads="1"/>
          </p:cNvSpPr>
          <p:nvPr/>
        </p:nvSpPr>
        <p:spPr bwMode="auto">
          <a:xfrm>
            <a:off x="2615485" y="552412"/>
            <a:ext cx="668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23" name="文本框 17">
            <a:extLst>
              <a:ext uri="{FF2B5EF4-FFF2-40B4-BE49-F238E27FC236}">
                <a16:creationId xmlns:a16="http://schemas.microsoft.com/office/drawing/2014/main" id="{AB92AB31-3FD8-43C8-A810-EC4F8B182E06}"/>
              </a:ext>
            </a:extLst>
          </p:cNvPr>
          <p:cNvSpPr txBox="1">
            <a:spLocks noChangeArrowheads="1"/>
          </p:cNvSpPr>
          <p:nvPr/>
        </p:nvSpPr>
        <p:spPr bwMode="auto">
          <a:xfrm>
            <a:off x="4715219" y="111365"/>
            <a:ext cx="27982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latin typeface="+mj-lt"/>
                <a:ea typeface="方正姚体" panose="02010601030101010101" pitchFamily="2" charset="-122"/>
              </a:rPr>
              <a:t>Tập đọc</a:t>
            </a:r>
            <a:endParaRPr lang="zh-CN" altLang="en-US" sz="2800" dirty="0">
              <a:latin typeface="+mj-lt"/>
              <a:ea typeface="方正姚体" panose="02010601030101010101" pitchFamily="2" charset="-122"/>
            </a:endParaRPr>
          </a:p>
        </p:txBody>
      </p:sp>
      <p:sp>
        <p:nvSpPr>
          <p:cNvPr id="24" name="文本框 17">
            <a:extLst>
              <a:ext uri="{FF2B5EF4-FFF2-40B4-BE49-F238E27FC236}">
                <a16:creationId xmlns:a16="http://schemas.microsoft.com/office/drawing/2014/main" id="{2267BE3B-6855-4228-A9E7-E0BA5C1C206B}"/>
              </a:ext>
            </a:extLst>
          </p:cNvPr>
          <p:cNvSpPr txBox="1">
            <a:spLocks noChangeArrowheads="1"/>
          </p:cNvSpPr>
          <p:nvPr/>
        </p:nvSpPr>
        <p:spPr bwMode="auto">
          <a:xfrm>
            <a:off x="5645943" y="111466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latin typeface="+mj-lt"/>
                <a:ea typeface="方正姚体" panose="02010601030101010101" pitchFamily="2" charset="-122"/>
              </a:rPr>
              <a:t>(</a:t>
            </a:r>
            <a:r>
              <a:rPr lang="vi-VN" altLang="zh-CN" sz="2400" i="1" dirty="0">
                <a:latin typeface="+mj-lt"/>
                <a:ea typeface="方正姚体" panose="02010601030101010101" pitchFamily="2" charset="-122"/>
              </a:rPr>
              <a:t>Theo Nam Cao</a:t>
            </a:r>
            <a:r>
              <a:rPr lang="vi-VN" altLang="zh-CN" sz="2400" dirty="0">
                <a:latin typeface="+mj-lt"/>
                <a:ea typeface="方正姚体" panose="02010601030101010101" pitchFamily="2" charset="-122"/>
              </a:rPr>
              <a:t>)</a:t>
            </a:r>
            <a:endParaRPr lang="zh-CN" altLang="en-US" sz="2400" dirty="0">
              <a:latin typeface="+mj-lt"/>
              <a:ea typeface="方正姚体" panose="02010601030101010101" pitchFamily="2" charset="-122"/>
            </a:endParaRPr>
          </a:p>
        </p:txBody>
      </p:sp>
      <p:sp>
        <p:nvSpPr>
          <p:cNvPr id="3" name="TextBox 2">
            <a:extLst>
              <a:ext uri="{FF2B5EF4-FFF2-40B4-BE49-F238E27FC236}">
                <a16:creationId xmlns:a16="http://schemas.microsoft.com/office/drawing/2014/main" id="{5A863435-4F4A-4E1D-9E9D-1FAEEAD2B6BD}"/>
              </a:ext>
            </a:extLst>
          </p:cNvPr>
          <p:cNvSpPr txBox="1"/>
          <p:nvPr/>
        </p:nvSpPr>
        <p:spPr>
          <a:xfrm>
            <a:off x="859596" y="1519664"/>
            <a:ext cx="5155614" cy="461665"/>
          </a:xfrm>
          <a:prstGeom prst="rect">
            <a:avLst/>
          </a:prstGeom>
          <a:noFill/>
        </p:spPr>
        <p:txBody>
          <a:bodyPr wrap="square" rtlCol="0">
            <a:spAutoFit/>
          </a:bodyPr>
          <a:lstStyle/>
          <a:p>
            <a:r>
              <a:rPr lang="vi-VN" sz="2400" b="1" dirty="0"/>
              <a:t>* </a:t>
            </a:r>
            <a:r>
              <a:rPr lang="vi-VN" sz="2400" b="1" dirty="0">
                <a:latin typeface="+mj-lt"/>
              </a:rPr>
              <a:t>Đọc thầm đoạn 2 và tả lời câu hỏi:</a:t>
            </a:r>
            <a:endParaRPr lang="en-US" sz="2400" b="1" dirty="0"/>
          </a:p>
        </p:txBody>
      </p:sp>
      <p:sp>
        <p:nvSpPr>
          <p:cNvPr id="25" name="TextBox 24">
            <a:extLst>
              <a:ext uri="{FF2B5EF4-FFF2-40B4-BE49-F238E27FC236}">
                <a16:creationId xmlns:a16="http://schemas.microsoft.com/office/drawing/2014/main" id="{820977F7-8E91-45C7-BE16-362D6D87CE12}"/>
              </a:ext>
            </a:extLst>
          </p:cNvPr>
          <p:cNvSpPr txBox="1"/>
          <p:nvPr/>
        </p:nvSpPr>
        <p:spPr>
          <a:xfrm>
            <a:off x="160879" y="2124213"/>
            <a:ext cx="11836490" cy="3785652"/>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Mẹ Cương như đã hiểu lòng con. Bà cảm động, xoa đầu Cương và bảo: </a:t>
            </a:r>
          </a:p>
          <a:p>
            <a:pPr marL="342900" indent="-342900">
              <a:buFontTx/>
              <a:buChar char="-"/>
            </a:pPr>
            <a:r>
              <a:rPr lang="vi-VN" sz="2400" dirty="0">
                <a:latin typeface="Times New Roman" panose="02020603050405020304" pitchFamily="18" charset="0"/>
                <a:cs typeface="Times New Roman" panose="02020603050405020304" pitchFamily="18" charset="0"/>
              </a:rPr>
              <a:t>Con muốn giúp mẹ như thế là phải. Nhưng biết thầy có chịu nghe không? Nhà ta tuy nghèo nhưng thuộc dòng dõi quan sang. Không lẽ bây giờ mẹ để con phải làm đầy tớ anh thợ rèn.</a:t>
            </a:r>
          </a:p>
          <a:p>
            <a:r>
              <a:rPr lang="vi-VN" sz="2400" dirty="0">
                <a:latin typeface="Times New Roman" panose="02020603050405020304" pitchFamily="18" charset="0"/>
                <a:cs typeface="Times New Roman" panose="02020603050405020304" pitchFamily="18" charset="0"/>
              </a:rPr>
              <a:t>Cương thấy nghèn nghẹn ở cổ. Em nắm lấy tay mẹ thiết tha:</a:t>
            </a:r>
          </a:p>
          <a:p>
            <a:pPr marL="342900" indent="-342900">
              <a:buFontTx/>
              <a:buChar char="-"/>
            </a:pPr>
            <a:r>
              <a:rPr lang="vi-VN" sz="2400" dirty="0">
                <a:latin typeface="Times New Roman" panose="02020603050405020304" pitchFamily="18" charset="0"/>
                <a:cs typeface="Times New Roman" panose="02020603050405020304" pitchFamily="18" charset="0"/>
              </a:rPr>
              <a:t>Mẹ ơi ! Người ta ai cũng phải có một nghề. Làm ruộng hay buôn bán, làm thầy hay làm thợ đều đáng trọng như nhau. Chỉ những ai ăn bám mới đáng bị coi thường. </a:t>
            </a:r>
          </a:p>
          <a:p>
            <a:r>
              <a:rPr lang="vi-VN" sz="2400" dirty="0">
                <a:latin typeface="Times New Roman" panose="02020603050405020304" pitchFamily="18" charset="0"/>
                <a:cs typeface="Times New Roman" panose="02020603050405020304" pitchFamily="18" charset="0"/>
              </a:rPr>
              <a:t>Bất giác, em lại nhớ đến ba người thợ nhễ nhại mồ hôi mà vui vẻ bên tiếng bể thổi “ phì phào”, tiếng búa con, búa lớn theo nhau đập “ cúc cắc” và những tàn lửa hồng, bắn tóe lên như khi đốt cây bông</a:t>
            </a:r>
          </a:p>
          <a:p>
            <a:r>
              <a:rPr lang="vi-VN" sz="2400" dirty="0">
                <a:latin typeface="Times New Roman" panose="02020603050405020304" pitchFamily="18" charset="0"/>
                <a:cs typeface="Times New Roman" panose="02020603050405020304" pitchFamily="18" charset="0"/>
              </a:rPr>
              <a:t>                                                                                         Theo Nam Cao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874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C6CCAABD-039B-4C77-987B-17F999A345F9}"/>
              </a:ext>
            </a:extLst>
          </p:cNvPr>
          <p:cNvSpPr>
            <a:spLocks noChangeArrowheads="1"/>
          </p:cNvSpPr>
          <p:nvPr/>
        </p:nvSpPr>
        <p:spPr bwMode="auto">
          <a:xfrm>
            <a:off x="1808164" y="1905001"/>
            <a:ext cx="92408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4400" b="1">
                <a:solidFill>
                  <a:srgbClr val="FF0000"/>
                </a:solidFill>
                <a:latin typeface="Times New Roman" panose="02020603050405020304" pitchFamily="18" charset="0"/>
                <a:cs typeface="Times New Roman" panose="02020603050405020304" pitchFamily="18" charset="0"/>
              </a:rPr>
              <a:t>Đ</a:t>
            </a:r>
            <a:r>
              <a:rPr lang="vi-VN" altLang="en-US" sz="4400" b="1">
                <a:solidFill>
                  <a:srgbClr val="FF0000"/>
                </a:solidFill>
                <a:latin typeface="Times New Roman" panose="02020603050405020304" pitchFamily="18" charset="0"/>
                <a:cs typeface="Times New Roman" panose="02020603050405020304" pitchFamily="18" charset="0"/>
              </a:rPr>
              <a:t>ọc đoạn 2 và trả lời câu hỏi.</a:t>
            </a:r>
            <a:endParaRPr lang="en-US" altLang="en-US" sz="4400" b="1">
              <a:solidFill>
                <a:srgbClr val="FF0000"/>
              </a:solidFill>
              <a:latin typeface="Times New Roman" panose="02020603050405020304" pitchFamily="18" charset="0"/>
              <a:cs typeface="Times New Roman" panose="02020603050405020304" pitchFamily="18" charset="0"/>
            </a:endParaRPr>
          </a:p>
          <a:p>
            <a:pPr eaLnBrk="1" hangingPunct="1"/>
            <a:r>
              <a:rPr lang="en-US" altLang="en-US" sz="4400" b="1">
                <a:latin typeface="Times New Roman" panose="02020603050405020304" pitchFamily="18" charset="0"/>
                <a:cs typeface="Times New Roman" panose="02020603050405020304" pitchFamily="18" charset="0"/>
              </a:rPr>
              <a:t>- </a:t>
            </a:r>
            <a:r>
              <a:rPr lang="vi-VN" altLang="en-US" sz="4400" b="1">
                <a:latin typeface="Times New Roman" panose="02020603050405020304" pitchFamily="18" charset="0"/>
                <a:cs typeface="Times New Roman" panose="02020603050405020304" pitchFamily="18" charset="0"/>
              </a:rPr>
              <a:t>Mẹ Cương phản ứng như thế nào khi em trình bày ước mơ của mình?</a:t>
            </a:r>
            <a:endParaRPr lang="en-US" altLang="en-US" sz="4400" b="1">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D173505-2375-43BF-9068-DEE42082FD23}"/>
              </a:ext>
            </a:extLst>
          </p:cNvPr>
          <p:cNvSpPr>
            <a:spLocks noChangeArrowheads="1"/>
          </p:cNvSpPr>
          <p:nvPr/>
        </p:nvSpPr>
        <p:spPr bwMode="auto">
          <a:xfrm>
            <a:off x="2628900" y="4398963"/>
            <a:ext cx="8267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sz="4800" b="1">
                <a:solidFill>
                  <a:srgbClr val="0000FF"/>
                </a:solidFill>
                <a:latin typeface="Times New Roman" panose="02020603050405020304" pitchFamily="18" charset="0"/>
                <a:cs typeface="Times New Roman" panose="02020603050405020304" pitchFamily="18" charset="0"/>
              </a:rPr>
              <a:t>Bà ngạc nhiên và phản đối.</a:t>
            </a:r>
            <a:endParaRPr lang="en-US" altLang="en-US" sz="48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F558A-B7F4-408B-BED2-BC242B6990CD}"/>
              </a:ext>
            </a:extLst>
          </p:cNvPr>
          <p:cNvSpPr>
            <a:spLocks noChangeArrowheads="1"/>
          </p:cNvSpPr>
          <p:nvPr/>
        </p:nvSpPr>
        <p:spPr bwMode="auto">
          <a:xfrm>
            <a:off x="1290639" y="1"/>
            <a:ext cx="9634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sz="4000" b="1">
                <a:solidFill>
                  <a:srgbClr val="FF0000"/>
                </a:solidFill>
                <a:latin typeface="Times New Roman" panose="02020603050405020304" pitchFamily="18" charset="0"/>
                <a:cs typeface="Times New Roman" panose="02020603050405020304" pitchFamily="18" charset="0"/>
              </a:rPr>
              <a:t>Mẹ Cương nêu lí do phản đối như thế nào?</a:t>
            </a:r>
            <a:endParaRPr lang="en-US" altLang="en-US" sz="4000" b="1">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CBFAD86-85FE-46D2-BDAF-5AEDA6B09ECD}"/>
              </a:ext>
            </a:extLst>
          </p:cNvPr>
          <p:cNvSpPr>
            <a:spLocks noChangeArrowheads="1"/>
          </p:cNvSpPr>
          <p:nvPr/>
        </p:nvSpPr>
        <p:spPr bwMode="auto">
          <a:xfrm>
            <a:off x="1582739" y="762001"/>
            <a:ext cx="9056687"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sz="3200" b="1">
                <a:solidFill>
                  <a:srgbClr val="0000FF"/>
                </a:solidFill>
                <a:latin typeface="Times New Roman" panose="02020603050405020304" pitchFamily="18" charset="0"/>
                <a:cs typeface="Times New Roman" panose="02020603050405020304" pitchFamily="18" charset="0"/>
              </a:rPr>
              <a:t>Mẹ cho là Cương bị ai xui. Mẹ bảo nhà Cương thuộc dòng dõi quan sang, bố Cương cũng sẽ không chịu cho Cương đi làm nghề thợ rèn vì </a:t>
            </a:r>
            <a:r>
              <a:rPr lang="en-US" altLang="en-US" sz="3200" b="1">
                <a:solidFill>
                  <a:srgbClr val="0000FF"/>
                </a:solidFill>
                <a:latin typeface="Times New Roman" panose="02020603050405020304" pitchFamily="18" charset="0"/>
                <a:cs typeface="Times New Roman" panose="02020603050405020304" pitchFamily="18" charset="0"/>
              </a:rPr>
              <a:t>phải làm đầy tớ và </a:t>
            </a:r>
            <a:r>
              <a:rPr lang="vi-VN" altLang="en-US" sz="3200" b="1">
                <a:solidFill>
                  <a:srgbClr val="0000FF"/>
                </a:solidFill>
                <a:latin typeface="Times New Roman" panose="02020603050405020304" pitchFamily="18" charset="0"/>
                <a:cs typeface="Times New Roman" panose="02020603050405020304" pitchFamily="18" charset="0"/>
              </a:rPr>
              <a:t>sợ mất thể diện gia đình. </a:t>
            </a:r>
            <a:endParaRPr lang="en-US" altLang="en-US" sz="3200" b="1">
              <a:solidFill>
                <a:srgbClr val="0000FF"/>
              </a:solidFill>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id="{CB40D6DE-9D37-4CDF-97ED-E8C7E7E002C4}"/>
              </a:ext>
            </a:extLst>
          </p:cNvPr>
          <p:cNvSpPr>
            <a:spLocks noChangeArrowheads="1"/>
          </p:cNvSpPr>
          <p:nvPr/>
        </p:nvSpPr>
        <p:spPr bwMode="auto">
          <a:xfrm>
            <a:off x="1436689" y="3019426"/>
            <a:ext cx="9348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sz="4000" b="1">
                <a:solidFill>
                  <a:srgbClr val="FF0000"/>
                </a:solidFill>
                <a:latin typeface="Times New Roman" panose="02020603050405020304" pitchFamily="18" charset="0"/>
                <a:cs typeface="Times New Roman" panose="02020603050405020304" pitchFamily="18" charset="0"/>
              </a:rPr>
              <a:t>Cương thuyết phục mẹ bằng cách nào ?</a:t>
            </a:r>
            <a:endParaRPr lang="en-US" altLang="en-US" sz="4000" b="1">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13147A3-C973-4C50-8631-00AA8B5E0045}"/>
              </a:ext>
            </a:extLst>
          </p:cNvPr>
          <p:cNvSpPr>
            <a:spLocks noChangeArrowheads="1"/>
          </p:cNvSpPr>
          <p:nvPr/>
        </p:nvSpPr>
        <p:spPr bwMode="auto">
          <a:xfrm>
            <a:off x="1320800" y="3746501"/>
            <a:ext cx="9658350"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r>
              <a:rPr lang="vi-VN" altLang="en-US" sz="3200" b="1">
                <a:latin typeface="Times New Roman" panose="02020603050405020304" pitchFamily="18" charset="0"/>
                <a:cs typeface="Times New Roman" panose="02020603050405020304" pitchFamily="18" charset="0"/>
              </a:rPr>
              <a:t>Cương nghèn nghẹn, nắm lấy tay mẹ. Em nói với mẹ bằng những lời tha thiết: ai cũng phải có một nghề, nghề nào cũng đáng trân trọng, chỉ những ai trộm cắp hay ăn bám mới đáng bị coi thường. </a:t>
            </a: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grpSp>
        <p:nvGrpSpPr>
          <p:cNvPr id="4" name="组合 3"/>
          <p:cNvGrpSpPr/>
          <p:nvPr/>
        </p:nvGrpSpPr>
        <p:grpSpPr>
          <a:xfrm>
            <a:off x="627447" y="4374097"/>
            <a:ext cx="3569975" cy="1614346"/>
            <a:chOff x="627447" y="4731658"/>
            <a:chExt cx="3569975" cy="1614346"/>
          </a:xfrm>
        </p:grpSpPr>
        <p:sp>
          <p:nvSpPr>
            <p:cNvPr id="5" name="Rectangle 92"/>
            <p:cNvSpPr/>
            <p:nvPr/>
          </p:nvSpPr>
          <p:spPr>
            <a:xfrm>
              <a:off x="627447" y="4731658"/>
              <a:ext cx="3569975" cy="1614346"/>
            </a:xfrm>
            <a:prstGeom prst="rect">
              <a:avLst/>
            </a:prstGeom>
            <a:solidFill>
              <a:srgbClr val="038C8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101"/>
            <p:cNvSpPr txBox="1"/>
            <p:nvPr/>
          </p:nvSpPr>
          <p:spPr>
            <a:xfrm>
              <a:off x="920841" y="5230453"/>
              <a:ext cx="3069317" cy="568874"/>
            </a:xfrm>
            <a:prstGeom prst="rect">
              <a:avLst/>
            </a:prstGeom>
            <a:noFill/>
          </p:spPr>
          <p:txBody>
            <a:bodyPr wrap="square" lIns="0" tIns="0" rIns="0" bIns="0" rtlCol="0">
              <a:spAutoFit/>
            </a:bodyPr>
            <a:lstStyle/>
            <a:p>
              <a:pPr algn="ctr">
                <a:lnSpc>
                  <a:spcPct val="150000"/>
                </a:lnSpc>
              </a:pPr>
              <a:r>
                <a:rPr lang="vi-VN" altLang="zh-CN" sz="28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KHỞI ĐỘNG</a:t>
              </a:r>
              <a:endParaRPr lang="en-US" altLang="zh-CN" sz="28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 name="TextBox 102"/>
            <p:cNvSpPr txBox="1"/>
            <p:nvPr/>
          </p:nvSpPr>
          <p:spPr>
            <a:xfrm>
              <a:off x="1362930" y="4895316"/>
              <a:ext cx="1990124" cy="307777"/>
            </a:xfrm>
            <a:prstGeom prst="rect">
              <a:avLst/>
            </a:prstGeom>
            <a:noFill/>
          </p:spPr>
          <p:txBody>
            <a:bodyPr wrap="square" lIns="0" tIns="0" rIns="0" bIns="0" rtlCol="0">
              <a:spAutoFit/>
            </a:bodyPr>
            <a:lstStyle/>
            <a:p>
              <a:pPr algn="ctr"/>
              <a:r>
                <a:rPr lang="vi-VN" sz="2000" b="1" dirty="0">
                  <a:solidFill>
                    <a:schemeClr val="bg1"/>
                  </a:solidFill>
                  <a:latin typeface="+mj-lt"/>
                  <a:ea typeface="方正粗谭黑简体" panose="02000000000000000000" pitchFamily="2" charset="-122"/>
                  <a:cs typeface="+mn-ea"/>
                  <a:sym typeface="Arial" panose="020B0604020202020204" pitchFamily="34" charset="0"/>
                </a:rPr>
                <a:t>HOẠT ĐỘNG 1</a:t>
              </a:r>
              <a:endParaRPr lang="en-US" sz="2000" b="1" dirty="0">
                <a:solidFill>
                  <a:schemeClr val="bg1"/>
                </a:solidFill>
                <a:latin typeface="+mj-lt"/>
                <a:ea typeface="方正粗谭黑简体" panose="02000000000000000000" pitchFamily="2" charset="-122"/>
                <a:cs typeface="+mn-ea"/>
                <a:sym typeface="Arial" panose="020B0604020202020204" pitchFamily="34" charset="0"/>
              </a:endParaRPr>
            </a:p>
          </p:txBody>
        </p:sp>
      </p:grpSp>
      <p:grpSp>
        <p:nvGrpSpPr>
          <p:cNvPr id="8" name="组合 7"/>
          <p:cNvGrpSpPr/>
          <p:nvPr/>
        </p:nvGrpSpPr>
        <p:grpSpPr>
          <a:xfrm>
            <a:off x="4293748" y="4374097"/>
            <a:ext cx="3577843" cy="1614346"/>
            <a:chOff x="4293748" y="4731658"/>
            <a:chExt cx="3577843" cy="1614346"/>
          </a:xfrm>
        </p:grpSpPr>
        <p:sp>
          <p:nvSpPr>
            <p:cNvPr id="9" name="Rectangle 93"/>
            <p:cNvSpPr/>
            <p:nvPr/>
          </p:nvSpPr>
          <p:spPr>
            <a:xfrm>
              <a:off x="4293748" y="4731658"/>
              <a:ext cx="3577843" cy="1614346"/>
            </a:xfrm>
            <a:prstGeom prst="rect">
              <a:avLst/>
            </a:prstGeom>
            <a:solidFill>
              <a:srgbClr val="038C8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103"/>
            <p:cNvSpPr txBox="1"/>
            <p:nvPr/>
          </p:nvSpPr>
          <p:spPr>
            <a:xfrm>
              <a:off x="4313137" y="5230453"/>
              <a:ext cx="3449267" cy="1048813"/>
            </a:xfrm>
            <a:prstGeom prst="rect">
              <a:avLst/>
            </a:prstGeom>
            <a:noFill/>
          </p:spPr>
          <p:txBody>
            <a:bodyPr wrap="square" lIns="0" tIns="0" rIns="0" bIns="0" rtlCol="0">
              <a:spAutoFit/>
            </a:bodyPr>
            <a:lstStyle/>
            <a:p>
              <a:pPr algn="ctr">
                <a:lnSpc>
                  <a:spcPct val="150000"/>
                </a:lnSpc>
              </a:pPr>
              <a:r>
                <a:rPr lang="vi-VN" altLang="zh-CN" sz="2400" b="1" dirty="0">
                  <a:solidFill>
                    <a:srgbClr val="C00000"/>
                  </a:solidFill>
                  <a:latin typeface="+mj-lt"/>
                  <a:ea typeface="微软雅黑" panose="020B0503020204020204" pitchFamily="34" charset="-122"/>
                  <a:cs typeface="+mn-ea"/>
                  <a:sym typeface="Arial" panose="020B0604020202020204" pitchFamily="34" charset="0"/>
                </a:rPr>
                <a:t>KHÁM PHÁ</a:t>
              </a:r>
            </a:p>
            <a:p>
              <a:pPr algn="ctr">
                <a:lnSpc>
                  <a:spcPct val="150000"/>
                </a:lnSpc>
              </a:pPr>
              <a:r>
                <a:rPr lang="vi-VN" altLang="zh-CN" sz="2400" b="1" dirty="0">
                  <a:solidFill>
                    <a:srgbClr val="C00000"/>
                  </a:solidFill>
                  <a:latin typeface="+mj-lt"/>
                  <a:ea typeface="微软雅黑" panose="020B0503020204020204" pitchFamily="34" charset="-122"/>
                  <a:cs typeface="+mn-ea"/>
                  <a:sym typeface="Arial" panose="020B0604020202020204" pitchFamily="34" charset="0"/>
                </a:rPr>
                <a:t> VÀ LUYỆN TẬP</a:t>
              </a:r>
              <a:endParaRPr lang="en-US" altLang="zh-CN" sz="2400" b="1" dirty="0">
                <a:solidFill>
                  <a:srgbClr val="C00000"/>
                </a:solidFill>
                <a:latin typeface="+mj-lt"/>
                <a:ea typeface="微软雅黑" panose="020B0503020204020204" pitchFamily="34" charset="-122"/>
                <a:cs typeface="+mn-ea"/>
                <a:sym typeface="Arial" panose="020B0604020202020204" pitchFamily="34" charset="0"/>
              </a:endParaRPr>
            </a:p>
          </p:txBody>
        </p:sp>
        <p:sp>
          <p:nvSpPr>
            <p:cNvPr id="11" name="TextBox 104"/>
            <p:cNvSpPr txBox="1"/>
            <p:nvPr/>
          </p:nvSpPr>
          <p:spPr>
            <a:xfrm>
              <a:off x="5041427" y="4895316"/>
              <a:ext cx="2077303" cy="307777"/>
            </a:xfrm>
            <a:prstGeom prst="rect">
              <a:avLst/>
            </a:prstGeom>
            <a:noFill/>
          </p:spPr>
          <p:txBody>
            <a:bodyPr wrap="square" lIns="0" tIns="0" rIns="0" bIns="0" rtlCol="0">
              <a:spAutoFit/>
            </a:bodyPr>
            <a:lstStyle/>
            <a:p>
              <a:pPr algn="ctr"/>
              <a:r>
                <a:rPr lang="vi-VN" sz="2000" b="1" dirty="0">
                  <a:solidFill>
                    <a:schemeClr val="bg1"/>
                  </a:solidFill>
                  <a:latin typeface="+mj-lt"/>
                  <a:ea typeface="方正粗谭黑简体" panose="02000000000000000000" pitchFamily="2" charset="-122"/>
                  <a:cs typeface="+mn-ea"/>
                  <a:sym typeface="Arial" panose="020B0604020202020204" pitchFamily="34" charset="0"/>
                </a:rPr>
                <a:t>HOẠT ĐỘNG 2</a:t>
              </a:r>
              <a:endParaRPr lang="en-US" sz="2000" b="1" dirty="0">
                <a:solidFill>
                  <a:schemeClr val="bg1"/>
                </a:solidFill>
                <a:latin typeface="+mj-lt"/>
                <a:ea typeface="方正粗谭黑简体" panose="02000000000000000000" pitchFamily="2" charset="-122"/>
                <a:cs typeface="+mn-ea"/>
                <a:sym typeface="Arial" panose="020B0604020202020204" pitchFamily="34" charset="0"/>
              </a:endParaRPr>
            </a:p>
          </p:txBody>
        </p:sp>
      </p:grpSp>
      <p:grpSp>
        <p:nvGrpSpPr>
          <p:cNvPr id="12" name="组合 11"/>
          <p:cNvGrpSpPr/>
          <p:nvPr/>
        </p:nvGrpSpPr>
        <p:grpSpPr>
          <a:xfrm>
            <a:off x="8007575" y="4374097"/>
            <a:ext cx="3565709" cy="1614346"/>
            <a:chOff x="8007575" y="4731658"/>
            <a:chExt cx="3565709" cy="1614346"/>
          </a:xfrm>
        </p:grpSpPr>
        <p:sp>
          <p:nvSpPr>
            <p:cNvPr id="13" name="Rectangle 94"/>
            <p:cNvSpPr/>
            <p:nvPr/>
          </p:nvSpPr>
          <p:spPr>
            <a:xfrm>
              <a:off x="8007575" y="4731658"/>
              <a:ext cx="3565709" cy="1614346"/>
            </a:xfrm>
            <a:prstGeom prst="rect">
              <a:avLst/>
            </a:prstGeom>
            <a:solidFill>
              <a:srgbClr val="038C8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05"/>
            <p:cNvSpPr txBox="1"/>
            <p:nvPr/>
          </p:nvSpPr>
          <p:spPr>
            <a:xfrm>
              <a:off x="8007576" y="5230453"/>
              <a:ext cx="3518518" cy="1041632"/>
            </a:xfrm>
            <a:prstGeom prst="rect">
              <a:avLst/>
            </a:prstGeom>
            <a:noFill/>
          </p:spPr>
          <p:txBody>
            <a:bodyPr wrap="square" lIns="0" tIns="0" rIns="0" bIns="0" rtlCol="0">
              <a:spAutoFit/>
            </a:bodyPr>
            <a:lstStyle/>
            <a:p>
              <a:pPr algn="ctr">
                <a:lnSpc>
                  <a:spcPct val="150000"/>
                </a:lnSpc>
              </a:pPr>
              <a:r>
                <a:rPr lang="vi-VN"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CỦNG CỐ </a:t>
              </a:r>
            </a:p>
            <a:p>
              <a:pPr algn="ctr">
                <a:lnSpc>
                  <a:spcPct val="150000"/>
                </a:lnSpc>
              </a:pPr>
              <a:r>
                <a:rPr lang="vi-VN"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VÀ NỐI TIẾP</a:t>
              </a:r>
              <a:endParaRPr lang="en-US"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TextBox 106"/>
            <p:cNvSpPr txBox="1"/>
            <p:nvPr/>
          </p:nvSpPr>
          <p:spPr>
            <a:xfrm>
              <a:off x="8741013" y="4895316"/>
              <a:ext cx="2047172" cy="307777"/>
            </a:xfrm>
            <a:prstGeom prst="rect">
              <a:avLst/>
            </a:prstGeom>
            <a:noFill/>
          </p:spPr>
          <p:txBody>
            <a:bodyPr wrap="square" lIns="0" tIns="0" rIns="0" bIns="0" rtlCol="0">
              <a:spAutoFit/>
            </a:bodyPr>
            <a:lstStyle/>
            <a:p>
              <a:pPr algn="ctr"/>
              <a:r>
                <a:rPr lang="vi-VN" sz="2000" b="1" dirty="0">
                  <a:solidFill>
                    <a:schemeClr val="bg1"/>
                  </a:solidFill>
                  <a:latin typeface="+mj-lt"/>
                  <a:ea typeface="方正粗谭黑简体" panose="02000000000000000000" pitchFamily="2" charset="-122"/>
                  <a:cs typeface="+mn-ea"/>
                  <a:sym typeface="Arial" panose="020B0604020202020204" pitchFamily="34" charset="0"/>
                </a:rPr>
                <a:t>HOẠT ĐỘNG 3</a:t>
              </a:r>
              <a:endParaRPr lang="en-US" sz="2000" b="1" dirty="0">
                <a:solidFill>
                  <a:schemeClr val="bg1"/>
                </a:solidFill>
                <a:latin typeface="+mj-lt"/>
                <a:ea typeface="方正粗谭黑简体" panose="02000000000000000000" pitchFamily="2" charset="-122"/>
                <a:cs typeface="+mn-ea"/>
                <a:sym typeface="Arial" panose="020B0604020202020204" pitchFamily="34" charset="0"/>
              </a:endParaRPr>
            </a:p>
          </p:txBody>
        </p:sp>
      </p:grpSp>
      <p:sp>
        <p:nvSpPr>
          <p:cNvPr id="16" name="矩形 15"/>
          <p:cNvSpPr/>
          <p:nvPr/>
        </p:nvSpPr>
        <p:spPr>
          <a:xfrm>
            <a:off x="634061" y="1021464"/>
            <a:ext cx="3533881" cy="3251032"/>
          </a:xfrm>
          <a:prstGeom prst="rect">
            <a:avLst/>
          </a:prstGeom>
          <a:blipFill>
            <a:blip r:embed="rId4"/>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zh-CN" altLang="en-US" sz="900">
              <a:latin typeface="Arial" panose="020B0604020202020204" pitchFamily="34" charset="0"/>
              <a:ea typeface="微软雅黑" panose="020B0503020204020204" pitchFamily="34" charset="-122"/>
              <a:cs typeface="+mn-ea"/>
            </a:endParaRPr>
          </a:p>
        </p:txBody>
      </p:sp>
      <p:sp>
        <p:nvSpPr>
          <p:cNvPr id="17" name="矩形 16"/>
          <p:cNvSpPr/>
          <p:nvPr/>
        </p:nvSpPr>
        <p:spPr>
          <a:xfrm>
            <a:off x="4313137" y="1021464"/>
            <a:ext cx="3533881" cy="3251032"/>
          </a:xfrm>
          <a:prstGeom prst="rect">
            <a:avLst/>
          </a:prstGeom>
          <a:blipFill>
            <a:blip r:embed="rId5"/>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zh-CN" altLang="en-US" sz="900">
              <a:latin typeface="Arial" panose="020B0604020202020204" pitchFamily="34" charset="0"/>
              <a:ea typeface="微软雅黑" panose="020B0503020204020204" pitchFamily="34" charset="-122"/>
              <a:cs typeface="+mn-ea"/>
            </a:endParaRPr>
          </a:p>
        </p:txBody>
      </p:sp>
      <p:sp>
        <p:nvSpPr>
          <p:cNvPr id="18" name="矩形 17"/>
          <p:cNvSpPr/>
          <p:nvPr/>
        </p:nvSpPr>
        <p:spPr>
          <a:xfrm>
            <a:off x="7992213" y="1021464"/>
            <a:ext cx="3533881" cy="3251032"/>
          </a:xfrm>
          <a:prstGeom prst="rect">
            <a:avLst/>
          </a:prstGeom>
          <a:blipFill>
            <a:blip r:embed="rId6"/>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zh-CN" altLang="en-US" sz="900">
              <a:latin typeface="Arial" panose="020B0604020202020204" pitchFamily="34" charset="0"/>
              <a:ea typeface="微软雅黑" panose="020B0503020204020204" pitchFamily="34" charset="-122"/>
              <a:cs typeface="+mn-ea"/>
            </a:endParaRPr>
          </a:p>
        </p:txBody>
      </p:sp>
    </p:spTree>
    <p:extLst>
      <p:ext uri="{BB962C8B-B14F-4D97-AF65-F5344CB8AC3E}">
        <p14:creationId xmlns:p14="http://schemas.microsoft.com/office/powerpoint/2010/main" val="2331934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47A0D36B-37D8-4599-B5D2-8672A51F1C15}"/>
              </a:ext>
            </a:extLst>
          </p:cNvPr>
          <p:cNvSpPr/>
          <p:nvPr/>
        </p:nvSpPr>
        <p:spPr bwMode="auto">
          <a:xfrm>
            <a:off x="1219200" y="1524000"/>
            <a:ext cx="9525000" cy="42672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dirty="0">
              <a:solidFill>
                <a:srgbClr val="FF0000"/>
              </a:solidFill>
              <a:latin typeface="Times New Roman" panose="02020603050405020304" pitchFamily="18" charset="0"/>
              <a:cs typeface="Times New Roman" panose="02020603050405020304" pitchFamily="18" charset="0"/>
            </a:endParaRPr>
          </a:p>
        </p:txBody>
      </p:sp>
      <p:sp>
        <p:nvSpPr>
          <p:cNvPr id="46083" name="Rectangle 9">
            <a:extLst>
              <a:ext uri="{FF2B5EF4-FFF2-40B4-BE49-F238E27FC236}">
                <a16:creationId xmlns:a16="http://schemas.microsoft.com/office/drawing/2014/main" id="{E854E4FC-0462-4323-AAA4-13B9B600FE84}"/>
              </a:ext>
            </a:extLst>
          </p:cNvPr>
          <p:cNvSpPr>
            <a:spLocks noChangeArrowheads="1"/>
          </p:cNvSpPr>
          <p:nvPr/>
        </p:nvSpPr>
        <p:spPr bwMode="auto">
          <a:xfrm>
            <a:off x="2514600" y="2325688"/>
            <a:ext cx="822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b="1" dirty="0">
                <a:solidFill>
                  <a:schemeClr val="bg1"/>
                </a:solidFill>
                <a:latin typeface="Times New Roman" panose="02020603050405020304" pitchFamily="18" charset="0"/>
                <a:cs typeface="Times New Roman" panose="02020603050405020304" pitchFamily="18" charset="0"/>
              </a:rPr>
              <a:t>Nội dung chính của đoạn 2 là gì?</a:t>
            </a:r>
            <a:endParaRPr lang="en-US" altLang="en-US" b="1"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9DC5744-74A3-4A86-A410-D40695D471AB}"/>
              </a:ext>
            </a:extLst>
          </p:cNvPr>
          <p:cNvSpPr>
            <a:spLocks noChangeArrowheads="1"/>
          </p:cNvSpPr>
          <p:nvPr/>
        </p:nvSpPr>
        <p:spPr bwMode="auto">
          <a:xfrm>
            <a:off x="1630364" y="3513138"/>
            <a:ext cx="8142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vi-VN" altLang="en-US" b="1" dirty="0"/>
              <a:t>	Cương thuyết phục mẹ để mẹ hiểu và đồng ý với em.</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9" name="文本框 1">
            <a:extLst>
              <a:ext uri="{FF2B5EF4-FFF2-40B4-BE49-F238E27FC236}">
                <a16:creationId xmlns:a16="http://schemas.microsoft.com/office/drawing/2014/main" id="{FFFC4AC2-87AD-433E-A3B7-708EAE4CCBFF}"/>
              </a:ext>
            </a:extLst>
          </p:cNvPr>
          <p:cNvSpPr>
            <a:spLocks noChangeArrowheads="1"/>
          </p:cNvSpPr>
          <p:nvPr/>
        </p:nvSpPr>
        <p:spPr bwMode="auto">
          <a:xfrm>
            <a:off x="2615485" y="552412"/>
            <a:ext cx="668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23" name="文本框 17">
            <a:extLst>
              <a:ext uri="{FF2B5EF4-FFF2-40B4-BE49-F238E27FC236}">
                <a16:creationId xmlns:a16="http://schemas.microsoft.com/office/drawing/2014/main" id="{AB92AB31-3FD8-43C8-A810-EC4F8B182E06}"/>
              </a:ext>
            </a:extLst>
          </p:cNvPr>
          <p:cNvSpPr txBox="1">
            <a:spLocks noChangeArrowheads="1"/>
          </p:cNvSpPr>
          <p:nvPr/>
        </p:nvSpPr>
        <p:spPr bwMode="auto">
          <a:xfrm>
            <a:off x="4715219" y="111365"/>
            <a:ext cx="27982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latin typeface="+mj-lt"/>
                <a:ea typeface="方正姚体" panose="02010601030101010101" pitchFamily="2" charset="-122"/>
              </a:rPr>
              <a:t>Tập đọc</a:t>
            </a:r>
            <a:endParaRPr lang="zh-CN" altLang="en-US" sz="2800" dirty="0">
              <a:latin typeface="+mj-lt"/>
              <a:ea typeface="方正姚体" panose="02010601030101010101" pitchFamily="2" charset="-122"/>
            </a:endParaRPr>
          </a:p>
        </p:txBody>
      </p:sp>
      <p:sp>
        <p:nvSpPr>
          <p:cNvPr id="24" name="文本框 17">
            <a:extLst>
              <a:ext uri="{FF2B5EF4-FFF2-40B4-BE49-F238E27FC236}">
                <a16:creationId xmlns:a16="http://schemas.microsoft.com/office/drawing/2014/main" id="{2267BE3B-6855-4228-A9E7-E0BA5C1C206B}"/>
              </a:ext>
            </a:extLst>
          </p:cNvPr>
          <p:cNvSpPr txBox="1">
            <a:spLocks noChangeArrowheads="1"/>
          </p:cNvSpPr>
          <p:nvPr/>
        </p:nvSpPr>
        <p:spPr bwMode="auto">
          <a:xfrm>
            <a:off x="5645943" y="111466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latin typeface="+mj-lt"/>
                <a:ea typeface="方正姚体" panose="02010601030101010101" pitchFamily="2" charset="-122"/>
              </a:rPr>
              <a:t>(</a:t>
            </a:r>
            <a:r>
              <a:rPr lang="vi-VN" altLang="zh-CN" sz="2400" i="1" dirty="0">
                <a:latin typeface="+mj-lt"/>
                <a:ea typeface="方正姚体" panose="02010601030101010101" pitchFamily="2" charset="-122"/>
              </a:rPr>
              <a:t>Theo Nam Cao</a:t>
            </a:r>
            <a:r>
              <a:rPr lang="vi-VN" altLang="zh-CN" sz="2400" dirty="0">
                <a:latin typeface="+mj-lt"/>
                <a:ea typeface="方正姚体" panose="02010601030101010101" pitchFamily="2" charset="-122"/>
              </a:rPr>
              <a:t>)</a:t>
            </a:r>
            <a:endParaRPr lang="zh-CN" altLang="en-US" sz="2400" dirty="0">
              <a:latin typeface="+mj-lt"/>
              <a:ea typeface="方正姚体" panose="02010601030101010101" pitchFamily="2" charset="-122"/>
            </a:endParaRPr>
          </a:p>
        </p:txBody>
      </p:sp>
      <p:sp>
        <p:nvSpPr>
          <p:cNvPr id="3" name="TextBox 2">
            <a:extLst>
              <a:ext uri="{FF2B5EF4-FFF2-40B4-BE49-F238E27FC236}">
                <a16:creationId xmlns:a16="http://schemas.microsoft.com/office/drawing/2014/main" id="{5A863435-4F4A-4E1D-9E9D-1FAEEAD2B6BD}"/>
              </a:ext>
            </a:extLst>
          </p:cNvPr>
          <p:cNvSpPr txBox="1"/>
          <p:nvPr/>
        </p:nvSpPr>
        <p:spPr>
          <a:xfrm>
            <a:off x="859596" y="1519664"/>
            <a:ext cx="5155614" cy="461665"/>
          </a:xfrm>
          <a:prstGeom prst="rect">
            <a:avLst/>
          </a:prstGeom>
          <a:noFill/>
        </p:spPr>
        <p:txBody>
          <a:bodyPr wrap="square" rtlCol="0">
            <a:spAutoFit/>
          </a:bodyPr>
          <a:lstStyle/>
          <a:p>
            <a:r>
              <a:rPr lang="vi-VN" sz="2400" b="1" dirty="0"/>
              <a:t>* </a:t>
            </a:r>
            <a:r>
              <a:rPr lang="vi-VN" sz="2400" b="1" dirty="0">
                <a:latin typeface="+mj-lt"/>
              </a:rPr>
              <a:t>Đọc thầm đoạn 2 và tả lời câu hỏi:</a:t>
            </a:r>
            <a:endParaRPr lang="en-US" sz="2400" b="1" dirty="0"/>
          </a:p>
        </p:txBody>
      </p:sp>
      <p:sp>
        <p:nvSpPr>
          <p:cNvPr id="25" name="TextBox 24">
            <a:extLst>
              <a:ext uri="{FF2B5EF4-FFF2-40B4-BE49-F238E27FC236}">
                <a16:creationId xmlns:a16="http://schemas.microsoft.com/office/drawing/2014/main" id="{820977F7-8E91-45C7-BE16-362D6D87CE12}"/>
              </a:ext>
            </a:extLst>
          </p:cNvPr>
          <p:cNvSpPr txBox="1"/>
          <p:nvPr/>
        </p:nvSpPr>
        <p:spPr>
          <a:xfrm>
            <a:off x="160879" y="2124213"/>
            <a:ext cx="11836490" cy="3785652"/>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Mẹ Cương như đã hiểu lòng con. Bà cảm động, xoa đầu Cương và bảo: </a:t>
            </a:r>
          </a:p>
          <a:p>
            <a:pPr marL="342900" indent="-342900">
              <a:buFontTx/>
              <a:buChar char="-"/>
            </a:pPr>
            <a:r>
              <a:rPr lang="vi-VN" sz="2400" dirty="0">
                <a:latin typeface="Times New Roman" panose="02020603050405020304" pitchFamily="18" charset="0"/>
                <a:cs typeface="Times New Roman" panose="02020603050405020304" pitchFamily="18" charset="0"/>
              </a:rPr>
              <a:t>Con muốn giúp mẹ như thế là phải. Nhưng biết thầy có chịu nghe không? Nhà ta tuy nghèo nhưng thuộc dòng dõi quan sang. Không lẽ bây giờ mẹ để con phải làm đầy tớ anh thợ rèn.</a:t>
            </a:r>
          </a:p>
          <a:p>
            <a:r>
              <a:rPr lang="vi-VN" sz="2400" dirty="0">
                <a:latin typeface="Times New Roman" panose="02020603050405020304" pitchFamily="18" charset="0"/>
                <a:cs typeface="Times New Roman" panose="02020603050405020304" pitchFamily="18" charset="0"/>
              </a:rPr>
              <a:t>Cương thấy nghèn nghẹn ở cổ. Em nắm lấy tay mẹ thiết tha:</a:t>
            </a:r>
          </a:p>
          <a:p>
            <a:pPr marL="342900" indent="-342900">
              <a:buFontTx/>
              <a:buChar char="-"/>
            </a:pPr>
            <a:r>
              <a:rPr lang="vi-VN" sz="2400" dirty="0">
                <a:latin typeface="Times New Roman" panose="02020603050405020304" pitchFamily="18" charset="0"/>
                <a:cs typeface="Times New Roman" panose="02020603050405020304" pitchFamily="18" charset="0"/>
              </a:rPr>
              <a:t>Mẹ ơi ! Người ta ai cũng phải có một nghề. Làm ruộng hay buôn bán, làm thầy hay làm thợ đều đáng trọng như nhau. Chỉ những ai ăn bám mới đáng bị coi thường. </a:t>
            </a:r>
          </a:p>
          <a:p>
            <a:r>
              <a:rPr lang="vi-VN" sz="2400" dirty="0">
                <a:latin typeface="Times New Roman" panose="02020603050405020304" pitchFamily="18" charset="0"/>
                <a:cs typeface="Times New Roman" panose="02020603050405020304" pitchFamily="18" charset="0"/>
              </a:rPr>
              <a:t>Bất giác, em lại nhớ đến ba người thợ nhễ nhại mồ hôi mà vui vẻ bên tiếng bể thổi “ phì phào”, tiếng búa con, búa lớn theo nhau đập “ cúc cắc” và những tàn lửa hồng, bắn tóe lên như khi đốt cây bông</a:t>
            </a:r>
          </a:p>
          <a:p>
            <a:r>
              <a:rPr lang="vi-VN" sz="2400" dirty="0">
                <a:latin typeface="Times New Roman" panose="02020603050405020304" pitchFamily="18" charset="0"/>
                <a:cs typeface="Times New Roman" panose="02020603050405020304" pitchFamily="18" charset="0"/>
              </a:rPr>
              <a:t>                                                                                         Theo Nam Cao</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5708691-7C1E-4208-840F-39B6846F8F6C}"/>
              </a:ext>
            </a:extLst>
          </p:cNvPr>
          <p:cNvSpPr txBox="1"/>
          <p:nvPr/>
        </p:nvSpPr>
        <p:spPr>
          <a:xfrm>
            <a:off x="356212" y="6013170"/>
            <a:ext cx="11479576" cy="584775"/>
          </a:xfrm>
          <a:prstGeom prst="rect">
            <a:avLst/>
          </a:prstGeom>
          <a:noFill/>
        </p:spPr>
        <p:txBody>
          <a:bodyPr wrap="square" rtlCol="0">
            <a:spAutoFit/>
          </a:bodyPr>
          <a:lstStyle/>
          <a:p>
            <a:r>
              <a:rPr lang="vi-VN" altLang="en-US" sz="3200" b="1" dirty="0">
                <a:solidFill>
                  <a:srgbClr val="FF0000"/>
                </a:solidFill>
                <a:latin typeface="+mj-lt"/>
              </a:rPr>
              <a:t>         Ý 2 : Cương thuyết phục mẹ để mẹ hiểu và đồng ý với em. </a:t>
            </a:r>
            <a:endParaRPr lang="en-US" sz="3200" dirty="0">
              <a:solidFill>
                <a:srgbClr val="FF0000"/>
              </a:solidFill>
              <a:latin typeface="+mj-lt"/>
            </a:endParaRPr>
          </a:p>
        </p:txBody>
      </p:sp>
    </p:spTree>
    <p:extLst>
      <p:ext uri="{BB962C8B-B14F-4D97-AF65-F5344CB8AC3E}">
        <p14:creationId xmlns:p14="http://schemas.microsoft.com/office/powerpoint/2010/main" val="1327771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892F14DF-4F68-4AAD-9A15-CB178D284D78}"/>
              </a:ext>
            </a:extLst>
          </p:cNvPr>
          <p:cNvSpPr>
            <a:spLocks noChangeArrowheads="1"/>
          </p:cNvSpPr>
          <p:nvPr/>
        </p:nvSpPr>
        <p:spPr bwMode="auto">
          <a:xfrm>
            <a:off x="1390650" y="-77788"/>
            <a:ext cx="935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Nhận xét cách trò chuyện của hai mẹ con:</a:t>
            </a:r>
            <a:r>
              <a:rPr lang="vi-VN" altLang="en-US" b="1">
                <a:solidFill>
                  <a:srgbClr val="FF0000"/>
                </a:solidFill>
                <a:latin typeface="Times New Roman" panose="02020603050405020304" pitchFamily="18" charset="0"/>
                <a:cs typeface="Times New Roman" panose="02020603050405020304" pitchFamily="18" charset="0"/>
              </a:rPr>
              <a:t> </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47107" name="Rectangle 4">
            <a:extLst>
              <a:ext uri="{FF2B5EF4-FFF2-40B4-BE49-F238E27FC236}">
                <a16:creationId xmlns:a16="http://schemas.microsoft.com/office/drawing/2014/main" id="{C9784FAF-8956-4F17-8519-7E65B13E15F7}"/>
              </a:ext>
            </a:extLst>
          </p:cNvPr>
          <p:cNvSpPr>
            <a:spLocks noChangeArrowheads="1"/>
          </p:cNvSpPr>
          <p:nvPr/>
        </p:nvSpPr>
        <p:spPr bwMode="auto">
          <a:xfrm>
            <a:off x="1638301" y="444500"/>
            <a:ext cx="6810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AutoNum type="alphaLcParenR"/>
            </a:pPr>
            <a:r>
              <a:rPr lang="en-US" altLang="en-US" b="1">
                <a:solidFill>
                  <a:srgbClr val="0000FF"/>
                </a:solidFill>
                <a:latin typeface="Times New Roman" panose="02020603050405020304" pitchFamily="18" charset="0"/>
                <a:cs typeface="Times New Roman" panose="02020603050405020304" pitchFamily="18" charset="0"/>
              </a:rPr>
              <a:t>Cách xưng hô.</a:t>
            </a:r>
          </a:p>
          <a:p>
            <a:pPr eaLnBrk="1" hangingPunct="1">
              <a:buFontTx/>
              <a:buAutoNum type="alphaLcParenR"/>
            </a:pPr>
            <a:r>
              <a:rPr lang="en-US" altLang="en-US" b="1">
                <a:solidFill>
                  <a:srgbClr val="0000FF"/>
                </a:solidFill>
                <a:latin typeface="Times New Roman" panose="02020603050405020304" pitchFamily="18" charset="0"/>
                <a:cs typeface="Times New Roman" panose="02020603050405020304" pitchFamily="18" charset="0"/>
              </a:rPr>
              <a:t>Cử chỉ trong lúc trò chuyện.</a:t>
            </a:r>
            <a:r>
              <a:rPr lang="vi-VN" altLang="en-US" b="1">
                <a:solidFill>
                  <a:srgbClr val="0000FF"/>
                </a:solidFill>
                <a:latin typeface="Times New Roman" panose="02020603050405020304" pitchFamily="18" charset="0"/>
                <a:cs typeface="Times New Roman" panose="02020603050405020304" pitchFamily="18" charset="0"/>
              </a:rPr>
              <a:t> </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F9F9716-6A89-4311-91BA-E1482BA4335B}"/>
              </a:ext>
            </a:extLst>
          </p:cNvPr>
          <p:cNvSpPr>
            <a:spLocks noChangeArrowheads="1"/>
          </p:cNvSpPr>
          <p:nvPr/>
        </p:nvSpPr>
        <p:spPr bwMode="auto">
          <a:xfrm>
            <a:off x="1314450" y="1693864"/>
            <a:ext cx="9563100" cy="255428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vi-VN" altLang="en-US" sz="3200" b="1" dirty="0">
                <a:latin typeface="Times New Roman" panose="02020603050405020304" pitchFamily="18" charset="0"/>
                <a:cs typeface="Times New Roman" panose="02020603050405020304" pitchFamily="18" charset="0"/>
              </a:rPr>
              <a:t>* Cách xưng hô đúng theo thứ bậc trên dưới trong gia đình. Cương xưng hô với mẹ lễ phép, kính trọng. Mẹ Cương xưng mẹ gọi con rất dịu dàng, âu yếm. Qua cách xưng hô em thấy tình cảm mẹ con rất thắm thiết, thân ái.</a:t>
            </a:r>
            <a:endParaRPr lang="en-US" altLang="en-US" sz="32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852BEBD-6102-4F96-A009-8905C0A32DE1}"/>
              </a:ext>
            </a:extLst>
          </p:cNvPr>
          <p:cNvSpPr>
            <a:spLocks noChangeArrowheads="1"/>
          </p:cNvSpPr>
          <p:nvPr/>
        </p:nvSpPr>
        <p:spPr bwMode="auto">
          <a:xfrm>
            <a:off x="1352550" y="4530725"/>
            <a:ext cx="9563100" cy="1570038"/>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vi-VN" altLang="en-US" sz="3200" b="1" dirty="0">
                <a:latin typeface="Times New Roman" panose="02020603050405020304" pitchFamily="18" charset="0"/>
                <a:cs typeface="Times New Roman" panose="02020603050405020304" pitchFamily="18" charset="0"/>
              </a:rPr>
              <a:t>Cử chỉ trong lúc trò chuyện: thân mật, tình cảm. Mẹ xoa đầu Cương khi thấy Cương biết thương mẹ, Cương nói thiết tha khi mẹ nêu lí do phản đối.</a:t>
            </a:r>
            <a:endParaRPr lang="en-US" altLang="en-US"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694751"/>
            <a:ext cx="668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Tập đọc</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02961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solidFill>
                  <a:schemeClr val="bg1"/>
                </a:solidFill>
                <a:latin typeface="+mj-lt"/>
                <a:ea typeface="方正姚体" panose="02010601030101010101" pitchFamily="2" charset="-122"/>
              </a:rPr>
              <a:t>(</a:t>
            </a:r>
            <a:r>
              <a:rPr lang="vi-VN" altLang="zh-CN" sz="2400" i="1" dirty="0">
                <a:solidFill>
                  <a:schemeClr val="bg1"/>
                </a:solidFill>
                <a:latin typeface="+mj-lt"/>
                <a:ea typeface="方正姚体" panose="02010601030101010101" pitchFamily="2" charset="-122"/>
              </a:rPr>
              <a:t>Theo Nam Cao</a:t>
            </a:r>
            <a:r>
              <a:rPr lang="vi-VN" altLang="zh-CN" sz="2400" dirty="0">
                <a:solidFill>
                  <a:schemeClr val="bg1"/>
                </a:solidFill>
                <a:latin typeface="+mj-lt"/>
                <a:ea typeface="方正姚体" panose="02010601030101010101" pitchFamily="2" charset="-122"/>
              </a:rPr>
              <a:t>)</a:t>
            </a:r>
            <a:endParaRPr lang="zh-CN" altLang="en-US" sz="24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454227" y="2801362"/>
            <a:ext cx="9066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C000"/>
                </a:solidFill>
                <a:latin typeface="Times New Roman" panose="02020603050405020304" pitchFamily="18" charset="0"/>
                <a:cs typeface="Times New Roman" panose="02020603050405020304" pitchFamily="18" charset="0"/>
              </a:rPr>
              <a:t>Nội dung chính của bài tập đọc là gì?</a:t>
            </a:r>
            <a:endParaRPr lang="en-US" altLang="en-US" sz="36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329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694751"/>
            <a:ext cx="668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Tập đọc</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02961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solidFill>
                  <a:schemeClr val="bg1"/>
                </a:solidFill>
                <a:latin typeface="+mj-lt"/>
                <a:ea typeface="方正姚体" panose="02010601030101010101" pitchFamily="2" charset="-122"/>
              </a:rPr>
              <a:t>(</a:t>
            </a:r>
            <a:r>
              <a:rPr lang="vi-VN" altLang="zh-CN" sz="2400" i="1" dirty="0">
                <a:solidFill>
                  <a:schemeClr val="bg1"/>
                </a:solidFill>
                <a:latin typeface="+mj-lt"/>
                <a:ea typeface="方正姚体" panose="02010601030101010101" pitchFamily="2" charset="-122"/>
              </a:rPr>
              <a:t>Theo Nam Cao</a:t>
            </a:r>
            <a:r>
              <a:rPr lang="vi-VN" altLang="zh-CN" sz="2400" dirty="0">
                <a:solidFill>
                  <a:schemeClr val="bg1"/>
                </a:solidFill>
                <a:latin typeface="+mj-lt"/>
                <a:ea typeface="方正姚体" panose="02010601030101010101" pitchFamily="2" charset="-122"/>
              </a:rPr>
              <a:t>)</a:t>
            </a:r>
            <a:endParaRPr lang="zh-CN" altLang="en-US" sz="24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454227" y="2801362"/>
            <a:ext cx="90668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Nội dung</a:t>
            </a:r>
            <a:r>
              <a:rPr lang="vi-VN" altLang="en-US" sz="3600" b="1" dirty="0">
                <a:solidFill>
                  <a:srgbClr val="FFC000"/>
                </a:solidFill>
                <a:latin typeface="Times New Roman" panose="02020603050405020304" pitchFamily="18" charset="0"/>
                <a:cs typeface="Times New Roman" panose="02020603050405020304" pitchFamily="18" charset="0"/>
              </a:rPr>
              <a:t>: Cương ước mơ trở thành thợ rèn để kiếm sống </a:t>
            </a:r>
            <a:r>
              <a:rPr lang="en-US" altLang="en-US" sz="3600" b="1" dirty="0" err="1">
                <a:solidFill>
                  <a:srgbClr val="FFC000"/>
                </a:solidFill>
                <a:latin typeface="Times New Roman" panose="02020603050405020304" pitchFamily="18" charset="0"/>
                <a:cs typeface="Times New Roman" panose="02020603050405020304" pitchFamily="18" charset="0"/>
              </a:rPr>
              <a:t>nên</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đã</a:t>
            </a:r>
            <a:r>
              <a:rPr lang="en-US" altLang="en-US" sz="3600" b="1" dirty="0">
                <a:solidFill>
                  <a:srgbClr val="FFC000"/>
                </a:solidFill>
                <a:latin typeface="Times New Roman" panose="02020603050405020304" pitchFamily="18" charset="0"/>
                <a:cs typeface="Times New Roman" panose="02020603050405020304" pitchFamily="18" charset="0"/>
              </a:rPr>
              <a:t> </a:t>
            </a:r>
            <a:r>
              <a:rPr lang="vi-VN" altLang="en-US" sz="3600" b="1" dirty="0">
                <a:solidFill>
                  <a:srgbClr val="FFC000"/>
                </a:solidFill>
                <a:latin typeface="Times New Roman" panose="02020603050405020304" pitchFamily="18" charset="0"/>
                <a:cs typeface="Times New Roman" panose="02020603050405020304" pitchFamily="18" charset="0"/>
              </a:rPr>
              <a:t>thuyết phục mẹ </a:t>
            </a:r>
            <a:r>
              <a:rPr lang="en-US" altLang="en-US" sz="3600" b="1" dirty="0" err="1">
                <a:solidFill>
                  <a:srgbClr val="FFC000"/>
                </a:solidFill>
                <a:latin typeface="Times New Roman" panose="02020603050405020304" pitchFamily="18" charset="0"/>
                <a:cs typeface="Times New Roman" panose="02020603050405020304" pitchFamily="18" charset="0"/>
              </a:rPr>
              <a:t>để</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mẹ</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thấy</a:t>
            </a:r>
            <a:r>
              <a:rPr lang="vi-VN"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a:solidFill>
                  <a:srgbClr val="FFC000"/>
                </a:solidFill>
                <a:latin typeface="Times New Roman" panose="02020603050405020304" pitchFamily="18" charset="0"/>
                <a:cs typeface="Times New Roman" panose="02020603050405020304" pitchFamily="18" charset="0"/>
              </a:rPr>
              <a:t>n</a:t>
            </a:r>
            <a:r>
              <a:rPr lang="vi-VN" altLang="en-US" sz="3600" b="1" dirty="0">
                <a:solidFill>
                  <a:srgbClr val="FFC000"/>
                </a:solidFill>
                <a:latin typeface="Times New Roman" panose="02020603050405020304" pitchFamily="18" charset="0"/>
                <a:cs typeface="Times New Roman" panose="02020603050405020304" pitchFamily="18" charset="0"/>
              </a:rPr>
              <a:t>ghề nghiệp nào cũng đáng quý</a:t>
            </a:r>
            <a:r>
              <a:rPr lang="vi-VN" altLang="en-US" sz="3600" b="1" dirty="0">
                <a:solidFill>
                  <a:srgbClr val="0000FF"/>
                </a:solidFill>
                <a:latin typeface="Times New Roman" panose="02020603050405020304" pitchFamily="18" charset="0"/>
                <a:cs typeface="Times New Roman" panose="02020603050405020304" pitchFamily="18" charset="0"/>
              </a:rPr>
              <a:t>.</a:t>
            </a:r>
            <a:endParaRPr lang="en-US" altLang="en-US" sz="36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056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694751"/>
            <a:ext cx="668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Tập đọc</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02961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solidFill>
                  <a:schemeClr val="bg1"/>
                </a:solidFill>
                <a:latin typeface="+mj-lt"/>
                <a:ea typeface="方正姚体" panose="02010601030101010101" pitchFamily="2" charset="-122"/>
              </a:rPr>
              <a:t>(</a:t>
            </a:r>
            <a:r>
              <a:rPr lang="vi-VN" altLang="zh-CN" sz="2400" i="1" dirty="0">
                <a:solidFill>
                  <a:schemeClr val="bg1"/>
                </a:solidFill>
                <a:latin typeface="+mj-lt"/>
                <a:ea typeface="方正姚体" panose="02010601030101010101" pitchFamily="2" charset="-122"/>
              </a:rPr>
              <a:t>Theo Nam Cao</a:t>
            </a:r>
            <a:r>
              <a:rPr lang="vi-VN" altLang="zh-CN" sz="2400" dirty="0">
                <a:solidFill>
                  <a:schemeClr val="bg1"/>
                </a:solidFill>
                <a:latin typeface="+mj-lt"/>
                <a:ea typeface="方正姚体" panose="02010601030101010101" pitchFamily="2" charset="-122"/>
              </a:rPr>
              <a:t>)</a:t>
            </a:r>
            <a:endParaRPr lang="zh-CN" altLang="en-US" sz="24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454227" y="2801362"/>
            <a:ext cx="9066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C000"/>
                </a:solidFill>
                <a:latin typeface="Times New Roman" panose="02020603050405020304" pitchFamily="18" charset="0"/>
                <a:cs typeface="Times New Roman" panose="02020603050405020304" pitchFamily="18" charset="0"/>
              </a:rPr>
              <a:t>3. Luyện đọc diễn cảm:</a:t>
            </a:r>
            <a:endParaRPr lang="en-US" altLang="en-US" sz="36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011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6">
            <a:extLst>
              <a:ext uri="{FF2B5EF4-FFF2-40B4-BE49-F238E27FC236}">
                <a16:creationId xmlns:a16="http://schemas.microsoft.com/office/drawing/2014/main" id="{941B9E58-E0CB-473C-B27F-6AD8212C6599}"/>
              </a:ext>
            </a:extLst>
          </p:cNvPr>
          <p:cNvSpPr txBox="1">
            <a:spLocks noChangeArrowheads="1"/>
          </p:cNvSpPr>
          <p:nvPr/>
        </p:nvSpPr>
        <p:spPr bwMode="auto">
          <a:xfrm>
            <a:off x="3248026" y="3962401"/>
            <a:ext cx="2043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vi-VN" altLang="en-US" sz="1800">
              <a:latin typeface="Times New Roman" panose="02020603050405020304" pitchFamily="18" charset="0"/>
            </a:endParaRPr>
          </a:p>
        </p:txBody>
      </p:sp>
      <p:sp>
        <p:nvSpPr>
          <p:cNvPr id="52227" name="Text Box 10">
            <a:extLst>
              <a:ext uri="{FF2B5EF4-FFF2-40B4-BE49-F238E27FC236}">
                <a16:creationId xmlns:a16="http://schemas.microsoft.com/office/drawing/2014/main" id="{154EA6D9-246A-472A-B99C-5D027D5DF092}"/>
              </a:ext>
            </a:extLst>
          </p:cNvPr>
          <p:cNvSpPr txBox="1">
            <a:spLocks noChangeArrowheads="1"/>
          </p:cNvSpPr>
          <p:nvPr/>
        </p:nvSpPr>
        <p:spPr bwMode="auto">
          <a:xfrm>
            <a:off x="6343651" y="3124201"/>
            <a:ext cx="3343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endParaRPr>
          </a:p>
        </p:txBody>
      </p:sp>
      <p:sp>
        <p:nvSpPr>
          <p:cNvPr id="52228" name="Text Box 11">
            <a:extLst>
              <a:ext uri="{FF2B5EF4-FFF2-40B4-BE49-F238E27FC236}">
                <a16:creationId xmlns:a16="http://schemas.microsoft.com/office/drawing/2014/main" id="{3BC69FFF-4D2D-4928-AF13-FBEA2A6751D5}"/>
              </a:ext>
            </a:extLst>
          </p:cNvPr>
          <p:cNvSpPr txBox="1">
            <a:spLocks noChangeArrowheads="1"/>
          </p:cNvSpPr>
          <p:nvPr/>
        </p:nvSpPr>
        <p:spPr bwMode="auto">
          <a:xfrm>
            <a:off x="1371600" y="1150939"/>
            <a:ext cx="9372600"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rPr>
              <a:t>       </a:t>
            </a:r>
            <a:r>
              <a:rPr lang="en-US" altLang="en-US" sz="2800" dirty="0" err="1">
                <a:solidFill>
                  <a:srgbClr val="0000FF"/>
                </a:solidFill>
                <a:latin typeface="Times New Roman" panose="02020603050405020304" pitchFamily="18" charset="0"/>
              </a:rPr>
              <a:t>Cương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thấy</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nghèn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nghẹn</a:t>
            </a:r>
            <a:r>
              <a:rPr lang="en-US" altLang="en-US" sz="2800" dirty="0">
                <a:solidFill>
                  <a:srgbClr val="FF0000"/>
                </a:solidFill>
                <a:latin typeface="Times New Roman" panose="02020603050405020304" pitchFamily="18" charset="0"/>
              </a:rPr>
              <a:t> </a:t>
            </a:r>
            <a:r>
              <a:rPr lang="en-US" altLang="en-US" sz="2800" dirty="0">
                <a:solidFill>
                  <a:srgbClr val="0000FF"/>
                </a:solidFill>
                <a:latin typeface="Times New Roman" panose="02020603050405020304" pitchFamily="18" charset="0"/>
              </a:rPr>
              <a:t>ở </a:t>
            </a:r>
            <a:r>
              <a:rPr lang="en-US" altLang="en-US" sz="2800" dirty="0" err="1">
                <a:solidFill>
                  <a:srgbClr val="0000FF"/>
                </a:solidFill>
                <a:latin typeface="Times New Roman" panose="02020603050405020304" pitchFamily="18" charset="0"/>
              </a:rPr>
              <a:t>cổ</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Em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nắm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lấy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tay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mẹ</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thiết</a:t>
            </a:r>
            <a:r>
              <a:rPr lang="en-US" altLang="en-US" sz="2800" b="1" i="1"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tha</a:t>
            </a:r>
            <a:r>
              <a:rPr lang="en-US" altLang="en-US" sz="2800" dirty="0">
                <a:solidFill>
                  <a:srgbClr val="FF0000"/>
                </a:solidFill>
                <a:latin typeface="Times New Roman" panose="02020603050405020304" pitchFamily="18" charset="0"/>
              </a:rPr>
              <a:t>:</a:t>
            </a:r>
          </a:p>
          <a:p>
            <a:pPr algn="just" eaLnBrk="1" hangingPunct="1">
              <a:lnSpc>
                <a:spcPct val="50000"/>
              </a:lnSpc>
              <a:spcBef>
                <a:spcPct val="50000"/>
              </a:spcBef>
            </a:pPr>
            <a:r>
              <a:rPr lang="en-US" altLang="en-US" sz="2800" dirty="0">
                <a:solidFill>
                  <a:srgbClr val="0000FF"/>
                </a:solidFill>
                <a:latin typeface="Times New Roman" panose="02020603050405020304" pitchFamily="18" charset="0"/>
              </a:rPr>
              <a:t>       - </a:t>
            </a:r>
            <a:r>
              <a:rPr lang="en-US" altLang="en-US" sz="2800" dirty="0" err="1">
                <a:solidFill>
                  <a:srgbClr val="0000FF"/>
                </a:solidFill>
                <a:latin typeface="Times New Roman" panose="02020603050405020304" pitchFamily="18" charset="0"/>
              </a:rPr>
              <a:t>Mẹ</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ơi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Người</a:t>
            </a:r>
            <a:r>
              <a:rPr lang="en-US" altLang="en-US" sz="2800" dirty="0">
                <a:solidFill>
                  <a:srgbClr val="0000FF"/>
                </a:solidFill>
                <a:latin typeface="Times New Roman" panose="02020603050405020304" pitchFamily="18" charset="0"/>
              </a:rPr>
              <a:t> ta ai </a:t>
            </a:r>
            <a:r>
              <a:rPr lang="en-US" altLang="en-US" sz="2800" dirty="0" err="1">
                <a:solidFill>
                  <a:srgbClr val="0000FF"/>
                </a:solidFill>
                <a:latin typeface="Times New Roman" panose="02020603050405020304" pitchFamily="18" charset="0"/>
              </a:rPr>
              <a:t>cũng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phải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có</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một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nghề</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Làm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ruộng</a:t>
            </a:r>
            <a:r>
              <a:rPr lang="en-US" altLang="en-US" sz="2800" dirty="0">
                <a:solidFill>
                  <a:srgbClr val="0000FF"/>
                </a:solidFill>
                <a:latin typeface="Times New Roman" panose="02020603050405020304" pitchFamily="18" charset="0"/>
              </a:rPr>
              <a:t> hay</a:t>
            </a:r>
          </a:p>
          <a:p>
            <a:pPr algn="just" eaLnBrk="1" hangingPunct="1">
              <a:lnSpc>
                <a:spcPct val="50000"/>
              </a:lnSpc>
              <a:spcBef>
                <a:spcPct val="50000"/>
              </a:spcBef>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buôn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bán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làm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thầy</a:t>
            </a:r>
            <a:r>
              <a:rPr lang="en-US" altLang="en-US" sz="2800" dirty="0">
                <a:solidFill>
                  <a:srgbClr val="0000FF"/>
                </a:solidFill>
                <a:latin typeface="Times New Roman" panose="02020603050405020304" pitchFamily="18" charset="0"/>
              </a:rPr>
              <a:t> hay </a:t>
            </a:r>
            <a:r>
              <a:rPr lang="en-US" altLang="en-US" sz="2800" dirty="0" err="1">
                <a:solidFill>
                  <a:srgbClr val="0000FF"/>
                </a:solidFill>
                <a:latin typeface="Times New Roman" panose="02020603050405020304" pitchFamily="18" charset="0"/>
              </a:rPr>
              <a:t>làm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thợ</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đều</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đáng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trọng</a:t>
            </a:r>
            <a:r>
              <a:rPr lang="en-US" altLang="en-US" sz="2800" dirty="0">
                <a:solidFill>
                  <a:srgbClr val="FF0000"/>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như</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nhau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Chỉ</a:t>
            </a:r>
            <a:r>
              <a:rPr lang="en-US" altLang="en-US" sz="2800" dirty="0">
                <a:solidFill>
                  <a:srgbClr val="0000FF"/>
                </a:solidFill>
                <a:latin typeface="Times New Roman" panose="02020603050405020304" pitchFamily="18" charset="0"/>
              </a:rPr>
              <a:t> </a:t>
            </a:r>
          </a:p>
          <a:p>
            <a:pPr algn="just" eaLnBrk="1" hangingPunct="1">
              <a:lnSpc>
                <a:spcPct val="50000"/>
              </a:lnSpc>
              <a:spcBef>
                <a:spcPct val="50000"/>
              </a:spcBef>
            </a:pPr>
            <a:r>
              <a:rPr lang="en-US" altLang="en-US" sz="2800" dirty="0" err="1">
                <a:solidFill>
                  <a:srgbClr val="0000FF"/>
                </a:solidFill>
                <a:latin typeface="Times New Roman" panose="02020603050405020304" pitchFamily="18" charset="0"/>
              </a:rPr>
              <a:t>những</a:t>
            </a:r>
            <a:r>
              <a:rPr lang="en-US" altLang="en-US" sz="2800" dirty="0">
                <a:solidFill>
                  <a:srgbClr val="0000FF"/>
                </a:solidFill>
                <a:latin typeface="Times New Roman" panose="02020603050405020304" pitchFamily="18" charset="0"/>
              </a:rPr>
              <a:t> ai </a:t>
            </a:r>
            <a:r>
              <a:rPr lang="en-US" altLang="en-US" sz="2800" b="1" i="1" dirty="0" err="1">
                <a:solidFill>
                  <a:srgbClr val="FF0000"/>
                </a:solidFill>
                <a:latin typeface="Times New Roman" panose="02020603050405020304" pitchFamily="18" charset="0"/>
              </a:rPr>
              <a:t>trộm</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cắp</a:t>
            </a:r>
            <a:r>
              <a:rPr lang="en-US" altLang="en-US" sz="2800" dirty="0">
                <a:solidFill>
                  <a:srgbClr val="FF0000"/>
                </a:solidFill>
                <a:latin typeface="Times New Roman" panose="02020603050405020304" pitchFamily="18" charset="0"/>
              </a:rPr>
              <a:t> </a:t>
            </a:r>
            <a:r>
              <a:rPr lang="vi-VN" altLang="en-US" sz="2800" dirty="0">
                <a:solidFill>
                  <a:srgbClr val="FF0000"/>
                </a:solidFill>
                <a:latin typeface="Times New Roman" panose="02020603050405020304" pitchFamily="18" charset="0"/>
              </a:rPr>
              <a:t> </a:t>
            </a:r>
            <a:r>
              <a:rPr lang="en-US" altLang="en-US" sz="2800" dirty="0">
                <a:solidFill>
                  <a:srgbClr val="0000FF"/>
                </a:solidFill>
                <a:latin typeface="Times New Roman" panose="02020603050405020304" pitchFamily="18" charset="0"/>
              </a:rPr>
              <a:t>hay </a:t>
            </a:r>
            <a:r>
              <a:rPr lang="en-US" altLang="en-US" sz="2800" b="1" i="1" dirty="0" err="1">
                <a:solidFill>
                  <a:srgbClr val="FF0000"/>
                </a:solidFill>
                <a:latin typeface="Times New Roman" panose="02020603050405020304" pitchFamily="18" charset="0"/>
              </a:rPr>
              <a:t>ăn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bám</a:t>
            </a:r>
            <a:r>
              <a:rPr lang="en-US" altLang="en-US" sz="2800" dirty="0">
                <a:solidFill>
                  <a:srgbClr val="FF0000"/>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mới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bị</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coi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thường</a:t>
            </a:r>
            <a:r>
              <a:rPr lang="en-US" altLang="en-US" sz="2800" dirty="0">
                <a:solidFill>
                  <a:srgbClr val="0000FF"/>
                </a:solidFill>
                <a:latin typeface="Times New Roman" panose="02020603050405020304" pitchFamily="18" charset="0"/>
              </a:rPr>
              <a:t>.</a:t>
            </a:r>
          </a:p>
          <a:p>
            <a:pPr eaLnBrk="1" hangingPunct="1">
              <a:lnSpc>
                <a:spcPct val="50000"/>
              </a:lnSpc>
              <a:spcBef>
                <a:spcPct val="50000"/>
              </a:spcBef>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Bất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giác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em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lại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nhớ</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đến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người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thợ</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nhễ</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nhại</a:t>
            </a:r>
            <a:r>
              <a:rPr lang="en-US" altLang="en-US" sz="2800" dirty="0">
                <a:solidFill>
                  <a:srgbClr val="FF0000"/>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mồ</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hôi</a:t>
            </a:r>
            <a:r>
              <a:rPr lang="en-US" altLang="en-US" sz="2800" dirty="0">
                <a:solidFill>
                  <a:srgbClr val="0000FF"/>
                </a:solidFill>
                <a:latin typeface="Times New Roman" panose="02020603050405020304" pitchFamily="18" charset="0"/>
              </a:rPr>
              <a:t> </a:t>
            </a:r>
            <a:r>
              <a:rPr lang="vi-VN"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mà</a:t>
            </a:r>
            <a:r>
              <a:rPr lang="en-US" altLang="en-US" sz="2800" dirty="0">
                <a:solidFill>
                  <a:srgbClr val="0000FF"/>
                </a:solidFill>
                <a:latin typeface="Times New Roman" panose="02020603050405020304" pitchFamily="18" charset="0"/>
              </a:rPr>
              <a:t> </a:t>
            </a:r>
          </a:p>
          <a:p>
            <a:pPr eaLnBrk="1" hangingPunct="1">
              <a:lnSpc>
                <a:spcPct val="50000"/>
              </a:lnSpc>
              <a:spcBef>
                <a:spcPct val="50000"/>
              </a:spcBef>
            </a:pPr>
            <a:r>
              <a:rPr lang="en-US" altLang="en-US" sz="2800" dirty="0" err="1">
                <a:solidFill>
                  <a:srgbClr val="0000FF"/>
                </a:solidFill>
                <a:latin typeface="Times New Roman" panose="02020603050405020304" pitchFamily="18" charset="0"/>
              </a:rPr>
              <a:t>vui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vẻ</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bên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tiếng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bễ</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thổi</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phì</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phào</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tiếng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búa</a:t>
            </a:r>
            <a:r>
              <a:rPr lang="en-US" altLang="en-US" sz="2800" dirty="0">
                <a:solidFill>
                  <a:srgbClr val="0000FF"/>
                </a:solidFill>
                <a:latin typeface="Times New Roman" panose="02020603050405020304" pitchFamily="18" charset="0"/>
              </a:rPr>
              <a:t> con, </a:t>
            </a:r>
            <a:r>
              <a:rPr lang="en-US" altLang="en-US" sz="2800" dirty="0" err="1">
                <a:solidFill>
                  <a:srgbClr val="0000FF"/>
                </a:solidFill>
                <a:latin typeface="Times New Roman" panose="02020603050405020304" pitchFamily="18" charset="0"/>
              </a:rPr>
              <a:t>búa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lớn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theo</a:t>
            </a:r>
            <a:r>
              <a:rPr lang="en-US" altLang="en-US" sz="2800" dirty="0">
                <a:solidFill>
                  <a:srgbClr val="0000FF"/>
                </a:solidFill>
                <a:latin typeface="Times New Roman" panose="02020603050405020304" pitchFamily="18" charset="0"/>
              </a:rPr>
              <a:t> </a:t>
            </a:r>
          </a:p>
          <a:p>
            <a:pPr eaLnBrk="1" hangingPunct="1">
              <a:lnSpc>
                <a:spcPct val="50000"/>
              </a:lnSpc>
              <a:spcBef>
                <a:spcPct val="50000"/>
              </a:spcBef>
            </a:pPr>
            <a:r>
              <a:rPr lang="en-US" altLang="en-US" sz="2800" dirty="0" err="1">
                <a:solidFill>
                  <a:srgbClr val="0000FF"/>
                </a:solidFill>
                <a:latin typeface="Times New Roman" panose="02020603050405020304" pitchFamily="18" charset="0"/>
              </a:rPr>
              <a:t>nhau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đập</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cúc</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cắc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những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tàn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lửa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đỏ</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hồng</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bắn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toé</a:t>
            </a:r>
            <a:r>
              <a:rPr lang="en-US" altLang="en-US" sz="2800" dirty="0">
                <a:solidFill>
                  <a:srgbClr val="FF0000"/>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lên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như</a:t>
            </a:r>
            <a:endParaRPr lang="en-US" altLang="en-US" sz="2800" dirty="0">
              <a:solidFill>
                <a:srgbClr val="0000FF"/>
              </a:solidFill>
              <a:latin typeface="Times New Roman" panose="02020603050405020304" pitchFamily="18" charset="0"/>
            </a:endParaRPr>
          </a:p>
          <a:p>
            <a:pPr eaLnBrk="1" hangingPunct="1">
              <a:lnSpc>
                <a:spcPct val="50000"/>
              </a:lnSpc>
              <a:spcBef>
                <a:spcPct val="50000"/>
              </a:spcBef>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khi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đốt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cây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bông</a:t>
            </a:r>
            <a:r>
              <a:rPr lang="en-US" altLang="en-US" sz="2800" dirty="0">
                <a:solidFill>
                  <a:srgbClr val="0000FF"/>
                </a:solidFill>
                <a:latin typeface="Times New Roman" panose="02020603050405020304" pitchFamily="18" charset="0"/>
              </a:rPr>
              <a:t>.</a:t>
            </a:r>
          </a:p>
        </p:txBody>
      </p:sp>
      <p:sp>
        <p:nvSpPr>
          <p:cNvPr id="52232" name="Text Box 9">
            <a:extLst>
              <a:ext uri="{FF2B5EF4-FFF2-40B4-BE49-F238E27FC236}">
                <a16:creationId xmlns:a16="http://schemas.microsoft.com/office/drawing/2014/main" id="{E806B772-140B-4B6B-B4A3-BC233988C2B5}"/>
              </a:ext>
            </a:extLst>
          </p:cNvPr>
          <p:cNvSpPr txBox="1">
            <a:spLocks noChangeArrowheads="1"/>
          </p:cNvSpPr>
          <p:nvPr/>
        </p:nvSpPr>
        <p:spPr bwMode="auto">
          <a:xfrm>
            <a:off x="2652714" y="381001"/>
            <a:ext cx="29098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Luyện đọc diễn cảm</a:t>
            </a: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09793" y="395927"/>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5" name="KSO_Shape"/>
          <p:cNvSpPr>
            <a:spLocks/>
          </p:cNvSpPr>
          <p:nvPr/>
        </p:nvSpPr>
        <p:spPr bwMode="auto">
          <a:xfrm>
            <a:off x="1802566" y="2717681"/>
            <a:ext cx="1685701" cy="1956552"/>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文本框 1"/>
          <p:cNvSpPr>
            <a:spLocks noChangeArrowheads="1"/>
          </p:cNvSpPr>
          <p:nvPr/>
        </p:nvSpPr>
        <p:spPr bwMode="auto">
          <a:xfrm>
            <a:off x="5199011" y="2998625"/>
            <a:ext cx="4731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altLang="zh-CN" sz="32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CỦNG CỐ VÀ NỐI TIẾP</a:t>
            </a:r>
            <a:endParaRPr lang="zh-CN" altLang="en-US" sz="32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5365535" y="207560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HOẠT ĐỘNG 3</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p:nvPr/>
        </p:nvCxnSpPr>
        <p:spPr>
          <a:xfrm rot="5400000">
            <a:off x="7564978" y="269681"/>
            <a:ext cx="0" cy="489600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56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694751"/>
            <a:ext cx="668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Tập đọc</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02961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solidFill>
                  <a:schemeClr val="bg1"/>
                </a:solidFill>
                <a:latin typeface="+mj-lt"/>
                <a:ea typeface="方正姚体" panose="02010601030101010101" pitchFamily="2" charset="-122"/>
              </a:rPr>
              <a:t>(</a:t>
            </a:r>
            <a:r>
              <a:rPr lang="vi-VN" altLang="zh-CN" sz="2400" i="1" dirty="0">
                <a:solidFill>
                  <a:schemeClr val="bg1"/>
                </a:solidFill>
                <a:latin typeface="+mj-lt"/>
                <a:ea typeface="方正姚体" panose="02010601030101010101" pitchFamily="2" charset="-122"/>
              </a:rPr>
              <a:t>Theo Nam Cao</a:t>
            </a:r>
            <a:r>
              <a:rPr lang="vi-VN" altLang="zh-CN" sz="2400" dirty="0">
                <a:solidFill>
                  <a:schemeClr val="bg1"/>
                </a:solidFill>
                <a:latin typeface="+mj-lt"/>
                <a:ea typeface="方正姚体" panose="02010601030101010101" pitchFamily="2" charset="-122"/>
              </a:rPr>
              <a:t>)</a:t>
            </a:r>
            <a:endParaRPr lang="zh-CN" altLang="en-US" sz="24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454227" y="2801362"/>
            <a:ext cx="90668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Nội dung</a:t>
            </a:r>
            <a:r>
              <a:rPr lang="vi-VN" altLang="en-US" sz="3600" b="1" dirty="0">
                <a:solidFill>
                  <a:srgbClr val="FFC000"/>
                </a:solidFill>
                <a:latin typeface="Times New Roman" panose="02020603050405020304" pitchFamily="18" charset="0"/>
                <a:cs typeface="Times New Roman" panose="02020603050405020304" pitchFamily="18" charset="0"/>
              </a:rPr>
              <a:t>: Cương ước mơ trở thành thợ rèn để kiếm sống </a:t>
            </a:r>
            <a:r>
              <a:rPr lang="en-US" altLang="en-US" sz="3600" b="1" dirty="0" err="1">
                <a:solidFill>
                  <a:srgbClr val="FFC000"/>
                </a:solidFill>
                <a:latin typeface="Times New Roman" panose="02020603050405020304" pitchFamily="18" charset="0"/>
                <a:cs typeface="Times New Roman" panose="02020603050405020304" pitchFamily="18" charset="0"/>
              </a:rPr>
              <a:t>nên</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đã</a:t>
            </a:r>
            <a:r>
              <a:rPr lang="en-US" altLang="en-US" sz="3600" b="1" dirty="0">
                <a:solidFill>
                  <a:srgbClr val="FFC000"/>
                </a:solidFill>
                <a:latin typeface="Times New Roman" panose="02020603050405020304" pitchFamily="18" charset="0"/>
                <a:cs typeface="Times New Roman" panose="02020603050405020304" pitchFamily="18" charset="0"/>
              </a:rPr>
              <a:t> </a:t>
            </a:r>
            <a:r>
              <a:rPr lang="vi-VN" altLang="en-US" sz="3600" b="1" dirty="0">
                <a:solidFill>
                  <a:srgbClr val="FFC000"/>
                </a:solidFill>
                <a:latin typeface="Times New Roman" panose="02020603050405020304" pitchFamily="18" charset="0"/>
                <a:cs typeface="Times New Roman" panose="02020603050405020304" pitchFamily="18" charset="0"/>
              </a:rPr>
              <a:t>thuyết phục mẹ </a:t>
            </a:r>
            <a:r>
              <a:rPr lang="en-US" altLang="en-US" sz="3600" b="1" dirty="0" err="1">
                <a:solidFill>
                  <a:srgbClr val="FFC000"/>
                </a:solidFill>
                <a:latin typeface="Times New Roman" panose="02020603050405020304" pitchFamily="18" charset="0"/>
                <a:cs typeface="Times New Roman" panose="02020603050405020304" pitchFamily="18" charset="0"/>
              </a:rPr>
              <a:t>để</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mẹ</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thấy</a:t>
            </a:r>
            <a:r>
              <a:rPr lang="vi-VN"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a:solidFill>
                  <a:srgbClr val="FFC000"/>
                </a:solidFill>
                <a:latin typeface="Times New Roman" panose="02020603050405020304" pitchFamily="18" charset="0"/>
                <a:cs typeface="Times New Roman" panose="02020603050405020304" pitchFamily="18" charset="0"/>
              </a:rPr>
              <a:t>n</a:t>
            </a:r>
            <a:r>
              <a:rPr lang="vi-VN" altLang="en-US" sz="3600" b="1" dirty="0">
                <a:solidFill>
                  <a:srgbClr val="FFC000"/>
                </a:solidFill>
                <a:latin typeface="Times New Roman" panose="02020603050405020304" pitchFamily="18" charset="0"/>
                <a:cs typeface="Times New Roman" panose="02020603050405020304" pitchFamily="18" charset="0"/>
              </a:rPr>
              <a:t>ghề nghiệp nào cũng đáng quý.</a:t>
            </a:r>
            <a:endParaRPr lang="en-US" altLang="en-US" sz="3600" b="1" i="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154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6">
            <a:extLst>
              <a:ext uri="{FF2B5EF4-FFF2-40B4-BE49-F238E27FC236}">
                <a16:creationId xmlns:a16="http://schemas.microsoft.com/office/drawing/2014/main" id="{941B9E58-E0CB-473C-B27F-6AD8212C6599}"/>
              </a:ext>
            </a:extLst>
          </p:cNvPr>
          <p:cNvSpPr txBox="1">
            <a:spLocks noChangeArrowheads="1"/>
          </p:cNvSpPr>
          <p:nvPr/>
        </p:nvSpPr>
        <p:spPr bwMode="auto">
          <a:xfrm>
            <a:off x="3248026" y="3962401"/>
            <a:ext cx="2043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vi-VN" altLang="en-US" sz="1800">
              <a:latin typeface="Times New Roman" panose="02020603050405020304" pitchFamily="18" charset="0"/>
            </a:endParaRPr>
          </a:p>
        </p:txBody>
      </p:sp>
      <p:sp>
        <p:nvSpPr>
          <p:cNvPr id="52227" name="Text Box 10">
            <a:extLst>
              <a:ext uri="{FF2B5EF4-FFF2-40B4-BE49-F238E27FC236}">
                <a16:creationId xmlns:a16="http://schemas.microsoft.com/office/drawing/2014/main" id="{154EA6D9-246A-472A-B99C-5D027D5DF092}"/>
              </a:ext>
            </a:extLst>
          </p:cNvPr>
          <p:cNvSpPr txBox="1">
            <a:spLocks noChangeArrowheads="1"/>
          </p:cNvSpPr>
          <p:nvPr/>
        </p:nvSpPr>
        <p:spPr bwMode="auto">
          <a:xfrm>
            <a:off x="6343651" y="3124201"/>
            <a:ext cx="3343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endParaRPr>
          </a:p>
        </p:txBody>
      </p:sp>
      <p:pic>
        <p:nvPicPr>
          <p:cNvPr id="3" name="Picture 2">
            <a:extLst>
              <a:ext uri="{FF2B5EF4-FFF2-40B4-BE49-F238E27FC236}">
                <a16:creationId xmlns:a16="http://schemas.microsoft.com/office/drawing/2014/main" id="{77C428BE-17B7-490C-91FA-67D910B6E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86" y="0"/>
            <a:ext cx="12313186" cy="6858000"/>
          </a:xfrm>
          <a:prstGeom prst="rect">
            <a:avLst/>
          </a:prstGeom>
        </p:spPr>
      </p:pic>
      <p:pic>
        <p:nvPicPr>
          <p:cNvPr id="8" name="Picture 7">
            <a:extLst>
              <a:ext uri="{FF2B5EF4-FFF2-40B4-BE49-F238E27FC236}">
                <a16:creationId xmlns:a16="http://schemas.microsoft.com/office/drawing/2014/main" id="{C07F7732-CF5F-4773-88D8-96DE06779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192"/>
            <a:ext cx="12313186" cy="6858000"/>
          </a:xfrm>
          <a:prstGeom prst="rect">
            <a:avLst/>
          </a:prstGeom>
        </p:spPr>
      </p:pic>
      <p:sp>
        <p:nvSpPr>
          <p:cNvPr id="9" name="Rectangle 8">
            <a:extLst>
              <a:ext uri="{FF2B5EF4-FFF2-40B4-BE49-F238E27FC236}">
                <a16:creationId xmlns:a16="http://schemas.microsoft.com/office/drawing/2014/main" id="{42EA434B-9BC6-4AC7-BA81-480CFBC9E55E}"/>
              </a:ext>
            </a:extLst>
          </p:cNvPr>
          <p:cNvSpPr>
            <a:spLocks noChangeArrowheads="1"/>
          </p:cNvSpPr>
          <p:nvPr/>
        </p:nvSpPr>
        <p:spPr bwMode="auto">
          <a:xfrm>
            <a:off x="3106757" y="2635783"/>
            <a:ext cx="308449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vi-VN" altLang="en-US" sz="4000" dirty="0">
                <a:solidFill>
                  <a:srgbClr val="0000FF"/>
                </a:solidFill>
                <a:latin typeface="Times New Roman" panose="02020603050405020304" pitchFamily="18" charset="0"/>
                <a:cs typeface="Times New Roman" panose="02020603050405020304" pitchFamily="18" charset="0"/>
              </a:rPr>
              <a:t>Câu chuyện của Cương có ý nghĩa gì?</a:t>
            </a:r>
            <a:endParaRPr lang="en-US" altLang="en-US" sz="4000" dirty="0">
              <a:solidFill>
                <a:srgbClr val="0000FF"/>
              </a:solidFill>
            </a:endParaRPr>
          </a:p>
        </p:txBody>
      </p:sp>
      <p:sp>
        <p:nvSpPr>
          <p:cNvPr id="10" name="Rectangle 1">
            <a:extLst>
              <a:ext uri="{FF2B5EF4-FFF2-40B4-BE49-F238E27FC236}">
                <a16:creationId xmlns:a16="http://schemas.microsoft.com/office/drawing/2014/main" id="{5C3103FF-1525-412D-802D-900B5FFD3ABC}"/>
              </a:ext>
            </a:extLst>
          </p:cNvPr>
          <p:cNvSpPr>
            <a:spLocks noChangeArrowheads="1"/>
          </p:cNvSpPr>
          <p:nvPr/>
        </p:nvSpPr>
        <p:spPr bwMode="auto">
          <a:xfrm>
            <a:off x="7040983" y="1600200"/>
            <a:ext cx="1531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Dặn</a:t>
            </a:r>
            <a:r>
              <a:rPr lang="en-US" altLang="en-US"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dò</a:t>
            </a:r>
            <a:endParaRPr lang="en-US" alt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Rectangle 2">
            <a:extLst>
              <a:ext uri="{FF2B5EF4-FFF2-40B4-BE49-F238E27FC236}">
                <a16:creationId xmlns:a16="http://schemas.microsoft.com/office/drawing/2014/main" id="{77C9B0C3-3909-4897-9607-D85CAFC67AA9}"/>
              </a:ext>
            </a:extLst>
          </p:cNvPr>
          <p:cNvSpPr>
            <a:spLocks noChangeArrowheads="1"/>
          </p:cNvSpPr>
          <p:nvPr/>
        </p:nvSpPr>
        <p:spPr bwMode="auto">
          <a:xfrm>
            <a:off x="6343650" y="2349345"/>
            <a:ext cx="32059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dirty="0">
                <a:latin typeface="Times New Roman" panose="02020603050405020304" pitchFamily="18" charset="0"/>
                <a:cs typeface="Times New Roman" panose="02020603050405020304" pitchFamily="18" charset="0"/>
              </a:rPr>
              <a:t>V</a:t>
            </a:r>
            <a:r>
              <a:rPr lang="vi-VN" altLang="en-US" dirty="0">
                <a:latin typeface="Times New Roman" panose="02020603050405020304" pitchFamily="18" charset="0"/>
                <a:cs typeface="Times New Roman" panose="02020603050405020304" pitchFamily="18" charset="0"/>
              </a:rPr>
              <a:t>ề nhà đọc bài và xem bài sau “</a:t>
            </a:r>
            <a:r>
              <a:rPr lang="vi-VN" altLang="en-US" i="1" dirty="0">
                <a:latin typeface="Times New Roman" panose="02020603050405020304" pitchFamily="18" charset="0"/>
                <a:cs typeface="Times New Roman" panose="02020603050405020304" pitchFamily="18" charset="0"/>
              </a:rPr>
              <a:t>Điều ước của vua Mi- đát”.</a:t>
            </a:r>
            <a:endParaRPr lang="en-US" altLang="en-US" dirty="0"/>
          </a:p>
        </p:txBody>
      </p:sp>
    </p:spTree>
    <p:extLst>
      <p:ext uri="{BB962C8B-B14F-4D97-AF65-F5344CB8AC3E}">
        <p14:creationId xmlns:p14="http://schemas.microsoft.com/office/powerpoint/2010/main" val="3636337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16255" y="334614"/>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5" name="KSO_Shape"/>
          <p:cNvSpPr>
            <a:spLocks/>
          </p:cNvSpPr>
          <p:nvPr/>
        </p:nvSpPr>
        <p:spPr bwMode="auto">
          <a:xfrm>
            <a:off x="1802566" y="2598823"/>
            <a:ext cx="2122290" cy="207541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文本框 1"/>
          <p:cNvSpPr>
            <a:spLocks noChangeArrowheads="1"/>
          </p:cNvSpPr>
          <p:nvPr/>
        </p:nvSpPr>
        <p:spPr bwMode="auto">
          <a:xfrm>
            <a:off x="5883271" y="2998625"/>
            <a:ext cx="33634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altLang="zh-CN" sz="44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KHỞI ĐỘNG</a:t>
            </a:r>
            <a:endParaRPr lang="zh-CN" altLang="en-US" sz="44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5365535" y="207560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HOẠT ĐỘNG 1</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p:nvPr/>
        </p:nvCxnSpPr>
        <p:spPr>
          <a:xfrm rot="5400000">
            <a:off x="7564978" y="413620"/>
            <a:ext cx="0" cy="489600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9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pic>
        <p:nvPicPr>
          <p:cNvPr id="25" name="Picture 24">
            <a:extLst>
              <a:ext uri="{FF2B5EF4-FFF2-40B4-BE49-F238E27FC236}">
                <a16:creationId xmlns:a16="http://schemas.microsoft.com/office/drawing/2014/main" id="{7419F106-263D-4F9A-B28D-569D95D50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163" y="0"/>
            <a:ext cx="9054573" cy="6029325"/>
          </a:xfrm>
          <a:prstGeom prst="rect">
            <a:avLst/>
          </a:prstGeom>
        </p:spPr>
      </p:pic>
    </p:spTree>
    <p:extLst>
      <p:ext uri="{BB962C8B-B14F-4D97-AF65-F5344CB8AC3E}">
        <p14:creationId xmlns:p14="http://schemas.microsoft.com/office/powerpoint/2010/main" val="1705032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16255" y="316451"/>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5" name="KSO_Shape"/>
          <p:cNvSpPr>
            <a:spLocks/>
          </p:cNvSpPr>
          <p:nvPr/>
        </p:nvSpPr>
        <p:spPr bwMode="auto">
          <a:xfrm>
            <a:off x="1802566" y="3276600"/>
            <a:ext cx="1142742" cy="1397633"/>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文本框 1"/>
          <p:cNvSpPr>
            <a:spLocks noChangeArrowheads="1"/>
          </p:cNvSpPr>
          <p:nvPr/>
        </p:nvSpPr>
        <p:spPr bwMode="auto">
          <a:xfrm>
            <a:off x="2819399" y="1754020"/>
            <a:ext cx="668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6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6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Tập đọc</a:t>
            </a:r>
            <a:endParaRPr lang="zh-CN" altLang="en-US" sz="32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452951"/>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a:t>
            </a:r>
            <a:r>
              <a:rPr lang="vi-VN" altLang="zh-CN" sz="3200" i="1" dirty="0">
                <a:solidFill>
                  <a:schemeClr val="bg1"/>
                </a:solidFill>
                <a:latin typeface="+mj-lt"/>
                <a:ea typeface="方正姚体" panose="02010601030101010101" pitchFamily="2" charset="-122"/>
              </a:rPr>
              <a:t>Theo Nam Cao</a:t>
            </a:r>
            <a:r>
              <a:rPr lang="vi-VN" altLang="zh-CN" sz="3200" dirty="0">
                <a:solidFill>
                  <a:schemeClr val="bg1"/>
                </a:solidFill>
                <a:latin typeface="+mj-lt"/>
                <a:ea typeface="方正姚体" panose="02010601030101010101" pitchFamily="2" charset="-122"/>
              </a:rPr>
              <a:t>)</a:t>
            </a:r>
            <a:endParaRPr lang="zh-CN" altLang="en-US" sz="3200" dirty="0">
              <a:solidFill>
                <a:schemeClr val="bg1"/>
              </a:solidFill>
              <a:latin typeface="+mj-lt"/>
              <a:ea typeface="方正姚体" panose="02010601030101010101" pitchFamily="2" charset="-122"/>
            </a:endParaRPr>
          </a:p>
        </p:txBody>
      </p:sp>
    </p:spTree>
    <p:extLst>
      <p:ext uri="{BB962C8B-B14F-4D97-AF65-F5344CB8AC3E}">
        <p14:creationId xmlns:p14="http://schemas.microsoft.com/office/powerpoint/2010/main" val="382249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09793" y="395927"/>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5" name="KSO_Shape"/>
          <p:cNvSpPr>
            <a:spLocks/>
          </p:cNvSpPr>
          <p:nvPr/>
        </p:nvSpPr>
        <p:spPr bwMode="auto">
          <a:xfrm>
            <a:off x="1802566" y="2717681"/>
            <a:ext cx="1685701" cy="1956552"/>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文本框 1"/>
          <p:cNvSpPr>
            <a:spLocks noChangeArrowheads="1"/>
          </p:cNvSpPr>
          <p:nvPr/>
        </p:nvSpPr>
        <p:spPr bwMode="auto">
          <a:xfrm>
            <a:off x="4754984" y="2998625"/>
            <a:ext cx="56200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altLang="zh-CN" sz="32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KHÁM PHÁ VÀ LUYỆN TẬP</a:t>
            </a:r>
            <a:endParaRPr lang="zh-CN" altLang="en-US" sz="32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5365535" y="207560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HOẠT ĐỘNG 2</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p:nvPr/>
        </p:nvCxnSpPr>
        <p:spPr>
          <a:xfrm rot="5400000">
            <a:off x="7564978" y="269681"/>
            <a:ext cx="0" cy="489600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29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pic>
        <p:nvPicPr>
          <p:cNvPr id="16" name="Picture 15">
            <a:extLst>
              <a:ext uri="{FF2B5EF4-FFF2-40B4-BE49-F238E27FC236}">
                <a16:creationId xmlns:a16="http://schemas.microsoft.com/office/drawing/2014/main" id="{26CEAE9A-29F1-4A32-99A8-1F7CC7584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761" y="16930"/>
            <a:ext cx="5048772" cy="6841070"/>
          </a:xfrm>
          <a:prstGeom prst="rect">
            <a:avLst/>
          </a:prstGeom>
        </p:spPr>
      </p:pic>
      <p:pic>
        <p:nvPicPr>
          <p:cNvPr id="18" name="Picture 17">
            <a:extLst>
              <a:ext uri="{FF2B5EF4-FFF2-40B4-BE49-F238E27FC236}">
                <a16:creationId xmlns:a16="http://schemas.microsoft.com/office/drawing/2014/main" id="{5A55DD4D-FC41-445B-9240-C4776A160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8335" y="774219"/>
            <a:ext cx="5274734" cy="4581427"/>
          </a:xfrm>
          <a:prstGeom prst="rect">
            <a:avLst/>
          </a:prstGeom>
        </p:spPr>
      </p:pic>
    </p:spTree>
    <p:extLst>
      <p:ext uri="{BB962C8B-B14F-4D97-AF65-F5344CB8AC3E}">
        <p14:creationId xmlns:p14="http://schemas.microsoft.com/office/powerpoint/2010/main" val="283885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754020"/>
            <a:ext cx="668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6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6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Tập đọc</a:t>
            </a:r>
            <a:endParaRPr lang="zh-CN" altLang="en-US" sz="32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452951"/>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a:t>
            </a:r>
            <a:r>
              <a:rPr lang="vi-VN" altLang="zh-CN" sz="3200" i="1" dirty="0">
                <a:solidFill>
                  <a:schemeClr val="bg1"/>
                </a:solidFill>
                <a:latin typeface="+mj-lt"/>
                <a:ea typeface="方正姚体" panose="02010601030101010101" pitchFamily="2" charset="-122"/>
              </a:rPr>
              <a:t>Theo Nam Cao</a:t>
            </a:r>
            <a:r>
              <a:rPr lang="vi-VN" altLang="zh-CN" sz="3200" dirty="0">
                <a:solidFill>
                  <a:schemeClr val="bg1"/>
                </a:solidFill>
                <a:latin typeface="+mj-lt"/>
                <a:ea typeface="方正姚体" panose="02010601030101010101" pitchFamily="2" charset="-122"/>
              </a:rPr>
              <a:t>)</a:t>
            </a:r>
            <a:endParaRPr lang="zh-CN" altLang="en-US" sz="32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572705" y="3006952"/>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00B050"/>
                </a:solidFill>
                <a:latin typeface="+mj-lt"/>
                <a:ea typeface="方正姚体" panose="02010601030101010101" pitchFamily="2" charset="-122"/>
              </a:rPr>
              <a:t>Bài văn gồm 2 đoạn:</a:t>
            </a:r>
            <a:endParaRPr lang="zh-CN" altLang="en-US" sz="3200" dirty="0">
              <a:solidFill>
                <a:srgbClr val="00B050"/>
              </a:solidFill>
              <a:latin typeface="+mj-lt"/>
              <a:ea typeface="方正姚体" panose="02010601030101010101" pitchFamily="2" charset="-122"/>
            </a:endParaRPr>
          </a:p>
        </p:txBody>
      </p:sp>
      <p:sp>
        <p:nvSpPr>
          <p:cNvPr id="20" name="文本框 17">
            <a:extLst>
              <a:ext uri="{FF2B5EF4-FFF2-40B4-BE49-F238E27FC236}">
                <a16:creationId xmlns:a16="http://schemas.microsoft.com/office/drawing/2014/main" id="{5E9DB31B-55AC-4977-BF89-F60D27739A24}"/>
              </a:ext>
            </a:extLst>
          </p:cNvPr>
          <p:cNvSpPr txBox="1">
            <a:spLocks noChangeArrowheads="1"/>
          </p:cNvSpPr>
          <p:nvPr/>
        </p:nvSpPr>
        <p:spPr bwMode="auto">
          <a:xfrm>
            <a:off x="3046830" y="3644327"/>
            <a:ext cx="574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FF0000"/>
                </a:solidFill>
                <a:latin typeface="+mj-lt"/>
                <a:ea typeface="方正姚体" panose="02010601030101010101" pitchFamily="2" charset="-122"/>
              </a:rPr>
              <a:t>Đoạn 1</a:t>
            </a:r>
            <a:r>
              <a:rPr lang="vi-VN" altLang="zh-CN" sz="3200" dirty="0">
                <a:solidFill>
                  <a:schemeClr val="bg1"/>
                </a:solidFill>
                <a:latin typeface="+mj-lt"/>
                <a:ea typeface="方正姚体" panose="02010601030101010101" pitchFamily="2" charset="-122"/>
              </a:rPr>
              <a:t>: Từ đầu...để kiếm sống</a:t>
            </a:r>
            <a:endParaRPr lang="zh-CN" altLang="en-US" sz="3200" dirty="0">
              <a:solidFill>
                <a:schemeClr val="bg1"/>
              </a:solidFill>
              <a:latin typeface="+mj-lt"/>
              <a:ea typeface="方正姚体" panose="02010601030101010101" pitchFamily="2" charset="-122"/>
            </a:endParaRPr>
          </a:p>
        </p:txBody>
      </p:sp>
      <p:sp>
        <p:nvSpPr>
          <p:cNvPr id="21" name="文本框 17">
            <a:extLst>
              <a:ext uri="{FF2B5EF4-FFF2-40B4-BE49-F238E27FC236}">
                <a16:creationId xmlns:a16="http://schemas.microsoft.com/office/drawing/2014/main" id="{12A7C786-00DF-422E-AB6E-6530E774598E}"/>
              </a:ext>
            </a:extLst>
          </p:cNvPr>
          <p:cNvSpPr txBox="1">
            <a:spLocks noChangeArrowheads="1"/>
          </p:cNvSpPr>
          <p:nvPr/>
        </p:nvSpPr>
        <p:spPr bwMode="auto">
          <a:xfrm>
            <a:off x="3145410" y="4297497"/>
            <a:ext cx="40512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FF0000"/>
                </a:solidFill>
                <a:latin typeface="+mj-lt"/>
                <a:ea typeface="方正姚体" panose="02010601030101010101" pitchFamily="2" charset="-122"/>
              </a:rPr>
              <a:t>Đoạn 2</a:t>
            </a:r>
            <a:r>
              <a:rPr lang="vi-VN" altLang="zh-CN" sz="3200" dirty="0">
                <a:solidFill>
                  <a:schemeClr val="bg1"/>
                </a:solidFill>
                <a:latin typeface="+mj-lt"/>
                <a:ea typeface="方正姚体" panose="02010601030101010101" pitchFamily="2" charset="-122"/>
              </a:rPr>
              <a:t>: Phần còn lại.</a:t>
            </a:r>
            <a:endParaRPr lang="zh-CN" altLang="en-US" sz="3200" dirty="0">
              <a:solidFill>
                <a:schemeClr val="bg1"/>
              </a:solidFill>
              <a:latin typeface="+mj-lt"/>
              <a:ea typeface="方正姚体" panose="02010601030101010101" pitchFamily="2" charset="-122"/>
            </a:endParaRPr>
          </a:p>
        </p:txBody>
      </p:sp>
    </p:spTree>
    <p:extLst>
      <p:ext uri="{BB962C8B-B14F-4D97-AF65-F5344CB8AC3E}">
        <p14:creationId xmlns:p14="http://schemas.microsoft.com/office/powerpoint/2010/main" val="395594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0" y="-59267"/>
            <a:ext cx="12192000" cy="6224397"/>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449219"/>
            <a:ext cx="668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8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913354"/>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Tập đọc</a:t>
            </a:r>
            <a:endParaRPr lang="zh-CN" altLang="en-US" sz="32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315898" y="1404994"/>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1944948"/>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a:t>
            </a:r>
            <a:r>
              <a:rPr lang="vi-VN" altLang="zh-CN" sz="2800" i="1" dirty="0">
                <a:solidFill>
                  <a:schemeClr val="bg1"/>
                </a:solidFill>
                <a:latin typeface="+mj-lt"/>
                <a:ea typeface="方正姚体" panose="02010601030101010101" pitchFamily="2" charset="-122"/>
              </a:rPr>
              <a:t>Theo Nam Cao</a:t>
            </a:r>
            <a:r>
              <a:rPr lang="vi-VN" altLang="zh-CN" sz="3200" dirty="0">
                <a:solidFill>
                  <a:schemeClr val="bg1"/>
                </a:solidFill>
                <a:latin typeface="+mj-lt"/>
                <a:ea typeface="方正姚体" panose="02010601030101010101" pitchFamily="2" charset="-122"/>
              </a:rPr>
              <a:t>)</a:t>
            </a:r>
            <a:endParaRPr lang="zh-CN" altLang="en-US" sz="32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267902" y="2338080"/>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00B050"/>
                </a:solidFill>
                <a:latin typeface="+mj-lt"/>
                <a:ea typeface="方正姚体" panose="02010601030101010101" pitchFamily="2" charset="-122"/>
              </a:rPr>
              <a:t>Luyện đọc đúng</a:t>
            </a:r>
            <a:endParaRPr lang="zh-CN" altLang="en-US" sz="3200" dirty="0">
              <a:solidFill>
                <a:srgbClr val="00B050"/>
              </a:solidFill>
              <a:latin typeface="+mj-lt"/>
              <a:ea typeface="方正姚体" panose="02010601030101010101" pitchFamily="2" charset="-122"/>
            </a:endParaRPr>
          </a:p>
        </p:txBody>
      </p:sp>
      <p:sp>
        <p:nvSpPr>
          <p:cNvPr id="15" name="Text Box 5">
            <a:extLst>
              <a:ext uri="{FF2B5EF4-FFF2-40B4-BE49-F238E27FC236}">
                <a16:creationId xmlns:a16="http://schemas.microsoft.com/office/drawing/2014/main" id="{CDD8226E-D993-471A-B5A8-DC4ECCBDC9CB}"/>
              </a:ext>
            </a:extLst>
          </p:cNvPr>
          <p:cNvSpPr txBox="1">
            <a:spLocks noChangeArrowheads="1"/>
          </p:cNvSpPr>
          <p:nvPr/>
        </p:nvSpPr>
        <p:spPr bwMode="auto">
          <a:xfrm>
            <a:off x="2177739" y="3128398"/>
            <a:ext cx="2038661"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vi-VN" sz="2800" b="1" dirty="0" err="1">
                <a:solidFill>
                  <a:srgbClr val="FF0000"/>
                </a:solidFill>
                <a:cs typeface="Arial" panose="020B0604020202020204" pitchFamily="34" charset="0"/>
              </a:rPr>
              <a:t>mồn</a:t>
            </a:r>
            <a:r>
              <a:rPr lang="en-GB" altLang="vi-VN" sz="2800" b="1" dirty="0">
                <a:cs typeface="Arial" panose="020B0604020202020204" pitchFamily="34" charset="0"/>
              </a:rPr>
              <a:t> </a:t>
            </a:r>
            <a:r>
              <a:rPr lang="en-GB" altLang="vi-VN" sz="2800" b="1" dirty="0" err="1">
                <a:cs typeface="Arial" panose="020B0604020202020204" pitchFamily="34" charset="0"/>
              </a:rPr>
              <a:t>một</a:t>
            </a:r>
            <a:endParaRPr lang="en-GB" altLang="vi-VN" sz="2800" b="1" dirty="0">
              <a:cs typeface="Arial" panose="020B0604020202020204" pitchFamily="34" charset="0"/>
            </a:endParaRPr>
          </a:p>
        </p:txBody>
      </p:sp>
      <p:sp>
        <p:nvSpPr>
          <p:cNvPr id="22" name="Text Box 6">
            <a:extLst>
              <a:ext uri="{FF2B5EF4-FFF2-40B4-BE49-F238E27FC236}">
                <a16:creationId xmlns:a16="http://schemas.microsoft.com/office/drawing/2014/main" id="{B48E9E86-E2CC-43D5-BB22-17DAE540B48F}"/>
              </a:ext>
            </a:extLst>
          </p:cNvPr>
          <p:cNvSpPr txBox="1">
            <a:spLocks noChangeArrowheads="1"/>
          </p:cNvSpPr>
          <p:nvPr/>
        </p:nvSpPr>
        <p:spPr bwMode="auto">
          <a:xfrm>
            <a:off x="2183361" y="3919010"/>
            <a:ext cx="203304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vi-VN" sz="2800" b="1">
                <a:cs typeface="Arial" panose="020B0604020202020204" pitchFamily="34" charset="0"/>
              </a:rPr>
              <a:t>cắt </a:t>
            </a:r>
            <a:r>
              <a:rPr lang="en-GB" altLang="vi-VN" sz="2800" b="1">
                <a:solidFill>
                  <a:srgbClr val="FF0000"/>
                </a:solidFill>
                <a:cs typeface="Arial" panose="020B0604020202020204" pitchFamily="34" charset="0"/>
              </a:rPr>
              <a:t>nghĩa</a:t>
            </a:r>
          </a:p>
        </p:txBody>
      </p:sp>
      <p:sp>
        <p:nvSpPr>
          <p:cNvPr id="23" name="Text Box 16">
            <a:extLst>
              <a:ext uri="{FF2B5EF4-FFF2-40B4-BE49-F238E27FC236}">
                <a16:creationId xmlns:a16="http://schemas.microsoft.com/office/drawing/2014/main" id="{24AF7FC3-E57F-44D4-8B8A-1A30C4AADB9A}"/>
              </a:ext>
            </a:extLst>
          </p:cNvPr>
          <p:cNvSpPr txBox="1">
            <a:spLocks noChangeArrowheads="1"/>
          </p:cNvSpPr>
          <p:nvPr/>
        </p:nvSpPr>
        <p:spPr bwMode="auto">
          <a:xfrm>
            <a:off x="2177740" y="4707603"/>
            <a:ext cx="209792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FF0000"/>
                </a:solidFill>
                <a:cs typeface="Arial" panose="020B0604020202020204" pitchFamily="34" charset="0"/>
              </a:rPr>
              <a:t>nhễ</a:t>
            </a:r>
            <a:r>
              <a:rPr lang="en-US" altLang="vi-VN" sz="2800" b="1">
                <a:cs typeface="Arial" panose="020B0604020202020204" pitchFamily="34" charset="0"/>
              </a:rPr>
              <a:t> nhại</a:t>
            </a:r>
            <a:endParaRPr lang="en-US" altLang="vi-VN" sz="2800" b="1">
              <a:solidFill>
                <a:srgbClr val="FF0000"/>
              </a:solidFill>
              <a:cs typeface="Arial" panose="020B0604020202020204" pitchFamily="34" charset="0"/>
            </a:endParaRPr>
          </a:p>
        </p:txBody>
      </p:sp>
      <p:sp>
        <p:nvSpPr>
          <p:cNvPr id="24" name="Text Box 7">
            <a:extLst>
              <a:ext uri="{FF2B5EF4-FFF2-40B4-BE49-F238E27FC236}">
                <a16:creationId xmlns:a16="http://schemas.microsoft.com/office/drawing/2014/main" id="{126ED521-1631-4D53-AA47-7C9B6D6E3EA6}"/>
              </a:ext>
            </a:extLst>
          </p:cNvPr>
          <p:cNvSpPr txBox="1">
            <a:spLocks noChangeArrowheads="1"/>
          </p:cNvSpPr>
          <p:nvPr/>
        </p:nvSpPr>
        <p:spPr bwMode="auto">
          <a:xfrm>
            <a:off x="6679448" y="3084008"/>
            <a:ext cx="196502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vi-VN" sz="2800" b="1" dirty="0" err="1">
                <a:solidFill>
                  <a:srgbClr val="FF0000"/>
                </a:solidFill>
                <a:cs typeface="Arial" panose="020B0604020202020204" pitchFamily="34" charset="0"/>
              </a:rPr>
              <a:t>bễ</a:t>
            </a:r>
            <a:r>
              <a:rPr lang="en-GB" altLang="vi-VN" sz="2800" b="1" dirty="0">
                <a:cs typeface="Arial" panose="020B0604020202020204" pitchFamily="34" charset="0"/>
              </a:rPr>
              <a:t> </a:t>
            </a:r>
            <a:r>
              <a:rPr lang="en-GB" altLang="vi-VN" sz="2800" b="1" dirty="0" err="1">
                <a:cs typeface="Arial" panose="020B0604020202020204" pitchFamily="34" charset="0"/>
              </a:rPr>
              <a:t>thổi</a:t>
            </a:r>
            <a:endParaRPr lang="en-GB" altLang="vi-VN" sz="2800" b="1" dirty="0">
              <a:solidFill>
                <a:srgbClr val="FF0000"/>
              </a:solidFill>
              <a:cs typeface="Arial" panose="020B0604020202020204" pitchFamily="34" charset="0"/>
            </a:endParaRPr>
          </a:p>
        </p:txBody>
      </p:sp>
      <p:sp>
        <p:nvSpPr>
          <p:cNvPr id="25" name="Text Box 25">
            <a:extLst>
              <a:ext uri="{FF2B5EF4-FFF2-40B4-BE49-F238E27FC236}">
                <a16:creationId xmlns:a16="http://schemas.microsoft.com/office/drawing/2014/main" id="{91C93D13-8EE8-433B-9665-C78664BA267F}"/>
              </a:ext>
            </a:extLst>
          </p:cNvPr>
          <p:cNvSpPr txBox="1">
            <a:spLocks noChangeArrowheads="1"/>
          </p:cNvSpPr>
          <p:nvPr/>
        </p:nvSpPr>
        <p:spPr bwMode="auto">
          <a:xfrm>
            <a:off x="6679447" y="3919010"/>
            <a:ext cx="196502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err="1">
                <a:cs typeface="Arial" panose="020B0604020202020204" pitchFamily="34" charset="0"/>
              </a:rPr>
              <a:t>cúc</a:t>
            </a:r>
            <a:r>
              <a:rPr lang="en-US" altLang="vi-VN" sz="2800" b="1" dirty="0">
                <a:cs typeface="Arial" panose="020B0604020202020204" pitchFamily="34" charset="0"/>
              </a:rPr>
              <a:t> </a:t>
            </a:r>
            <a:r>
              <a:rPr lang="en-US" altLang="vi-VN" sz="2800" b="1" dirty="0" err="1">
                <a:solidFill>
                  <a:srgbClr val="FF0000"/>
                </a:solidFill>
                <a:cs typeface="Arial" panose="020B0604020202020204" pitchFamily="34" charset="0"/>
              </a:rPr>
              <a:t>cắc</a:t>
            </a:r>
            <a:endParaRPr lang="en-US" altLang="vi-VN" sz="2800" b="1" dirty="0">
              <a:solidFill>
                <a:srgbClr val="FF0000"/>
              </a:solidFill>
              <a:cs typeface="Arial" panose="020B0604020202020204" pitchFamily="34" charset="0"/>
            </a:endParaRPr>
          </a:p>
        </p:txBody>
      </p:sp>
    </p:spTree>
    <p:extLst>
      <p:ext uri="{BB962C8B-B14F-4D97-AF65-F5344CB8AC3E}">
        <p14:creationId xmlns:p14="http://schemas.microsoft.com/office/powerpoint/2010/main" val="2656376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1538</Words>
  <Application>Microsoft Macintosh PowerPoint</Application>
  <PresentationFormat>Widescreen</PresentationFormat>
  <Paragraphs>161</Paragraphs>
  <Slides>29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Times New Roman</vt:lpstr>
      <vt:lpstr>UTM Cookies</vt:lpstr>
      <vt:lpstr>Calibri</vt:lpstr>
      <vt:lpstr>Arial</vt:lpstr>
      <vt:lpstr>Calibri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Microsoft Office User</cp:lastModifiedBy>
  <cp:revision>49</cp:revision>
  <dcterms:created xsi:type="dcterms:W3CDTF">2017-03-24T06:12:57Z</dcterms:created>
  <dcterms:modified xsi:type="dcterms:W3CDTF">2021-10-27T03:17:02Z</dcterms:modified>
</cp:coreProperties>
</file>