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41" r:id="rId3"/>
    <p:sldId id="342" r:id="rId4"/>
    <p:sldId id="357" r:id="rId5"/>
    <p:sldId id="345" r:id="rId6"/>
    <p:sldId id="358" r:id="rId7"/>
    <p:sldId id="346" r:id="rId8"/>
    <p:sldId id="359" r:id="rId9"/>
    <p:sldId id="360" r:id="rId10"/>
    <p:sldId id="361" r:id="rId11"/>
    <p:sldId id="349" r:id="rId12"/>
    <p:sldId id="355" r:id="rId13"/>
    <p:sldId id="362" r:id="rId14"/>
    <p:sldId id="356" r:id="rId15"/>
    <p:sldId id="352" r:id="rId16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iCiel Cadena" panose="02000503000000020004" pitchFamily="2" charset="77"/>
      <p:bold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826"/>
    <a:srgbClr val="2627A6"/>
    <a:srgbClr val="FFCC81"/>
    <a:srgbClr val="F0847A"/>
    <a:srgbClr val="FCE410"/>
    <a:srgbClr val="FDDFD4"/>
    <a:srgbClr val="EA6274"/>
    <a:srgbClr val="FFB289"/>
    <a:srgbClr val="F8C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715"/>
  </p:normalViewPr>
  <p:slideViewPr>
    <p:cSldViewPr snapToGrid="0" showGuides="1">
      <p:cViewPr varScale="1">
        <p:scale>
          <a:sx n="117" d="100"/>
          <a:sy n="117" d="100"/>
        </p:scale>
        <p:origin x="30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-501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6401ED-FAEA-4DD7-9F1F-BE4021163A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1DAB8-37E8-430C-B7E5-5F881A1518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CAE07-ACCD-468C-92DA-9C5A237F796F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A8B9E-B4C4-4107-AF5B-1ED1C33141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BFE4D-93B6-4E76-BBA2-778C18F1B1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C6201-B8C2-4522-906C-418B275D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8B772-1E0C-44DA-9F32-26574B541009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2C7BB-6C52-4B00-8942-105A1C741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42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04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01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trái dâu để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8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trái dâu để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92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trái dâu để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48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Củng cố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4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Củng cố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8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2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2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6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5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2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6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9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3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0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F373C4-1483-4C7F-ABA2-D425C5E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840F9-39A6-4752-81FF-BE613107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E5025-DB34-4127-882E-E193E8543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664C2-3CDE-461A-9BB7-93CF42E1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74263-E865-4DE9-9869-17B582F6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16F892-AAA8-4496-8917-363574C40A3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2154" y="9377917"/>
            <a:ext cx="1243085" cy="10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8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microsoft.com/office/2007/relationships/hdphoto" Target="../media/hdphoto3.wdp"/><Relationship Id="rId1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310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69" y="-22124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7484" y="1905000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75" y="4013088"/>
            <a:ext cx="1460862" cy="14684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DA8AB-2BB3-4E99-BBBA-B7AE876EA8EF}"/>
              </a:ext>
            </a:extLst>
          </p:cNvPr>
          <p:cNvGrpSpPr/>
          <p:nvPr/>
        </p:nvGrpSpPr>
        <p:grpSpPr>
          <a:xfrm>
            <a:off x="4910773" y="2314993"/>
            <a:ext cx="6173584" cy="2218683"/>
            <a:chOff x="4910773" y="2314993"/>
            <a:chExt cx="6173584" cy="22186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5BEE06-F115-4E63-BD3F-BF47C675B8FE}"/>
                </a:ext>
              </a:extLst>
            </p:cNvPr>
            <p:cNvSpPr txBox="1"/>
            <p:nvPr/>
          </p:nvSpPr>
          <p:spPr>
            <a:xfrm>
              <a:off x="4991022" y="2314993"/>
              <a:ext cx="609333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Toán 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E11C8-9831-480D-8181-8E9310346AD6}"/>
                </a:ext>
              </a:extLst>
            </p:cNvPr>
            <p:cNvSpPr txBox="1"/>
            <p:nvPr/>
          </p:nvSpPr>
          <p:spPr>
            <a:xfrm>
              <a:off x="4910773" y="2317685"/>
              <a:ext cx="609333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>
                  <a:solidFill>
                    <a:srgbClr val="E59A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3800">
                  <a:solidFill>
                    <a:srgbClr val="FAAD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3800">
                  <a:solidFill>
                    <a:srgbClr val="68B2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13800">
                  <a:solidFill>
                    <a:srgbClr val="76D6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3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800">
                  <a:solidFill>
                    <a:srgbClr val="E58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6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1">
            <a:extLst>
              <a:ext uri="{FF2B5EF4-FFF2-40B4-BE49-F238E27FC236}">
                <a16:creationId xmlns:a16="http://schemas.microsoft.com/office/drawing/2014/main" id="{7C607AD5-58FA-4C76-984B-DB70928881BB}"/>
              </a:ext>
            </a:extLst>
          </p:cNvPr>
          <p:cNvSpPr/>
          <p:nvPr/>
        </p:nvSpPr>
        <p:spPr>
          <a:xfrm flipV="1">
            <a:off x="0" y="0"/>
            <a:ext cx="12573000" cy="1452651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9" name="Picture 28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1BC479F1-6D02-4584-8AAA-A6DECC024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83" y="1180506"/>
            <a:ext cx="4920634" cy="1009673"/>
          </a:xfrm>
          <a:prstGeom prst="rect">
            <a:avLst/>
          </a:prstGeom>
        </p:spPr>
      </p:pic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BD429B8F-98BF-4852-A1EB-AD4CE18D0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25" y="4003208"/>
            <a:ext cx="4920634" cy="971566"/>
          </a:xfrm>
          <a:prstGeom prst="rect">
            <a:avLst/>
          </a:prstGeom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C64BCC7-9586-4E8E-BAF7-F3839A62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928" y="4096677"/>
            <a:ext cx="2543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3 × 4 ×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E600A-E997-4AE8-95C7-9409CACC110C}"/>
              </a:ext>
            </a:extLst>
          </p:cNvPr>
          <p:cNvSpPr txBox="1"/>
          <p:nvPr/>
        </p:nvSpPr>
        <p:spPr>
          <a:xfrm>
            <a:off x="814572" y="111402"/>
            <a:ext cx="9374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1.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Tính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bằng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hai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cách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(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theo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mẫu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)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07EE93C5-AD92-441B-95DD-AB109ADF9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684" y="1246112"/>
            <a:ext cx="5860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5 × 2 × 7</a:t>
            </a: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AE5355FC-199A-49A9-BDF0-4CAEFD427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2197930"/>
            <a:ext cx="1118324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5 × 2 × 7 = (5 × 2) × 7 = 10 × 7 = 70 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743C43BC-66BF-478D-8356-85511F159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23" y="2949992"/>
            <a:ext cx="110035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5 × 2 × 7 = 5 × (2 × 7) = 5 × 14 = 70 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774E60A2-8F91-4E57-A12D-FFD0CFA35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29" y="5040776"/>
            <a:ext cx="1118324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3 × 4 × 5 = (3 × 4) × 5 = 12 × 5 = 60 </a:t>
            </a: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C8B4CD10-D8C5-4CAA-A20E-F6D7B34A6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5792838"/>
            <a:ext cx="110035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3 × 4 × 5 = 3 × (4 × 5) = 3 × 20 = 60 </a:t>
            </a:r>
          </a:p>
        </p:txBody>
      </p:sp>
    </p:spTree>
    <p:extLst>
      <p:ext uri="{BB962C8B-B14F-4D97-AF65-F5344CB8AC3E}">
        <p14:creationId xmlns:p14="http://schemas.microsoft.com/office/powerpoint/2010/main" val="19000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11">
            <a:extLst>
              <a:ext uri="{FF2B5EF4-FFF2-40B4-BE49-F238E27FC236}">
                <a16:creationId xmlns:a16="http://schemas.microsoft.com/office/drawing/2014/main" id="{8131FAFB-2B04-40B4-8A8E-7CDA7B2FEEAC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42">
            <a:extLst>
              <a:ext uri="{FF2B5EF4-FFF2-40B4-BE49-F238E27FC236}">
                <a16:creationId xmlns:a16="http://schemas.microsoft.com/office/drawing/2014/main" id="{794DAA01-2418-4F8E-9106-18D1DD97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6" y="2122464"/>
            <a:ext cx="11191888" cy="91827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cs typeface="Times New Roman" panose="02020603050405020304" pitchFamily="18" charset="0"/>
              </a:rPr>
              <a:t>a.  13 × 5 × 2 =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EE8AB-B0E2-45D7-B156-680C9E69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963" y="2196878"/>
            <a:ext cx="692296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13 × (5 × 2) = 13 × 10 = 130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115881-2823-422B-9384-837F353E7D1D}"/>
              </a:ext>
            </a:extLst>
          </p:cNvPr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CDFEFB7-8968-4874-9EAD-ECED651B6610}"/>
                </a:ext>
              </a:extLst>
            </p:cNvPr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28" name="Picture 27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DBE1FA19-939E-48AB-8A44-7E8EBF0E87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/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35" name="Picture 34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100855FB-D575-4FCC-8D7B-956575CD2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/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36" name="Picture 35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3B8C7F2D-AF0D-4F20-B7AE-9F8CDC0B88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/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8" name="Text Box 19">
                <a:extLst>
                  <a:ext uri="{FF2B5EF4-FFF2-40B4-BE49-F238E27FC236}">
                    <a16:creationId xmlns:a16="http://schemas.microsoft.com/office/drawing/2014/main" id="{4E393E10-DCDE-4E05-8149-D2AE33091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1392" y="506414"/>
                <a:ext cx="989511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2.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Tính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bằng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cách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thuận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tiện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nhất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:</a:t>
                </a:r>
                <a:endParaRPr lang="en-US" altLang="en-US" sz="4800" dirty="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47351AEC-352C-41E4-B7C4-A4DAEA17B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38" name="Picture 37" descr="Logo&#10;&#10;Description automatically generated">
              <a:extLst>
                <a:ext uri="{FF2B5EF4-FFF2-40B4-BE49-F238E27FC236}">
                  <a16:creationId xmlns:a16="http://schemas.microsoft.com/office/drawing/2014/main" id="{4D5428CE-4EC7-4223-B46D-A5DE922A4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sp>
        <p:nvSpPr>
          <p:cNvPr id="18" name="Rectangle 42">
            <a:extLst>
              <a:ext uri="{FF2B5EF4-FFF2-40B4-BE49-F238E27FC236}">
                <a16:creationId xmlns:a16="http://schemas.microsoft.com/office/drawing/2014/main" id="{6E9B3D48-7F3D-4ED7-91FB-8FBFAB14D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6" y="3257012"/>
            <a:ext cx="11191888" cy="91827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719138" eaLnBrk="1" hangingPunct="1"/>
            <a:r>
              <a:rPr lang="en-US" altLang="en-US" sz="4400" b="1" dirty="0">
                <a:cs typeface="Times New Roman" panose="02020603050405020304" pitchFamily="18" charset="0"/>
              </a:rPr>
              <a:t>	5 × 2 × 34 =  </a:t>
            </a:r>
          </a:p>
        </p:txBody>
      </p:sp>
      <p:sp>
        <p:nvSpPr>
          <p:cNvPr id="19" name="Rectangle 42">
            <a:extLst>
              <a:ext uri="{FF2B5EF4-FFF2-40B4-BE49-F238E27FC236}">
                <a16:creationId xmlns:a16="http://schemas.microsoft.com/office/drawing/2014/main" id="{8B727F52-3FFD-4FED-83C0-482DE27E3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6" y="4391561"/>
            <a:ext cx="11191888" cy="91827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cs typeface="Times New Roman" panose="02020603050405020304" pitchFamily="18" charset="0"/>
              </a:rPr>
              <a:t>b.  2 × 26 × 5 = </a:t>
            </a:r>
          </a:p>
        </p:txBody>
      </p:sp>
      <p:sp>
        <p:nvSpPr>
          <p:cNvPr id="20" name="Rectangle 42">
            <a:extLst>
              <a:ext uri="{FF2B5EF4-FFF2-40B4-BE49-F238E27FC236}">
                <a16:creationId xmlns:a16="http://schemas.microsoft.com/office/drawing/2014/main" id="{2EF37CD1-E5B7-4151-9BD4-3D777EEF2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6" y="5590860"/>
            <a:ext cx="11191888" cy="91827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cs typeface="Times New Roman" panose="02020603050405020304" pitchFamily="18" charset="0"/>
              </a:rPr>
              <a:t>5 × 9 × 3 × 2  =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CE2781-5BE5-4174-8F0A-205C9B814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963" y="3318505"/>
            <a:ext cx="692296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(5 × 2) × 34 = 10 × 34 = 340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7C730-7BCB-47CB-B80C-4A11EC905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963" y="4449109"/>
            <a:ext cx="692296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(2 × 5) × 26 = 10 × 26 = 260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A11966-02B9-4A0F-8051-3D74DBDDF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963" y="5596579"/>
            <a:ext cx="75289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(5 × 2) × (9 x 3)= 10 × 27 = 270</a:t>
            </a:r>
          </a:p>
        </p:txBody>
      </p:sp>
    </p:spTree>
    <p:extLst>
      <p:ext uri="{BB962C8B-B14F-4D97-AF65-F5344CB8AC3E}">
        <p14:creationId xmlns:p14="http://schemas.microsoft.com/office/powerpoint/2010/main" val="13634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AF107823-FDD2-4481-A004-B78CD4EED542}"/>
              </a:ext>
            </a:extLst>
          </p:cNvPr>
          <p:cNvSpPr/>
          <p:nvPr/>
        </p:nvSpPr>
        <p:spPr>
          <a:xfrm flipV="1">
            <a:off x="-190500" y="-445865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9934D-9E7D-4928-97BB-861481FC0CFE}"/>
              </a:ext>
            </a:extLst>
          </p:cNvPr>
          <p:cNvGrpSpPr/>
          <p:nvPr/>
        </p:nvGrpSpPr>
        <p:grpSpPr>
          <a:xfrm>
            <a:off x="146821" y="-1817"/>
            <a:ext cx="11898358" cy="2708382"/>
            <a:chOff x="2042161" y="162560"/>
            <a:chExt cx="7833360" cy="148895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CE28B4B1-FD19-4805-A35E-EDAE978BA275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EA6274">
                <a:alpha val="89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5A632DF2-6C3C-413D-9184-F87C50D7F303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19050">
              <a:solidFill>
                <a:srgbClr val="F0847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B3E039-B948-4771-815F-84B930ABF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1" y="3309610"/>
            <a:ext cx="4577386" cy="3262718"/>
          </a:xfrm>
          <a:prstGeom prst="rect">
            <a:avLst/>
          </a:prstGeom>
        </p:spPr>
      </p:pic>
      <p:sp>
        <p:nvSpPr>
          <p:cNvPr id="2" name="Rectangle 37">
            <a:extLst>
              <a:ext uri="{FF2B5EF4-FFF2-40B4-BE49-F238E27FC236}">
                <a16:creationId xmlns:a16="http://schemas.microsoft.com/office/drawing/2014/main" id="{44CABD1D-9C30-4CA4-8A3C-F09CF4AF8671}"/>
              </a:ext>
            </a:extLst>
          </p:cNvPr>
          <p:cNvSpPr>
            <a:spLocks/>
          </p:cNvSpPr>
          <p:nvPr/>
        </p:nvSpPr>
        <p:spPr bwMode="auto">
          <a:xfrm>
            <a:off x="531676" y="854243"/>
            <a:ext cx="114517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3.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8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phòng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phòng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15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bàn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ghế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bàn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ghế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2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tất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bao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CE5A9834-EAD2-4219-8A4B-1CE357180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56" y="3565898"/>
            <a:ext cx="5860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4215BF92-B919-4CDC-9166-940D2179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86" y="4089118"/>
            <a:ext cx="457738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15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…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      : 2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…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23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E82F092-F7D2-44CC-B105-8EF24D046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34" y="3309610"/>
            <a:ext cx="6705679" cy="3262718"/>
          </a:xfrm>
          <a:prstGeom prst="rect">
            <a:avLst/>
          </a:prstGeom>
        </p:spPr>
      </p:pic>
      <p:sp>
        <p:nvSpPr>
          <p:cNvPr id="25" name="Text Box 21">
            <a:extLst>
              <a:ext uri="{FF2B5EF4-FFF2-40B4-BE49-F238E27FC236}">
                <a16:creationId xmlns:a16="http://schemas.microsoft.com/office/drawing/2014/main" id="{4DB4B0BF-210A-4BBC-B3C1-8F69A39BF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612064"/>
            <a:ext cx="575854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1:</a:t>
            </a:r>
            <a:r>
              <a:rPr lang="en-US" altLang="en-US" sz="2800" b="1" dirty="0">
                <a:cs typeface="Times New Roman" panose="02020603050405020304" pitchFamily="18" charset="0"/>
              </a:rPr>
              <a:t>       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cs typeface="Times New Roman" panose="02020603050405020304" pitchFamily="18" charset="0"/>
              </a:rPr>
              <a:t> 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15 x 8 = 120 (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tất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en-US" altLang="en-US" sz="2800" b="1" dirty="0">
                <a:cs typeface="Times New Roman" panose="02020603050405020304" pitchFamily="18" charset="0"/>
              </a:rPr>
              <a:t>2 x 120 = 240 (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: 240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4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AF107823-FDD2-4481-A004-B78CD4EED542}"/>
              </a:ext>
            </a:extLst>
          </p:cNvPr>
          <p:cNvSpPr/>
          <p:nvPr/>
        </p:nvSpPr>
        <p:spPr>
          <a:xfrm flipV="1">
            <a:off x="-190500" y="-445865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9934D-9E7D-4928-97BB-861481FC0CFE}"/>
              </a:ext>
            </a:extLst>
          </p:cNvPr>
          <p:cNvGrpSpPr/>
          <p:nvPr/>
        </p:nvGrpSpPr>
        <p:grpSpPr>
          <a:xfrm>
            <a:off x="146821" y="-1817"/>
            <a:ext cx="11898358" cy="2708382"/>
            <a:chOff x="2042161" y="162560"/>
            <a:chExt cx="7833360" cy="148895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CE28B4B1-FD19-4805-A35E-EDAE978BA275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EA6274">
                <a:alpha val="89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5A632DF2-6C3C-413D-9184-F87C50D7F303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19050">
              <a:solidFill>
                <a:srgbClr val="F0847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B3E039-B948-4771-815F-84B930ABF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1" y="3309610"/>
            <a:ext cx="4577386" cy="3262718"/>
          </a:xfrm>
          <a:prstGeom prst="rect">
            <a:avLst/>
          </a:prstGeom>
        </p:spPr>
      </p:pic>
      <p:sp>
        <p:nvSpPr>
          <p:cNvPr id="2" name="Rectangle 37">
            <a:extLst>
              <a:ext uri="{FF2B5EF4-FFF2-40B4-BE49-F238E27FC236}">
                <a16:creationId xmlns:a16="http://schemas.microsoft.com/office/drawing/2014/main" id="{44CABD1D-9C30-4CA4-8A3C-F09CF4AF8671}"/>
              </a:ext>
            </a:extLst>
          </p:cNvPr>
          <p:cNvSpPr>
            <a:spLocks/>
          </p:cNvSpPr>
          <p:nvPr/>
        </p:nvSpPr>
        <p:spPr bwMode="auto">
          <a:xfrm>
            <a:off x="531676" y="854243"/>
            <a:ext cx="114517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3.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8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phòng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phòng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15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bàn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ghế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bàn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ghế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2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tất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bao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CE5A9834-EAD2-4219-8A4B-1CE357180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56" y="3565898"/>
            <a:ext cx="5860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4215BF92-B919-4CDC-9166-940D2179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86" y="4089118"/>
            <a:ext cx="457738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15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…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      : 2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…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23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E82F092-F7D2-44CC-B105-8EF24D046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34" y="3309610"/>
            <a:ext cx="6705679" cy="3262718"/>
          </a:xfrm>
          <a:prstGeom prst="rect">
            <a:avLst/>
          </a:prstGeom>
        </p:spPr>
      </p:pic>
      <p:sp>
        <p:nvSpPr>
          <p:cNvPr id="25" name="Text Box 21">
            <a:extLst>
              <a:ext uri="{FF2B5EF4-FFF2-40B4-BE49-F238E27FC236}">
                <a16:creationId xmlns:a16="http://schemas.microsoft.com/office/drawing/2014/main" id="{4DB4B0BF-210A-4BBC-B3C1-8F69A39BF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612064"/>
            <a:ext cx="575854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cs typeface="Times New Roman" panose="02020603050405020304" pitchFamily="18" charset="0"/>
              </a:rPr>
              <a:t>       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cs typeface="Times New Roman" panose="02020603050405020304" pitchFamily="18" charset="0"/>
              </a:rPr>
              <a:t>2 x 15 = 30 (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tất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en-US" altLang="en-US" sz="2800" b="1" dirty="0">
                <a:cs typeface="Times New Roman" panose="02020603050405020304" pitchFamily="18" charset="0"/>
              </a:rPr>
              <a:t>30 x 8 = 240 (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: 240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621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1">
            <a:extLst>
              <a:ext uri="{FF2B5EF4-FFF2-40B4-BE49-F238E27FC236}">
                <a16:creationId xmlns:a16="http://schemas.microsoft.com/office/drawing/2014/main" id="{CA85FFF5-EA2C-4A29-9230-58DAF3E8B351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64FB82-4F98-47D0-A417-8367EFDB6986}"/>
              </a:ext>
            </a:extLst>
          </p:cNvPr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335ADF-2577-4989-B81B-F0DF46658348}"/>
                </a:ext>
              </a:extLst>
            </p:cNvPr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13" name="Picture 12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567D3BB7-7469-4F0F-B28A-98C073D8A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/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14" name="Picture 13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CEE460D4-4408-40F4-8C73-8E79AE99C7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/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15" name="Picture 14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2F7AB56D-1606-4F8C-91F7-50A0D08CB6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/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16" name="Text Box 19">
                <a:extLst>
                  <a:ext uri="{FF2B5EF4-FFF2-40B4-BE49-F238E27FC236}">
                    <a16:creationId xmlns:a16="http://schemas.microsoft.com/office/drawing/2014/main" id="{B355F265-BA16-4DBF-B38E-3DA515F496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366112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DẶN DÒ</a:t>
                </a:r>
                <a:endParaRPr lang="en-US" altLang="en-US" sz="720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50F9A771-1E4A-4FF6-B2CA-FF8BD865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34574BE4-089D-40A8-9A16-8D5A7E3D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pic>
        <p:nvPicPr>
          <p:cNvPr id="19" name="Picture 18" descr="A picture containing doll&#10;&#10;Description automatically generated">
            <a:extLst>
              <a:ext uri="{FF2B5EF4-FFF2-40B4-BE49-F238E27FC236}">
                <a16:creationId xmlns:a16="http://schemas.microsoft.com/office/drawing/2014/main" id="{D53FA7C4-C62E-4847-B273-FDF3871B4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" y="2307252"/>
            <a:ext cx="1997212" cy="44880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2D8AABB-748B-4753-B858-F148EE509551}"/>
              </a:ext>
            </a:extLst>
          </p:cNvPr>
          <p:cNvGrpSpPr/>
          <p:nvPr/>
        </p:nvGrpSpPr>
        <p:grpSpPr>
          <a:xfrm>
            <a:off x="2515587" y="2075812"/>
            <a:ext cx="8994746" cy="1625072"/>
            <a:chOff x="2515587" y="2075812"/>
            <a:chExt cx="8994746" cy="1625072"/>
          </a:xfrm>
        </p:grpSpPr>
        <p:sp>
          <p:nvSpPr>
            <p:cNvPr id="3" name="Rectangle 42">
              <a:extLst>
                <a:ext uri="{FF2B5EF4-FFF2-40B4-BE49-F238E27FC236}">
                  <a16:creationId xmlns:a16="http://schemas.microsoft.com/office/drawing/2014/main" id="{FC7C189E-431F-4F71-834C-3C5DAD268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879" y="2122464"/>
              <a:ext cx="8831454" cy="1322308"/>
            </a:xfrm>
            <a:prstGeom prst="roundRect">
              <a:avLst>
                <a:gd name="adj" fmla="val 28539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600" b="1" dirty="0">
                  <a:cs typeface="Times New Roman" panose="02020603050405020304" pitchFamily="18" charset="0"/>
                </a:rPr>
                <a:t>	1. </a:t>
              </a:r>
              <a:r>
                <a:rPr lang="en-US" altLang="en-US" sz="6600" b="1" dirty="0" err="1">
                  <a:cs typeface="Times New Roman" panose="02020603050405020304" pitchFamily="18" charset="0"/>
                </a:rPr>
                <a:t>Làm</a:t>
              </a:r>
              <a:r>
                <a:rPr lang="en-US" altLang="en-US" sz="6600" b="1" dirty="0">
                  <a:cs typeface="Times New Roman" panose="02020603050405020304" pitchFamily="18" charset="0"/>
                </a:rPr>
                <a:t> BT </a:t>
              </a:r>
              <a:r>
                <a:rPr lang="en-US" altLang="en-US" sz="6600" b="1" dirty="0" err="1">
                  <a:cs typeface="Times New Roman" panose="02020603050405020304" pitchFamily="18" charset="0"/>
                </a:rPr>
                <a:t>vào</a:t>
              </a:r>
              <a:r>
                <a:rPr lang="en-US" altLang="en-US" sz="66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6600" b="1" dirty="0" err="1">
                  <a:cs typeface="Times New Roman" panose="02020603050405020304" pitchFamily="18" charset="0"/>
                </a:rPr>
                <a:t>vở</a:t>
              </a:r>
              <a:endParaRPr lang="en-US" altLang="en-US" sz="6600" b="1" dirty="0"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2A1F3A-AD0F-408B-8B3E-7262F70B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2075812"/>
              <a:ext cx="1625072" cy="162507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EEB122-5EEC-4E73-A19C-EE3F52D06A47}"/>
              </a:ext>
            </a:extLst>
          </p:cNvPr>
          <p:cNvGrpSpPr/>
          <p:nvPr/>
        </p:nvGrpSpPr>
        <p:grpSpPr>
          <a:xfrm>
            <a:off x="2515587" y="3989288"/>
            <a:ext cx="8994746" cy="1625072"/>
            <a:chOff x="2515587" y="3989288"/>
            <a:chExt cx="8994746" cy="1625072"/>
          </a:xfrm>
        </p:grpSpPr>
        <p:sp>
          <p:nvSpPr>
            <p:cNvPr id="5" name="Text Box 20">
              <a:extLst>
                <a:ext uri="{FF2B5EF4-FFF2-40B4-BE49-F238E27FC236}">
                  <a16:creationId xmlns:a16="http://schemas.microsoft.com/office/drawing/2014/main" id="{2B195AA2-1FCB-4A36-B1A4-B4F335616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879" y="4050184"/>
              <a:ext cx="8831454" cy="1354455"/>
            </a:xfrm>
            <a:prstGeom prst="roundRect">
              <a:avLst>
                <a:gd name="adj" fmla="val 32100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200" b="1">
                  <a:solidFill>
                    <a:srgbClr val="F084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6600" dirty="0">
                  <a:solidFill>
                    <a:schemeClr val="tx1"/>
                  </a:solidFill>
                </a:rPr>
                <a:t> 	2. </a:t>
              </a:r>
              <a:r>
                <a:rPr lang="en-US" altLang="en-US" sz="6600" dirty="0" err="1">
                  <a:solidFill>
                    <a:schemeClr val="tx1"/>
                  </a:solidFill>
                </a:rPr>
                <a:t>Chuẩn</a:t>
              </a:r>
              <a:r>
                <a:rPr lang="en-US" altLang="en-US" sz="6600" dirty="0">
                  <a:solidFill>
                    <a:schemeClr val="tx1"/>
                  </a:solidFill>
                </a:rPr>
                <a:t> </a:t>
              </a:r>
              <a:r>
                <a:rPr lang="en-US" altLang="en-US" sz="6600" dirty="0" err="1">
                  <a:solidFill>
                    <a:schemeClr val="tx1"/>
                  </a:solidFill>
                </a:rPr>
                <a:t>bị</a:t>
              </a:r>
              <a:r>
                <a:rPr lang="en-US" altLang="en-US" sz="6600" dirty="0">
                  <a:solidFill>
                    <a:schemeClr val="tx1"/>
                  </a:solidFill>
                </a:rPr>
                <a:t> </a:t>
              </a:r>
              <a:r>
                <a:rPr lang="en-US" altLang="en-US" sz="6600" dirty="0" err="1">
                  <a:solidFill>
                    <a:schemeClr val="tx1"/>
                  </a:solidFill>
                </a:rPr>
                <a:t>bài</a:t>
              </a:r>
              <a:r>
                <a:rPr lang="en-US" altLang="en-US" sz="6600" dirty="0">
                  <a:solidFill>
                    <a:schemeClr val="tx1"/>
                  </a:solidFill>
                </a:rPr>
                <a:t> </a:t>
              </a:r>
              <a:r>
                <a:rPr lang="en-US" altLang="en-US" sz="6600" dirty="0" err="1">
                  <a:solidFill>
                    <a:schemeClr val="tx1"/>
                  </a:solidFill>
                </a:rPr>
                <a:t>sau</a:t>
              </a:r>
              <a:endParaRPr lang="en-US" altLang="en-US" sz="66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DEF57A-FE48-4920-BC73-754389DC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3989288"/>
              <a:ext cx="1625072" cy="1625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CD8FEBB7-2274-4C8B-B8A5-C66C27C2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0" y="1627045"/>
            <a:ext cx="6400932" cy="51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768CC77-568E-4A8A-B4E6-16D14DD758A8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94906C71-BD3B-416E-AB8B-3F784D7DFDE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6DD155-4686-4A79-AAD6-979288CA0B27}"/>
                </a:ext>
              </a:extLst>
            </p:cNvPr>
            <p:cNvSpPr txBox="1"/>
            <p:nvPr/>
          </p:nvSpPr>
          <p:spPr>
            <a:xfrm>
              <a:off x="6326712" y="165626"/>
              <a:ext cx="4036361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Chúc em </a:t>
              </a:r>
            </a:p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học tốt nhé!</a:t>
              </a:r>
            </a:p>
          </p:txBody>
        </p:sp>
      </p:grpSp>
      <p:pic>
        <p:nvPicPr>
          <p:cNvPr id="19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89E0615D-C96F-4091-BE8F-E41E0D211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4F7D1FDA-5BDD-42A4-8A4D-72AD90B9A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  <p:pic>
        <p:nvPicPr>
          <p:cNvPr id="25" name="Picture 24" descr="A cake with strawberries and whipped cream on top&#10;&#10;Description automatically generated with low confidence">
            <a:extLst>
              <a:ext uri="{FF2B5EF4-FFF2-40B4-BE49-F238E27FC236}">
                <a16:creationId xmlns:a16="http://schemas.microsoft.com/office/drawing/2014/main" id="{9292B72C-A697-4BDF-B7D6-8DB2533A440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18">
            <a:off x="7689777" y="4723655"/>
            <a:ext cx="2804563" cy="210342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8581E5AF-B145-4048-ADD1-032D4C7C4B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540">
            <a:off x="10256859" y="5041418"/>
            <a:ext cx="1959048" cy="16994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563218-152D-45F8-AFA0-A859D97626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6"/>
          <a:stretch/>
        </p:blipFill>
        <p:spPr>
          <a:xfrm>
            <a:off x="2105189" y="4981438"/>
            <a:ext cx="2303781" cy="170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B6A51F-3FD8-4467-93F9-E83244D92C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00" y="5068781"/>
            <a:ext cx="2176356" cy="1395825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7D9F71-B4EE-4878-A662-B9FAB0919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/>
        </p:blipFill>
        <p:spPr>
          <a:xfrm>
            <a:off x="6444908" y="-61858"/>
            <a:ext cx="5709747" cy="2547346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6D609170-0A5A-418F-9E88-74F9E6BCEE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4" y="2286031"/>
            <a:ext cx="2857500" cy="2857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20AD6D-9F4D-4524-97D1-01551364418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/>
        </p:blipFill>
        <p:spPr>
          <a:xfrm rot="20611436">
            <a:off x="5309804" y="4873630"/>
            <a:ext cx="1599420" cy="18126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75170A-B703-40DF-8A88-9422503036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66867">
            <a:off x="6294807" y="4843496"/>
            <a:ext cx="1904295" cy="19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e1ed7f935192fceca30dfb2bcebe602">
            <a:extLst>
              <a:ext uri="{FF2B5EF4-FFF2-40B4-BE49-F238E27FC236}">
                <a16:creationId xmlns:a16="http://schemas.microsoft.com/office/drawing/2014/main" id="{4DE3BA07-FC4F-46EF-A0E9-EBEB009BF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673860" y="-34132"/>
            <a:ext cx="9174170" cy="500252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A282E656-2E7D-4BA2-9958-D7B177974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28"/>
            <a:ext cx="12192000" cy="3613823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F61C8F66-AECF-4D75-953F-C5583FA4F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64F0C5-793D-45FC-9645-929BE29A8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24662">
            <a:off x="-59839" y="2590940"/>
            <a:ext cx="5545455" cy="420414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90909" y="3743325"/>
            <a:ext cx="4821192" cy="32490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6A1CB1-CBC2-41A1-A4F2-C783D41FB16F}"/>
              </a:ext>
            </a:extLst>
          </p:cNvPr>
          <p:cNvGrpSpPr/>
          <p:nvPr/>
        </p:nvGrpSpPr>
        <p:grpSpPr>
          <a:xfrm>
            <a:off x="3244055" y="667459"/>
            <a:ext cx="7592106" cy="3145242"/>
            <a:chOff x="2936749" y="1654455"/>
            <a:chExt cx="7154839" cy="31452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9BD91E-C71B-4E3E-AD09-1EE4E1B0BC8E}"/>
                </a:ext>
              </a:extLst>
            </p:cNvPr>
            <p:cNvSpPr txBox="1"/>
            <p:nvPr/>
          </p:nvSpPr>
          <p:spPr>
            <a:xfrm>
              <a:off x="2936749" y="1660376"/>
              <a:ext cx="7100865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TÍNH CHẤT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 KẾT HỢP CỦA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PHÉP NHÂN</a:t>
              </a:r>
              <a:endParaRPr lang="en-US" altLang="en-US" sz="4800" dirty="0">
                <a:solidFill>
                  <a:srgbClr val="6BCBFC"/>
                </a:solidFill>
                <a:latin typeface="UVN Binh Duong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76B995-062D-4D4A-861C-F81678DFD2C8}"/>
                </a:ext>
              </a:extLst>
            </p:cNvPr>
            <p:cNvSpPr txBox="1"/>
            <p:nvPr/>
          </p:nvSpPr>
          <p:spPr>
            <a:xfrm>
              <a:off x="2971674" y="1654455"/>
              <a:ext cx="7119914" cy="313932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TÍNH CHẤT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KẾT HỢP CỦA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PHÉP NHÂN</a:t>
              </a:r>
              <a:endParaRPr lang="en-US" altLang="en-US" sz="4800" dirty="0">
                <a:solidFill>
                  <a:srgbClr val="2627A6"/>
                </a:solidFill>
                <a:latin typeface="UVN Binh Duong" pitchFamily="2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E3F424A2-3D89-49B8-8031-81D53B780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05863">
            <a:off x="9620153" y="15162"/>
            <a:ext cx="1846040" cy="18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2474518-1511-47CD-AEE3-22AA1689B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458" y="2031245"/>
            <a:ext cx="3282111" cy="3282111"/>
          </a:xfrm>
          <a:prstGeom prst="rect">
            <a:avLst/>
          </a:prstGeom>
        </p:spPr>
      </p:pic>
      <p:pic>
        <p:nvPicPr>
          <p:cNvPr id="29" name="图片 18">
            <a:extLst>
              <a:ext uri="{FF2B5EF4-FFF2-40B4-BE49-F238E27FC236}">
                <a16:creationId xmlns:a16="http://schemas.microsoft.com/office/drawing/2014/main" id="{56AB33CA-787B-4A6C-AB36-FBAC1C4B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A5DB9C-5208-443E-B0E9-8DC941866C8C}"/>
              </a:ext>
            </a:extLst>
          </p:cNvPr>
          <p:cNvGrpSpPr/>
          <p:nvPr/>
        </p:nvGrpSpPr>
        <p:grpSpPr>
          <a:xfrm>
            <a:off x="1490236" y="292512"/>
            <a:ext cx="9211527" cy="1589959"/>
            <a:chOff x="2042161" y="162560"/>
            <a:chExt cx="7833360" cy="148895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0C34E3C-F789-45A5-BB10-974F0EA8331D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92D7F2">
                <a:alpha val="89000"/>
              </a:srgbClr>
            </a:solidFill>
            <a:ln>
              <a:solidFill>
                <a:srgbClr val="262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35C4544F-E46E-485B-A7A9-6643900BE3F4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E5467979-1461-4E3B-B518-9D12D5FEE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28"/>
            <a:ext cx="12192000" cy="3613823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6BA9C17F-2C07-4E4C-975D-BE4B83EAB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-341" r="49582" b="14474"/>
          <a:stretch>
            <a:fillRect/>
          </a:stretch>
        </p:blipFill>
        <p:spPr>
          <a:xfrm>
            <a:off x="-1565" y="1668187"/>
            <a:ext cx="5216075" cy="333264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E66BAA2-0A0B-439D-B89D-627211B6F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r="5972" b="14132"/>
          <a:stretch>
            <a:fillRect/>
          </a:stretch>
        </p:blipFill>
        <p:spPr>
          <a:xfrm>
            <a:off x="6977491" y="1668187"/>
            <a:ext cx="5402078" cy="333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D4810-F6E6-4A12-8235-43B6418D45B7}"/>
              </a:ext>
            </a:extLst>
          </p:cNvPr>
          <p:cNvSpPr txBox="1"/>
          <p:nvPr/>
        </p:nvSpPr>
        <p:spPr>
          <a:xfrm>
            <a:off x="1769993" y="724750"/>
            <a:ext cx="87274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sánh </a:t>
            </a: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trị của hai biểu thức:</a:t>
            </a:r>
            <a:endParaRPr lang="en-US" sz="36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EA018-7DDC-41EB-BB10-4179BDF43C90}"/>
              </a:ext>
            </a:extLst>
          </p:cNvPr>
          <p:cNvSpPr txBox="1"/>
          <p:nvPr/>
        </p:nvSpPr>
        <p:spPr>
          <a:xfrm>
            <a:off x="880645" y="2705334"/>
            <a:ext cx="210434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× 3) × 4</a:t>
            </a:r>
            <a:endParaRPr lang="en-US" sz="36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45A0E1-9540-4357-98DD-3E55FABD070B}"/>
              </a:ext>
            </a:extLst>
          </p:cNvPr>
          <p:cNvSpPr txBox="1"/>
          <p:nvPr/>
        </p:nvSpPr>
        <p:spPr>
          <a:xfrm>
            <a:off x="8585506" y="2699788"/>
            <a:ext cx="221245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× (3 × 4)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3AA0D-DA8D-4416-BC5C-F46F2CEDB126}"/>
              </a:ext>
            </a:extLst>
          </p:cNvPr>
          <p:cNvSpPr txBox="1"/>
          <p:nvPr/>
        </p:nvSpPr>
        <p:spPr>
          <a:xfrm>
            <a:off x="368418" y="3498666"/>
            <a:ext cx="457460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altLang="en-US" sz="3600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3) × 4 = 6 × 4 = 24</a:t>
            </a:r>
            <a:endParaRPr lang="en-US" sz="36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0572B-AA17-448E-B65A-80E1CF335B2F}"/>
              </a:ext>
            </a:extLst>
          </p:cNvPr>
          <p:cNvSpPr txBox="1"/>
          <p:nvPr/>
        </p:nvSpPr>
        <p:spPr>
          <a:xfrm>
            <a:off x="7294540" y="3564147"/>
            <a:ext cx="479438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(3 × 4)= 2 × 12 = 24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F14F82-F4D6-4B35-B8C6-01F3CCA4E559}"/>
              </a:ext>
            </a:extLst>
          </p:cNvPr>
          <p:cNvGrpSpPr/>
          <p:nvPr/>
        </p:nvGrpSpPr>
        <p:grpSpPr>
          <a:xfrm>
            <a:off x="3577427" y="3163788"/>
            <a:ext cx="5712789" cy="4139301"/>
            <a:chOff x="3239607" y="2983788"/>
            <a:chExt cx="5712789" cy="41393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8ECF81-0E1B-45F2-9B22-AA37C429B803}"/>
                </a:ext>
              </a:extLst>
            </p:cNvPr>
            <p:cNvGrpSpPr/>
            <p:nvPr/>
          </p:nvGrpSpPr>
          <p:grpSpPr>
            <a:xfrm>
              <a:off x="3239607" y="2983788"/>
              <a:ext cx="5712789" cy="4139301"/>
              <a:chOff x="3239607" y="2983788"/>
              <a:chExt cx="5712789" cy="413930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24BA44E-FEFB-4A8B-A4DF-D33D89BA3BC8}"/>
                  </a:ext>
                </a:extLst>
              </p:cNvPr>
              <p:cNvGrpSpPr/>
              <p:nvPr/>
            </p:nvGrpSpPr>
            <p:grpSpPr>
              <a:xfrm>
                <a:off x="3239607" y="2983788"/>
                <a:ext cx="5712789" cy="4139301"/>
                <a:chOff x="3188939" y="3192025"/>
                <a:chExt cx="5712789" cy="3908871"/>
              </a:xfrm>
            </p:grpSpPr>
            <p:pic>
              <p:nvPicPr>
                <p:cNvPr id="22" name="图片 25">
                  <a:extLst>
                    <a:ext uri="{FF2B5EF4-FFF2-40B4-BE49-F238E27FC236}">
                      <a16:creationId xmlns:a16="http://schemas.microsoft.com/office/drawing/2014/main" id="{2440C472-4EF2-4FF2-973E-9CB0510560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8939" y="3192025"/>
                  <a:ext cx="5712789" cy="3908871"/>
                </a:xfrm>
                <a:prstGeom prst="rect">
                  <a:avLst/>
                </a:prstGeom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19884D9-B0C4-47C7-8979-0F788049C235}"/>
                    </a:ext>
                  </a:extLst>
                </p:cNvPr>
                <p:cNvSpPr txBox="1"/>
                <p:nvPr/>
              </p:nvSpPr>
              <p:spPr>
                <a:xfrm>
                  <a:off x="3982479" y="4830670"/>
                  <a:ext cx="4160016" cy="6103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r>
                    <a:rPr lang="en-US" altLang="en-US" sz="3600" b="1" dirty="0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(2 × 3) ×4 = </a:t>
                  </a:r>
                  <a:r>
                    <a:rPr lang="en-US" altLang="en-US"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×(3 ×4) </a:t>
                  </a:r>
                  <a:endParaRPr lang="en-US" sz="36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C3CDEB0-BD60-4F93-BD4A-40D57C66BA2E}"/>
                  </a:ext>
                </a:extLst>
              </p:cNvPr>
              <p:cNvSpPr txBox="1"/>
              <p:nvPr/>
            </p:nvSpPr>
            <p:spPr>
              <a:xfrm>
                <a:off x="5399537" y="3797438"/>
                <a:ext cx="169357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</a:t>
                </a:r>
                <a:endParaRPr lang="en-US" sz="3600"/>
              </a:p>
            </p:txBody>
          </p: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847C2A6-95A1-46B5-AC4C-3F2D8D6E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690319" y="3857891"/>
              <a:ext cx="781359" cy="80242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72838B12-9367-4B1A-857B-275753CBAF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25469" y="4949177"/>
            <a:ext cx="1366531" cy="1894671"/>
          </a:xfrm>
          <a:prstGeom prst="rect">
            <a:avLst/>
          </a:prstGeom>
        </p:spPr>
      </p:pic>
      <p:pic>
        <p:nvPicPr>
          <p:cNvPr id="33" name="图片 17">
            <a:extLst>
              <a:ext uri="{FF2B5EF4-FFF2-40B4-BE49-F238E27FC236}">
                <a16:creationId xmlns:a16="http://schemas.microsoft.com/office/drawing/2014/main" id="{5830B415-F67B-48AF-ABA6-BFD85145E5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>
            <a:fillRect/>
          </a:stretch>
        </p:blipFill>
        <p:spPr>
          <a:xfrm>
            <a:off x="-592434" y="5053438"/>
            <a:ext cx="2333534" cy="22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9FCA7-DC2C-41F6-8420-BAA532F29A3A}"/>
              </a:ext>
            </a:extLst>
          </p:cNvPr>
          <p:cNvSpPr txBox="1"/>
          <p:nvPr/>
        </p:nvSpPr>
        <p:spPr>
          <a:xfrm>
            <a:off x="242597" y="0"/>
            <a:ext cx="113906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× b) </a:t>
            </a:r>
            <a:r>
              <a:rPr lang="en-US" altLang="en-US" sz="32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c </a:t>
            </a:r>
            <a:r>
              <a:rPr lang="en-US" altLang="en-US" sz="32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× </a:t>
            </a:r>
            <a:r>
              <a:rPr lang="en-US" altLang="en-US" sz="32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 × c)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717E74-CDDA-4C28-AE35-E84D4E3E9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799241"/>
              </p:ext>
            </p:extLst>
          </p:nvPr>
        </p:nvGraphicFramePr>
        <p:xfrm>
          <a:off x="242597" y="1077217"/>
          <a:ext cx="11700000" cy="437652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341602490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87187067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6956903"/>
                    </a:ext>
                  </a:extLst>
                </a:gridCol>
                <a:gridCol w="3744000">
                  <a:extLst>
                    <a:ext uri="{9D8B030D-6E8A-4147-A177-3AD203B41FA5}">
                      <a16:colId xmlns:a16="http://schemas.microsoft.com/office/drawing/2014/main" val="1524752063"/>
                    </a:ext>
                  </a:extLst>
                </a:gridCol>
                <a:gridCol w="3744000">
                  <a:extLst>
                    <a:ext uri="{9D8B030D-6E8A-4147-A177-3AD203B41FA5}">
                      <a16:colId xmlns:a16="http://schemas.microsoft.com/office/drawing/2014/main" val="1601929532"/>
                    </a:ext>
                  </a:extLst>
                </a:gridCol>
              </a:tblGrid>
              <a:tr h="1094131">
                <a:tc>
                  <a:txBody>
                    <a:bodyPr/>
                    <a:lstStyle/>
                    <a:p>
                      <a:pPr algn="ctr"/>
                      <a:r>
                        <a:rPr lang="en-US" sz="5500" dirty="0">
                          <a:solidFill>
                            <a:srgbClr val="FF08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FF08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dirty="0">
                          <a:solidFill>
                            <a:srgbClr val="FF08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 × b) </a:t>
                      </a:r>
                      <a:r>
                        <a:rPr lang="en-US" altLang="en-US" sz="48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 c</a:t>
                      </a:r>
                      <a:endParaRPr lang="en-US" sz="4800" dirty="0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48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× </a:t>
                      </a:r>
                      <a:r>
                        <a:rPr lang="en-US" altLang="en-US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 × c) 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00791"/>
                  </a:ext>
                </a:extLst>
              </a:tr>
              <a:tr h="1094131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522558"/>
                  </a:ext>
                </a:extLst>
              </a:tr>
              <a:tr h="1094131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581834"/>
                  </a:ext>
                </a:extLst>
              </a:tr>
              <a:tr h="1094131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382079"/>
                  </a:ext>
                </a:extLst>
              </a:tr>
            </a:tbl>
          </a:graphicData>
        </a:graphic>
      </p:graphicFrame>
      <p:sp>
        <p:nvSpPr>
          <p:cNvPr id="4" name="Hình Chữ nhật 11">
            <a:extLst>
              <a:ext uri="{FF2B5EF4-FFF2-40B4-BE49-F238E27FC236}">
                <a16:creationId xmlns:a16="http://schemas.microsoft.com/office/drawing/2014/main" id="{D9D703B0-D652-410F-8514-A53AB2B37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241" y="2579153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(3 × 4) 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× 5 = 60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5" name="Hình Chữ nhật 11">
            <a:extLst>
              <a:ext uri="{FF2B5EF4-FFF2-40B4-BE49-F238E27FC236}">
                <a16:creationId xmlns:a16="http://schemas.microsoft.com/office/drawing/2014/main" id="{727811FD-02D0-48D4-8A7F-2F2F17337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714" y="2579153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3 × </a:t>
            </a:r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(4 × 5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) = 60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6" name="Hình Chữ nhật 11">
            <a:extLst>
              <a:ext uri="{FF2B5EF4-FFF2-40B4-BE49-F238E27FC236}">
                <a16:creationId xmlns:a16="http://schemas.microsoft.com/office/drawing/2014/main" id="{19B61BAC-E347-413D-B00D-DD126A2C5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241" y="3676091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(5 × 2) 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× 3 = 30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7" name="Hình Chữ nhật 11">
            <a:extLst>
              <a:ext uri="{FF2B5EF4-FFF2-40B4-BE49-F238E27FC236}">
                <a16:creationId xmlns:a16="http://schemas.microsoft.com/office/drawing/2014/main" id="{E8270287-0FFE-475B-82AA-4AEE051E7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241" y="4773029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(4 × 6) 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× 2 = 48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8" name="Hình Chữ nhật 11">
            <a:extLst>
              <a:ext uri="{FF2B5EF4-FFF2-40B4-BE49-F238E27FC236}">
                <a16:creationId xmlns:a16="http://schemas.microsoft.com/office/drawing/2014/main" id="{5E68FDE9-6F2E-4E83-8127-D376BFD09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714" y="3681472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5 × </a:t>
            </a:r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(2 × 3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) = 30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9" name="Hình Chữ nhật 11">
            <a:extLst>
              <a:ext uri="{FF2B5EF4-FFF2-40B4-BE49-F238E27FC236}">
                <a16:creationId xmlns:a16="http://schemas.microsoft.com/office/drawing/2014/main" id="{E5960DF2-2817-40DB-8F34-00051714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714" y="4778410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4 × </a:t>
            </a:r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(6 × 2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) = 48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5A5B30EE-CAEA-40B1-A6EC-4709AB708E38}"/>
              </a:ext>
            </a:extLst>
          </p:cNvPr>
          <p:cNvSpPr txBox="1"/>
          <p:nvPr/>
        </p:nvSpPr>
        <p:spPr>
          <a:xfrm>
            <a:off x="178962" y="5456710"/>
            <a:ext cx="11828802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Ta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giá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trị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× b) × c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× (b × c)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luôn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luôn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nhau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,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ta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:</a:t>
            </a:r>
            <a:endParaRPr lang="zh-CN" altLang="en-US" sz="3200" b="1" dirty="0"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80553E4B-6FC4-45CE-BE38-BB6BB3F82876}"/>
              </a:ext>
            </a:extLst>
          </p:cNvPr>
          <p:cNvSpPr txBox="1"/>
          <p:nvPr/>
        </p:nvSpPr>
        <p:spPr>
          <a:xfrm>
            <a:off x="3483430" y="5971391"/>
            <a:ext cx="5040084" cy="908864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en-US" sz="36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× b) 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c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× </a:t>
            </a:r>
            <a:r>
              <a:rPr lang="en-US" altLang="en-US" sz="36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 × c)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50"/>
                            </p:stCondLst>
                            <p:childTnLst>
                              <p:par>
                                <p:cTn id="6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5">
            <a:extLst>
              <a:ext uri="{FF2B5EF4-FFF2-40B4-BE49-F238E27FC236}">
                <a16:creationId xmlns:a16="http://schemas.microsoft.com/office/drawing/2014/main" id="{9FC98A71-BF71-4B25-8575-98414E517CD1}"/>
              </a:ext>
            </a:extLst>
          </p:cNvPr>
          <p:cNvSpPr txBox="1"/>
          <p:nvPr/>
        </p:nvSpPr>
        <p:spPr>
          <a:xfrm>
            <a:off x="3689640" y="618786"/>
            <a:ext cx="443903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 dirty="0" err="1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Ghi</a:t>
            </a:r>
            <a:r>
              <a:rPr lang="en-US" altLang="zh-CN" sz="8000" dirty="0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8000" dirty="0" err="1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nhớ</a:t>
            </a:r>
            <a:endParaRPr lang="en-US" altLang="zh-CN" sz="8000" dirty="0">
              <a:gradFill flip="none" rotWithShape="1">
                <a:gsLst>
                  <a:gs pos="35000">
                    <a:srgbClr val="2627A6"/>
                  </a:gs>
                  <a:gs pos="46000">
                    <a:srgbClr val="3A3AD2"/>
                  </a:gs>
                  <a:gs pos="82000">
                    <a:srgbClr val="3AAEE8"/>
                  </a:gs>
                </a:gsLst>
                <a:lin ang="54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C183B7-4539-4596-B2FE-03DA1F11C713}"/>
              </a:ext>
            </a:extLst>
          </p:cNvPr>
          <p:cNvGrpSpPr/>
          <p:nvPr/>
        </p:nvGrpSpPr>
        <p:grpSpPr>
          <a:xfrm>
            <a:off x="1109777" y="1677778"/>
            <a:ext cx="9202513" cy="2608967"/>
            <a:chOff x="1610374" y="2822197"/>
            <a:chExt cx="8788569" cy="2608967"/>
          </a:xfrm>
          <a:noFill/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E1C6891-9EE8-41C9-92BE-F388F273FAE0}"/>
                </a:ext>
              </a:extLst>
            </p:cNvPr>
            <p:cNvGrpSpPr/>
            <p:nvPr/>
          </p:nvGrpSpPr>
          <p:grpSpPr>
            <a:xfrm>
              <a:off x="1610374" y="2822197"/>
              <a:ext cx="6782834" cy="2608967"/>
              <a:chOff x="3523315" y="5232865"/>
              <a:chExt cx="3404015" cy="2064367"/>
            </a:xfrm>
            <a:grpFill/>
          </p:grpSpPr>
          <p:pic>
            <p:nvPicPr>
              <p:cNvPr id="8" name="图片 1">
                <a:extLst>
                  <a:ext uri="{FF2B5EF4-FFF2-40B4-BE49-F238E27FC236}">
                    <a16:creationId xmlns:a16="http://schemas.microsoft.com/office/drawing/2014/main" id="{7C7F90DB-1CF1-4073-A114-CC4114F22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907"/>
              <a:stretch>
                <a:fillRect/>
              </a:stretch>
            </p:blipFill>
            <p:spPr>
              <a:xfrm>
                <a:off x="3523315" y="5232865"/>
                <a:ext cx="2398622" cy="2064367"/>
              </a:xfrm>
              <a:prstGeom prst="rect">
                <a:avLst/>
              </a:prstGeom>
              <a:noFill/>
            </p:spPr>
          </p:pic>
          <p:pic>
            <p:nvPicPr>
              <p:cNvPr id="9" name="图片 12">
                <a:extLst>
                  <a:ext uri="{FF2B5EF4-FFF2-40B4-BE49-F238E27FC236}">
                    <a16:creationId xmlns:a16="http://schemas.microsoft.com/office/drawing/2014/main" id="{AB420214-B317-49BA-88F2-0F3251B24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48"/>
              <a:stretch>
                <a:fillRect/>
              </a:stretch>
            </p:blipFill>
            <p:spPr>
              <a:xfrm>
                <a:off x="4740844" y="5254447"/>
                <a:ext cx="2186486" cy="1681510"/>
              </a:xfrm>
              <a:prstGeom prst="rect">
                <a:avLst/>
              </a:prstGeom>
              <a:grpFill/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4ACE2F-84A2-4792-AFAB-3E42E15C3A1F}"/>
                </a:ext>
              </a:extLst>
            </p:cNvPr>
            <p:cNvSpPr txBox="1"/>
            <p:nvPr/>
          </p:nvSpPr>
          <p:spPr>
            <a:xfrm>
              <a:off x="2567913" y="3128495"/>
              <a:ext cx="7831030" cy="193899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3" name="图片 26">
            <a:extLst>
              <a:ext uri="{FF2B5EF4-FFF2-40B4-BE49-F238E27FC236}">
                <a16:creationId xmlns:a16="http://schemas.microsoft.com/office/drawing/2014/main" id="{133FA8BD-3E6B-4E46-B776-164AB1314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840">
            <a:off x="9274824" y="1252503"/>
            <a:ext cx="1460862" cy="1468470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FFAEFD40-6AD6-4056-902A-CC06E9F1A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115570" y="-135920"/>
            <a:ext cx="1974850" cy="1401689"/>
          </a:xfrm>
          <a:prstGeom prst="rect">
            <a:avLst/>
          </a:prstGeom>
        </p:spPr>
      </p:pic>
      <p:pic>
        <p:nvPicPr>
          <p:cNvPr id="17" name="图片 16" descr="87ec9db96d05da8aa10259b6dae4d4a7">
            <a:extLst>
              <a:ext uri="{FF2B5EF4-FFF2-40B4-BE49-F238E27FC236}">
                <a16:creationId xmlns:a16="http://schemas.microsoft.com/office/drawing/2014/main" id="{4C39640C-AABD-462A-A51D-8CBC599C5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740" y="4276102"/>
            <a:ext cx="2906126" cy="2906126"/>
          </a:xfrm>
          <a:prstGeom prst="rect">
            <a:avLst/>
          </a:prstGeom>
        </p:spPr>
      </p:pic>
      <p:pic>
        <p:nvPicPr>
          <p:cNvPr id="6" name="图片 11" descr="bfb0c8febf47825ae5b6eb113c4b174e">
            <a:extLst>
              <a:ext uri="{FF2B5EF4-FFF2-40B4-BE49-F238E27FC236}">
                <a16:creationId xmlns:a16="http://schemas.microsoft.com/office/drawing/2014/main" id="{9174F290-267B-4219-88AF-BC9DF94AC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570" y="4176950"/>
            <a:ext cx="2879090" cy="2681050"/>
          </a:xfrm>
          <a:prstGeom prst="rect">
            <a:avLst/>
          </a:prstGeom>
        </p:spPr>
      </p:pic>
      <p:sp>
        <p:nvSpPr>
          <p:cNvPr id="15" name="文本框 7">
            <a:extLst>
              <a:ext uri="{FF2B5EF4-FFF2-40B4-BE49-F238E27FC236}">
                <a16:creationId xmlns:a16="http://schemas.microsoft.com/office/drawing/2014/main" id="{95EDD353-7AB5-4B68-B139-341FD11CF2FF}"/>
              </a:ext>
            </a:extLst>
          </p:cNvPr>
          <p:cNvSpPr txBox="1"/>
          <p:nvPr/>
        </p:nvSpPr>
        <p:spPr>
          <a:xfrm>
            <a:off x="3880449" y="4086358"/>
            <a:ext cx="5040084" cy="908864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en-US" sz="36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× b) 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c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× </a:t>
            </a:r>
            <a:r>
              <a:rPr lang="en-US" altLang="en-US" sz="36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 × c)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5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054A-139E-4582-B49E-C2D5B5978F54}"/>
              </a:ext>
            </a:extLst>
          </p:cNvPr>
          <p:cNvSpPr txBox="1">
            <a:spLocks/>
          </p:cNvSpPr>
          <p:nvPr/>
        </p:nvSpPr>
        <p:spPr>
          <a:xfrm>
            <a:off x="544246" y="1805784"/>
            <a:ext cx="11759639" cy="2461416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× b × c </a:t>
            </a:r>
          </a:p>
          <a:p>
            <a:pPr>
              <a:lnSpc>
                <a:spcPct val="114000"/>
              </a:lnSpc>
            </a:pP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× b × c = (a × b) × c = a × (b × c)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04189-A8BB-45A1-B1A4-E0DBD523DBC7}"/>
              </a:ext>
            </a:extLst>
          </p:cNvPr>
          <p:cNvSpPr/>
          <p:nvPr/>
        </p:nvSpPr>
        <p:spPr>
          <a:xfrm>
            <a:off x="4973953" y="3439886"/>
            <a:ext cx="2635995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011D8B-72A9-43C5-BF58-711E3A87E65F}"/>
              </a:ext>
            </a:extLst>
          </p:cNvPr>
          <p:cNvSpPr/>
          <p:nvPr/>
        </p:nvSpPr>
        <p:spPr>
          <a:xfrm>
            <a:off x="7609947" y="3439886"/>
            <a:ext cx="2938309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B73B0-2D1F-4C33-AC2D-3EB53374DC06}"/>
              </a:ext>
            </a:extLst>
          </p:cNvPr>
          <p:cNvSpPr/>
          <p:nvPr/>
        </p:nvSpPr>
        <p:spPr>
          <a:xfrm>
            <a:off x="2144027" y="3439886"/>
            <a:ext cx="2742842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55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1744" y="1760706"/>
            <a:ext cx="7143801" cy="714380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69" y="-22124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93" y="1676215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07" y="3278853"/>
            <a:ext cx="1460862" cy="14684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DA8AB-2BB3-4E99-BBBA-B7AE876EA8EF}"/>
              </a:ext>
            </a:extLst>
          </p:cNvPr>
          <p:cNvGrpSpPr/>
          <p:nvPr/>
        </p:nvGrpSpPr>
        <p:grpSpPr>
          <a:xfrm>
            <a:off x="4848754" y="2074117"/>
            <a:ext cx="6686883" cy="1574543"/>
            <a:chOff x="4934480" y="2310110"/>
            <a:chExt cx="6686883" cy="157454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5BEE06-F115-4E63-BD3F-BF47C675B8FE}"/>
                </a:ext>
              </a:extLst>
            </p:cNvPr>
            <p:cNvSpPr txBox="1"/>
            <p:nvPr/>
          </p:nvSpPr>
          <p:spPr>
            <a:xfrm>
              <a:off x="4991022" y="2314993"/>
              <a:ext cx="66303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E11C8-9831-480D-8181-8E9310346AD6}"/>
                </a:ext>
              </a:extLst>
            </p:cNvPr>
            <p:cNvSpPr txBox="1"/>
            <p:nvPr/>
          </p:nvSpPr>
          <p:spPr>
            <a:xfrm>
              <a:off x="4934480" y="2310110"/>
              <a:ext cx="66303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gradFill flip="none" rotWithShape="1">
                    <a:gsLst>
                      <a:gs pos="30000">
                        <a:srgbClr val="E088EC"/>
                      </a:gs>
                      <a:gs pos="56000">
                        <a:schemeClr val="accent1">
                          <a:tint val="44500"/>
                          <a:satMod val="160000"/>
                        </a:schemeClr>
                      </a:gs>
                      <a:gs pos="87000">
                        <a:srgbClr val="3AAEE8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00400A-E051-44EB-AC48-90CBCFFF8CD4}"/>
                  </a:ext>
                </a:extLst>
              </p:cNvPr>
              <p:cNvSpPr txBox="1"/>
              <p:nvPr/>
            </p:nvSpPr>
            <p:spPr>
              <a:xfrm>
                <a:off x="5794870" y="3638570"/>
                <a:ext cx="4742709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8800">
                    <a:latin typeface="UTM Showcard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00400A-E051-44EB-AC48-90CBCFFF8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870" y="3638570"/>
                <a:ext cx="4742709" cy="14465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64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7037E-7 L -1.666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1">
            <a:extLst>
              <a:ext uri="{FF2B5EF4-FFF2-40B4-BE49-F238E27FC236}">
                <a16:creationId xmlns:a16="http://schemas.microsoft.com/office/drawing/2014/main" id="{7C607AD5-58FA-4C76-984B-DB70928881BB}"/>
              </a:ext>
            </a:extLst>
          </p:cNvPr>
          <p:cNvSpPr/>
          <p:nvPr/>
        </p:nvSpPr>
        <p:spPr>
          <a:xfrm flipV="1">
            <a:off x="0" y="0"/>
            <a:ext cx="12573000" cy="1452651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9" name="Picture 28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1BC479F1-6D02-4584-8AAA-A6DECC024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83" y="1180506"/>
            <a:ext cx="4920634" cy="1009673"/>
          </a:xfrm>
          <a:prstGeom prst="rect">
            <a:avLst/>
          </a:prstGeom>
        </p:spPr>
      </p:pic>
      <p:sp>
        <p:nvSpPr>
          <p:cNvPr id="18" name="任意多边形 11">
            <a:extLst>
              <a:ext uri="{FF2B5EF4-FFF2-40B4-BE49-F238E27FC236}">
                <a16:creationId xmlns:a16="http://schemas.microsoft.com/office/drawing/2014/main" id="{884435DF-3BFA-4C6E-A3C0-B180C3F229D8}"/>
              </a:ext>
            </a:extLst>
          </p:cNvPr>
          <p:cNvSpPr/>
          <p:nvPr/>
        </p:nvSpPr>
        <p:spPr>
          <a:xfrm>
            <a:off x="0" y="4918008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BD429B8F-98BF-4852-A1EB-AD4CE18D0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6" y="3889338"/>
            <a:ext cx="4920634" cy="1939992"/>
          </a:xfrm>
          <a:prstGeom prst="rect">
            <a:avLst/>
          </a:prstGeom>
        </p:spPr>
      </p:pic>
      <p:pic>
        <p:nvPicPr>
          <p:cNvPr id="4" name="Picture 3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F772CE64-3AA5-49CA-ADBA-517B41051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6" y="3889338"/>
            <a:ext cx="4920634" cy="2037888"/>
          </a:xfrm>
          <a:prstGeom prst="rect">
            <a:avLst/>
          </a:prstGeom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C64BCC7-9586-4E8E-BAF7-F3839A62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2" y="4170770"/>
            <a:ext cx="34382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914400" indent="-914400" eaLnBrk="1" hangingPunct="1">
              <a:buAutoNum type="alphaLcParenR"/>
            </a:pPr>
            <a:r>
              <a:rPr lang="en-US" altLang="en-US" sz="4800" b="1" dirty="0">
                <a:cs typeface="Times New Roman" panose="02020603050405020304" pitchFamily="18" charset="0"/>
              </a:rPr>
              <a:t>4 × 5 × 3</a:t>
            </a:r>
          </a:p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	3 × 5 × 6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AAF6AF0A-ED35-4A49-AECF-628B5F6AB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752" y="4170769"/>
            <a:ext cx="34382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b) 5 × 2 × 7</a:t>
            </a:r>
          </a:p>
          <a:p>
            <a:pPr defTabSz="719138" eaLnBrk="1" hangingPunct="1"/>
            <a:r>
              <a:rPr lang="en-US" altLang="en-US" sz="4800" b="1" dirty="0">
                <a:cs typeface="Times New Roman" panose="02020603050405020304" pitchFamily="18" charset="0"/>
              </a:rPr>
              <a:t>	3 × 4 ×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E600A-E997-4AE8-95C7-9409CACC110C}"/>
              </a:ext>
            </a:extLst>
          </p:cNvPr>
          <p:cNvSpPr txBox="1"/>
          <p:nvPr/>
        </p:nvSpPr>
        <p:spPr>
          <a:xfrm>
            <a:off x="814572" y="111402"/>
            <a:ext cx="9374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1.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Tính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bằng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hai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cách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(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theo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mẫu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)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07EE93C5-AD92-441B-95DD-AB109ADF9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198" y="1332240"/>
            <a:ext cx="5860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 err="1">
                <a:cs typeface="Times New Roman" panose="02020603050405020304" pitchFamily="18" charset="0"/>
              </a:rPr>
              <a:t>Mẫu</a:t>
            </a:r>
            <a:r>
              <a:rPr lang="en-US" altLang="en-US" sz="4800" b="1" dirty="0">
                <a:cs typeface="Times New Roman" panose="02020603050405020304" pitchFamily="18" charset="0"/>
              </a:rPr>
              <a:t>: 2 × 5 × 4 = ? </a:t>
            </a: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AE5355FC-199A-49A9-BDF0-4CAEFD427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2197930"/>
            <a:ext cx="11183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2 × 5 × 4 = (2 × 5) × 4 = 10 × 4 = 40 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743C43BC-66BF-478D-8356-85511F159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23" y="2949992"/>
            <a:ext cx="110035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2 × 5 × 4 = 2 × (5 × 4) = 2 × 20 = 40 </a:t>
            </a:r>
          </a:p>
        </p:txBody>
      </p:sp>
    </p:spTree>
    <p:extLst>
      <p:ext uri="{BB962C8B-B14F-4D97-AF65-F5344CB8AC3E}">
        <p14:creationId xmlns:p14="http://schemas.microsoft.com/office/powerpoint/2010/main" val="17513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1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1">
            <a:extLst>
              <a:ext uri="{FF2B5EF4-FFF2-40B4-BE49-F238E27FC236}">
                <a16:creationId xmlns:a16="http://schemas.microsoft.com/office/drawing/2014/main" id="{7C607AD5-58FA-4C76-984B-DB70928881BB}"/>
              </a:ext>
            </a:extLst>
          </p:cNvPr>
          <p:cNvSpPr/>
          <p:nvPr/>
        </p:nvSpPr>
        <p:spPr>
          <a:xfrm flipV="1">
            <a:off x="0" y="0"/>
            <a:ext cx="12573000" cy="1452651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9" name="Picture 28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1BC479F1-6D02-4584-8AAA-A6DECC024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83" y="1180506"/>
            <a:ext cx="4920634" cy="1009673"/>
          </a:xfrm>
          <a:prstGeom prst="rect">
            <a:avLst/>
          </a:prstGeom>
        </p:spPr>
      </p:pic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BD429B8F-98BF-4852-A1EB-AD4CE18D0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25" y="4003208"/>
            <a:ext cx="4920634" cy="971566"/>
          </a:xfrm>
          <a:prstGeom prst="rect">
            <a:avLst/>
          </a:prstGeom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C64BCC7-9586-4E8E-BAF7-F3839A62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928" y="4096677"/>
            <a:ext cx="2543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3 × 5 ×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E600A-E997-4AE8-95C7-9409CACC110C}"/>
              </a:ext>
            </a:extLst>
          </p:cNvPr>
          <p:cNvSpPr txBox="1"/>
          <p:nvPr/>
        </p:nvSpPr>
        <p:spPr>
          <a:xfrm>
            <a:off x="814572" y="111402"/>
            <a:ext cx="9374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1.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Tính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bằng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hai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cách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(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theo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mẫu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)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07EE93C5-AD92-441B-95DD-AB109ADF9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684" y="1246112"/>
            <a:ext cx="5860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4 × 5 × 3</a:t>
            </a: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AE5355FC-199A-49A9-BDF0-4CAEFD427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2197930"/>
            <a:ext cx="11183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4 × 5 × 3 = (4 × 5) × 3 = 20 × 3 = 60 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743C43BC-66BF-478D-8356-85511F159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23" y="2949992"/>
            <a:ext cx="110035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4 × 5 × 3 = 4 × (5 × 3) = 4 × 15 = 60 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774E60A2-8F91-4E57-A12D-FFD0CFA35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29" y="5040776"/>
            <a:ext cx="1118324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3 × 5 × 6 = (3 × 5) × 6 = 15 × 6 = 90 </a:t>
            </a: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C8B4CD10-D8C5-4CAA-A20E-F6D7B34A6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5792838"/>
            <a:ext cx="110035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3 × 5 × 6 = 3 × (5 × 6) = 3 × 30 = 90 </a:t>
            </a:r>
          </a:p>
        </p:txBody>
      </p:sp>
    </p:spTree>
    <p:extLst>
      <p:ext uri="{BB962C8B-B14F-4D97-AF65-F5344CB8AC3E}">
        <p14:creationId xmlns:p14="http://schemas.microsoft.com/office/powerpoint/2010/main" val="20353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1019</Words>
  <Application>Microsoft Macintosh PowerPoint</Application>
  <PresentationFormat>Widescreen</PresentationFormat>
  <Paragraphs>120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字魂105号-简雅黑</vt:lpstr>
      <vt:lpstr>Times New Roman</vt:lpstr>
      <vt:lpstr>iCiel Cadena</vt:lpstr>
      <vt:lpstr>Cambria Math</vt:lpstr>
      <vt:lpstr>Calibri</vt:lpstr>
      <vt:lpstr>等线</vt:lpstr>
      <vt:lpstr>UTM Showcard</vt:lpstr>
      <vt:lpstr>Arial</vt:lpstr>
      <vt:lpstr>UVN Binh Duong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TCGiaoHoanPhepNhan</dc:title>
  <dc:subject>Toan4_Tuan10</dc:subject>
  <dc:creator>KTUTS</dc:creator>
  <cp:keywords>YenVu</cp:keywords>
  <cp:lastModifiedBy>Microsoft Office User</cp:lastModifiedBy>
  <cp:revision>26</cp:revision>
  <dcterms:created xsi:type="dcterms:W3CDTF">2019-10-14T06:35:19Z</dcterms:created>
  <dcterms:modified xsi:type="dcterms:W3CDTF">2021-11-16T00:46:25Z</dcterms:modified>
</cp:coreProperties>
</file>