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  <p:sldMasterId id="2147483703" r:id="rId5"/>
  </p:sldMasterIdLst>
  <p:sldIdLst>
    <p:sldId id="257" r:id="rId6"/>
    <p:sldId id="292" r:id="rId7"/>
    <p:sldId id="287" r:id="rId8"/>
    <p:sldId id="293" r:id="rId9"/>
    <p:sldId id="277" r:id="rId10"/>
    <p:sldId id="278" r:id="rId11"/>
    <p:sldId id="295" r:id="rId12"/>
    <p:sldId id="294" r:id="rId13"/>
    <p:sldId id="279" r:id="rId14"/>
    <p:sldId id="288" r:id="rId15"/>
    <p:sldId id="289" r:id="rId16"/>
    <p:sldId id="282" r:id="rId17"/>
    <p:sldId id="283" r:id="rId18"/>
    <p:sldId id="29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9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9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58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62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9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45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2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8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99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CF65EB-284C-40EC-A62D-AB5578FAC62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66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D7947-4A1E-4DE4-93AE-C81B8673005C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12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E94935-BD68-40B4-944B-1A522C1F257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9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3BBE44-6A2B-44C5-8B6C-0ADCF295ECF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61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9E3122-2606-4D7B-96E5-D2CEF6B5B98A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43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4A670D-F6A8-4042-A6E2-A1172088FBCF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22FDB-3560-4128-BDA4-6FE67FF1BBD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06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1463DD-59DD-41A7-8C49-E13AC7570F5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8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6B59FE-4A8B-4966-8378-EFC1D1506075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0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5B0816-AD23-4870-ACF4-EB14B93744B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16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BA8E4-0E84-4453-8C91-396D07F5BCED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87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2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780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5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53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69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8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28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25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7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08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32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2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4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35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13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49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81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90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22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21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16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79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8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63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6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2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C5312A-4451-4366-9B0C-63FC0DF0B61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4" y="5162498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A4930F2-1A74-4B24-A8B7-0FF103E3FD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8" y="5952771"/>
            <a:ext cx="3564824" cy="63529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566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2062" y="40067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sp>
        <p:nvSpPr>
          <p:cNvPr id="27" name="文本框 15"/>
          <p:cNvSpPr txBox="1"/>
          <p:nvPr/>
        </p:nvSpPr>
        <p:spPr>
          <a:xfrm>
            <a:off x="2402326" y="2247990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altLang="zh-CN" sz="66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LỚP 4</a:t>
            </a:r>
            <a:endParaRPr lang="zh-CN" altLang="en-US" sz="66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Content Placeholder 2"/>
          <p:cNvSpPr txBox="1"/>
          <p:nvPr/>
        </p:nvSpPr>
        <p:spPr>
          <a:xfrm>
            <a:off x="659932" y="193037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TR</a:t>
            </a:r>
            <a:r>
              <a:rPr lang="vi-VN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ƯỜNG</a:t>
            </a:r>
            <a:r>
              <a:rPr lang="en-US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TIỂU HỌC LÊ QUÝ ĐÔN</a:t>
            </a:r>
            <a:endParaRPr lang="zh-CN" altLang="en-US" sz="2400" b="1" dirty="0">
              <a:ln w="6350">
                <a:noFill/>
              </a:ln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21"/>
          <p:cNvSpPr txBox="1"/>
          <p:nvPr/>
        </p:nvSpPr>
        <p:spPr>
          <a:xfrm>
            <a:off x="1509850" y="3008295"/>
            <a:ext cx="9355108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MỘT SỐ VỚI MỘT HIỆU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3716216" y="4611183"/>
            <a:ext cx="7072923" cy="53649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THỰC HIỆN: NHÓM GIÁO VIÊN KHỐI 4</a:t>
            </a:r>
            <a:endParaRPr lang="zh-CN" altLang="en-US" sz="24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44137" y="217349"/>
            <a:ext cx="11351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Áp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dụng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hiệu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mẫu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899954" y="1212301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26 x 9  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4652554" y="1180551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26 x (10 -1)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4042954" y="1745702"/>
            <a:ext cx="3733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 x 10 – 26 x 1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260    –    26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234</a:t>
            </a: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2531654" y="4082502"/>
            <a:ext cx="2362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a)  47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24 x 99</a:t>
            </a:r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6012543" y="4082502"/>
            <a:ext cx="2667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b)  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123 x 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9423" y="1208660"/>
            <a:ext cx="198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图片 42">
            <a:extLst>
              <a:ext uri="{FF2B5EF4-FFF2-40B4-BE49-F238E27FC236}">
                <a16:creationId xmlns:a16="http://schemas.microsoft.com/office/drawing/2014/main" id="{56D82BED-B18C-470B-BC85-3F05ED8EA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778057" y="585377"/>
            <a:ext cx="24860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a/  47 x 9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   24 x 99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6350321" y="580572"/>
            <a:ext cx="26670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b/ 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123 x 99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49670" y="612387"/>
            <a:ext cx="2838450" cy="2347913"/>
            <a:chOff x="873" y="552"/>
            <a:chExt cx="1788" cy="1479"/>
          </a:xfrm>
        </p:grpSpPr>
        <p:sp>
          <p:nvSpPr>
            <p:cNvPr id="14357" name="Text Box 8"/>
            <p:cNvSpPr txBox="1">
              <a:spLocks noChangeArrowheads="1"/>
            </p:cNvSpPr>
            <p:nvPr/>
          </p:nvSpPr>
          <p:spPr bwMode="auto">
            <a:xfrm>
              <a:off x="885" y="552"/>
              <a:ext cx="15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(10 – 1)  </a:t>
              </a:r>
            </a:p>
          </p:txBody>
        </p:sp>
        <p:sp>
          <p:nvSpPr>
            <p:cNvPr id="14358" name="Text Box 9"/>
            <p:cNvSpPr txBox="1">
              <a:spLocks noChangeArrowheads="1"/>
            </p:cNvSpPr>
            <p:nvPr/>
          </p:nvSpPr>
          <p:spPr bwMode="auto">
            <a:xfrm>
              <a:off x="873" y="888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10 – 47 x 1  </a:t>
              </a:r>
            </a:p>
          </p:txBody>
        </p:sp>
        <p:sp>
          <p:nvSpPr>
            <p:cNvPr id="14359" name="Text Box 10"/>
            <p:cNvSpPr txBox="1">
              <a:spLocks noChangeArrowheads="1"/>
            </p:cNvSpPr>
            <p:nvPr/>
          </p:nvSpPr>
          <p:spPr bwMode="auto">
            <a:xfrm>
              <a:off x="882" y="1272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470 - 47</a:t>
              </a:r>
            </a:p>
          </p:txBody>
        </p:sp>
        <p:sp>
          <p:nvSpPr>
            <p:cNvPr id="14360" name="Text Box 11"/>
            <p:cNvSpPr txBox="1">
              <a:spLocks noChangeArrowheads="1"/>
            </p:cNvSpPr>
            <p:nvPr/>
          </p:nvSpPr>
          <p:spPr bwMode="auto">
            <a:xfrm>
              <a:off x="888" y="170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423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59194" y="3426140"/>
            <a:ext cx="3143250" cy="2347912"/>
            <a:chOff x="891" y="2331"/>
            <a:chExt cx="1980" cy="1479"/>
          </a:xfrm>
        </p:grpSpPr>
        <p:sp>
          <p:nvSpPr>
            <p:cNvPr id="14353" name="Text Box 14"/>
            <p:cNvSpPr txBox="1">
              <a:spLocks noChangeArrowheads="1"/>
            </p:cNvSpPr>
            <p:nvPr/>
          </p:nvSpPr>
          <p:spPr bwMode="auto">
            <a:xfrm>
              <a:off x="903" y="233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24 x (100 – 1)  </a:t>
              </a:r>
            </a:p>
          </p:txBody>
        </p:sp>
        <p:sp>
          <p:nvSpPr>
            <p:cNvPr id="14354" name="Text Box 15"/>
            <p:cNvSpPr txBox="1">
              <a:spLocks noChangeArrowheads="1"/>
            </p:cNvSpPr>
            <p:nvPr/>
          </p:nvSpPr>
          <p:spPr bwMode="auto">
            <a:xfrm>
              <a:off x="891" y="266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24 x 100 – 24 x 1  </a:t>
              </a:r>
            </a:p>
          </p:txBody>
        </p:sp>
        <p:sp>
          <p:nvSpPr>
            <p:cNvPr id="14355" name="Text Box 16"/>
            <p:cNvSpPr txBox="1">
              <a:spLocks noChangeArrowheads="1"/>
            </p:cNvSpPr>
            <p:nvPr/>
          </p:nvSpPr>
          <p:spPr bwMode="auto">
            <a:xfrm>
              <a:off x="900" y="305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2 400 - 24</a:t>
              </a:r>
            </a:p>
          </p:txBody>
        </p:sp>
        <p:sp>
          <p:nvSpPr>
            <p:cNvPr id="14356" name="Text Box 17"/>
            <p:cNvSpPr txBox="1">
              <a:spLocks noChangeArrowheads="1"/>
            </p:cNvSpPr>
            <p:nvPr/>
          </p:nvSpPr>
          <p:spPr bwMode="auto">
            <a:xfrm>
              <a:off x="906" y="348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2 376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841524" y="629328"/>
            <a:ext cx="3143250" cy="2347912"/>
            <a:chOff x="3708" y="561"/>
            <a:chExt cx="1980" cy="1479"/>
          </a:xfrm>
        </p:grpSpPr>
        <p:sp>
          <p:nvSpPr>
            <p:cNvPr id="14349" name="Text Box 19"/>
            <p:cNvSpPr txBox="1">
              <a:spLocks noChangeArrowheads="1"/>
            </p:cNvSpPr>
            <p:nvPr/>
          </p:nvSpPr>
          <p:spPr bwMode="auto">
            <a:xfrm>
              <a:off x="3720" y="56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138 x (10 – 1)  </a:t>
              </a:r>
            </a:p>
          </p:txBody>
        </p:sp>
        <p:sp>
          <p:nvSpPr>
            <p:cNvPr id="14350" name="Text Box 20"/>
            <p:cNvSpPr txBox="1">
              <a:spLocks noChangeArrowheads="1"/>
            </p:cNvSpPr>
            <p:nvPr/>
          </p:nvSpPr>
          <p:spPr bwMode="auto">
            <a:xfrm>
              <a:off x="3708" y="89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 x 10 – 138 x 1  </a:t>
              </a:r>
            </a:p>
          </p:txBody>
        </p:sp>
        <p:sp>
          <p:nvSpPr>
            <p:cNvPr id="14351" name="Text Box 21"/>
            <p:cNvSpPr txBox="1">
              <a:spLocks noChangeArrowheads="1"/>
            </p:cNvSpPr>
            <p:nvPr/>
          </p:nvSpPr>
          <p:spPr bwMode="auto">
            <a:xfrm>
              <a:off x="3717" y="128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1380 - 138</a:t>
              </a:r>
            </a:p>
          </p:txBody>
        </p:sp>
        <p:sp>
          <p:nvSpPr>
            <p:cNvPr id="14352" name="Text Box 22"/>
            <p:cNvSpPr txBox="1">
              <a:spLocks noChangeArrowheads="1"/>
            </p:cNvSpPr>
            <p:nvPr/>
          </p:nvSpPr>
          <p:spPr bwMode="auto">
            <a:xfrm>
              <a:off x="3723" y="171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1 242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895412" y="3395183"/>
            <a:ext cx="3386137" cy="2347913"/>
            <a:chOff x="3627" y="2304"/>
            <a:chExt cx="2133" cy="1479"/>
          </a:xfrm>
        </p:grpSpPr>
        <p:sp>
          <p:nvSpPr>
            <p:cNvPr id="14345" name="Text Box 24"/>
            <p:cNvSpPr txBox="1">
              <a:spLocks noChangeArrowheads="1"/>
            </p:cNvSpPr>
            <p:nvPr/>
          </p:nvSpPr>
          <p:spPr bwMode="auto">
            <a:xfrm>
              <a:off x="3639" y="2304"/>
              <a:ext cx="178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(100 – 1)  </a:t>
              </a:r>
            </a:p>
          </p:txBody>
        </p:sp>
        <p:sp>
          <p:nvSpPr>
            <p:cNvPr id="14346" name="Text Box 25"/>
            <p:cNvSpPr txBox="1">
              <a:spLocks noChangeArrowheads="1"/>
            </p:cNvSpPr>
            <p:nvPr/>
          </p:nvSpPr>
          <p:spPr bwMode="auto">
            <a:xfrm>
              <a:off x="3627" y="2640"/>
              <a:ext cx="21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100 – 123 x 1  </a:t>
              </a:r>
            </a:p>
          </p:txBody>
        </p:sp>
        <p:sp>
          <p:nvSpPr>
            <p:cNvPr id="14347" name="Text Box 26"/>
            <p:cNvSpPr txBox="1">
              <a:spLocks noChangeArrowheads="1"/>
            </p:cNvSpPr>
            <p:nvPr/>
          </p:nvSpPr>
          <p:spPr bwMode="auto">
            <a:xfrm>
              <a:off x="3636" y="302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12 300 - 123</a:t>
              </a:r>
            </a:p>
          </p:txBody>
        </p:sp>
        <p:sp>
          <p:nvSpPr>
            <p:cNvPr id="14348" name="Text Box 27"/>
            <p:cNvSpPr txBox="1">
              <a:spLocks noChangeArrowheads="1"/>
            </p:cNvSpPr>
            <p:nvPr/>
          </p:nvSpPr>
          <p:spPr bwMode="auto">
            <a:xfrm>
              <a:off x="3642" y="3456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12 177</a:t>
              </a:r>
            </a:p>
          </p:txBody>
        </p:sp>
      </p:grpSp>
      <p:pic>
        <p:nvPicPr>
          <p:cNvPr id="25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88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264772" y="260211"/>
            <a:ext cx="116259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Bài</a:t>
            </a:r>
            <a:r>
              <a:rPr lang="en-US" altLang="en-US" sz="2400" b="1" u="sng" dirty="0">
                <a:solidFill>
                  <a:srgbClr val="FF0000"/>
                </a:solidFill>
              </a:rPr>
              <a:t> 3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40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mỗi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175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Hỏi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nhiêu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7691" y="796834"/>
            <a:ext cx="1332412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875349" y="796834"/>
            <a:ext cx="1969588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8571" y="1460540"/>
            <a:ext cx="28738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22720" y="1358537"/>
            <a:ext cx="818606" cy="2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43325" y="2564675"/>
            <a:ext cx="4668266" cy="331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Có         :40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Bán hết : 10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Mỗi giá : 175 quả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Còn lại  :…quả trứng?</a:t>
            </a:r>
            <a:endParaRPr lang="en-US" altLang="en-US" sz="3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99001" y="1980474"/>
            <a:ext cx="168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Tóm tắt </a:t>
            </a:r>
            <a:endParaRPr lang="en-US" altLang="en-US" sz="3200">
              <a:solidFill>
                <a:srgbClr val="FF0000"/>
              </a:solidFill>
            </a:endParaRP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18755" y="1027114"/>
            <a:ext cx="47113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lúc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175 x 40 = 7 000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bán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175 x 10 = 1 750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7 000 – 1750 = 5 250 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 5 250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828880" y="1157742"/>
            <a:ext cx="44323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   40 – 10 = 30 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     175 x 30 = 5 250 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 5 250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381000" y="23173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1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6152605" y="307117"/>
            <a:ext cx="1352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3450" y="228601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9998" y="308389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" y="4605136"/>
            <a:ext cx="12192000" cy="2188464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10" y="4133513"/>
            <a:ext cx="2682990" cy="26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  <p:bldP spid="55304" grpId="0"/>
      <p:bldP spid="5530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523038" y="2189163"/>
            <a:ext cx="3429000" cy="1752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7 x 3 – 5 x 3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=     21   –   15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=       6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636838" y="2265364"/>
            <a:ext cx="2971800" cy="14700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( 7 – 5 ) x 3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=      2      x 3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=      6</a:t>
            </a: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>
            <a:off x="5989638" y="2265363"/>
            <a:ext cx="0" cy="1600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482788" y="4513261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</a:rPr>
              <a:t>:  (7 – 5) x 3   =  7 x 3 – 5 x 3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743200" y="14478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</a:rPr>
              <a:t>Ta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3378489" y="1054798"/>
            <a:ext cx="556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</a:rPr>
              <a:t>  (7 – 5) x 3   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</a:rPr>
              <a:t>    7 x 3 – 5 x 3</a:t>
            </a:r>
          </a:p>
        </p:txBody>
      </p:sp>
      <p:pic>
        <p:nvPicPr>
          <p:cNvPr id="10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742" y="30842"/>
            <a:ext cx="2106611" cy="4484914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07" y="4262718"/>
            <a:ext cx="1318780" cy="2384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7177" y="582613"/>
            <a:ext cx="744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90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124692" cy="353446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sp>
        <p:nvSpPr>
          <p:cNvPr id="10" name="文本框 8"/>
          <p:cNvSpPr txBox="1">
            <a:spLocks noChangeArrowheads="1"/>
          </p:cNvSpPr>
          <p:nvPr/>
        </p:nvSpPr>
        <p:spPr bwMode="auto">
          <a:xfrm>
            <a:off x="1827892" y="2363698"/>
            <a:ext cx="99678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158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1397C39-A999-4B56-86CB-9EB942CC7FAF}"/>
              </a:ext>
            </a:extLst>
          </p:cNvPr>
          <p:cNvGrpSpPr/>
          <p:nvPr/>
        </p:nvGrpSpPr>
        <p:grpSpPr>
          <a:xfrm>
            <a:off x="2531495" y="1032417"/>
            <a:ext cx="6577454" cy="3685128"/>
            <a:chOff x="2531495" y="1032417"/>
            <a:chExt cx="6577454" cy="36851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03F3311-52DD-41C6-9852-B57367E53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334-C319-438D-AEC8-44FB52532342}"/>
                </a:ext>
              </a:extLst>
            </p:cNvPr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24E167D-6185-4561-8B29-039824B2AA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62" y="2680396"/>
            <a:ext cx="717373" cy="2121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5D47DA-9F40-4A69-973B-51EA179F4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4" y="3190451"/>
            <a:ext cx="1675762" cy="18159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2684892" y="2239858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kumimoji="0" lang="en-US" altLang="zh-CN" sz="6000" i="0" u="none" strike="noStrike" kern="1200" normalizeH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ĐỘNG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721224" y="644425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566397" y="652362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6600CC"/>
                </a:solidFill>
              </a:rPr>
              <a:t>  15 x (7 + 3)</a:t>
            </a:r>
          </a:p>
        </p:txBody>
      </p:sp>
      <p:sp>
        <p:nvSpPr>
          <p:cNvPr id="14" name="Hình Chữ nhật 13"/>
          <p:cNvSpPr>
            <a:spLocks noChangeArrowheads="1"/>
          </p:cNvSpPr>
          <p:nvPr/>
        </p:nvSpPr>
        <p:spPr bwMode="auto">
          <a:xfrm>
            <a:off x="3315447" y="1595997"/>
            <a:ext cx="48387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15 x (7 + 3) = 15 x 10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               = 150</a:t>
            </a:r>
          </a:p>
        </p:txBody>
      </p:sp>
      <p:sp>
        <p:nvSpPr>
          <p:cNvPr id="15" name="Hộp_Văn_Bản 14"/>
          <p:cNvSpPr txBox="1">
            <a:spLocks noChangeArrowheads="1"/>
          </p:cNvSpPr>
          <p:nvPr/>
        </p:nvSpPr>
        <p:spPr bwMode="auto">
          <a:xfrm>
            <a:off x="2528047" y="15832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Cách 1:</a:t>
            </a:r>
          </a:p>
        </p:txBody>
      </p:sp>
      <p:sp>
        <p:nvSpPr>
          <p:cNvPr id="16" name="Hộp_Văn_Bản 15"/>
          <p:cNvSpPr txBox="1">
            <a:spLocks noChangeArrowheads="1"/>
          </p:cNvSpPr>
          <p:nvPr/>
        </p:nvSpPr>
        <p:spPr bwMode="auto">
          <a:xfrm>
            <a:off x="2566147" y="29548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</a:rPr>
              <a:t>Cách</a:t>
            </a:r>
            <a:r>
              <a:rPr lang="en-US" altLang="en-US" sz="2800" b="1" dirty="0">
                <a:solidFill>
                  <a:prstClr val="black"/>
                </a:solidFill>
              </a:rPr>
              <a:t> 2:</a:t>
            </a:r>
          </a:p>
        </p:txBody>
      </p:sp>
      <p:sp>
        <p:nvSpPr>
          <p:cNvPr id="17" name="Hình Chữ nhật 16"/>
          <p:cNvSpPr>
            <a:spLocks noChangeArrowheads="1"/>
          </p:cNvSpPr>
          <p:nvPr/>
        </p:nvSpPr>
        <p:spPr bwMode="auto">
          <a:xfrm>
            <a:off x="3899647" y="2954897"/>
            <a:ext cx="4838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15 x (7 + 3) = 15 x 7 + 15 x 3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        = 105 + 45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= 150              </a:t>
            </a: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514"/>
            <a:ext cx="12192000" cy="2188464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4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1338594" y="4852059"/>
            <a:ext cx="9960805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có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từng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9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14" grpId="0"/>
      <p:bldP spid="15" grpId="0"/>
      <p:bldP spid="16" grpId="0"/>
      <p:bldP spid="1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 PHÁ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5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39539" y="74034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/>
              <a:t>  3 x ( 7 - 5 )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3 x 7 – 3 x 5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01339" y="1413790"/>
            <a:ext cx="4000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 Ta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: </a:t>
            </a:r>
            <a:r>
              <a:rPr lang="en-US" altLang="en-US" sz="3200" b="1" dirty="0">
                <a:solidFill>
                  <a:srgbClr val="FF0000"/>
                </a:solidFill>
              </a:rPr>
              <a:t>3 x ( 7 - 5 )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3 x 2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6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76125" y="1413343"/>
            <a:ext cx="342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  3 x 7 – 3 x 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21 – 15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6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55472" y="350352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</a:rPr>
              <a:t>: 3 x ( 7 - 5 ) = 3 x 7 – 3 x 5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355646" y="4349353"/>
            <a:ext cx="628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/>
              <a:t>số</a:t>
            </a:r>
            <a:endParaRPr lang="en-US" altLang="en-US" sz="2800" b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19156" y="4469473"/>
            <a:ext cx="125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/>
              <a:t>hiệu</a:t>
            </a:r>
            <a:endParaRPr lang="en-US" altLang="en-US" sz="24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87241" y="3981359"/>
            <a:ext cx="0" cy="3159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88751" y="4256866"/>
            <a:ext cx="9525" cy="292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 rot="16200000">
            <a:off x="5641114" y="3535827"/>
            <a:ext cx="314325" cy="13144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28206" y="5257437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/>
              <a:t>Khi nhân một số với một hiệu, ta làm thế nào?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62446" y="5242603"/>
            <a:ext cx="10110652" cy="13075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8549" y="245553"/>
            <a:ext cx="675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Tính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sánh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trị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biểu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thức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1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757646" y="208702"/>
            <a:ext cx="10672353" cy="1477328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2854599" y="1946343"/>
            <a:ext cx="632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</a:rPr>
              <a:t> 3 x ( 7 - 5 ) = 3 x 7 – 3 x 5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94337" y="2605086"/>
            <a:ext cx="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3764" y="3167131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6600"/>
                </a:solidFill>
              </a:rPr>
              <a:t>a</a:t>
            </a:r>
            <a:endParaRPr lang="en-US" altLang="en-US" sz="4000" dirty="0">
              <a:solidFill>
                <a:srgbClr val="0066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156299" y="3195706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</a:rPr>
              <a:t>b</a:t>
            </a:r>
            <a:endParaRPr lang="en-US" altLang="en-US" sz="40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47153" y="3187632"/>
            <a:ext cx="412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</a:rPr>
              <a:t>c</a:t>
            </a:r>
            <a:endParaRPr lang="en-US" altLang="en-US" sz="4000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53299" y="2530474"/>
            <a:ext cx="0" cy="684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91299" y="2566986"/>
            <a:ext cx="0" cy="684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111650" y="4151311"/>
            <a:ext cx="27494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(b – c)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34388" y="4140199"/>
            <a:ext cx="3262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b – a x c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585099" y="4151311"/>
            <a:ext cx="535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=</a:t>
            </a:r>
            <a:endParaRPr lang="en-US" altLang="en-US" sz="4800">
              <a:solidFill>
                <a:srgbClr val="FF0000"/>
              </a:solidFill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017"/>
            <a:ext cx="3390863" cy="2956436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3040" y="600891"/>
            <a:ext cx="440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79 x 11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5440" y="1497874"/>
            <a:ext cx="316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79 x 11   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2468" y="1497874"/>
            <a:ext cx="3361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x ( 11 -1)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8479" y="2144205"/>
            <a:ext cx="3361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79 x 10 – 79  x 1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8479" y="2928682"/>
            <a:ext cx="3361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790 – 79  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8479" y="3575013"/>
            <a:ext cx="3361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711</a:t>
            </a:r>
          </a:p>
          <a:p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49086" y="4359490"/>
            <a:ext cx="10672353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LUYỆN</a:t>
            </a:r>
            <a:r>
              <a:rPr kumimoji="0" lang="en-US" altLang="zh-CN" sz="6000" b="1" i="0" u="none" strike="noStrike" kern="1200" cap="none" spc="0" normalizeH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TẬP</a:t>
            </a:r>
            <a:endParaRPr kumimoji="0" lang="zh-CN" altLang="en-US" sz="6000" b="1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4"/>
          <p:cNvSpPr txBox="1">
            <a:spLocks noChangeArrowheads="1"/>
          </p:cNvSpPr>
          <p:nvPr/>
        </p:nvSpPr>
        <p:spPr bwMode="auto">
          <a:xfrm>
            <a:off x="1905000" y="260004"/>
            <a:ext cx="891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1.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Tính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giá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trị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của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biểu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thức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rồi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viết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vào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ô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trống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(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theo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mẫu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):</a:t>
            </a:r>
          </a:p>
        </p:txBody>
      </p:sp>
      <p:graphicFrame>
        <p:nvGraphicFramePr>
          <p:cNvPr id="52290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2606"/>
              </p:ext>
            </p:extLst>
          </p:nvPr>
        </p:nvGraphicFramePr>
        <p:xfrm>
          <a:off x="1214846" y="1254033"/>
          <a:ext cx="10077994" cy="4923972"/>
        </p:xfrm>
        <a:graphic>
          <a:graphicData uri="http://schemas.openxmlformats.org/drawingml/2006/table">
            <a:tbl>
              <a:tblPr/>
              <a:tblGrid>
                <a:gridCol w="1028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1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1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03" name="Text Box 99"/>
          <p:cNvSpPr txBox="1">
            <a:spLocks noChangeArrowheads="1"/>
          </p:cNvSpPr>
          <p:nvPr/>
        </p:nvSpPr>
        <p:spPr bwMode="auto">
          <a:xfrm>
            <a:off x="1531331" y="1569643"/>
            <a:ext cx="407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204" name="Text Box 100"/>
          <p:cNvSpPr txBox="1">
            <a:spLocks noChangeArrowheads="1"/>
          </p:cNvSpPr>
          <p:nvPr/>
        </p:nvSpPr>
        <p:spPr bwMode="auto">
          <a:xfrm>
            <a:off x="2631092" y="160774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205" name="Text Box 101"/>
          <p:cNvSpPr txBox="1">
            <a:spLocks noChangeArrowheads="1"/>
          </p:cNvSpPr>
          <p:nvPr/>
        </p:nvSpPr>
        <p:spPr bwMode="auto">
          <a:xfrm>
            <a:off x="3567268" y="1607743"/>
            <a:ext cx="549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06" name="Text Box 102"/>
          <p:cNvSpPr txBox="1">
            <a:spLocks noChangeArrowheads="1"/>
          </p:cNvSpPr>
          <p:nvPr/>
        </p:nvSpPr>
        <p:spPr bwMode="auto">
          <a:xfrm>
            <a:off x="3690270" y="1618445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207" name="Text Box 103"/>
          <p:cNvSpPr txBox="1">
            <a:spLocks noChangeArrowheads="1"/>
          </p:cNvSpPr>
          <p:nvPr/>
        </p:nvSpPr>
        <p:spPr bwMode="auto">
          <a:xfrm>
            <a:off x="4871731" y="1607742"/>
            <a:ext cx="2290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( b – c )</a:t>
            </a:r>
          </a:p>
        </p:txBody>
      </p:sp>
      <p:sp>
        <p:nvSpPr>
          <p:cNvPr id="7208" name="Text Box 104"/>
          <p:cNvSpPr txBox="1">
            <a:spLocks noChangeArrowheads="1"/>
          </p:cNvSpPr>
          <p:nvPr/>
        </p:nvSpPr>
        <p:spPr bwMode="auto">
          <a:xfrm>
            <a:off x="8291639" y="1684917"/>
            <a:ext cx="2382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b – a x c</a:t>
            </a:r>
          </a:p>
        </p:txBody>
      </p:sp>
      <p:sp>
        <p:nvSpPr>
          <p:cNvPr id="7209" name="Text Box 105"/>
          <p:cNvSpPr txBox="1">
            <a:spLocks noChangeArrowheads="1"/>
          </p:cNvSpPr>
          <p:nvPr/>
        </p:nvSpPr>
        <p:spPr bwMode="auto">
          <a:xfrm>
            <a:off x="1586097" y="2824326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0" name="Text Box 106"/>
          <p:cNvSpPr txBox="1">
            <a:spLocks noChangeArrowheads="1"/>
          </p:cNvSpPr>
          <p:nvPr/>
        </p:nvSpPr>
        <p:spPr bwMode="auto">
          <a:xfrm>
            <a:off x="2676901" y="2858405"/>
            <a:ext cx="641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11" name="Text Box 107"/>
          <p:cNvSpPr txBox="1">
            <a:spLocks noChangeArrowheads="1"/>
          </p:cNvSpPr>
          <p:nvPr/>
        </p:nvSpPr>
        <p:spPr bwMode="auto">
          <a:xfrm>
            <a:off x="3603602" y="2829028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2" name="Text Box 108"/>
          <p:cNvSpPr txBox="1">
            <a:spLocks noChangeArrowheads="1"/>
          </p:cNvSpPr>
          <p:nvPr/>
        </p:nvSpPr>
        <p:spPr bwMode="auto">
          <a:xfrm>
            <a:off x="4551730" y="2887185"/>
            <a:ext cx="2473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( 7 – 3 ) = </a:t>
            </a:r>
          </a:p>
        </p:txBody>
      </p:sp>
      <p:sp>
        <p:nvSpPr>
          <p:cNvPr id="7213" name="Text Box 109"/>
          <p:cNvSpPr txBox="1">
            <a:spLocks noChangeArrowheads="1"/>
          </p:cNvSpPr>
          <p:nvPr/>
        </p:nvSpPr>
        <p:spPr bwMode="auto">
          <a:xfrm>
            <a:off x="6937516" y="2887186"/>
            <a:ext cx="732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4" name="Text Box 110"/>
          <p:cNvSpPr txBox="1">
            <a:spLocks noChangeArrowheads="1"/>
          </p:cNvSpPr>
          <p:nvPr/>
        </p:nvSpPr>
        <p:spPr bwMode="auto">
          <a:xfrm>
            <a:off x="7925166" y="2895294"/>
            <a:ext cx="2748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7 – 3 x 3 =</a:t>
            </a:r>
          </a:p>
        </p:txBody>
      </p:sp>
      <p:sp>
        <p:nvSpPr>
          <p:cNvPr id="7215" name="Text Box 111"/>
          <p:cNvSpPr txBox="1">
            <a:spLocks noChangeArrowheads="1"/>
          </p:cNvSpPr>
          <p:nvPr/>
        </p:nvSpPr>
        <p:spPr bwMode="auto">
          <a:xfrm>
            <a:off x="10410173" y="2895122"/>
            <a:ext cx="660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6" name="Text Box 112"/>
          <p:cNvSpPr txBox="1">
            <a:spLocks noChangeArrowheads="1"/>
          </p:cNvSpPr>
          <p:nvPr/>
        </p:nvSpPr>
        <p:spPr bwMode="auto">
          <a:xfrm>
            <a:off x="1549413" y="3995630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17" name="Text Box 113"/>
          <p:cNvSpPr txBox="1">
            <a:spLocks noChangeArrowheads="1"/>
          </p:cNvSpPr>
          <p:nvPr/>
        </p:nvSpPr>
        <p:spPr bwMode="auto">
          <a:xfrm>
            <a:off x="1571914" y="525031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218" name="Text Box 114"/>
          <p:cNvSpPr txBox="1">
            <a:spLocks noChangeArrowheads="1"/>
          </p:cNvSpPr>
          <p:nvPr/>
        </p:nvSpPr>
        <p:spPr bwMode="auto">
          <a:xfrm>
            <a:off x="2631092" y="399562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19" name="Text Box 115"/>
          <p:cNvSpPr txBox="1">
            <a:spLocks noChangeArrowheads="1"/>
          </p:cNvSpPr>
          <p:nvPr/>
        </p:nvSpPr>
        <p:spPr bwMode="auto">
          <a:xfrm>
            <a:off x="2620745" y="5246291"/>
            <a:ext cx="549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0" name="Text Box 116"/>
          <p:cNvSpPr txBox="1">
            <a:spLocks noChangeArrowheads="1"/>
          </p:cNvSpPr>
          <p:nvPr/>
        </p:nvSpPr>
        <p:spPr bwMode="auto">
          <a:xfrm>
            <a:off x="3603602" y="400903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1" name="Text Box 117"/>
          <p:cNvSpPr txBox="1">
            <a:spLocks noChangeArrowheads="1"/>
          </p:cNvSpPr>
          <p:nvPr/>
        </p:nvSpPr>
        <p:spPr bwMode="auto">
          <a:xfrm>
            <a:off x="3649410" y="5244461"/>
            <a:ext cx="458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342" name="Text Box 118"/>
          <p:cNvSpPr txBox="1">
            <a:spLocks noChangeArrowheads="1"/>
          </p:cNvSpPr>
          <p:nvPr/>
        </p:nvSpPr>
        <p:spPr bwMode="auto">
          <a:xfrm>
            <a:off x="4576112" y="4132489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( 9 – 5 ) =</a:t>
            </a:r>
          </a:p>
        </p:txBody>
      </p:sp>
      <p:sp>
        <p:nvSpPr>
          <p:cNvPr id="52343" name="Text Box 119"/>
          <p:cNvSpPr txBox="1">
            <a:spLocks noChangeArrowheads="1"/>
          </p:cNvSpPr>
          <p:nvPr/>
        </p:nvSpPr>
        <p:spPr bwMode="auto">
          <a:xfrm>
            <a:off x="7926087" y="4105327"/>
            <a:ext cx="3115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9 – 6 x 5 =</a:t>
            </a:r>
          </a:p>
        </p:txBody>
      </p:sp>
      <p:sp>
        <p:nvSpPr>
          <p:cNvPr id="52344" name="Text Box 120"/>
          <p:cNvSpPr txBox="1">
            <a:spLocks noChangeArrowheads="1"/>
          </p:cNvSpPr>
          <p:nvPr/>
        </p:nvSpPr>
        <p:spPr bwMode="auto">
          <a:xfrm>
            <a:off x="4586457" y="5270598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( 5 – 2 ) =</a:t>
            </a:r>
          </a:p>
        </p:txBody>
      </p:sp>
      <p:sp>
        <p:nvSpPr>
          <p:cNvPr id="52345" name="Text Box 121"/>
          <p:cNvSpPr txBox="1">
            <a:spLocks noChangeArrowheads="1"/>
          </p:cNvSpPr>
          <p:nvPr/>
        </p:nvSpPr>
        <p:spPr bwMode="auto">
          <a:xfrm>
            <a:off x="7908823" y="5294397"/>
            <a:ext cx="32066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5 – 8 x 2 =</a:t>
            </a:r>
          </a:p>
        </p:txBody>
      </p:sp>
      <p:sp>
        <p:nvSpPr>
          <p:cNvPr id="52346" name="Line 122"/>
          <p:cNvSpPr>
            <a:spLocks noChangeShapeType="1"/>
          </p:cNvSpPr>
          <p:nvPr/>
        </p:nvSpPr>
        <p:spPr bwMode="auto">
          <a:xfrm>
            <a:off x="2895600" y="743531"/>
            <a:ext cx="3200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2996" y="416715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7516" y="527583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5300" y="408419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90830" y="529439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34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7030" y="1"/>
            <a:ext cx="1794971" cy="5571156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2148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42" grpId="0"/>
      <p:bldP spid="52343" grpId="0"/>
      <p:bldP spid="52344" grpId="0"/>
      <p:bldP spid="52345" grpId="0"/>
      <p:bldP spid="52346" grpId="0" animBg="1"/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936</Words>
  <Application>Microsoft Macintosh PowerPoint</Application>
  <PresentationFormat>Widescreen</PresentationFormat>
  <Paragraphs>150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.VnTime</vt:lpstr>
      <vt:lpstr>Arial</vt:lpstr>
      <vt:lpstr>Calibri</vt:lpstr>
      <vt:lpstr>Comic Sans MS</vt:lpstr>
      <vt:lpstr>Times New Roman</vt:lpstr>
      <vt:lpstr>Office 主题​​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Microsoft Office User</cp:lastModifiedBy>
  <cp:revision>14</cp:revision>
  <dcterms:created xsi:type="dcterms:W3CDTF">2021-11-16T14:19:22Z</dcterms:created>
  <dcterms:modified xsi:type="dcterms:W3CDTF">2021-11-23T01:28:36Z</dcterms:modified>
</cp:coreProperties>
</file>