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4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5.xml" ContentType="application/vnd.openxmlformats-officedocument.presentationml.notesSlide+xml"/>
  <Override PartName="/ppt/tags/tag26.xml" ContentType="application/vnd.openxmlformats-officedocument.presentationml.tags+xml"/>
  <Override PartName="/ppt/notesSlides/notesSlide16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80" r:id="rId2"/>
    <p:sldId id="259" r:id="rId3"/>
    <p:sldId id="268" r:id="rId4"/>
    <p:sldId id="283" r:id="rId5"/>
    <p:sldId id="288" r:id="rId6"/>
    <p:sldId id="273" r:id="rId7"/>
    <p:sldId id="270" r:id="rId8"/>
    <p:sldId id="281" r:id="rId9"/>
    <p:sldId id="291" r:id="rId10"/>
    <p:sldId id="258" r:id="rId11"/>
    <p:sldId id="290" r:id="rId12"/>
    <p:sldId id="294" r:id="rId13"/>
    <p:sldId id="282" r:id="rId14"/>
    <p:sldId id="275" r:id="rId15"/>
    <p:sldId id="292" r:id="rId16"/>
    <p:sldId id="264" r:id="rId17"/>
    <p:sldId id="285" r:id="rId18"/>
    <p:sldId id="278" r:id="rId19"/>
    <p:sldId id="262" r:id="rId20"/>
    <p:sldId id="274" r:id="rId21"/>
    <p:sldId id="263" r:id="rId22"/>
    <p:sldId id="261" r:id="rId23"/>
    <p:sldId id="295" r:id="rId24"/>
    <p:sldId id="293" r:id="rId25"/>
    <p:sldId id="287" r:id="rId26"/>
  </p:sldIdLst>
  <p:sldSz cx="12192000" cy="6858000"/>
  <p:notesSz cx="6858000" cy="9144000"/>
  <p:embeddedFontLst>
    <p:embeddedFont>
      <p:font typeface="Cambria Math" pitchFamily="18" charset="0"/>
      <p:regular r:id="rId28"/>
    </p:embeddedFont>
    <p:embeddedFont>
      <p:font typeface="等线 Light" charset="-122"/>
      <p:regular r:id="rId29"/>
    </p:embeddedFont>
    <p:embeddedFont>
      <p:font typeface="Tahoma" pitchFamily="34" charset="0"/>
      <p:regular r:id="rId30"/>
      <p:bold r:id="rId31"/>
    </p:embeddedFont>
    <p:embeddedFont>
      <p:font typeface="等线" charset="-122"/>
      <p:regular r:id="rId32"/>
      <p:bold r:id="rId33"/>
    </p:embeddedFont>
    <p:embeddedFont>
      <p:font typeface="Microsoft YaHei" pitchFamily="34" charset="-122"/>
      <p:regular r:id="rId34"/>
      <p:bold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C2E"/>
    <a:srgbClr val="F7B5C7"/>
    <a:srgbClr val="A8E1E5"/>
    <a:srgbClr val="394F60"/>
    <a:srgbClr val="AB1564"/>
    <a:srgbClr val="FFF6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033" autoAdjust="0"/>
    <p:restoredTop sz="94660"/>
  </p:normalViewPr>
  <p:slideViewPr>
    <p:cSldViewPr snapToGrid="0">
      <p:cViewPr varScale="1">
        <p:scale>
          <a:sx n="72" d="100"/>
          <a:sy n="72" d="100"/>
        </p:scale>
        <p:origin x="-288" y="-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5C8FCD-4326-414E-BD5D-1332DB4B3FCE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FEB609-20FC-4234-934C-164CEB15BF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68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587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849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0405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110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673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4169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9556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0419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5461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6287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428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5154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5051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34522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28504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021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568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627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557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815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438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789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256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485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290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1656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689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28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28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777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623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696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17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682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49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754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EA507D86-5F2B-4904-8EEE-2348E2E3BF7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9087" y="-390479"/>
            <a:ext cx="2382913" cy="205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20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tags" Target="../tags/tag13.xml"/><Relationship Id="rId7" Type="http://schemas.openxmlformats.org/officeDocument/2006/relationships/notesSlide" Target="../notesSlides/notesSlide13.xml"/><Relationship Id="rId12" Type="http://schemas.openxmlformats.org/officeDocument/2006/relationships/image" Target="../media/image44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43.png"/><Relationship Id="rId5" Type="http://schemas.openxmlformats.org/officeDocument/2006/relationships/tags" Target="../tags/tag15.xml"/><Relationship Id="rId10" Type="http://schemas.openxmlformats.org/officeDocument/2006/relationships/image" Target="../media/image42.png"/><Relationship Id="rId4" Type="http://schemas.openxmlformats.org/officeDocument/2006/relationships/tags" Target="../tags/tag14.xml"/><Relationship Id="rId9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tags" Target="../tags/tag18.xml"/><Relationship Id="rId7" Type="http://schemas.openxmlformats.org/officeDocument/2006/relationships/notesSlide" Target="../notesSlides/notesSlide14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7.png"/><Relationship Id="rId5" Type="http://schemas.openxmlformats.org/officeDocument/2006/relationships/tags" Target="../tags/tag20.xml"/><Relationship Id="rId10" Type="http://schemas.openxmlformats.org/officeDocument/2006/relationships/image" Target="../media/image46.png"/><Relationship Id="rId4" Type="http://schemas.openxmlformats.org/officeDocument/2006/relationships/tags" Target="../tags/tag19.xml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tags" Target="../tags/tag23.xml"/><Relationship Id="rId7" Type="http://schemas.openxmlformats.org/officeDocument/2006/relationships/notesSlide" Target="../notesSlides/notesSlide15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7.png"/><Relationship Id="rId5" Type="http://schemas.openxmlformats.org/officeDocument/2006/relationships/tags" Target="../tags/tag25.xml"/><Relationship Id="rId10" Type="http://schemas.openxmlformats.org/officeDocument/2006/relationships/image" Target="../media/image46.png"/><Relationship Id="rId4" Type="http://schemas.openxmlformats.org/officeDocument/2006/relationships/tags" Target="../tags/tag24.xml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0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1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1.jpe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50.emf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2.wav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emf"/><Relationship Id="rId4" Type="http://schemas.openxmlformats.org/officeDocument/2006/relationships/image" Target="../media/image40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3.wav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61.png"/><Relationship Id="rId4" Type="http://schemas.openxmlformats.org/officeDocument/2006/relationships/image" Target="../media/image4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emf"/><Relationship Id="rId4" Type="http://schemas.openxmlformats.org/officeDocument/2006/relationships/image" Target="../media/image40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31.xml"/><Relationship Id="rId7" Type="http://schemas.openxmlformats.org/officeDocument/2006/relationships/notesSlide" Target="../notesSlides/notesSlide23.xml"/><Relationship Id="rId12" Type="http://schemas.openxmlformats.org/officeDocument/2006/relationships/image" Target="../media/image66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65.png"/><Relationship Id="rId5" Type="http://schemas.openxmlformats.org/officeDocument/2006/relationships/tags" Target="../tags/tag33.xml"/><Relationship Id="rId10" Type="http://schemas.openxmlformats.org/officeDocument/2006/relationships/image" Target="../media/image17.png"/><Relationship Id="rId4" Type="http://schemas.openxmlformats.org/officeDocument/2006/relationships/tags" Target="../tags/tag32.xml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8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1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16.jpg"/><Relationship Id="rId5" Type="http://schemas.openxmlformats.org/officeDocument/2006/relationships/tags" Target="../tags/tag6.xml"/><Relationship Id="rId15" Type="http://schemas.openxmlformats.org/officeDocument/2006/relationships/image" Target="../media/image20.png"/><Relationship Id="rId10" Type="http://schemas.openxmlformats.org/officeDocument/2006/relationships/audio" Target="../media/audio2.wav"/><Relationship Id="rId4" Type="http://schemas.openxmlformats.org/officeDocument/2006/relationships/tags" Target="../tags/tag5.xml"/><Relationship Id="rId9" Type="http://schemas.openxmlformats.org/officeDocument/2006/relationships/notesSlide" Target="../notesSlides/notesSlide4.xml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image" Target="../media/image1.jpe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37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43" y="-78065"/>
            <a:ext cx="9148887" cy="6858000"/>
          </a:xfrm>
          <a:prstGeom prst="rect">
            <a:avLst/>
          </a:prstGeom>
        </p:spPr>
      </p:pic>
      <p:pic>
        <p:nvPicPr>
          <p:cNvPr id="15" name="图片 14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056745" y="551396"/>
            <a:ext cx="3542059" cy="35420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05" y="5005470"/>
            <a:ext cx="1170434" cy="117043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20" name="Cleopatra Stratan-Oare C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09003" y="-1218595"/>
            <a:ext cx="609600" cy="6096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550881" y="3681257"/>
            <a:ext cx="8294343" cy="1283657"/>
            <a:chOff x="1550881" y="3681257"/>
            <a:chExt cx="8294343" cy="1283657"/>
          </a:xfrm>
        </p:grpSpPr>
        <p:sp>
          <p:nvSpPr>
            <p:cNvPr id="11" name="文本框 16"/>
            <p:cNvSpPr txBox="1"/>
            <p:nvPr/>
          </p:nvSpPr>
          <p:spPr>
            <a:xfrm rot="20823686">
              <a:off x="1550881" y="3764585"/>
              <a:ext cx="82754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altLang="zh-CN" sz="7200" dirty="0">
                  <a:solidFill>
                    <a:srgbClr val="394F60"/>
                  </a:solidFill>
                  <a:latin typeface="UTM Cookies" panose="02040603050506020204" pitchFamily="18" charset="0"/>
                  <a:ea typeface="方正有猫在简体" panose="02000000000000000000" pitchFamily="2" charset="-122"/>
                </a:rPr>
                <a:t>DÃY SỐ TỰ NHIÊN </a:t>
              </a:r>
              <a:endParaRPr lang="zh-CN" altLang="en-US" sz="7200" dirty="0">
                <a:solidFill>
                  <a:srgbClr val="394F60"/>
                </a:solidFill>
                <a:latin typeface="UTM Cookies" panose="02040603050506020204" pitchFamily="18" charset="0"/>
                <a:ea typeface="方正有猫在简体" panose="02000000000000000000" pitchFamily="2" charset="-122"/>
              </a:endParaRPr>
            </a:p>
          </p:txBody>
        </p:sp>
        <p:sp>
          <p:nvSpPr>
            <p:cNvPr id="12" name="文本框 16"/>
            <p:cNvSpPr txBox="1"/>
            <p:nvPr/>
          </p:nvSpPr>
          <p:spPr>
            <a:xfrm rot="20823686">
              <a:off x="1569735" y="3681257"/>
              <a:ext cx="82754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altLang="zh-CN" sz="72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UTM Cookies" panose="02040603050506020204" pitchFamily="18" charset="0"/>
                  <a:ea typeface="方正有猫在简体" panose="02000000000000000000" pitchFamily="2" charset="-122"/>
                </a:rPr>
                <a:t>DÃY SỐ TỰ NHIÊN </a:t>
              </a:r>
              <a:endParaRPr lang="zh-CN" altLang="en-US" sz="7200" dirty="0">
                <a:solidFill>
                  <a:schemeClr val="accent1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有猫在简体" panose="02000000000000000000" pitchFamily="2" charset="-122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530102" y="3082344"/>
            <a:ext cx="1794404" cy="807150"/>
            <a:chOff x="4530102" y="3082344"/>
            <a:chExt cx="1794404" cy="807150"/>
          </a:xfrm>
        </p:grpSpPr>
        <p:sp>
          <p:nvSpPr>
            <p:cNvPr id="17" name="文本框 16"/>
            <p:cNvSpPr txBox="1"/>
            <p:nvPr/>
          </p:nvSpPr>
          <p:spPr>
            <a:xfrm rot="20820471">
              <a:off x="4530102" y="3120053"/>
              <a:ext cx="17535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altLang="zh-CN" sz="4400" dirty="0">
                  <a:solidFill>
                    <a:srgbClr val="C00000"/>
                  </a:solidFill>
                  <a:latin typeface="UTM Cookies" panose="02040603050506020204" pitchFamily="18" charset="0"/>
                  <a:ea typeface="方正有猫在简体" panose="02000000000000000000" pitchFamily="2" charset="-122"/>
                </a:rPr>
                <a:t>TOÁN</a:t>
              </a:r>
              <a:endParaRPr lang="zh-CN" altLang="en-US" sz="4400" dirty="0">
                <a:solidFill>
                  <a:srgbClr val="C00000"/>
                </a:solidFill>
                <a:latin typeface="UTM Cookies" panose="02040603050506020204" pitchFamily="18" charset="0"/>
                <a:ea typeface="方正有猫在简体" panose="02000000000000000000" pitchFamily="2" charset="-122"/>
              </a:endParaRPr>
            </a:p>
          </p:txBody>
        </p:sp>
        <p:sp>
          <p:nvSpPr>
            <p:cNvPr id="21" name="文本框 16"/>
            <p:cNvSpPr txBox="1"/>
            <p:nvPr/>
          </p:nvSpPr>
          <p:spPr>
            <a:xfrm rot="20820471">
              <a:off x="4570936" y="3082344"/>
              <a:ext cx="17535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altLang="zh-CN" sz="4400" dirty="0">
                  <a:solidFill>
                    <a:srgbClr val="F7B5C7"/>
                  </a:solidFill>
                  <a:latin typeface="UTM Cookies" panose="02040603050506020204" pitchFamily="18" charset="0"/>
                  <a:ea typeface="方正有猫在简体" panose="02000000000000000000" pitchFamily="2" charset="-122"/>
                </a:rPr>
                <a:t>TOÁN</a:t>
              </a:r>
              <a:endParaRPr lang="zh-CN" altLang="en-US" sz="4400" dirty="0">
                <a:solidFill>
                  <a:srgbClr val="F7B5C7"/>
                </a:solidFill>
                <a:latin typeface="UTM Cookies" panose="02040603050506020204" pitchFamily="18" charset="0"/>
                <a:ea typeface="方正有猫在简体" panose="02000000000000000000" pitchFamily="2" charset="-122"/>
              </a:endParaRPr>
            </a:p>
          </p:txBody>
        </p:sp>
      </p:grpSp>
      <p:grpSp>
        <p:nvGrpSpPr>
          <p:cNvPr id="22" name="组合 88">
            <a:extLst>
              <a:ext uri="{FF2B5EF4-FFF2-40B4-BE49-F238E27FC236}">
                <a16:creationId xmlns:a16="http://schemas.microsoft.com/office/drawing/2014/main" xmlns="" id="{34FB36E8-601E-420C-9A28-4FAE948401B6}"/>
              </a:ext>
            </a:extLst>
          </p:cNvPr>
          <p:cNvGrpSpPr/>
          <p:nvPr/>
        </p:nvGrpSpPr>
        <p:grpSpPr>
          <a:xfrm>
            <a:off x="-243155" y="5787097"/>
            <a:ext cx="12678310" cy="1942215"/>
            <a:chOff x="-178084" y="5403982"/>
            <a:chExt cx="12678310" cy="1942215"/>
          </a:xfrm>
        </p:grpSpPr>
        <p:pic>
          <p:nvPicPr>
            <p:cNvPr id="23" name="图片 84">
              <a:extLst>
                <a:ext uri="{FF2B5EF4-FFF2-40B4-BE49-F238E27FC236}">
                  <a16:creationId xmlns:a16="http://schemas.microsoft.com/office/drawing/2014/main" xmlns="" id="{5BAC2A92-6ED8-4570-ACA7-B100081355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图片 85">
              <a:extLst>
                <a:ext uri="{FF2B5EF4-FFF2-40B4-BE49-F238E27FC236}">
                  <a16:creationId xmlns:a16="http://schemas.microsoft.com/office/drawing/2014/main" xmlns="" id="{EF9995A1-7F96-49B2-ADF4-2AB17C0E8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图片 86">
              <a:extLst>
                <a:ext uri="{FF2B5EF4-FFF2-40B4-BE49-F238E27FC236}">
                  <a16:creationId xmlns:a16="http://schemas.microsoft.com/office/drawing/2014/main" xmlns="" id="{981AD548-5D14-44CB-A858-D4838A233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图片 87">
              <a:extLst>
                <a:ext uri="{FF2B5EF4-FFF2-40B4-BE49-F238E27FC236}">
                  <a16:creationId xmlns:a16="http://schemas.microsoft.com/office/drawing/2014/main" xmlns="" id="{75E07BFB-12C0-4EA2-87F8-F1CFC4BB0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1172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49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08333E-6 2.59259E-6 L 0.04206 -0.0178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-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223" y="822580"/>
            <a:ext cx="5898604" cy="54911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443" y="2400083"/>
            <a:ext cx="3657057" cy="445791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/>
          <a:srcRect t="17606" r="1991"/>
          <a:stretch/>
        </p:blipFill>
        <p:spPr>
          <a:xfrm>
            <a:off x="0" y="0"/>
            <a:ext cx="12192000" cy="478082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rot="21279325">
            <a:off x="6300580" y="2167414"/>
            <a:ext cx="43533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Đố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các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bạn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, </a:t>
            </a:r>
          </a:p>
          <a:p>
            <a:pPr algn="ctr"/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tự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nhiên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altLang="zh-CN" sz="4800" dirty="0" err="1">
                <a:solidFill>
                  <a:srgbClr val="FF0000"/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bé</a:t>
            </a:r>
            <a:r>
              <a:rPr lang="en-US" altLang="zh-CN" sz="4800" dirty="0">
                <a:solidFill>
                  <a:srgbClr val="FF0000"/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nhất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là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nào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?</a:t>
            </a:r>
            <a:endParaRPr lang="zh-CN" altLang="en-US" sz="4800" dirty="0">
              <a:solidFill>
                <a:schemeClr val="accent4">
                  <a:lumMod val="75000"/>
                </a:schemeClr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784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t="9468" b="20232"/>
          <a:stretch/>
        </p:blipFill>
        <p:spPr>
          <a:xfrm>
            <a:off x="0" y="-1"/>
            <a:ext cx="12192000" cy="68834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30" y="666749"/>
            <a:ext cx="10736120" cy="5981701"/>
          </a:xfrm>
          <a:prstGeom prst="rect">
            <a:avLst/>
          </a:prstGeom>
        </p:spPr>
      </p:pic>
      <p:grpSp>
        <p:nvGrpSpPr>
          <p:cNvPr id="38" name="Group 33"/>
          <p:cNvGrpSpPr>
            <a:grpSpLocks/>
          </p:cNvGrpSpPr>
          <p:nvPr/>
        </p:nvGrpSpPr>
        <p:grpSpPr bwMode="auto">
          <a:xfrm>
            <a:off x="2826295" y="1619068"/>
            <a:ext cx="6718300" cy="904875"/>
            <a:chOff x="760" y="1392"/>
            <a:chExt cx="4232" cy="570"/>
          </a:xfrm>
        </p:grpSpPr>
        <p:sp>
          <p:nvSpPr>
            <p:cNvPr id="39" name="Text Box 18"/>
            <p:cNvSpPr txBox="1">
              <a:spLocks noChangeArrowheads="1"/>
            </p:cNvSpPr>
            <p:nvPr/>
          </p:nvSpPr>
          <p:spPr bwMode="auto">
            <a:xfrm>
              <a:off x="760" y="1600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40" name="Text Box 19"/>
            <p:cNvSpPr txBox="1">
              <a:spLocks noChangeArrowheads="1"/>
            </p:cNvSpPr>
            <p:nvPr/>
          </p:nvSpPr>
          <p:spPr bwMode="auto">
            <a:xfrm>
              <a:off x="1140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1" name="Text Box 20"/>
            <p:cNvSpPr txBox="1">
              <a:spLocks noChangeArrowheads="1"/>
            </p:cNvSpPr>
            <p:nvPr/>
          </p:nvSpPr>
          <p:spPr bwMode="auto">
            <a:xfrm>
              <a:off x="1520" y="1600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2" name="Text Box 21"/>
            <p:cNvSpPr txBox="1">
              <a:spLocks noChangeArrowheads="1"/>
            </p:cNvSpPr>
            <p:nvPr/>
          </p:nvSpPr>
          <p:spPr bwMode="auto">
            <a:xfrm>
              <a:off x="1908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3" name="Text Box 22"/>
            <p:cNvSpPr txBox="1">
              <a:spLocks noChangeArrowheads="1"/>
            </p:cNvSpPr>
            <p:nvPr/>
          </p:nvSpPr>
          <p:spPr bwMode="auto">
            <a:xfrm>
              <a:off x="2292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44" name="Text Box 23"/>
            <p:cNvSpPr txBox="1">
              <a:spLocks noChangeArrowheads="1"/>
            </p:cNvSpPr>
            <p:nvPr/>
          </p:nvSpPr>
          <p:spPr bwMode="auto">
            <a:xfrm>
              <a:off x="2672" y="1616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45" name="Text Box 24"/>
            <p:cNvSpPr txBox="1">
              <a:spLocks noChangeArrowheads="1"/>
            </p:cNvSpPr>
            <p:nvPr/>
          </p:nvSpPr>
          <p:spPr bwMode="auto">
            <a:xfrm>
              <a:off x="3052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46" name="Text Box 25"/>
            <p:cNvSpPr txBox="1">
              <a:spLocks noChangeArrowheads="1"/>
            </p:cNvSpPr>
            <p:nvPr/>
          </p:nvSpPr>
          <p:spPr bwMode="auto">
            <a:xfrm>
              <a:off x="3440" y="1616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47" name="Text Box 26"/>
            <p:cNvSpPr txBox="1">
              <a:spLocks noChangeArrowheads="1"/>
            </p:cNvSpPr>
            <p:nvPr/>
          </p:nvSpPr>
          <p:spPr bwMode="auto">
            <a:xfrm>
              <a:off x="3840" y="1632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48" name="Text Box 27"/>
            <p:cNvSpPr txBox="1">
              <a:spLocks noChangeArrowheads="1"/>
            </p:cNvSpPr>
            <p:nvPr/>
          </p:nvSpPr>
          <p:spPr bwMode="auto">
            <a:xfrm>
              <a:off x="4224" y="1632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grpSp>
          <p:nvGrpSpPr>
            <p:cNvPr id="49" name="Group 29"/>
            <p:cNvGrpSpPr>
              <a:grpSpLocks/>
            </p:cNvGrpSpPr>
            <p:nvPr/>
          </p:nvGrpSpPr>
          <p:grpSpPr bwMode="auto">
            <a:xfrm>
              <a:off x="864" y="1392"/>
              <a:ext cx="4128" cy="192"/>
              <a:chOff x="864" y="1392"/>
              <a:chExt cx="4128" cy="192"/>
            </a:xfrm>
          </p:grpSpPr>
          <p:sp>
            <p:nvSpPr>
              <p:cNvPr id="51" name="Line 6"/>
              <p:cNvSpPr>
                <a:spLocks noChangeShapeType="1"/>
              </p:cNvSpPr>
              <p:nvPr/>
            </p:nvSpPr>
            <p:spPr bwMode="auto">
              <a:xfrm>
                <a:off x="864" y="1488"/>
                <a:ext cx="4128" cy="0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2" name="Line 7"/>
              <p:cNvSpPr>
                <a:spLocks noChangeShapeType="1"/>
              </p:cNvSpPr>
              <p:nvPr/>
            </p:nvSpPr>
            <p:spPr bwMode="auto">
              <a:xfrm>
                <a:off x="86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3" name="Line 8"/>
              <p:cNvSpPr>
                <a:spLocks noChangeShapeType="1"/>
              </p:cNvSpPr>
              <p:nvPr/>
            </p:nvSpPr>
            <p:spPr bwMode="auto">
              <a:xfrm>
                <a:off x="124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4" name="Line 9"/>
              <p:cNvSpPr>
                <a:spLocks noChangeShapeType="1"/>
              </p:cNvSpPr>
              <p:nvPr/>
            </p:nvSpPr>
            <p:spPr bwMode="auto">
              <a:xfrm>
                <a:off x="163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5" name="Line 10"/>
              <p:cNvSpPr>
                <a:spLocks noChangeShapeType="1"/>
              </p:cNvSpPr>
              <p:nvPr/>
            </p:nvSpPr>
            <p:spPr bwMode="auto">
              <a:xfrm>
                <a:off x="201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6" name="Line 11"/>
              <p:cNvSpPr>
                <a:spLocks noChangeShapeType="1"/>
              </p:cNvSpPr>
              <p:nvPr/>
            </p:nvSpPr>
            <p:spPr bwMode="auto">
              <a:xfrm>
                <a:off x="240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7" name="Line 12"/>
              <p:cNvSpPr>
                <a:spLocks noChangeShapeType="1"/>
              </p:cNvSpPr>
              <p:nvPr/>
            </p:nvSpPr>
            <p:spPr bwMode="auto">
              <a:xfrm>
                <a:off x="278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8" name="Line 13"/>
              <p:cNvSpPr>
                <a:spLocks noChangeShapeType="1"/>
              </p:cNvSpPr>
              <p:nvPr/>
            </p:nvSpPr>
            <p:spPr bwMode="auto">
              <a:xfrm>
                <a:off x="316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9" name="Line 14"/>
              <p:cNvSpPr>
                <a:spLocks noChangeShapeType="1"/>
              </p:cNvSpPr>
              <p:nvPr/>
            </p:nvSpPr>
            <p:spPr bwMode="auto">
              <a:xfrm>
                <a:off x="355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0" name="Line 15"/>
              <p:cNvSpPr>
                <a:spLocks noChangeShapeType="1"/>
              </p:cNvSpPr>
              <p:nvPr/>
            </p:nvSpPr>
            <p:spPr bwMode="auto">
              <a:xfrm>
                <a:off x="393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1" name="Line 16"/>
              <p:cNvSpPr>
                <a:spLocks noChangeShapeType="1"/>
              </p:cNvSpPr>
              <p:nvPr/>
            </p:nvSpPr>
            <p:spPr bwMode="auto">
              <a:xfrm>
                <a:off x="432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2" name="Line 28"/>
              <p:cNvSpPr>
                <a:spLocks noChangeShapeType="1"/>
              </p:cNvSpPr>
              <p:nvPr/>
            </p:nvSpPr>
            <p:spPr bwMode="auto">
              <a:xfrm>
                <a:off x="470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50" name="Text Box 30"/>
            <p:cNvSpPr txBox="1">
              <a:spLocks noChangeArrowheads="1"/>
            </p:cNvSpPr>
            <p:nvPr/>
          </p:nvSpPr>
          <p:spPr bwMode="auto">
            <a:xfrm>
              <a:off x="4560" y="1632"/>
              <a:ext cx="36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63" name="Oval 32"/>
          <p:cNvSpPr>
            <a:spLocks noChangeArrowheads="1"/>
          </p:cNvSpPr>
          <p:nvPr/>
        </p:nvSpPr>
        <p:spPr bwMode="auto">
          <a:xfrm>
            <a:off x="2724695" y="1484791"/>
            <a:ext cx="533400" cy="533400"/>
          </a:xfrm>
          <a:prstGeom prst="ellipse">
            <a:avLst/>
          </a:prstGeom>
          <a:noFill/>
          <a:ln w="38100">
            <a:solidFill>
              <a:srgbClr val="FF4C2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5" name="Group 36"/>
          <p:cNvGrpSpPr>
            <a:grpSpLocks/>
          </p:cNvGrpSpPr>
          <p:nvPr/>
        </p:nvGrpSpPr>
        <p:grpSpPr bwMode="auto">
          <a:xfrm>
            <a:off x="201745" y="2115114"/>
            <a:ext cx="1905000" cy="1143000"/>
            <a:chOff x="816" y="2016"/>
            <a:chExt cx="1200" cy="720"/>
          </a:xfrm>
        </p:grpSpPr>
        <p:sp>
          <p:nvSpPr>
            <p:cNvPr id="66" name="AutoShape 34"/>
            <p:cNvSpPr>
              <a:spLocks noChangeArrowheads="1"/>
            </p:cNvSpPr>
            <p:nvPr/>
          </p:nvSpPr>
          <p:spPr bwMode="auto">
            <a:xfrm>
              <a:off x="816" y="2016"/>
              <a:ext cx="1200" cy="720"/>
            </a:xfrm>
            <a:prstGeom prst="wedgeEllipseCallout">
              <a:avLst>
                <a:gd name="adj1" fmla="val 96843"/>
                <a:gd name="adj2" fmla="val -79714"/>
              </a:avLst>
            </a:prstGeom>
            <a:solidFill>
              <a:srgbClr val="F7B5C7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altLang="en-US"/>
            </a:p>
          </p:txBody>
        </p:sp>
        <p:sp>
          <p:nvSpPr>
            <p:cNvPr id="67" name="Text Box 35"/>
            <p:cNvSpPr txBox="1">
              <a:spLocks noChangeArrowheads="1"/>
            </p:cNvSpPr>
            <p:nvPr/>
          </p:nvSpPr>
          <p:spPr bwMode="auto">
            <a:xfrm>
              <a:off x="883" y="2106"/>
              <a:ext cx="1066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gốc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tia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7" name="图片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931" y="4350125"/>
            <a:ext cx="2012746" cy="2441200"/>
          </a:xfrm>
          <a:prstGeom prst="rect">
            <a:avLst/>
          </a:prstGeom>
        </p:spPr>
      </p:pic>
      <p:pic>
        <p:nvPicPr>
          <p:cNvPr id="70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5158" y="54007"/>
            <a:ext cx="2445091" cy="2310231"/>
          </a:xfrm>
          <a:prstGeom prst="rect">
            <a:avLst/>
          </a:prstGeom>
        </p:spPr>
      </p:pic>
      <p:sp>
        <p:nvSpPr>
          <p:cNvPr id="71" name="Right Arrow Callout 70"/>
          <p:cNvSpPr/>
          <p:nvPr/>
        </p:nvSpPr>
        <p:spPr>
          <a:xfrm>
            <a:off x="2421925" y="3231918"/>
            <a:ext cx="5044633" cy="2683156"/>
          </a:xfrm>
          <a:prstGeom prst="rightArrowCallout">
            <a:avLst>
              <a:gd name="adj1" fmla="val 25000"/>
              <a:gd name="adj2" fmla="val 26364"/>
              <a:gd name="adj3" fmla="val 42273"/>
              <a:gd name="adj4" fmla="val 64977"/>
            </a:avLst>
          </a:prstGeom>
          <a:solidFill>
            <a:srgbClr val="92D05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Bớt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0)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7573205" y="3028587"/>
            <a:ext cx="2855898" cy="32115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3600" b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3600" b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36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933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569" y="399438"/>
            <a:ext cx="9076966" cy="54911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68757"/>
            <a:ext cx="3657057" cy="445791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/>
          <a:srcRect t="17606" r="1991"/>
          <a:stretch/>
        </p:blipFill>
        <p:spPr>
          <a:xfrm>
            <a:off x="0" y="0"/>
            <a:ext cx="12192000" cy="124803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rot="576932">
            <a:off x="5123517" y="1477016"/>
            <a:ext cx="56020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 smtClean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Trong</a:t>
            </a:r>
            <a:r>
              <a:rPr lang="en-US" altLang="zh-CN" sz="4800" dirty="0" smtClean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 smtClean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dãy</a:t>
            </a:r>
            <a:r>
              <a:rPr lang="en-US" altLang="zh-CN" sz="4800" dirty="0" smtClean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 smtClean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4800" dirty="0" smtClean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 smtClean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tự</a:t>
            </a:r>
            <a:r>
              <a:rPr lang="en-US" altLang="zh-CN" sz="4800" dirty="0" smtClean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 smtClean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nhiên</a:t>
            </a:r>
            <a:r>
              <a:rPr lang="en-US" altLang="zh-CN" sz="4800" dirty="0" smtClean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, </a:t>
            </a:r>
            <a:r>
              <a:rPr lang="en-US" altLang="zh-CN" sz="4800" dirty="0" err="1" smtClean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hai</a:t>
            </a:r>
            <a:r>
              <a:rPr lang="en-US" altLang="zh-CN" sz="4800" dirty="0" smtClean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 smtClean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4800" dirty="0" smtClean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 smtClean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liên</a:t>
            </a:r>
            <a:r>
              <a:rPr lang="en-US" altLang="zh-CN" sz="4800" dirty="0" smtClean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 smtClean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tiếp</a:t>
            </a:r>
            <a:r>
              <a:rPr lang="en-US" altLang="zh-CN" sz="4800" dirty="0" smtClean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 smtClean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thì</a:t>
            </a:r>
            <a:r>
              <a:rPr lang="en-US" altLang="zh-CN" sz="4800" dirty="0" smtClean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 smtClean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hơn</a:t>
            </a:r>
            <a:r>
              <a:rPr lang="en-US" altLang="zh-CN" sz="4800" dirty="0" smtClean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 smtClean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hoặc</a:t>
            </a:r>
            <a:r>
              <a:rPr lang="en-US" altLang="zh-CN" sz="4800" dirty="0" smtClean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 smtClean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kém</a:t>
            </a:r>
            <a:r>
              <a:rPr lang="en-US" altLang="zh-CN" sz="4800" dirty="0" smtClean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 smtClean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nhau</a:t>
            </a:r>
            <a:r>
              <a:rPr lang="en-US" altLang="zh-CN" sz="4800" dirty="0" smtClean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1 </a:t>
            </a:r>
            <a:r>
              <a:rPr lang="en-US" altLang="zh-CN" sz="4800" dirty="0" err="1" smtClean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đơn</a:t>
            </a:r>
            <a:r>
              <a:rPr lang="en-US" altLang="zh-CN" sz="4800" dirty="0" smtClean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 smtClean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vị</a:t>
            </a:r>
            <a:endParaRPr lang="zh-CN" altLang="en-US" sz="4800" dirty="0">
              <a:solidFill>
                <a:schemeClr val="accent4">
                  <a:lumMod val="75000"/>
                </a:schemeClr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56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7590"/>
            <a:ext cx="12192000" cy="6915590"/>
          </a:xfrm>
          <a:prstGeom prst="rect">
            <a:avLst/>
          </a:prstGeom>
        </p:spPr>
      </p:pic>
      <p:pic>
        <p:nvPicPr>
          <p:cNvPr id="4" name="PA_图片 3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8D2525DF-EC91-49FD-8A5E-5D6D548470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1" y="566348"/>
            <a:ext cx="5655905" cy="5571067"/>
          </a:xfrm>
          <a:prstGeom prst="rect">
            <a:avLst/>
          </a:prstGeom>
        </p:spPr>
      </p:pic>
      <p:sp>
        <p:nvSpPr>
          <p:cNvPr id="5" name="PA_文本框 4">
            <a:extLst>
              <a:ext uri="{FF2B5EF4-FFF2-40B4-BE49-F238E27FC236}">
                <a16:creationId xmlns:a16="http://schemas.microsoft.com/office/drawing/2014/main" xmlns="" id="{4DF10189-063E-436C-BDBE-D39288BCFAF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671650" y="2523378"/>
            <a:ext cx="48573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8000" b="1" dirty="0">
                <a:solidFill>
                  <a:srgbClr val="FFC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ONG </a:t>
            </a:r>
            <a:endParaRPr lang="en-US" altLang="zh-CN" sz="8000" b="1" dirty="0" smtClean="0">
              <a:solidFill>
                <a:srgbClr val="FFC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cs typeface="+mn-ea"/>
              <a:sym typeface="+mn-lt"/>
            </a:endParaRPr>
          </a:p>
          <a:p>
            <a:pPr lvl="0" algn="ctr">
              <a:defRPr/>
            </a:pPr>
            <a:r>
              <a:rPr lang="en-US" altLang="zh-CN" sz="8000" b="1" dirty="0" smtClean="0">
                <a:solidFill>
                  <a:srgbClr val="FFC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TÌM </a:t>
            </a:r>
            <a:r>
              <a:rPr lang="en-US" altLang="zh-CN" sz="8000" b="1" dirty="0">
                <a:solidFill>
                  <a:srgbClr val="FFC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SỐ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Cookies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8" name="PA_图片 7">
            <a:extLst>
              <a:ext uri="{FF2B5EF4-FFF2-40B4-BE49-F238E27FC236}">
                <a16:creationId xmlns:a16="http://schemas.microsoft.com/office/drawing/2014/main" xmlns="" id="{4E6A7D94-9D5A-4174-9759-4049DB7E3B7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  <p:pic>
        <p:nvPicPr>
          <p:cNvPr id="9" name="PA_图片 8">
            <a:extLst>
              <a:ext uri="{FF2B5EF4-FFF2-40B4-BE49-F238E27FC236}">
                <a16:creationId xmlns:a16="http://schemas.microsoft.com/office/drawing/2014/main" xmlns="" id="{62AE9C08-C6A2-4106-9E7B-C2CF8143BD9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-400000" y="-1345021"/>
            <a:ext cx="400000" cy="1219048"/>
          </a:xfrm>
          <a:prstGeom prst="rect">
            <a:avLst/>
          </a:prstGeom>
        </p:spPr>
      </p:pic>
      <p:sp>
        <p:nvSpPr>
          <p:cNvPr id="11" name="PA_文本框 9">
            <a:extLst>
              <a:ext uri="{FF2B5EF4-FFF2-40B4-BE49-F238E27FC236}">
                <a16:creationId xmlns:a16="http://schemas.microsoft.com/office/drawing/2014/main" xmlns="" id="{43D0CBEF-A556-4510-A5AB-0C997C79727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587255" y="886363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Trò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chơi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UTM Gradoo" panose="0204060305050602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8021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04247" y="238927"/>
            <a:ext cx="11783506" cy="94091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Giúp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chú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ong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tìm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được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liền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sau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của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mỗi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sau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cho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đúng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nhé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các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em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!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UTM Cookies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7217" y="-21138"/>
            <a:ext cx="12229217" cy="1470581"/>
          </a:xfrm>
          <a:prstGeom prst="rect">
            <a:avLst/>
          </a:prstGeom>
        </p:spPr>
      </p:pic>
      <p:pic>
        <p:nvPicPr>
          <p:cNvPr id="24" name="PA_图片 9" descr="图片包含 轮子&#10;&#10;已生成高可信度的说明">
            <a:extLst>
              <a:ext uri="{FF2B5EF4-FFF2-40B4-BE49-F238E27FC236}">
                <a16:creationId xmlns:a16="http://schemas.microsoft.com/office/drawing/2014/main" xmlns="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3250805"/>
            <a:ext cx="3026505" cy="7381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5649" y="1593130"/>
            <a:ext cx="2759477" cy="2007908"/>
            <a:chOff x="204247" y="2564091"/>
            <a:chExt cx="2759477" cy="2007908"/>
          </a:xfrm>
        </p:grpSpPr>
        <p:sp>
          <p:nvSpPr>
            <p:cNvPr id="3" name="Hexagon 2"/>
            <p:cNvSpPr/>
            <p:nvPr/>
          </p:nvSpPr>
          <p:spPr>
            <a:xfrm>
              <a:off x="204247" y="2564091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2" name="Hexagon 11"/>
            <p:cNvSpPr/>
            <p:nvPr/>
          </p:nvSpPr>
          <p:spPr>
            <a:xfrm>
              <a:off x="1421876" y="3242820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pic>
        <p:nvPicPr>
          <p:cNvPr id="25" name="PA_图片 9" descr="图片包含 轮子&#10;&#10;已生成高可信度的说明">
            <a:extLst>
              <a:ext uri="{FF2B5EF4-FFF2-40B4-BE49-F238E27FC236}">
                <a16:creationId xmlns:a16="http://schemas.microsoft.com/office/drawing/2014/main" xmlns="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25" y="5244211"/>
            <a:ext cx="3026505" cy="73817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05126" y="3619891"/>
            <a:ext cx="2768904" cy="2003195"/>
            <a:chOff x="2781409" y="4678838"/>
            <a:chExt cx="2768904" cy="2003195"/>
          </a:xfrm>
        </p:grpSpPr>
        <p:sp>
          <p:nvSpPr>
            <p:cNvPr id="19" name="Hexagon 18"/>
            <p:cNvSpPr/>
            <p:nvPr/>
          </p:nvSpPr>
          <p:spPr>
            <a:xfrm>
              <a:off x="2781409" y="4678838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  <p:sp>
          <p:nvSpPr>
            <p:cNvPr id="20" name="Hexagon 19"/>
            <p:cNvSpPr/>
            <p:nvPr/>
          </p:nvSpPr>
          <p:spPr>
            <a:xfrm>
              <a:off x="4008465" y="5352854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101</a:t>
              </a:r>
            </a:p>
          </p:txBody>
        </p:sp>
      </p:grpSp>
      <p:pic>
        <p:nvPicPr>
          <p:cNvPr id="26" name="PA_图片 9" descr="图片包含 轮子&#10;&#10;已生成高可信度的说明">
            <a:extLst>
              <a:ext uri="{FF2B5EF4-FFF2-40B4-BE49-F238E27FC236}">
                <a16:creationId xmlns:a16="http://schemas.microsoft.com/office/drawing/2014/main" xmlns="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11" y="3316640"/>
            <a:ext cx="3026505" cy="7381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89783" y="1796166"/>
            <a:ext cx="2768904" cy="2003195"/>
            <a:chOff x="3552333" y="2471394"/>
            <a:chExt cx="2768904" cy="2003195"/>
          </a:xfrm>
          <a:solidFill>
            <a:srgbClr val="F7B5C7"/>
          </a:solidFill>
        </p:grpSpPr>
        <p:sp>
          <p:nvSpPr>
            <p:cNvPr id="14" name="Hexagon 13"/>
            <p:cNvSpPr/>
            <p:nvPr/>
          </p:nvSpPr>
          <p:spPr>
            <a:xfrm>
              <a:off x="3552333" y="2471394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29</a:t>
              </a:r>
            </a:p>
          </p:txBody>
        </p:sp>
        <p:sp>
          <p:nvSpPr>
            <p:cNvPr id="15" name="Hexagon 14"/>
            <p:cNvSpPr/>
            <p:nvPr/>
          </p:nvSpPr>
          <p:spPr>
            <a:xfrm>
              <a:off x="4779389" y="3145410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</p:grpSp>
      <p:pic>
        <p:nvPicPr>
          <p:cNvPr id="27" name="PA_图片 9" descr="图片包含 轮子&#10;&#10;已生成高可信度的说明">
            <a:extLst>
              <a:ext uri="{FF2B5EF4-FFF2-40B4-BE49-F238E27FC236}">
                <a16:creationId xmlns:a16="http://schemas.microsoft.com/office/drawing/2014/main" xmlns="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476" y="5135666"/>
            <a:ext cx="3026505" cy="7381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29142" y="3494441"/>
            <a:ext cx="2768904" cy="2003195"/>
            <a:chOff x="6453714" y="4678838"/>
            <a:chExt cx="2768904" cy="2003195"/>
          </a:xfrm>
        </p:grpSpPr>
        <p:sp>
          <p:nvSpPr>
            <p:cNvPr id="21" name="Hexagon 20"/>
            <p:cNvSpPr/>
            <p:nvPr/>
          </p:nvSpPr>
          <p:spPr>
            <a:xfrm>
              <a:off x="6453714" y="4678838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1000</a:t>
              </a:r>
            </a:p>
          </p:txBody>
        </p:sp>
        <p:sp>
          <p:nvSpPr>
            <p:cNvPr id="22" name="Hexagon 21"/>
            <p:cNvSpPr/>
            <p:nvPr/>
          </p:nvSpPr>
          <p:spPr>
            <a:xfrm>
              <a:off x="7680770" y="5352854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1001</a:t>
              </a:r>
            </a:p>
          </p:txBody>
        </p:sp>
      </p:grpSp>
      <p:pic>
        <p:nvPicPr>
          <p:cNvPr id="28" name="PA_图片 9" descr="图片包含 轮子&#10;&#10;已生成高可信度的说明">
            <a:extLst>
              <a:ext uri="{FF2B5EF4-FFF2-40B4-BE49-F238E27FC236}">
                <a16:creationId xmlns:a16="http://schemas.microsoft.com/office/drawing/2014/main" xmlns="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286" y="3085820"/>
            <a:ext cx="3026505" cy="73817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013594" y="1737789"/>
            <a:ext cx="2768904" cy="2003195"/>
            <a:chOff x="7915938" y="1449443"/>
            <a:chExt cx="2768904" cy="2003195"/>
          </a:xfrm>
        </p:grpSpPr>
        <p:sp>
          <p:nvSpPr>
            <p:cNvPr id="17" name="Hexagon 16"/>
            <p:cNvSpPr/>
            <p:nvPr/>
          </p:nvSpPr>
          <p:spPr>
            <a:xfrm>
              <a:off x="7915938" y="1449443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99</a:t>
              </a:r>
            </a:p>
          </p:txBody>
        </p:sp>
        <p:sp>
          <p:nvSpPr>
            <p:cNvPr id="18" name="Hexagon 17"/>
            <p:cNvSpPr/>
            <p:nvPr/>
          </p:nvSpPr>
          <p:spPr>
            <a:xfrm>
              <a:off x="9142994" y="2123459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</p:grpSp>
      <p:sp>
        <p:nvSpPr>
          <p:cNvPr id="30" name="Hexagon 29"/>
          <p:cNvSpPr/>
          <p:nvPr/>
        </p:nvSpPr>
        <p:spPr>
          <a:xfrm>
            <a:off x="1565131" y="2293111"/>
            <a:ext cx="1541848" cy="1329179"/>
          </a:xfrm>
          <a:prstGeom prst="hexagon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5829693" y="2459313"/>
            <a:ext cx="1541848" cy="1329179"/>
          </a:xfrm>
          <a:prstGeom prst="hexagon">
            <a:avLst/>
          </a:prstGeom>
          <a:solidFill>
            <a:srgbClr val="F7B5C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Hexagon 31"/>
          <p:cNvSpPr/>
          <p:nvPr/>
        </p:nvSpPr>
        <p:spPr>
          <a:xfrm>
            <a:off x="10268584" y="2430657"/>
            <a:ext cx="1541848" cy="1329179"/>
          </a:xfrm>
          <a:prstGeom prst="hexagon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Hexagon 32"/>
          <p:cNvSpPr/>
          <p:nvPr/>
        </p:nvSpPr>
        <p:spPr>
          <a:xfrm>
            <a:off x="4366715" y="4284118"/>
            <a:ext cx="1541848" cy="1329179"/>
          </a:xfrm>
          <a:prstGeom prst="hexagon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Hexagon 33"/>
          <p:cNvSpPr/>
          <p:nvPr/>
        </p:nvSpPr>
        <p:spPr>
          <a:xfrm>
            <a:off x="8884906" y="4178827"/>
            <a:ext cx="1541848" cy="1329179"/>
          </a:xfrm>
          <a:prstGeom prst="hexagon">
            <a:avLst/>
          </a:prstGeom>
          <a:solidFill>
            <a:srgbClr val="394F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4" y="744793"/>
            <a:ext cx="1253277" cy="125077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981" y="4877029"/>
            <a:ext cx="1789759" cy="19936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4037938"/>
            <a:ext cx="2605569" cy="29023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557" y="1336637"/>
            <a:ext cx="1253277" cy="125077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143" y="1449443"/>
            <a:ext cx="1253277" cy="125077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221" y="1388270"/>
            <a:ext cx="1253277" cy="125077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713" y="3286888"/>
            <a:ext cx="1253277" cy="125077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330" y="3186136"/>
            <a:ext cx="1253277" cy="125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78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0.0118 L 0.15508 0.086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52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-0.00717 L 0.34401 0.01343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6 -0.00024 L 0.36224 -0.0132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8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0347 L -0.48685 0.2743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06" y="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0.00255 L 0.37344 -0.01898 L 0.37344 -0.01806 " pathEditMode="relative" rAng="0" ptsTypes="A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72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609" y="-30679"/>
            <a:ext cx="12229217" cy="147058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04247" y="238927"/>
            <a:ext cx="11783506" cy="94091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Giúp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chú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ong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tìm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được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liền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sau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của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mỗi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sau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cho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đúng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nhé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các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em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!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UTM Cookies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</a:endParaRPr>
          </a:p>
        </p:txBody>
      </p:sp>
      <p:pic>
        <p:nvPicPr>
          <p:cNvPr id="24" name="PA_图片 9" descr="图片包含 轮子&#10;&#10;已生成高可信度的说明">
            <a:extLst>
              <a:ext uri="{FF2B5EF4-FFF2-40B4-BE49-F238E27FC236}">
                <a16:creationId xmlns:a16="http://schemas.microsoft.com/office/drawing/2014/main" xmlns="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3250805"/>
            <a:ext cx="3026505" cy="7381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5649" y="1593130"/>
            <a:ext cx="2759477" cy="2007908"/>
            <a:chOff x="204247" y="2564091"/>
            <a:chExt cx="2759477" cy="2007908"/>
          </a:xfrm>
        </p:grpSpPr>
        <p:sp>
          <p:nvSpPr>
            <p:cNvPr id="3" name="Hexagon 2"/>
            <p:cNvSpPr/>
            <p:nvPr/>
          </p:nvSpPr>
          <p:spPr>
            <a:xfrm>
              <a:off x="204247" y="2564091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12" name="Hexagon 11"/>
            <p:cNvSpPr/>
            <p:nvPr/>
          </p:nvSpPr>
          <p:spPr>
            <a:xfrm>
              <a:off x="1421876" y="3242820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pic>
        <p:nvPicPr>
          <p:cNvPr id="25" name="PA_图片 9" descr="图片包含 轮子&#10;&#10;已生成高可信度的说明">
            <a:extLst>
              <a:ext uri="{FF2B5EF4-FFF2-40B4-BE49-F238E27FC236}">
                <a16:creationId xmlns:a16="http://schemas.microsoft.com/office/drawing/2014/main" xmlns="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25" y="5244211"/>
            <a:ext cx="3026505" cy="73817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05126" y="3619891"/>
            <a:ext cx="2768904" cy="2003195"/>
            <a:chOff x="2781409" y="4678838"/>
            <a:chExt cx="2768904" cy="2003195"/>
          </a:xfrm>
        </p:grpSpPr>
        <p:sp>
          <p:nvSpPr>
            <p:cNvPr id="19" name="Hexagon 18"/>
            <p:cNvSpPr/>
            <p:nvPr/>
          </p:nvSpPr>
          <p:spPr>
            <a:xfrm>
              <a:off x="2781409" y="4678838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1001</a:t>
              </a:r>
            </a:p>
          </p:txBody>
        </p:sp>
        <p:sp>
          <p:nvSpPr>
            <p:cNvPr id="20" name="Hexagon 19"/>
            <p:cNvSpPr/>
            <p:nvPr/>
          </p:nvSpPr>
          <p:spPr>
            <a:xfrm>
              <a:off x="4008465" y="5352854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1002</a:t>
              </a:r>
            </a:p>
          </p:txBody>
        </p:sp>
      </p:grpSp>
      <p:pic>
        <p:nvPicPr>
          <p:cNvPr id="26" name="PA_图片 9" descr="图片包含 轮子&#10;&#10;已生成高可信度的说明">
            <a:extLst>
              <a:ext uri="{FF2B5EF4-FFF2-40B4-BE49-F238E27FC236}">
                <a16:creationId xmlns:a16="http://schemas.microsoft.com/office/drawing/2014/main" xmlns="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11" y="3316640"/>
            <a:ext cx="3026505" cy="7381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89783" y="1796166"/>
            <a:ext cx="2768904" cy="2003195"/>
            <a:chOff x="3552333" y="2471394"/>
            <a:chExt cx="2768904" cy="2003195"/>
          </a:xfrm>
          <a:solidFill>
            <a:srgbClr val="F7B5C7"/>
          </a:solidFill>
        </p:grpSpPr>
        <p:sp>
          <p:nvSpPr>
            <p:cNvPr id="14" name="Hexagon 13"/>
            <p:cNvSpPr/>
            <p:nvPr/>
          </p:nvSpPr>
          <p:spPr>
            <a:xfrm>
              <a:off x="3552333" y="2471394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99</a:t>
              </a:r>
            </a:p>
          </p:txBody>
        </p:sp>
        <p:sp>
          <p:nvSpPr>
            <p:cNvPr id="15" name="Hexagon 14"/>
            <p:cNvSpPr/>
            <p:nvPr/>
          </p:nvSpPr>
          <p:spPr>
            <a:xfrm>
              <a:off x="4779389" y="3145410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</p:grpSp>
      <p:pic>
        <p:nvPicPr>
          <p:cNvPr id="27" name="PA_图片 9" descr="图片包含 轮子&#10;&#10;已生成高可信度的说明">
            <a:extLst>
              <a:ext uri="{FF2B5EF4-FFF2-40B4-BE49-F238E27FC236}">
                <a16:creationId xmlns:a16="http://schemas.microsoft.com/office/drawing/2014/main" xmlns="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476" y="5135666"/>
            <a:ext cx="3026505" cy="7381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29142" y="3494441"/>
            <a:ext cx="2768904" cy="2003195"/>
            <a:chOff x="6453714" y="4678838"/>
            <a:chExt cx="2768904" cy="2003195"/>
          </a:xfrm>
        </p:grpSpPr>
        <p:sp>
          <p:nvSpPr>
            <p:cNvPr id="21" name="Hexagon 20"/>
            <p:cNvSpPr/>
            <p:nvPr/>
          </p:nvSpPr>
          <p:spPr>
            <a:xfrm>
              <a:off x="6453714" y="4678838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9999</a:t>
              </a:r>
            </a:p>
          </p:txBody>
        </p:sp>
        <p:sp>
          <p:nvSpPr>
            <p:cNvPr id="22" name="Hexagon 21"/>
            <p:cNvSpPr/>
            <p:nvPr/>
          </p:nvSpPr>
          <p:spPr>
            <a:xfrm>
              <a:off x="7680770" y="5352854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10000</a:t>
              </a:r>
            </a:p>
          </p:txBody>
        </p:sp>
      </p:grpSp>
      <p:pic>
        <p:nvPicPr>
          <p:cNvPr id="28" name="PA_图片 9" descr="图片包含 轮子&#10;&#10;已生成高可信度的说明">
            <a:extLst>
              <a:ext uri="{FF2B5EF4-FFF2-40B4-BE49-F238E27FC236}">
                <a16:creationId xmlns:a16="http://schemas.microsoft.com/office/drawing/2014/main" xmlns="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286" y="3085820"/>
            <a:ext cx="3026505" cy="73817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013594" y="1737789"/>
            <a:ext cx="2768904" cy="2003195"/>
            <a:chOff x="7915938" y="1449443"/>
            <a:chExt cx="2768904" cy="2003195"/>
          </a:xfrm>
        </p:grpSpPr>
        <p:sp>
          <p:nvSpPr>
            <p:cNvPr id="17" name="Hexagon 16"/>
            <p:cNvSpPr/>
            <p:nvPr/>
          </p:nvSpPr>
          <p:spPr>
            <a:xfrm>
              <a:off x="7915938" y="1449443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999</a:t>
              </a:r>
            </a:p>
          </p:txBody>
        </p:sp>
        <p:sp>
          <p:nvSpPr>
            <p:cNvPr id="18" name="Hexagon 17"/>
            <p:cNvSpPr/>
            <p:nvPr/>
          </p:nvSpPr>
          <p:spPr>
            <a:xfrm>
              <a:off x="9142994" y="2123459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1000</a:t>
              </a:r>
            </a:p>
          </p:txBody>
        </p:sp>
      </p:grpSp>
      <p:sp>
        <p:nvSpPr>
          <p:cNvPr id="30" name="Hexagon 29"/>
          <p:cNvSpPr/>
          <p:nvPr/>
        </p:nvSpPr>
        <p:spPr>
          <a:xfrm>
            <a:off x="317715" y="1574277"/>
            <a:ext cx="1541848" cy="1329179"/>
          </a:xfrm>
          <a:prstGeom prst="hexagon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4589783" y="1800573"/>
            <a:ext cx="1541848" cy="1329179"/>
          </a:xfrm>
          <a:prstGeom prst="hexagon">
            <a:avLst/>
          </a:prstGeom>
          <a:solidFill>
            <a:srgbClr val="F7B5C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Hexagon 31"/>
          <p:cNvSpPr/>
          <p:nvPr/>
        </p:nvSpPr>
        <p:spPr>
          <a:xfrm>
            <a:off x="9042044" y="1732151"/>
            <a:ext cx="1541848" cy="1329179"/>
          </a:xfrm>
          <a:prstGeom prst="hexagon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Hexagon 32"/>
          <p:cNvSpPr/>
          <p:nvPr/>
        </p:nvSpPr>
        <p:spPr>
          <a:xfrm>
            <a:off x="3112509" y="3635063"/>
            <a:ext cx="1541848" cy="1329179"/>
          </a:xfrm>
          <a:prstGeom prst="hexagon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Hexagon 33"/>
          <p:cNvSpPr/>
          <p:nvPr/>
        </p:nvSpPr>
        <p:spPr>
          <a:xfrm>
            <a:off x="7629142" y="3476492"/>
            <a:ext cx="1541848" cy="1329179"/>
          </a:xfrm>
          <a:prstGeom prst="hexagon">
            <a:avLst/>
          </a:prstGeom>
          <a:solidFill>
            <a:srgbClr val="394F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4" y="-20286"/>
            <a:ext cx="1253277" cy="125077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981" y="4877029"/>
            <a:ext cx="1789759" cy="19936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4037938"/>
            <a:ext cx="2605569" cy="29023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01" y="669476"/>
            <a:ext cx="1253277" cy="125077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71" y="891127"/>
            <a:ext cx="1253277" cy="125077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54" y="814513"/>
            <a:ext cx="1253277" cy="125077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28" y="2785564"/>
            <a:ext cx="1253277" cy="125077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9" y="2765323"/>
            <a:ext cx="1253277" cy="125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25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01862 0.1006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0.33841 0.0335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14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0.36224 -0.01319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3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-0.4806 0.28495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255 L 0.37031 -0.00926 L 0.37031 -0.0088 " pathEditMode="relative" rAng="0" ptsTypes="A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4" y="1071562"/>
            <a:ext cx="7096126" cy="52994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8396" y="3332314"/>
            <a:ext cx="2590454" cy="352568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485040" y="2270906"/>
            <a:ext cx="51742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rgbClr val="F7B5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KHÁM PHÁ BÍ </a:t>
            </a:r>
            <a:r>
              <a:rPr lang="en-US" altLang="zh-CN" sz="7200" dirty="0" smtClean="0">
                <a:solidFill>
                  <a:srgbClr val="F7B5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MẬT</a:t>
            </a:r>
            <a:endParaRPr lang="zh-CN" altLang="en-US" sz="7200" dirty="0">
              <a:solidFill>
                <a:srgbClr val="F7B5C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8"/>
          <a:srcRect t="17606" r="1991"/>
          <a:stretch/>
        </p:blipFill>
        <p:spPr>
          <a:xfrm>
            <a:off x="103694" y="-244094"/>
            <a:ext cx="12192000" cy="4270474"/>
          </a:xfrm>
          <a:prstGeom prst="rect">
            <a:avLst/>
          </a:prstGeom>
        </p:spPr>
      </p:pic>
      <p:sp>
        <p:nvSpPr>
          <p:cNvPr id="7" name="PA_文本框 9">
            <a:extLst>
              <a:ext uri="{FF2B5EF4-FFF2-40B4-BE49-F238E27FC236}">
                <a16:creationId xmlns:a16="http://schemas.microsoft.com/office/drawing/2014/main" xmlns="" id="{43D0CBEF-A556-4510-A5AB-0C997C79727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686636" y="1704990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Trò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chơi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UTM Gradoo" panose="0204060305050602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3258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xmlns="" id="{25009A51-2618-4EAB-91D6-7A08F188308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1" y="1308676"/>
            <a:ext cx="7682539" cy="5879365"/>
          </a:xfrm>
          <a:prstGeom prst="rect">
            <a:avLst/>
          </a:prstGeom>
        </p:spPr>
      </p:pic>
      <p:pic>
        <p:nvPicPr>
          <p:cNvPr id="18" name="PA_图片 17">
            <a:extLst>
              <a:ext uri="{FF2B5EF4-FFF2-40B4-BE49-F238E27FC236}">
                <a16:creationId xmlns:a16="http://schemas.microsoft.com/office/drawing/2014/main" xmlns="" id="{88949E65-2C64-464B-90D7-380247DD39B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95" y="2153492"/>
            <a:ext cx="4727158" cy="434681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01148" y="238927"/>
            <a:ext cx="10827026" cy="1497108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Bên</a:t>
            </a:r>
            <a:r>
              <a:rPr lang="en-US" altLang="zh-CN" sz="4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 smtClean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trong</a:t>
            </a:r>
            <a:r>
              <a:rPr lang="en-US" altLang="zh-CN" sz="4800" dirty="0" smtClean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hộp</a:t>
            </a:r>
            <a:r>
              <a:rPr lang="en-US" altLang="zh-CN" sz="4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quà</a:t>
            </a:r>
            <a:r>
              <a:rPr lang="en-US" altLang="zh-CN" sz="4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là</a:t>
            </a:r>
            <a:r>
              <a:rPr lang="en-US" altLang="zh-CN" sz="4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một</a:t>
            </a:r>
            <a:r>
              <a:rPr lang="en-US" altLang="zh-CN" sz="4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 smtClean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4800" dirty="0" smtClean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 smtClean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thích</a:t>
            </a:r>
            <a:r>
              <a:rPr lang="en-US" altLang="zh-CN" sz="4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hợp</a:t>
            </a:r>
            <a:r>
              <a:rPr lang="en-US" altLang="zh-CN" sz="4800" dirty="0" smtClean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.</a:t>
            </a:r>
          </a:p>
          <a:p>
            <a:pPr algn="ctr"/>
            <a:r>
              <a:rPr lang="en-US" altLang="zh-CN" sz="4800" dirty="0" smtClean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 smtClean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Nào</a:t>
            </a:r>
            <a:r>
              <a:rPr lang="en-US" altLang="zh-CN" sz="4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! </a:t>
            </a:r>
            <a:r>
              <a:rPr lang="en-US" altLang="zh-CN" sz="4800" dirty="0" err="1" smtClean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Chúng</a:t>
            </a:r>
            <a:r>
              <a:rPr lang="en-US" altLang="zh-CN" sz="4800" dirty="0" smtClean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ta </a:t>
            </a:r>
            <a:r>
              <a:rPr lang="en-US" altLang="zh-CN" sz="4800" dirty="0" err="1" smtClean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cùng</a:t>
            </a:r>
            <a:r>
              <a:rPr lang="en-US" altLang="zh-CN" sz="4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khám</a:t>
            </a:r>
            <a:r>
              <a:rPr lang="en-US" altLang="zh-CN" sz="4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phá</a:t>
            </a:r>
            <a:r>
              <a:rPr lang="en-US" altLang="zh-CN" sz="4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bí</a:t>
            </a:r>
            <a:r>
              <a:rPr lang="en-US" altLang="zh-CN" sz="4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mật</a:t>
            </a:r>
            <a:r>
              <a:rPr lang="en-US" altLang="zh-CN" sz="4800" dirty="0" smtClean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 smtClean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nào</a:t>
            </a:r>
            <a:r>
              <a:rPr lang="en-US" altLang="zh-CN" sz="4800" dirty="0" smtClean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!</a:t>
            </a:r>
            <a:endParaRPr lang="zh-CN" altLang="en-US" sz="4800" dirty="0">
              <a:solidFill>
                <a:schemeClr val="accent5">
                  <a:lumMod val="50000"/>
                </a:schemeClr>
              </a:solidFill>
              <a:latin typeface="UTM Cookies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8995" y="3665179"/>
            <a:ext cx="4194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4; 5; 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035" y="2148288"/>
            <a:ext cx="3469849" cy="34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98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0.31055 0.06389 L 0.31055 0.06412 C 0.3056 0.06528 0.30078 0.06643 0.29623 0.06875 C 0.29401 0.06967 0.29206 0.07199 0.29011 0.07315 C 0.28646 0.07523 0.28269 0.07616 0.27904 0.07778 C 0.27735 0.07847 0.27604 0.0794 0.27435 0.08009 C 0.27136 0.08102 0.26823 0.08148 0.26498 0.08287 C 0.24844 0.08148 0.23164 0.08194 0.21524 0.08009 C 0.21185 0.07963 0.20834 0.07824 0.20573 0.07546 L 0.20104 0.07083 C 0.19727 0.0537 0.20274 0.0743 0.19479 0.05926 C 0.19388 0.05764 0.19401 0.05463 0.19323 0.05254 C 0.19206 0.04977 0.18998 0.04792 0.18867 0.0456 C 0.18724 0.04352 0.18633 0.04097 0.18542 0.03866 L 0.18229 0.02477 C 0.1819 0.02268 0.18229 0.01875 0.18086 0.01805 L 0.17604 0.01551 C 0.17292 0.0162 0.16003 0.01805 0.15573 0.02037 C 0.15365 0.02129 0.15183 0.02361 0.14961 0.02477 C 0.1474 0.02592 0.14545 0.02639 0.1431 0.02708 C 0.1418 0.02778 0.14024 0.0287 0.13867 0.0294 C 0.13698 0.03079 0.13542 0.03287 0.13412 0.03426 C 0.13256 0.03518 0.13086 0.03565 0.1293 0.03634 C 0.125 0.03796 0.12084 0.03889 0.11667 0.04097 C 0.10534 0.04653 0.11055 0.04467 0.10117 0.04768 C 0.08881 0.04699 0.07617 0.04745 0.06367 0.0456 C 0.06107 0.04514 0.05326 0.04004 0.04974 0.03866 C 0.04753 0.03796 0.04545 0.03727 0.04336 0.03634 C 0.04024 0.03495 0.03724 0.03356 0.03412 0.03171 C 0.03242 0.03079 0.03112 0.03009 0.0293 0.0294 C 0.02735 0.0287 0.02526 0.02801 0.02318 0.02708 C 0.02149 0.02685 0.02019 0.02523 0.01836 0.02477 C 0.01589 0.02384 0.01328 0.02338 0.01055 0.02268 C 0.00847 0.01805 0.0056 0.01389 0.00443 0.00879 C 0.00391 0.00671 0.00391 0.0037 0.00287 0.00208 C 0.00222 0.00046 0.00078 0.00046 -2.91667E-6 1.48148E-6 L -2.91667E-6 0.00023 " pathEditMode="relative" rAng="0" ptsTypes="AAAAAAAAAAAAAAAAAAAAAAAAAAAAAAAAAAA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02" y="716467"/>
            <a:ext cx="6793363" cy="48477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983" y="2718694"/>
            <a:ext cx="3041303" cy="41393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/>
          <a:srcRect t="17606" r="1991"/>
          <a:stretch/>
        </p:blipFill>
        <p:spPr>
          <a:xfrm>
            <a:off x="0" y="-817123"/>
            <a:ext cx="12192000" cy="427047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rot="21249656">
            <a:off x="5086765" y="2678843"/>
            <a:ext cx="5477423" cy="1549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7200" b="1" dirty="0">
                <a:solidFill>
                  <a:srgbClr val="F7B5C7"/>
                </a:solidFill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86 ; 87; 88</a:t>
            </a:r>
            <a:endParaRPr lang="zh-CN" altLang="en-US" sz="7200" b="1" dirty="0">
              <a:solidFill>
                <a:srgbClr val="F7B5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039" y="1685826"/>
            <a:ext cx="3469849" cy="34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4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252" y="371474"/>
            <a:ext cx="9077739" cy="465595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221" y="3365500"/>
            <a:ext cx="7603558" cy="3492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6759" y="5676900"/>
            <a:ext cx="1256681" cy="1181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74687"/>
            <a:ext cx="2343150" cy="15082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897779" y="-163743"/>
            <a:ext cx="2343150" cy="1508223"/>
          </a:xfrm>
          <a:prstGeom prst="rect">
            <a:avLst/>
          </a:prstGeom>
        </p:spPr>
      </p:pic>
      <p:sp>
        <p:nvSpPr>
          <p:cNvPr id="11" name="文本框 5"/>
          <p:cNvSpPr txBox="1"/>
          <p:nvPr/>
        </p:nvSpPr>
        <p:spPr>
          <a:xfrm>
            <a:off x="2849006" y="1822290"/>
            <a:ext cx="67985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7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896 ; 897; 898</a:t>
            </a:r>
            <a:endParaRPr lang="zh-CN" altLang="en-US" sz="7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941" y="434783"/>
            <a:ext cx="3377824" cy="33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91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863" y="335928"/>
            <a:ext cx="7843233" cy="56959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185774" y="1746937"/>
            <a:ext cx="40384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Hãy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nêu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1 con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bất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kì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mà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em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thích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?</a:t>
            </a:r>
            <a:endParaRPr lang="zh-CN" altLang="en-US" sz="4800" dirty="0">
              <a:solidFill>
                <a:schemeClr val="accent4">
                  <a:lumMod val="75000"/>
                </a:schemeClr>
              </a:solidFill>
              <a:latin typeface="UTM Cookies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602" y="3105150"/>
            <a:ext cx="3334225" cy="37528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74687"/>
            <a:ext cx="2343150" cy="150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045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/>
          <a:srcRect t="17606" r="1991"/>
          <a:stretch/>
        </p:blipFill>
        <p:spPr>
          <a:xfrm>
            <a:off x="0" y="0"/>
            <a:ext cx="12192000" cy="4270474"/>
          </a:xfrm>
          <a:prstGeom prst="rect">
            <a:avLst/>
          </a:prstGeom>
        </p:spPr>
      </p:pic>
      <p:sp>
        <p:nvSpPr>
          <p:cNvPr id="6" name="Freeform 34"/>
          <p:cNvSpPr>
            <a:spLocks/>
          </p:cNvSpPr>
          <p:nvPr/>
        </p:nvSpPr>
        <p:spPr bwMode="auto">
          <a:xfrm>
            <a:off x="0" y="5913438"/>
            <a:ext cx="12192000" cy="944562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774" y="1041228"/>
            <a:ext cx="3687776" cy="56453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319" y="1974918"/>
            <a:ext cx="7090911" cy="2675328"/>
          </a:xfrm>
          <a:prstGeom prst="rect">
            <a:avLst/>
          </a:prstGeom>
        </p:spPr>
      </p:pic>
      <p:sp>
        <p:nvSpPr>
          <p:cNvPr id="8" name="文本框 5"/>
          <p:cNvSpPr txBox="1"/>
          <p:nvPr/>
        </p:nvSpPr>
        <p:spPr>
          <a:xfrm>
            <a:off x="5288909" y="2397339"/>
            <a:ext cx="5477423" cy="1549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7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9; 10; 11</a:t>
            </a:r>
            <a:endParaRPr lang="zh-CN" altLang="en-US" sz="7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012" y="1307162"/>
            <a:ext cx="3259394" cy="325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44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t="17606" r="1991"/>
          <a:stretch/>
        </p:blipFill>
        <p:spPr>
          <a:xfrm>
            <a:off x="0" y="0"/>
            <a:ext cx="12192000" cy="427047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" y="619124"/>
            <a:ext cx="7853363" cy="45742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1831" y="4054212"/>
            <a:ext cx="8850169" cy="28609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5500" y="264290"/>
            <a:ext cx="2212761" cy="2732722"/>
          </a:xfrm>
          <a:prstGeom prst="rect">
            <a:avLst/>
          </a:prstGeom>
        </p:spPr>
      </p:pic>
      <p:sp>
        <p:nvSpPr>
          <p:cNvPr id="10" name="文本框 5"/>
          <p:cNvSpPr txBox="1"/>
          <p:nvPr/>
        </p:nvSpPr>
        <p:spPr>
          <a:xfrm>
            <a:off x="1461627" y="1730857"/>
            <a:ext cx="5477423" cy="1549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72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99; 100; 101</a:t>
            </a:r>
            <a:endParaRPr lang="zh-CN" altLang="en-US" sz="7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556" y="505540"/>
            <a:ext cx="3259394" cy="325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46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/>
          <a:srcRect t="17606" r="1991"/>
          <a:stretch/>
        </p:blipFill>
        <p:spPr>
          <a:xfrm>
            <a:off x="0" y="0"/>
            <a:ext cx="12192000" cy="427047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3622" y="3295650"/>
            <a:ext cx="6956022" cy="3619500"/>
          </a:xfrm>
          <a:prstGeom prst="rect">
            <a:avLst/>
          </a:prstGeom>
        </p:spPr>
      </p:pic>
      <p:pic>
        <p:nvPicPr>
          <p:cNvPr id="10" name="图片 4">
            <a:extLst>
              <a:ext uri="{FF2B5EF4-FFF2-40B4-BE49-F238E27FC236}">
                <a16:creationId xmlns:a16="http://schemas.microsoft.com/office/drawing/2014/main" xmlns="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652" y="-1313539"/>
            <a:ext cx="9491411" cy="5330726"/>
          </a:xfrm>
          <a:prstGeom prst="rect">
            <a:avLst/>
          </a:prstGeom>
        </p:spPr>
      </p:pic>
      <p:sp>
        <p:nvSpPr>
          <p:cNvPr id="12" name="文本框 5"/>
          <p:cNvSpPr txBox="1"/>
          <p:nvPr/>
        </p:nvSpPr>
        <p:spPr>
          <a:xfrm>
            <a:off x="3803363" y="1396573"/>
            <a:ext cx="7691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6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9998; 9999; 10000</a:t>
            </a:r>
            <a:endParaRPr lang="zh-CN" altLang="en-US" sz="6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-503579"/>
            <a:ext cx="5232906" cy="424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84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40" name="Text Box 24"/>
          <p:cNvSpPr txBox="1"/>
          <p:nvPr/>
        </p:nvSpPr>
        <p:spPr>
          <a:xfrm>
            <a:off x="0" y="0"/>
            <a:ext cx="11352584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Khoanh </a:t>
            </a:r>
            <a:r>
              <a:rPr lang="vi-V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vào chữ đặt trước dãy số tự nhiên :</a:t>
            </a:r>
            <a:endParaRPr lang="vi-VN" altLang="en-US" sz="4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63352" y="980728"/>
            <a:ext cx="8208912" cy="52629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0 ; 1; 2 ; 3 ; 4 ; 5.      </a:t>
            </a:r>
          </a:p>
          <a:p>
            <a:endParaRPr lang="en-US" sz="4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 ; 2 ; 3 ; 4 ; 5 ; …     </a:t>
            </a:r>
          </a:p>
          <a:p>
            <a:endParaRPr lang="en-US" sz="4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0 ; 1 ; 3 ; 5 ; 7 ; …     </a:t>
            </a:r>
          </a:p>
          <a:p>
            <a:endParaRPr lang="en-US" sz="4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0 ; 1 ; 2 ; 3 ; 4 ; 5 ; …</a:t>
            </a:r>
          </a:p>
        </p:txBody>
      </p:sp>
      <p:sp>
        <p:nvSpPr>
          <p:cNvPr id="11" name="Oval 10"/>
          <p:cNvSpPr/>
          <p:nvPr/>
        </p:nvSpPr>
        <p:spPr>
          <a:xfrm>
            <a:off x="263352" y="5373216"/>
            <a:ext cx="771337" cy="87049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/>
          </a:p>
        </p:txBody>
      </p:sp>
      <p:sp>
        <p:nvSpPr>
          <p:cNvPr id="9" name="Rectangle 8"/>
          <p:cNvSpPr/>
          <p:nvPr/>
        </p:nvSpPr>
        <p:spPr>
          <a:xfrm>
            <a:off x="6312024" y="982541"/>
            <a:ext cx="58799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 số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“A”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phải l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dãy số tự nhiên vì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thị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số tự nhiên lớn hơn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Đây l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bộ phận của dãy số tự nhiên.</a:t>
            </a:r>
            <a:endParaRPr lang="vi-V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29"/>
          <p:cNvSpPr txBox="1"/>
          <p:nvPr/>
        </p:nvSpPr>
        <p:spPr>
          <a:xfrm>
            <a:off x="6240016" y="980728"/>
            <a:ext cx="5774251" cy="286232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 số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“B”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phải là dãy số tự nhiên vì thiếu số 0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Đây là một bộ phận của dãy số tự nhiên.</a:t>
            </a:r>
          </a:p>
        </p:txBody>
      </p:sp>
      <p:sp>
        <p:nvSpPr>
          <p:cNvPr id="3" name="Rectangle 2"/>
          <p:cNvSpPr/>
          <p:nvPr/>
        </p:nvSpPr>
        <p:spPr>
          <a:xfrm>
            <a:off x="6255715" y="980728"/>
            <a:ext cx="54962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 số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“C”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phải là dãy số tự nhiên vì thiếu 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2; 4; 6..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Đây là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bộ phận của dãy số tự nhiên.</a:t>
            </a:r>
          </a:p>
        </p:txBody>
      </p:sp>
      <p:sp>
        <p:nvSpPr>
          <p:cNvPr id="12" name="Text Box 29"/>
          <p:cNvSpPr txBox="1"/>
          <p:nvPr/>
        </p:nvSpPr>
        <p:spPr>
          <a:xfrm>
            <a:off x="6285778" y="980728"/>
            <a:ext cx="5284140" cy="45243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 số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“D”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 số tự nhiên.</a:t>
            </a:r>
            <a:endParaRPr lang="vi-V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số tự nhiên sắp xếp theo thứ tự từ bé đến lớn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634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40" grpId="0" animBg="1"/>
      <p:bldP spid="2" grpId="0"/>
      <p:bldP spid="11" grpId="0" animBg="1"/>
      <p:bldP spid="11" grpId="1" animBg="1"/>
      <p:bldP spid="9" grpId="0"/>
      <p:bldP spid="9" grpId="1"/>
      <p:bldP spid="10" grpId="0"/>
      <p:bldP spid="10" grpId="1"/>
      <p:bldP spid="10" grpId="2"/>
      <p:bldP spid="3" grpId="0"/>
      <p:bldP spid="3" grpId="1"/>
      <p:bldP spid="12" grpId="0"/>
      <p:bldP spid="12" grpId="1"/>
      <p:bldP spid="12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DAF78AF2-5672-4187-82A2-F537D39FE1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313" y="-543196"/>
            <a:ext cx="10442714" cy="7501808"/>
          </a:xfrm>
          <a:prstGeom prst="rect">
            <a:avLst/>
          </a:prstGeom>
        </p:spPr>
      </p:pic>
      <p:sp>
        <p:nvSpPr>
          <p:cNvPr id="4" name="PA_文本框 3">
            <a:extLst>
              <a:ext uri="{FF2B5EF4-FFF2-40B4-BE49-F238E27FC236}">
                <a16:creationId xmlns:a16="http://schemas.microsoft.com/office/drawing/2014/main" xmlns="" id="{76460273-AAB3-4F92-9EE1-3B45598A35C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498574" y="1939694"/>
            <a:ext cx="80043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altLang="zh-CN" sz="4800" b="1" dirty="0" err="1">
                <a:solidFill>
                  <a:srgbClr val="44546A"/>
                </a:solidFill>
                <a:latin typeface="Arial" panose="020F0502020204030204"/>
                <a:cs typeface="+mn-ea"/>
                <a:sym typeface="+mn-lt"/>
              </a:rPr>
              <a:t>Hoàn</a:t>
            </a:r>
            <a:r>
              <a:rPr lang="en-US" altLang="zh-CN" sz="4800" b="1" dirty="0">
                <a:solidFill>
                  <a:srgbClr val="44546A"/>
                </a:solidFill>
                <a:latin typeface="Arial" panose="020F0502020204030204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44546A"/>
                </a:solidFill>
                <a:latin typeface="Arial" panose="020F0502020204030204"/>
                <a:cs typeface="+mn-ea"/>
                <a:sym typeface="+mn-lt"/>
              </a:rPr>
              <a:t>thành</a:t>
            </a:r>
            <a:r>
              <a:rPr lang="en-US" altLang="zh-CN" sz="4800" b="1" dirty="0">
                <a:solidFill>
                  <a:srgbClr val="44546A"/>
                </a:solidFill>
                <a:latin typeface="Arial" panose="020F0502020204030204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44546A"/>
                </a:solidFill>
                <a:latin typeface="Arial" panose="020F0502020204030204"/>
                <a:cs typeface="+mn-ea"/>
                <a:sym typeface="+mn-lt"/>
              </a:rPr>
              <a:t>bài</a:t>
            </a:r>
            <a:r>
              <a:rPr lang="en-US" altLang="zh-CN" sz="4800" b="1" dirty="0">
                <a:solidFill>
                  <a:srgbClr val="44546A"/>
                </a:solidFill>
                <a:latin typeface="Arial" panose="020F0502020204030204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44546A"/>
                </a:solidFill>
                <a:latin typeface="Arial" panose="020F0502020204030204"/>
                <a:cs typeface="+mn-ea"/>
                <a:sym typeface="+mn-lt"/>
              </a:rPr>
              <a:t>tập</a:t>
            </a:r>
            <a:r>
              <a:rPr lang="en-US" altLang="zh-CN" sz="4800" b="1" dirty="0" smtClean="0">
                <a:solidFill>
                  <a:srgbClr val="44546A"/>
                </a:solidFill>
                <a:latin typeface="Arial" panose="020F0502020204030204"/>
                <a:cs typeface="+mn-ea"/>
                <a:sym typeface="+mn-lt"/>
              </a:rPr>
              <a:t>: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4800" b="1" dirty="0" smtClean="0">
                <a:solidFill>
                  <a:srgbClr val="FF0000"/>
                </a:solidFill>
                <a:latin typeface="Arial" panose="020F0502020204030204"/>
                <a:cs typeface="+mn-ea"/>
                <a:sym typeface="+mn-lt"/>
              </a:rPr>
              <a:t>4 </a:t>
            </a:r>
            <a:r>
              <a:rPr lang="en-US" altLang="zh-CN" sz="4800" b="1" dirty="0" err="1" smtClean="0">
                <a:solidFill>
                  <a:srgbClr val="FF0000"/>
                </a:solidFill>
                <a:latin typeface="Arial" panose="020F0502020204030204"/>
                <a:cs typeface="+mn-ea"/>
                <a:sym typeface="+mn-lt"/>
              </a:rPr>
              <a:t>trang</a:t>
            </a:r>
            <a:r>
              <a:rPr lang="en-US" altLang="zh-CN" sz="4800" b="1" dirty="0" smtClean="0">
                <a:solidFill>
                  <a:srgbClr val="FF0000"/>
                </a:solidFill>
                <a:latin typeface="Arial" panose="020F0502020204030204"/>
                <a:cs typeface="+mn-ea"/>
                <a:sym typeface="+mn-lt"/>
              </a:rPr>
              <a:t> 19 </a:t>
            </a:r>
            <a:r>
              <a:rPr lang="en-US" altLang="zh-CN" sz="4800" b="1" dirty="0" err="1" smtClean="0">
                <a:solidFill>
                  <a:srgbClr val="44546A"/>
                </a:solidFill>
                <a:latin typeface="Arial" panose="020F0502020204030204"/>
                <a:cs typeface="+mn-ea"/>
                <a:sym typeface="+mn-lt"/>
              </a:rPr>
              <a:t>vào</a:t>
            </a:r>
            <a:r>
              <a:rPr lang="en-US" altLang="zh-CN" sz="4800" b="1" dirty="0" smtClean="0">
                <a:solidFill>
                  <a:srgbClr val="44546A"/>
                </a:solidFill>
                <a:latin typeface="Arial" panose="020F0502020204030204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44546A"/>
                </a:solidFill>
                <a:latin typeface="Arial" panose="020F0502020204030204"/>
                <a:cs typeface="+mn-ea"/>
                <a:sym typeface="+mn-lt"/>
              </a:rPr>
              <a:t>vở</a:t>
            </a:r>
            <a:r>
              <a:rPr lang="en-US" altLang="zh-CN" sz="4800" b="1" dirty="0" smtClean="0">
                <a:solidFill>
                  <a:srgbClr val="44546A"/>
                </a:solidFill>
                <a:latin typeface="Arial" panose="020F0502020204030204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44546A"/>
                </a:solidFill>
                <a:latin typeface="Arial" panose="020F0502020204030204"/>
                <a:cs typeface="+mn-ea"/>
                <a:sym typeface="+mn-lt"/>
              </a:rPr>
              <a:t>toán</a:t>
            </a:r>
            <a:r>
              <a:rPr lang="en-US" altLang="zh-CN" sz="4800" b="1" dirty="0" smtClean="0">
                <a:solidFill>
                  <a:srgbClr val="44546A"/>
                </a:solidFill>
                <a:latin typeface="Arial" panose="020F0502020204030204"/>
                <a:cs typeface="+mn-ea"/>
                <a:sym typeface="+mn-lt"/>
              </a:rPr>
              <a:t>.</a:t>
            </a:r>
            <a:endParaRPr lang="en-US" altLang="zh-CN" sz="4800" b="1" dirty="0">
              <a:solidFill>
                <a:srgbClr val="44546A"/>
              </a:solidFill>
              <a:latin typeface="Arial" panose="020F0502020204030204"/>
              <a:cs typeface="+mn-ea"/>
              <a:sym typeface="+mn-lt"/>
            </a:endParaRPr>
          </a:p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Chuẩn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bị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bài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mới</a:t>
            </a:r>
            <a:r>
              <a:rPr lang="en-US" altLang="zh-CN" sz="4800" b="1" dirty="0" smtClean="0">
                <a:solidFill>
                  <a:srgbClr val="44546A"/>
                </a:solidFill>
                <a:latin typeface="Arial" panose="020F0502020204030204"/>
                <a:cs typeface="+mn-ea"/>
                <a:sym typeface="+mn-lt"/>
              </a:rPr>
              <a:t>: </a:t>
            </a:r>
          </a:p>
          <a:p>
            <a:pPr lvl="0" algn="ctr">
              <a:defRPr/>
            </a:pPr>
            <a:r>
              <a:rPr lang="en-US" altLang="zh-CN" sz="4800" b="1" dirty="0" err="1" smtClean="0">
                <a:solidFill>
                  <a:srgbClr val="FF0000"/>
                </a:solidFill>
                <a:latin typeface="Arial" panose="020F0502020204030204"/>
                <a:cs typeface="+mn-ea"/>
                <a:sym typeface="+mn-lt"/>
              </a:rPr>
              <a:t>Viết</a:t>
            </a:r>
            <a:r>
              <a:rPr lang="en-US" altLang="zh-CN" sz="4800" b="1" dirty="0">
                <a:solidFill>
                  <a:srgbClr val="FF0000"/>
                </a:solidFill>
                <a:latin typeface="Arial" panose="020F0502020204030204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latin typeface="Arial" panose="020F0502020204030204"/>
                <a:cs typeface="+mn-ea"/>
                <a:sym typeface="+mn-lt"/>
              </a:rPr>
              <a:t>các</a:t>
            </a:r>
            <a:r>
              <a:rPr lang="en-US" altLang="zh-CN" sz="4800" b="1" dirty="0">
                <a:solidFill>
                  <a:srgbClr val="FF0000"/>
                </a:solidFill>
                <a:latin typeface="Arial" panose="020F0502020204030204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latin typeface="Arial" panose="020F0502020204030204"/>
                <a:cs typeface="+mn-ea"/>
                <a:sym typeface="+mn-lt"/>
              </a:rPr>
              <a:t>số</a:t>
            </a:r>
            <a:r>
              <a:rPr lang="en-US" altLang="zh-CN" sz="4800" b="1" dirty="0">
                <a:solidFill>
                  <a:srgbClr val="FF0000"/>
                </a:solidFill>
                <a:latin typeface="Arial" panose="020F0502020204030204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latin typeface="Arial" panose="020F0502020204030204"/>
                <a:cs typeface="+mn-ea"/>
                <a:sym typeface="+mn-lt"/>
              </a:rPr>
              <a:t>tự</a:t>
            </a:r>
            <a:r>
              <a:rPr lang="en-US" altLang="zh-CN" sz="4800" b="1" dirty="0">
                <a:solidFill>
                  <a:srgbClr val="FF0000"/>
                </a:solidFill>
                <a:latin typeface="Arial" panose="020F0502020204030204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latin typeface="Arial" panose="020F0502020204030204"/>
                <a:cs typeface="+mn-ea"/>
                <a:sym typeface="+mn-lt"/>
              </a:rPr>
              <a:t>nhiên</a:t>
            </a:r>
            <a:r>
              <a:rPr lang="en-US" altLang="zh-CN" sz="4800" b="1" smtClean="0">
                <a:solidFill>
                  <a:srgbClr val="FF0000"/>
                </a:solidFill>
                <a:latin typeface="Arial" panose="020F0502020204030204"/>
                <a:cs typeface="+mn-ea"/>
                <a:sym typeface="+mn-lt"/>
              </a:rPr>
              <a:t> </a:t>
            </a:r>
          </a:p>
          <a:p>
            <a:pPr lvl="0" algn="ctr">
              <a:defRPr/>
            </a:pPr>
            <a:r>
              <a:rPr lang="en-US" altLang="zh-CN" sz="4800" b="1" smtClean="0">
                <a:solidFill>
                  <a:srgbClr val="FF0000"/>
                </a:solidFill>
                <a:latin typeface="Arial" panose="020F0502020204030204"/>
                <a:cs typeface="+mn-ea"/>
                <a:sym typeface="+mn-lt"/>
              </a:rPr>
              <a:t>trong</a:t>
            </a:r>
            <a:r>
              <a:rPr lang="en-US" altLang="zh-CN" sz="4800" b="1" dirty="0" smtClean="0">
                <a:solidFill>
                  <a:srgbClr val="FF0000"/>
                </a:solidFill>
                <a:latin typeface="Arial" panose="020F0502020204030204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latin typeface="Arial" panose="020F0502020204030204"/>
                <a:cs typeface="+mn-ea"/>
                <a:sym typeface="+mn-lt"/>
              </a:rPr>
              <a:t>hệ</a:t>
            </a:r>
            <a:r>
              <a:rPr lang="en-US" altLang="zh-CN" sz="4800" b="1" dirty="0">
                <a:solidFill>
                  <a:srgbClr val="FF0000"/>
                </a:solidFill>
                <a:latin typeface="Arial" panose="020F0502020204030204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latin typeface="Arial" panose="020F0502020204030204"/>
                <a:cs typeface="+mn-ea"/>
                <a:sym typeface="+mn-lt"/>
              </a:rPr>
              <a:t>thập</a:t>
            </a:r>
            <a:r>
              <a:rPr lang="en-US" altLang="zh-CN" sz="4800" b="1" dirty="0">
                <a:solidFill>
                  <a:srgbClr val="FF0000"/>
                </a:solidFill>
                <a:latin typeface="Arial" panose="020F0502020204030204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latin typeface="Arial" panose="020F0502020204030204"/>
                <a:cs typeface="+mn-ea"/>
                <a:sym typeface="+mn-lt"/>
              </a:rPr>
              <a:t>phân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p:pic>
        <p:nvPicPr>
          <p:cNvPr id="10" name="PA_图片 9" descr="图片包含 轮子&#10;&#10;已生成高可信度的说明">
            <a:extLst>
              <a:ext uri="{FF2B5EF4-FFF2-40B4-BE49-F238E27FC236}">
                <a16:creationId xmlns:a16="http://schemas.microsoft.com/office/drawing/2014/main" xmlns="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015" y="580146"/>
            <a:ext cx="5857875" cy="1428750"/>
          </a:xfrm>
          <a:prstGeom prst="rect">
            <a:avLst/>
          </a:prstGeom>
        </p:spPr>
      </p:pic>
      <p:pic>
        <p:nvPicPr>
          <p:cNvPr id="11" name="PA_图片 10">
            <a:extLst>
              <a:ext uri="{FF2B5EF4-FFF2-40B4-BE49-F238E27FC236}">
                <a16:creationId xmlns:a16="http://schemas.microsoft.com/office/drawing/2014/main" xmlns="" id="{14F921B8-30B6-493E-8118-A8686CBDB15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57" y="915336"/>
            <a:ext cx="2735943" cy="2735943"/>
          </a:xfrm>
          <a:prstGeom prst="rect">
            <a:avLst/>
          </a:prstGeom>
        </p:spPr>
      </p:pic>
      <p:sp>
        <p:nvSpPr>
          <p:cNvPr id="20" name="PA_文本框 3">
            <a:extLst>
              <a:ext uri="{FF2B5EF4-FFF2-40B4-BE49-F238E27FC236}">
                <a16:creationId xmlns:a16="http://schemas.microsoft.com/office/drawing/2014/main" xmlns="" id="{BAF0A1A5-5BC3-4FFA-8D6E-D5E6BE06B91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514925" y="-83127"/>
            <a:ext cx="2813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DẶN</a:t>
            </a:r>
            <a:r>
              <a:rPr kumimoji="0" lang="en-US" altLang="zh-CN" sz="48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 DÒ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p:pic>
        <p:nvPicPr>
          <p:cNvPr id="5" name="Picture 4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xmlns="" id="{A431FE33-AF98-48A8-82AB-CC2AF699C73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8" y="2398585"/>
            <a:ext cx="3753085" cy="435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09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-0.00326 0.85232 " pathEditMode="relative" rAng="0" ptsTypes="AA">
                                      <p:cBhvr>
                                        <p:cTn id="11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891" y="4414836"/>
            <a:ext cx="1170434" cy="11704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674" y="-603155"/>
            <a:ext cx="9148887" cy="6858000"/>
          </a:xfrm>
          <a:prstGeom prst="rect">
            <a:avLst/>
          </a:prstGeom>
        </p:spPr>
      </p:pic>
      <p:pic>
        <p:nvPicPr>
          <p:cNvPr id="8" name="图片 7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xmlns="" id="{900C375B-671B-4B15-9467-D9CDFE631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414671" y="771360"/>
            <a:ext cx="3542059" cy="35420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372" y="3026490"/>
            <a:ext cx="3723621" cy="2425534"/>
          </a:xfrm>
          <a:prstGeom prst="rect">
            <a:avLst/>
          </a:prstGeom>
        </p:spPr>
      </p:pic>
      <p:grpSp>
        <p:nvGrpSpPr>
          <p:cNvPr id="14" name="组合 88">
            <a:extLst>
              <a:ext uri="{FF2B5EF4-FFF2-40B4-BE49-F238E27FC236}">
                <a16:creationId xmlns:a16="http://schemas.microsoft.com/office/drawing/2014/main" xmlns="" id="{13588FD3-E0AA-4498-B635-3A8780BE4DC3}"/>
              </a:ext>
            </a:extLst>
          </p:cNvPr>
          <p:cNvGrpSpPr/>
          <p:nvPr/>
        </p:nvGrpSpPr>
        <p:grpSpPr>
          <a:xfrm>
            <a:off x="-243155" y="5787097"/>
            <a:ext cx="12678310" cy="1942215"/>
            <a:chOff x="-178084" y="5403982"/>
            <a:chExt cx="12678310" cy="1942215"/>
          </a:xfrm>
        </p:grpSpPr>
        <p:pic>
          <p:nvPicPr>
            <p:cNvPr id="15" name="图片 84">
              <a:extLst>
                <a:ext uri="{FF2B5EF4-FFF2-40B4-BE49-F238E27FC236}">
                  <a16:creationId xmlns:a16="http://schemas.microsoft.com/office/drawing/2014/main" xmlns="" id="{CD3D52FC-2A35-44B3-BAB1-A234269B7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图片 85">
              <a:extLst>
                <a:ext uri="{FF2B5EF4-FFF2-40B4-BE49-F238E27FC236}">
                  <a16:creationId xmlns:a16="http://schemas.microsoft.com/office/drawing/2014/main" xmlns="" id="{0EE92E7C-F9AD-4D8B-89F7-C4073B95AE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图片 86">
              <a:extLst>
                <a:ext uri="{FF2B5EF4-FFF2-40B4-BE49-F238E27FC236}">
                  <a16:creationId xmlns:a16="http://schemas.microsoft.com/office/drawing/2014/main" xmlns="" id="{4B32EDFA-A37E-4100-A255-4E5CEC1BFC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图片 87">
              <a:extLst>
                <a:ext uri="{FF2B5EF4-FFF2-40B4-BE49-F238E27FC236}">
                  <a16:creationId xmlns:a16="http://schemas.microsoft.com/office/drawing/2014/main" xmlns="" id="{5D0BCE7D-2754-4DEE-8F8C-EAF9A79971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9485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4127" y="330855"/>
            <a:ext cx="9682051" cy="54610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9073" y="3563513"/>
            <a:ext cx="9448800" cy="316601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055468" y="755153"/>
            <a:ext cx="8699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Các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các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em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vừa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nêu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trong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toán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học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được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gọi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là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gì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?</a:t>
            </a:r>
            <a:endParaRPr lang="zh-CN" altLang="en-US" sz="3600" b="1" dirty="0">
              <a:solidFill>
                <a:schemeClr val="accent2">
                  <a:lumMod val="60000"/>
                  <a:lumOff val="40000"/>
                </a:schemeClr>
              </a:solidFill>
              <a:latin typeface="UTM Cookies" panose="02040603050506020204" pitchFamily="18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780148" y="2312017"/>
            <a:ext cx="631595" cy="631595"/>
          </a:xfrm>
          <a:prstGeom prst="ellipse">
            <a:avLst/>
          </a:prstGeom>
          <a:solidFill>
            <a:srgbClr val="A8E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A</a:t>
            </a:r>
          </a:p>
        </p:txBody>
      </p:sp>
      <p:sp>
        <p:nvSpPr>
          <p:cNvPr id="15" name="文本框 13"/>
          <p:cNvSpPr txBox="1"/>
          <p:nvPr/>
        </p:nvSpPr>
        <p:spPr>
          <a:xfrm>
            <a:off x="4460748" y="2230725"/>
            <a:ext cx="1524846" cy="712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đếm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780148" y="3216795"/>
            <a:ext cx="631595" cy="631595"/>
          </a:xfrm>
          <a:prstGeom prst="ellipse">
            <a:avLst/>
          </a:prstGeom>
          <a:solidFill>
            <a:srgbClr val="F7B5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B</a:t>
            </a:r>
          </a:p>
        </p:txBody>
      </p:sp>
      <p:sp>
        <p:nvSpPr>
          <p:cNvPr id="17" name="文本框 13"/>
          <p:cNvSpPr txBox="1"/>
          <p:nvPr/>
        </p:nvSpPr>
        <p:spPr>
          <a:xfrm>
            <a:off x="4460748" y="3135503"/>
            <a:ext cx="1770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solidFill>
                  <a:srgbClr val="AB15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dirty="0">
                <a:solidFill>
                  <a:srgbClr val="AB15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AB15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chẵn</a:t>
            </a:r>
            <a:endParaRPr lang="zh-CN" altLang="en-US" sz="3200" dirty="0">
              <a:solidFill>
                <a:srgbClr val="AB15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506065" y="2312017"/>
            <a:ext cx="631595" cy="63159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C</a:t>
            </a:r>
          </a:p>
        </p:txBody>
      </p:sp>
      <p:sp>
        <p:nvSpPr>
          <p:cNvPr id="19" name="文本框 13"/>
          <p:cNvSpPr txBox="1"/>
          <p:nvPr/>
        </p:nvSpPr>
        <p:spPr>
          <a:xfrm>
            <a:off x="7186665" y="2230725"/>
            <a:ext cx="1770370" cy="712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lẻ</a:t>
            </a:r>
            <a:endParaRPr lang="zh-CN" altLang="en-US" sz="3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506065" y="3218855"/>
            <a:ext cx="631595" cy="63159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D</a:t>
            </a:r>
          </a:p>
        </p:txBody>
      </p:sp>
      <p:sp>
        <p:nvSpPr>
          <p:cNvPr id="21" name="文本框 13"/>
          <p:cNvSpPr txBox="1"/>
          <p:nvPr/>
        </p:nvSpPr>
        <p:spPr>
          <a:xfrm>
            <a:off x="7186664" y="3137563"/>
            <a:ext cx="2494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tự</a:t>
            </a:r>
            <a:r>
              <a:rPr lang="en-US" altLang="zh-CN" sz="3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nhiên</a:t>
            </a:r>
            <a:endParaRPr lang="zh-CN" altLang="en-US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5288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5" grpId="0" build="allAtOnce"/>
      <p:bldP spid="16" grpId="0" animBg="1"/>
      <p:bldP spid="16" grpId="1" animBg="1"/>
      <p:bldP spid="17" grpId="0" build="allAtOnce"/>
      <p:bldP spid="18" grpId="0" animBg="1"/>
      <p:bldP spid="18" grpId="1" animBg="1"/>
      <p:bldP spid="19" grpId="0" build="allAtOnce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xmlns="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xmlns="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xmlns="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7" y="865456"/>
            <a:ext cx="8410575" cy="5419725"/>
          </a:xfrm>
          <a:prstGeom prst="rect">
            <a:avLst/>
          </a:prstGeom>
        </p:spPr>
      </p:pic>
      <p:sp>
        <p:nvSpPr>
          <p:cNvPr id="10" name="PA_文本框 9">
            <a:extLst>
              <a:ext uri="{FF2B5EF4-FFF2-40B4-BE49-F238E27FC236}">
                <a16:creationId xmlns:a16="http://schemas.microsoft.com/office/drawing/2014/main" xmlns="" id="{43D0CBEF-A556-4510-A5AB-0C997C79727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40594" y="2273230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Trò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chơi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UTM Gradoo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xmlns="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146898" y="2639777"/>
            <a:ext cx="6836553" cy="1862048"/>
            <a:chOff x="1739511" y="2750898"/>
            <a:chExt cx="5910253" cy="1862048"/>
          </a:xfrm>
        </p:grpSpPr>
        <p:sp>
          <p:nvSpPr>
            <p:cNvPr id="11" name="PA_矩形 10">
              <a:extLst>
                <a:ext uri="{FF2B5EF4-FFF2-40B4-BE49-F238E27FC236}">
                  <a16:creationId xmlns:a16="http://schemas.microsoft.com/office/drawing/2014/main" xmlns="" id="{92D0060E-48B1-4472-AD4E-BBD28B00F885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090923" y="2750898"/>
              <a:ext cx="5064620" cy="18620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endParaRPr>
            </a:p>
          </p:txBody>
        </p:sp>
        <p:sp>
          <p:nvSpPr>
            <p:cNvPr id="13" name="PA_矩形 10">
              <a:extLst>
                <a:ext uri="{FF2B5EF4-FFF2-40B4-BE49-F238E27FC236}">
                  <a16:creationId xmlns:a16="http://schemas.microsoft.com/office/drawing/2014/main" xmlns="" id="{92D0060E-48B1-4472-AD4E-BBD28B00F88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739511" y="3081599"/>
              <a:ext cx="5910253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800" dirty="0">
                  <a:solidFill>
                    <a:srgbClr val="FFC000"/>
                  </a:solidFill>
                  <a:latin typeface="UTM Cookies" panose="02040603050506020204" pitchFamily="18" charset="0"/>
                  <a:ea typeface="迷你简少儿" panose="03000509000000000000" pitchFamily="65" charset="-122"/>
                  <a:cs typeface=".黑体-日本?" panose="02000500000000000000" pitchFamily="2" charset="-122"/>
                </a:rPr>
                <a:t>HÁI SAO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0649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04" y="-570114"/>
            <a:ext cx="402089" cy="3198058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-6692" y="2188147"/>
            <a:ext cx="1687282" cy="1692784"/>
            <a:chOff x="-6692" y="2188147"/>
            <a:chExt cx="1687282" cy="16927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588">
              <a:off x="-6692" y="2188147"/>
              <a:ext cx="1687282" cy="169278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66022" y="2710775"/>
              <a:ext cx="1138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102</a:t>
              </a: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065" y="-260640"/>
            <a:ext cx="533401" cy="5437849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002129" y="3794658"/>
            <a:ext cx="1687282" cy="1692784"/>
            <a:chOff x="1002129" y="3794658"/>
            <a:chExt cx="1687282" cy="1692784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129" y="3794658"/>
              <a:ext cx="1687282" cy="1692784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1361358" y="4253362"/>
              <a:ext cx="1138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10,2</a:t>
              </a:r>
            </a:p>
          </p:txBody>
        </p:sp>
      </p:grpSp>
      <p:pic>
        <p:nvPicPr>
          <p:cNvPr id="48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060" y="-1331924"/>
            <a:ext cx="402089" cy="4111709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>
            <a:off x="1930538" y="1521042"/>
            <a:ext cx="1687282" cy="1692784"/>
            <a:chOff x="1930538" y="1521042"/>
            <a:chExt cx="1687282" cy="1692784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38" y="1521042"/>
              <a:ext cx="1687282" cy="1692784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2418233" y="2028626"/>
              <a:ext cx="1138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12</a:t>
              </a: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021" y="-813463"/>
            <a:ext cx="533401" cy="424246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3100067" y="2773892"/>
            <a:ext cx="1751629" cy="1692784"/>
            <a:chOff x="3171839" y="2763973"/>
            <a:chExt cx="1751629" cy="1692784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9028">
              <a:off x="3171839" y="2763973"/>
              <a:ext cx="1687282" cy="1692784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3785109" y="3284983"/>
              <a:ext cx="1138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2</a:t>
              </a: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627" y="-169661"/>
            <a:ext cx="533401" cy="1919784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4396980" y="1382478"/>
            <a:ext cx="1687282" cy="1692784"/>
            <a:chOff x="4189334" y="925664"/>
            <a:chExt cx="1687282" cy="1692784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4189334" y="925664"/>
              <a:ext cx="1687282" cy="16927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4658543" y="1246037"/>
                  <a:ext cx="735247" cy="9981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tx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tx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tx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21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8543" y="1246037"/>
                  <a:ext cx="735247" cy="998158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b="-30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813" y="-476250"/>
            <a:ext cx="533401" cy="5117300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5403182" y="3999815"/>
            <a:ext cx="1687282" cy="1692784"/>
            <a:chOff x="5128736" y="4011601"/>
            <a:chExt cx="1687282" cy="1692784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7807">
              <a:off x="5128736" y="4011601"/>
              <a:ext cx="1687282" cy="1692784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5576669" y="4552253"/>
              <a:ext cx="1138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1,2</a:t>
              </a:r>
            </a:p>
          </p:txBody>
        </p:sp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673" y="-1806781"/>
            <a:ext cx="533401" cy="4242463"/>
          </a:xfrm>
          <a:prstGeom prst="rect">
            <a:avLst/>
          </a:prstGeom>
        </p:spPr>
      </p:pic>
      <p:grpSp>
        <p:nvGrpSpPr>
          <p:cNvPr id="74" name="Group 73"/>
          <p:cNvGrpSpPr/>
          <p:nvPr/>
        </p:nvGrpSpPr>
        <p:grpSpPr>
          <a:xfrm>
            <a:off x="8822431" y="1825988"/>
            <a:ext cx="1692784" cy="1687282"/>
            <a:chOff x="8822431" y="1825988"/>
            <a:chExt cx="1692784" cy="1687282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98244">
              <a:off x="8825182" y="1823237"/>
              <a:ext cx="1687282" cy="1692784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9245309" y="2328758"/>
              <a:ext cx="1138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201</a:t>
              </a:r>
            </a:p>
          </p:txBody>
        </p:sp>
      </p:grpSp>
      <p:pic>
        <p:nvPicPr>
          <p:cNvPr id="44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767" y="-310476"/>
            <a:ext cx="533401" cy="2746158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10490781" y="1001055"/>
            <a:ext cx="1687282" cy="1692784"/>
            <a:chOff x="10490781" y="1001055"/>
            <a:chExt cx="1687282" cy="1692784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7807">
              <a:off x="10490781" y="1001055"/>
              <a:ext cx="1687282" cy="1692784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10993074" y="1499430"/>
              <a:ext cx="1138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10</a:t>
              </a: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047" y="-663268"/>
            <a:ext cx="533401" cy="4242463"/>
          </a:xfrm>
          <a:prstGeom prst="rect">
            <a:avLst/>
          </a:prstGeom>
        </p:spPr>
      </p:pic>
      <p:grpSp>
        <p:nvGrpSpPr>
          <p:cNvPr id="73" name="Group 72"/>
          <p:cNvGrpSpPr/>
          <p:nvPr/>
        </p:nvGrpSpPr>
        <p:grpSpPr>
          <a:xfrm>
            <a:off x="6874111" y="2345942"/>
            <a:ext cx="1692784" cy="1687282"/>
            <a:chOff x="7548459" y="3171780"/>
            <a:chExt cx="1692784" cy="1687282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84462">
              <a:off x="7551210" y="3169029"/>
              <a:ext cx="1687282" cy="16927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/>
                <p:cNvSpPr txBox="1"/>
                <p:nvPr/>
              </p:nvSpPr>
              <p:spPr>
                <a:xfrm>
                  <a:off x="7827538" y="3412364"/>
                  <a:ext cx="1138359" cy="9981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tx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tx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tx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67" name="TextBox 6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7538" y="3412364"/>
                  <a:ext cx="1138359" cy="998158"/>
                </a:xfrm>
                <a:prstGeom prst="rect">
                  <a:avLst/>
                </a:prstGeom>
                <a:blipFill>
                  <a:blip r:embed="rId13"/>
                  <a:stretch>
                    <a:fillRect b="-18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6" name="Rounded Rectangle 75"/>
          <p:cNvSpPr/>
          <p:nvPr/>
        </p:nvSpPr>
        <p:spPr>
          <a:xfrm>
            <a:off x="216816" y="226329"/>
            <a:ext cx="11783506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Trong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các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số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sau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số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nào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là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số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tự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nhiên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27748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000"/>
                            </p:stCondLst>
                            <p:childTnLst>
                              <p:par>
                                <p:cTn id="1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000"/>
                            </p:stCondLst>
                            <p:childTnLst>
                              <p:par>
                                <p:cTn id="1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2.08333E-7 0.44259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-3.95833E-6 0.55509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0.05586 0.3537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6" y="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7 L -0.12422 0.50857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11" y="2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2.70833E-6 0.61204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6" grpId="0" animBg="1"/>
      <p:bldP spid="7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3851"/>
            <a:ext cx="12192000" cy="953428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72" y="854977"/>
            <a:ext cx="10590001" cy="53086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68" y="57576"/>
            <a:ext cx="2548038" cy="27501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1808" y="57576"/>
            <a:ext cx="1976659" cy="24411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6202" y="4528822"/>
            <a:ext cx="7205193" cy="2329178"/>
          </a:xfrm>
          <a:prstGeom prst="rect">
            <a:avLst/>
          </a:prstGeom>
        </p:spPr>
      </p:pic>
      <p:sp>
        <p:nvSpPr>
          <p:cNvPr id="12" name="文本框 13"/>
          <p:cNvSpPr txBox="1"/>
          <p:nvPr/>
        </p:nvSpPr>
        <p:spPr>
          <a:xfrm>
            <a:off x="2163887" y="1165038"/>
            <a:ext cx="8699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Ta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có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dãy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sau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0 ; 1 ; 2 ; 3 ; 4 ; 5 ; 6 ; 7 ; 8 ; 9 ; 10 ;  …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9005" y="2985742"/>
            <a:ext cx="4225915" cy="2001461"/>
            <a:chOff x="469005" y="2985742"/>
            <a:chExt cx="4225915" cy="2001461"/>
          </a:xfrm>
        </p:grpSpPr>
        <p:sp>
          <p:nvSpPr>
            <p:cNvPr id="2" name="Oval Callout 1"/>
            <p:cNvSpPr/>
            <p:nvPr/>
          </p:nvSpPr>
          <p:spPr>
            <a:xfrm>
              <a:off x="1324640" y="2985742"/>
              <a:ext cx="2445736" cy="2001461"/>
            </a:xfrm>
            <a:prstGeom prst="wedgeEllipseCallout">
              <a:avLst>
                <a:gd name="adj1" fmla="val 21041"/>
                <a:gd name="adj2" fmla="val 63179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文本框 13"/>
            <p:cNvSpPr txBox="1"/>
            <p:nvPr/>
          </p:nvSpPr>
          <p:spPr>
            <a:xfrm>
              <a:off x="469005" y="3436029"/>
              <a:ext cx="422591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Đây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là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dãy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các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gì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?</a:t>
              </a:r>
              <a:endParaRPr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471653" y="3667027"/>
            <a:ext cx="4264246" cy="1737698"/>
            <a:chOff x="4471653" y="3667027"/>
            <a:chExt cx="4264246" cy="1737698"/>
          </a:xfrm>
        </p:grpSpPr>
        <p:sp>
          <p:nvSpPr>
            <p:cNvPr id="14" name="Oval Callout 13"/>
            <p:cNvSpPr/>
            <p:nvPr/>
          </p:nvSpPr>
          <p:spPr>
            <a:xfrm>
              <a:off x="4515439" y="3667027"/>
              <a:ext cx="4091924" cy="1737698"/>
            </a:xfrm>
            <a:prstGeom prst="wedgeEllipseCallout">
              <a:avLst>
                <a:gd name="adj1" fmla="val -30634"/>
                <a:gd name="adj2" fmla="val 65807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文本框 13"/>
            <p:cNvSpPr txBox="1"/>
            <p:nvPr/>
          </p:nvSpPr>
          <p:spPr>
            <a:xfrm>
              <a:off x="4471653" y="3966236"/>
              <a:ext cx="426424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Các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số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ấy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được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sắp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xếp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như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thế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nào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?</a:t>
              </a:r>
              <a:endParaRPr lang="zh-CN" alt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34550" y="3000272"/>
            <a:ext cx="4225915" cy="2001461"/>
            <a:chOff x="469005" y="2985742"/>
            <a:chExt cx="4225915" cy="2001461"/>
          </a:xfrm>
        </p:grpSpPr>
        <p:sp>
          <p:nvSpPr>
            <p:cNvPr id="22" name="Oval Callout 21"/>
            <p:cNvSpPr/>
            <p:nvPr/>
          </p:nvSpPr>
          <p:spPr>
            <a:xfrm>
              <a:off x="1324640" y="2985742"/>
              <a:ext cx="2445736" cy="2001461"/>
            </a:xfrm>
            <a:prstGeom prst="wedgeEllipseCallout">
              <a:avLst>
                <a:gd name="adj1" fmla="val 21041"/>
                <a:gd name="adj2" fmla="val 63179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文本框 13"/>
            <p:cNvSpPr txBox="1"/>
            <p:nvPr/>
          </p:nvSpPr>
          <p:spPr>
            <a:xfrm>
              <a:off x="469005" y="3436029"/>
              <a:ext cx="422591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Dãy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các</a:t>
              </a:r>
              <a:r>
                <a:rPr lang="en-US" altLang="zh-CN" sz="32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altLang="zh-CN" sz="3200" b="1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tự</a:t>
              </a:r>
              <a:r>
                <a:rPr lang="en-US" altLang="zh-CN" sz="32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nhiên</a:t>
              </a:r>
              <a:endParaRPr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471653" y="3644398"/>
            <a:ext cx="4264246" cy="1737698"/>
            <a:chOff x="4471653" y="3667027"/>
            <a:chExt cx="4264246" cy="1737698"/>
          </a:xfrm>
        </p:grpSpPr>
        <p:sp>
          <p:nvSpPr>
            <p:cNvPr id="25" name="Oval Callout 24"/>
            <p:cNvSpPr/>
            <p:nvPr/>
          </p:nvSpPr>
          <p:spPr>
            <a:xfrm>
              <a:off x="4515439" y="3667027"/>
              <a:ext cx="4091924" cy="1737698"/>
            </a:xfrm>
            <a:prstGeom prst="wedgeEllipseCallout">
              <a:avLst>
                <a:gd name="adj1" fmla="val -30634"/>
                <a:gd name="adj2" fmla="val 65807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文本框 13"/>
            <p:cNvSpPr txBox="1"/>
            <p:nvPr/>
          </p:nvSpPr>
          <p:spPr>
            <a:xfrm>
              <a:off x="4471653" y="3981226"/>
              <a:ext cx="426424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Sắp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xếp</a:t>
              </a:r>
              <a:r>
                <a:rPr lang="en-US" altLang="zh-CN" sz="2800" b="1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theo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thứ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tự</a:t>
              </a:r>
              <a:endPara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  <a:p>
              <a:pPr algn="ctr"/>
              <a:r>
                <a:rPr lang="en-US" altLang="zh-CN" sz="2800" b="1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từ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bé</a:t>
              </a:r>
              <a:r>
                <a:rPr lang="en-US" altLang="zh-CN" sz="2800" b="1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vi-VN" altLang="zh-CN" sz="2800" b="1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đế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n </a:t>
              </a:r>
              <a:r>
                <a:rPr lang="en-US" altLang="zh-CN" sz="2800" b="1" dirty="0" err="1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lớn</a:t>
              </a:r>
              <a:endParaRPr lang="zh-CN" alt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sp>
        <p:nvSpPr>
          <p:cNvPr id="10" name="Right Bracket 9"/>
          <p:cNvSpPr/>
          <p:nvPr/>
        </p:nvSpPr>
        <p:spPr>
          <a:xfrm rot="16734124">
            <a:off x="4470031" y="1270475"/>
            <a:ext cx="205491" cy="4067738"/>
          </a:xfrm>
          <a:prstGeom prst="rightBracket">
            <a:avLst/>
          </a:prstGeom>
          <a:ln>
            <a:solidFill>
              <a:srgbClr val="FF4C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 rot="632496">
            <a:off x="2706730" y="2435319"/>
            <a:ext cx="4242218" cy="651334"/>
            <a:chOff x="577288" y="3483357"/>
            <a:chExt cx="8702361" cy="1398453"/>
          </a:xfrm>
        </p:grpSpPr>
        <p:sp>
          <p:nvSpPr>
            <p:cNvPr id="28" name="Rounded Rectangular Callout 27"/>
            <p:cNvSpPr/>
            <p:nvPr/>
          </p:nvSpPr>
          <p:spPr>
            <a:xfrm>
              <a:off x="934901" y="3483357"/>
              <a:ext cx="7476439" cy="1398453"/>
            </a:xfrm>
            <a:prstGeom prst="wedgeRoundRectCallout">
              <a:avLst>
                <a:gd name="adj1" fmla="val 36915"/>
                <a:gd name="adj2" fmla="val -65568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文本框 13"/>
            <p:cNvSpPr txBox="1"/>
            <p:nvPr/>
          </p:nvSpPr>
          <p:spPr>
            <a:xfrm>
              <a:off x="577288" y="3550076"/>
              <a:ext cx="8702361" cy="1255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smtClean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Dãy</a:t>
              </a:r>
              <a:r>
                <a:rPr lang="en-US" altLang="zh-CN" sz="3200" b="1" dirty="0" smtClean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tự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nhiên</a:t>
              </a:r>
              <a:endParaRPr lang="zh-CN" altLang="en-US" sz="3200" b="1" dirty="0">
                <a:solidFill>
                  <a:srgbClr val="FF4C2E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9713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t="9468" b="20232"/>
          <a:stretch/>
        </p:blipFill>
        <p:spPr>
          <a:xfrm>
            <a:off x="0" y="-1"/>
            <a:ext cx="12192000" cy="68834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30" y="666749"/>
            <a:ext cx="10736120" cy="59817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7149" y="4381137"/>
            <a:ext cx="3961031" cy="2476863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159833" y="1508443"/>
            <a:ext cx="769473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38" name="Group 33"/>
          <p:cNvGrpSpPr>
            <a:grpSpLocks/>
          </p:cNvGrpSpPr>
          <p:nvPr/>
        </p:nvGrpSpPr>
        <p:grpSpPr bwMode="auto">
          <a:xfrm>
            <a:off x="2871517" y="2190568"/>
            <a:ext cx="6718300" cy="904875"/>
            <a:chOff x="760" y="1392"/>
            <a:chExt cx="4232" cy="570"/>
          </a:xfrm>
        </p:grpSpPr>
        <p:sp>
          <p:nvSpPr>
            <p:cNvPr id="39" name="Text Box 18"/>
            <p:cNvSpPr txBox="1">
              <a:spLocks noChangeArrowheads="1"/>
            </p:cNvSpPr>
            <p:nvPr/>
          </p:nvSpPr>
          <p:spPr bwMode="auto">
            <a:xfrm>
              <a:off x="760" y="1600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40" name="Text Box 19"/>
            <p:cNvSpPr txBox="1">
              <a:spLocks noChangeArrowheads="1"/>
            </p:cNvSpPr>
            <p:nvPr/>
          </p:nvSpPr>
          <p:spPr bwMode="auto">
            <a:xfrm>
              <a:off x="1140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1" name="Text Box 20"/>
            <p:cNvSpPr txBox="1">
              <a:spLocks noChangeArrowheads="1"/>
            </p:cNvSpPr>
            <p:nvPr/>
          </p:nvSpPr>
          <p:spPr bwMode="auto">
            <a:xfrm>
              <a:off x="1520" y="1600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2" name="Text Box 21"/>
            <p:cNvSpPr txBox="1">
              <a:spLocks noChangeArrowheads="1"/>
            </p:cNvSpPr>
            <p:nvPr/>
          </p:nvSpPr>
          <p:spPr bwMode="auto">
            <a:xfrm>
              <a:off x="1908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3" name="Text Box 22"/>
            <p:cNvSpPr txBox="1">
              <a:spLocks noChangeArrowheads="1"/>
            </p:cNvSpPr>
            <p:nvPr/>
          </p:nvSpPr>
          <p:spPr bwMode="auto">
            <a:xfrm>
              <a:off x="2292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44" name="Text Box 23"/>
            <p:cNvSpPr txBox="1">
              <a:spLocks noChangeArrowheads="1"/>
            </p:cNvSpPr>
            <p:nvPr/>
          </p:nvSpPr>
          <p:spPr bwMode="auto">
            <a:xfrm>
              <a:off x="2672" y="1616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45" name="Text Box 24"/>
            <p:cNvSpPr txBox="1">
              <a:spLocks noChangeArrowheads="1"/>
            </p:cNvSpPr>
            <p:nvPr/>
          </p:nvSpPr>
          <p:spPr bwMode="auto">
            <a:xfrm>
              <a:off x="3052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46" name="Text Box 25"/>
            <p:cNvSpPr txBox="1">
              <a:spLocks noChangeArrowheads="1"/>
            </p:cNvSpPr>
            <p:nvPr/>
          </p:nvSpPr>
          <p:spPr bwMode="auto">
            <a:xfrm>
              <a:off x="3440" y="1616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47" name="Text Box 26"/>
            <p:cNvSpPr txBox="1">
              <a:spLocks noChangeArrowheads="1"/>
            </p:cNvSpPr>
            <p:nvPr/>
          </p:nvSpPr>
          <p:spPr bwMode="auto">
            <a:xfrm>
              <a:off x="3840" y="1632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48" name="Text Box 27"/>
            <p:cNvSpPr txBox="1">
              <a:spLocks noChangeArrowheads="1"/>
            </p:cNvSpPr>
            <p:nvPr/>
          </p:nvSpPr>
          <p:spPr bwMode="auto">
            <a:xfrm>
              <a:off x="4224" y="1632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grpSp>
          <p:nvGrpSpPr>
            <p:cNvPr id="49" name="Group 29"/>
            <p:cNvGrpSpPr>
              <a:grpSpLocks/>
            </p:cNvGrpSpPr>
            <p:nvPr/>
          </p:nvGrpSpPr>
          <p:grpSpPr bwMode="auto">
            <a:xfrm>
              <a:off x="864" y="1392"/>
              <a:ext cx="4128" cy="192"/>
              <a:chOff x="864" y="1392"/>
              <a:chExt cx="4128" cy="192"/>
            </a:xfrm>
          </p:grpSpPr>
          <p:sp>
            <p:nvSpPr>
              <p:cNvPr id="51" name="Line 6"/>
              <p:cNvSpPr>
                <a:spLocks noChangeShapeType="1"/>
              </p:cNvSpPr>
              <p:nvPr/>
            </p:nvSpPr>
            <p:spPr bwMode="auto">
              <a:xfrm>
                <a:off x="864" y="1488"/>
                <a:ext cx="4128" cy="0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2" name="Line 7"/>
              <p:cNvSpPr>
                <a:spLocks noChangeShapeType="1"/>
              </p:cNvSpPr>
              <p:nvPr/>
            </p:nvSpPr>
            <p:spPr bwMode="auto">
              <a:xfrm>
                <a:off x="86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3" name="Line 8"/>
              <p:cNvSpPr>
                <a:spLocks noChangeShapeType="1"/>
              </p:cNvSpPr>
              <p:nvPr/>
            </p:nvSpPr>
            <p:spPr bwMode="auto">
              <a:xfrm>
                <a:off x="124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4" name="Line 9"/>
              <p:cNvSpPr>
                <a:spLocks noChangeShapeType="1"/>
              </p:cNvSpPr>
              <p:nvPr/>
            </p:nvSpPr>
            <p:spPr bwMode="auto">
              <a:xfrm>
                <a:off x="163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5" name="Line 10"/>
              <p:cNvSpPr>
                <a:spLocks noChangeShapeType="1"/>
              </p:cNvSpPr>
              <p:nvPr/>
            </p:nvSpPr>
            <p:spPr bwMode="auto">
              <a:xfrm>
                <a:off x="201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6" name="Line 11"/>
              <p:cNvSpPr>
                <a:spLocks noChangeShapeType="1"/>
              </p:cNvSpPr>
              <p:nvPr/>
            </p:nvSpPr>
            <p:spPr bwMode="auto">
              <a:xfrm>
                <a:off x="240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7" name="Line 12"/>
              <p:cNvSpPr>
                <a:spLocks noChangeShapeType="1"/>
              </p:cNvSpPr>
              <p:nvPr/>
            </p:nvSpPr>
            <p:spPr bwMode="auto">
              <a:xfrm>
                <a:off x="278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8" name="Line 13"/>
              <p:cNvSpPr>
                <a:spLocks noChangeShapeType="1"/>
              </p:cNvSpPr>
              <p:nvPr/>
            </p:nvSpPr>
            <p:spPr bwMode="auto">
              <a:xfrm>
                <a:off x="316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9" name="Line 14"/>
              <p:cNvSpPr>
                <a:spLocks noChangeShapeType="1"/>
              </p:cNvSpPr>
              <p:nvPr/>
            </p:nvSpPr>
            <p:spPr bwMode="auto">
              <a:xfrm>
                <a:off x="355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0" name="Line 15"/>
              <p:cNvSpPr>
                <a:spLocks noChangeShapeType="1"/>
              </p:cNvSpPr>
              <p:nvPr/>
            </p:nvSpPr>
            <p:spPr bwMode="auto">
              <a:xfrm>
                <a:off x="393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1" name="Line 16"/>
              <p:cNvSpPr>
                <a:spLocks noChangeShapeType="1"/>
              </p:cNvSpPr>
              <p:nvPr/>
            </p:nvSpPr>
            <p:spPr bwMode="auto">
              <a:xfrm>
                <a:off x="432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2" name="Line 28"/>
              <p:cNvSpPr>
                <a:spLocks noChangeShapeType="1"/>
              </p:cNvSpPr>
              <p:nvPr/>
            </p:nvSpPr>
            <p:spPr bwMode="auto">
              <a:xfrm>
                <a:off x="470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50" name="Text Box 30"/>
            <p:cNvSpPr txBox="1">
              <a:spLocks noChangeArrowheads="1"/>
            </p:cNvSpPr>
            <p:nvPr/>
          </p:nvSpPr>
          <p:spPr bwMode="auto">
            <a:xfrm>
              <a:off x="4560" y="1632"/>
              <a:ext cx="36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pic>
        <p:nvPicPr>
          <p:cNvPr id="77" name="图片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205" y="4132143"/>
            <a:ext cx="2319447" cy="2813190"/>
          </a:xfrm>
          <a:prstGeom prst="rect">
            <a:avLst/>
          </a:prstGeom>
        </p:spPr>
      </p:pic>
      <p:pic>
        <p:nvPicPr>
          <p:cNvPr id="78" name="图片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5997" y="832541"/>
            <a:ext cx="1437302" cy="1358027"/>
          </a:xfrm>
          <a:prstGeom prst="rect">
            <a:avLst/>
          </a:prstGeom>
        </p:spPr>
      </p:pic>
      <p:sp>
        <p:nvSpPr>
          <p:cNvPr id="80" name="Rounded Rectangle 79"/>
          <p:cNvSpPr/>
          <p:nvPr/>
        </p:nvSpPr>
        <p:spPr>
          <a:xfrm>
            <a:off x="2921857" y="3389428"/>
            <a:ext cx="6647086" cy="1296509"/>
          </a:xfrm>
          <a:prstGeom prst="roundRect">
            <a:avLst/>
          </a:prstGeom>
          <a:solidFill>
            <a:srgbClr val="F7B5C7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2112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CB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xmlns="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0812" y="575952"/>
            <a:ext cx="7594600" cy="7594600"/>
          </a:xfrm>
          <a:prstGeom prst="rect">
            <a:avLst/>
          </a:prstGeom>
        </p:spPr>
      </p:pic>
      <p:pic>
        <p:nvPicPr>
          <p:cNvPr id="9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317" y="119821"/>
            <a:ext cx="8323868" cy="6045000"/>
          </a:xfrm>
          <a:prstGeom prst="rect">
            <a:avLst/>
          </a:prstGeom>
        </p:spPr>
      </p:pic>
      <p:sp>
        <p:nvSpPr>
          <p:cNvPr id="6" name="PA_矩形 5">
            <a:extLst>
              <a:ext uri="{FF2B5EF4-FFF2-40B4-BE49-F238E27FC236}">
                <a16:creationId xmlns:a16="http://schemas.microsoft.com/office/drawing/2014/main" xmlns="" id="{869B3A3A-DCA3-4480-B660-02B590C25ED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836692" y="1777636"/>
            <a:ext cx="425311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noProof="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Đố</a:t>
            </a:r>
            <a:r>
              <a:rPr lang="en-US" altLang="zh-CN" sz="4800" b="1" noProof="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noProof="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các</a:t>
            </a:r>
            <a:r>
              <a:rPr lang="en-US" altLang="zh-CN" sz="4800" b="1" noProof="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noProof="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bạn</a:t>
            </a:r>
            <a:r>
              <a:rPr lang="en-US" altLang="zh-CN" sz="4800" b="1" noProof="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noProof="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4800" b="1" noProof="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noProof="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tự</a:t>
            </a:r>
            <a:r>
              <a:rPr lang="en-US" altLang="zh-CN" sz="4800" b="1" noProof="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noProof="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nhiên</a:t>
            </a:r>
            <a:r>
              <a:rPr lang="en-US" altLang="zh-CN" sz="4800" b="1" noProof="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noProof="0" dirty="0" err="1">
                <a:solidFill>
                  <a:srgbClr val="FF0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lớn</a:t>
            </a:r>
            <a:r>
              <a:rPr lang="en-US" altLang="zh-CN" sz="4800" b="1" noProof="0" dirty="0">
                <a:solidFill>
                  <a:srgbClr val="FF0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noProof="0" dirty="0" err="1">
                <a:solidFill>
                  <a:srgbClr val="FF0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nhất</a:t>
            </a:r>
            <a:r>
              <a:rPr lang="en-US" altLang="zh-CN" sz="4800" b="1" dirty="0">
                <a:solidFill>
                  <a:srgbClr val="FF0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là</a:t>
            </a:r>
            <a:r>
              <a:rPr lang="en-US" altLang="zh-CN" sz="4800" b="1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4800" b="1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nào</a:t>
            </a:r>
            <a:r>
              <a:rPr lang="en-US" altLang="zh-CN" sz="4800" b="1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?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UTM Cookies" panose="02040603050506020204" pitchFamily="18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46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t="9468" b="20232"/>
          <a:stretch/>
        </p:blipFill>
        <p:spPr>
          <a:xfrm>
            <a:off x="-41524" y="-25401"/>
            <a:ext cx="12192000" cy="68834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30" y="666749"/>
            <a:ext cx="10736120" cy="5981701"/>
          </a:xfrm>
          <a:prstGeom prst="rect">
            <a:avLst/>
          </a:prstGeom>
        </p:spPr>
      </p:pic>
      <p:grpSp>
        <p:nvGrpSpPr>
          <p:cNvPr id="38" name="Group 33"/>
          <p:cNvGrpSpPr>
            <a:grpSpLocks/>
          </p:cNvGrpSpPr>
          <p:nvPr/>
        </p:nvGrpSpPr>
        <p:grpSpPr bwMode="auto">
          <a:xfrm>
            <a:off x="2826295" y="1619068"/>
            <a:ext cx="6718300" cy="904875"/>
            <a:chOff x="760" y="1392"/>
            <a:chExt cx="4232" cy="570"/>
          </a:xfrm>
        </p:grpSpPr>
        <p:sp>
          <p:nvSpPr>
            <p:cNvPr id="39" name="Text Box 18"/>
            <p:cNvSpPr txBox="1">
              <a:spLocks noChangeArrowheads="1"/>
            </p:cNvSpPr>
            <p:nvPr/>
          </p:nvSpPr>
          <p:spPr bwMode="auto">
            <a:xfrm>
              <a:off x="760" y="1600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40" name="Text Box 19"/>
            <p:cNvSpPr txBox="1">
              <a:spLocks noChangeArrowheads="1"/>
            </p:cNvSpPr>
            <p:nvPr/>
          </p:nvSpPr>
          <p:spPr bwMode="auto">
            <a:xfrm>
              <a:off x="1140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1" name="Text Box 20"/>
            <p:cNvSpPr txBox="1">
              <a:spLocks noChangeArrowheads="1"/>
            </p:cNvSpPr>
            <p:nvPr/>
          </p:nvSpPr>
          <p:spPr bwMode="auto">
            <a:xfrm>
              <a:off x="1520" y="1600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2" name="Text Box 21"/>
            <p:cNvSpPr txBox="1">
              <a:spLocks noChangeArrowheads="1"/>
            </p:cNvSpPr>
            <p:nvPr/>
          </p:nvSpPr>
          <p:spPr bwMode="auto">
            <a:xfrm>
              <a:off x="1908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3" name="Text Box 22"/>
            <p:cNvSpPr txBox="1">
              <a:spLocks noChangeArrowheads="1"/>
            </p:cNvSpPr>
            <p:nvPr/>
          </p:nvSpPr>
          <p:spPr bwMode="auto">
            <a:xfrm>
              <a:off x="2292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44" name="Text Box 23"/>
            <p:cNvSpPr txBox="1">
              <a:spLocks noChangeArrowheads="1"/>
            </p:cNvSpPr>
            <p:nvPr/>
          </p:nvSpPr>
          <p:spPr bwMode="auto">
            <a:xfrm>
              <a:off x="2672" y="1616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45" name="Text Box 24"/>
            <p:cNvSpPr txBox="1">
              <a:spLocks noChangeArrowheads="1"/>
            </p:cNvSpPr>
            <p:nvPr/>
          </p:nvSpPr>
          <p:spPr bwMode="auto">
            <a:xfrm>
              <a:off x="3052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46" name="Text Box 25"/>
            <p:cNvSpPr txBox="1">
              <a:spLocks noChangeArrowheads="1"/>
            </p:cNvSpPr>
            <p:nvPr/>
          </p:nvSpPr>
          <p:spPr bwMode="auto">
            <a:xfrm>
              <a:off x="3440" y="1616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47" name="Text Box 26"/>
            <p:cNvSpPr txBox="1">
              <a:spLocks noChangeArrowheads="1"/>
            </p:cNvSpPr>
            <p:nvPr/>
          </p:nvSpPr>
          <p:spPr bwMode="auto">
            <a:xfrm>
              <a:off x="3840" y="1632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48" name="Text Box 27"/>
            <p:cNvSpPr txBox="1">
              <a:spLocks noChangeArrowheads="1"/>
            </p:cNvSpPr>
            <p:nvPr/>
          </p:nvSpPr>
          <p:spPr bwMode="auto">
            <a:xfrm>
              <a:off x="4224" y="1632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grpSp>
          <p:nvGrpSpPr>
            <p:cNvPr id="49" name="Group 29"/>
            <p:cNvGrpSpPr>
              <a:grpSpLocks/>
            </p:cNvGrpSpPr>
            <p:nvPr/>
          </p:nvGrpSpPr>
          <p:grpSpPr bwMode="auto">
            <a:xfrm>
              <a:off x="864" y="1392"/>
              <a:ext cx="4128" cy="192"/>
              <a:chOff x="864" y="1392"/>
              <a:chExt cx="4128" cy="192"/>
            </a:xfrm>
          </p:grpSpPr>
          <p:sp>
            <p:nvSpPr>
              <p:cNvPr id="51" name="Line 6"/>
              <p:cNvSpPr>
                <a:spLocks noChangeShapeType="1"/>
              </p:cNvSpPr>
              <p:nvPr/>
            </p:nvSpPr>
            <p:spPr bwMode="auto">
              <a:xfrm>
                <a:off x="864" y="1488"/>
                <a:ext cx="4128" cy="0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2" name="Line 7"/>
              <p:cNvSpPr>
                <a:spLocks noChangeShapeType="1"/>
              </p:cNvSpPr>
              <p:nvPr/>
            </p:nvSpPr>
            <p:spPr bwMode="auto">
              <a:xfrm>
                <a:off x="86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3" name="Line 8"/>
              <p:cNvSpPr>
                <a:spLocks noChangeShapeType="1"/>
              </p:cNvSpPr>
              <p:nvPr/>
            </p:nvSpPr>
            <p:spPr bwMode="auto">
              <a:xfrm>
                <a:off x="124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4" name="Line 9"/>
              <p:cNvSpPr>
                <a:spLocks noChangeShapeType="1"/>
              </p:cNvSpPr>
              <p:nvPr/>
            </p:nvSpPr>
            <p:spPr bwMode="auto">
              <a:xfrm>
                <a:off x="163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5" name="Line 10"/>
              <p:cNvSpPr>
                <a:spLocks noChangeShapeType="1"/>
              </p:cNvSpPr>
              <p:nvPr/>
            </p:nvSpPr>
            <p:spPr bwMode="auto">
              <a:xfrm>
                <a:off x="201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6" name="Line 11"/>
              <p:cNvSpPr>
                <a:spLocks noChangeShapeType="1"/>
              </p:cNvSpPr>
              <p:nvPr/>
            </p:nvSpPr>
            <p:spPr bwMode="auto">
              <a:xfrm>
                <a:off x="240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7" name="Line 12"/>
              <p:cNvSpPr>
                <a:spLocks noChangeShapeType="1"/>
              </p:cNvSpPr>
              <p:nvPr/>
            </p:nvSpPr>
            <p:spPr bwMode="auto">
              <a:xfrm>
                <a:off x="278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8" name="Line 13"/>
              <p:cNvSpPr>
                <a:spLocks noChangeShapeType="1"/>
              </p:cNvSpPr>
              <p:nvPr/>
            </p:nvSpPr>
            <p:spPr bwMode="auto">
              <a:xfrm>
                <a:off x="316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9" name="Line 14"/>
              <p:cNvSpPr>
                <a:spLocks noChangeShapeType="1"/>
              </p:cNvSpPr>
              <p:nvPr/>
            </p:nvSpPr>
            <p:spPr bwMode="auto">
              <a:xfrm>
                <a:off x="355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0" name="Line 15"/>
              <p:cNvSpPr>
                <a:spLocks noChangeShapeType="1"/>
              </p:cNvSpPr>
              <p:nvPr/>
            </p:nvSpPr>
            <p:spPr bwMode="auto">
              <a:xfrm>
                <a:off x="393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1" name="Line 16"/>
              <p:cNvSpPr>
                <a:spLocks noChangeShapeType="1"/>
              </p:cNvSpPr>
              <p:nvPr/>
            </p:nvSpPr>
            <p:spPr bwMode="auto">
              <a:xfrm>
                <a:off x="432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2" name="Line 28"/>
              <p:cNvSpPr>
                <a:spLocks noChangeShapeType="1"/>
              </p:cNvSpPr>
              <p:nvPr/>
            </p:nvSpPr>
            <p:spPr bwMode="auto">
              <a:xfrm>
                <a:off x="470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50" name="Text Box 30"/>
            <p:cNvSpPr txBox="1">
              <a:spLocks noChangeArrowheads="1"/>
            </p:cNvSpPr>
            <p:nvPr/>
          </p:nvSpPr>
          <p:spPr bwMode="auto">
            <a:xfrm>
              <a:off x="4560" y="1632"/>
              <a:ext cx="36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64" name="Oval 37"/>
          <p:cNvSpPr>
            <a:spLocks noChangeArrowheads="1"/>
          </p:cNvSpPr>
          <p:nvPr/>
        </p:nvSpPr>
        <p:spPr bwMode="auto">
          <a:xfrm>
            <a:off x="9201695" y="1503841"/>
            <a:ext cx="533400" cy="533400"/>
          </a:xfrm>
          <a:prstGeom prst="ellipse">
            <a:avLst/>
          </a:prstGeom>
          <a:noFill/>
          <a:ln w="38100">
            <a:solidFill>
              <a:srgbClr val="FF4C2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735095" y="2585221"/>
            <a:ext cx="2191295" cy="1143000"/>
            <a:chOff x="7048499" y="3540694"/>
            <a:chExt cx="2191295" cy="1143000"/>
          </a:xfrm>
        </p:grpSpPr>
        <p:sp>
          <p:nvSpPr>
            <p:cNvPr id="68" name="AutoShape 39"/>
            <p:cNvSpPr>
              <a:spLocks noChangeArrowheads="1"/>
            </p:cNvSpPr>
            <p:nvPr/>
          </p:nvSpPr>
          <p:spPr bwMode="auto">
            <a:xfrm>
              <a:off x="7048499" y="3540694"/>
              <a:ext cx="2191295" cy="1143000"/>
            </a:xfrm>
            <a:prstGeom prst="wedgeEllipseCallout">
              <a:avLst>
                <a:gd name="adj1" fmla="val -64072"/>
                <a:gd name="adj2" fmla="val -116506"/>
              </a:avLst>
            </a:prstGeom>
            <a:solidFill>
              <a:srgbClr val="92D05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en-US" altLang="en-US" dirty="0"/>
            </a:p>
          </p:txBody>
        </p:sp>
        <p:sp>
          <p:nvSpPr>
            <p:cNvPr id="69" name="Text Box 40"/>
            <p:cNvSpPr txBox="1">
              <a:spLocks noChangeArrowheads="1"/>
            </p:cNvSpPr>
            <p:nvPr/>
          </p:nvSpPr>
          <p:spPr bwMode="auto">
            <a:xfrm>
              <a:off x="7086600" y="3657600"/>
              <a:ext cx="2115094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Tia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kéo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mãi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ight Arrow Callout 2"/>
          <p:cNvSpPr/>
          <p:nvPr/>
        </p:nvSpPr>
        <p:spPr>
          <a:xfrm>
            <a:off x="1357444" y="3105921"/>
            <a:ext cx="4877138" cy="2222031"/>
          </a:xfrm>
          <a:prstGeom prst="rightArrowCallout">
            <a:avLst>
              <a:gd name="adj1" fmla="val 25000"/>
              <a:gd name="adj2" fmla="val 26364"/>
              <a:gd name="adj3" fmla="val 42273"/>
              <a:gd name="adj4" fmla="val 64977"/>
            </a:avLst>
          </a:prstGeom>
          <a:solidFill>
            <a:srgbClr val="FFC00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56207" y="3028588"/>
            <a:ext cx="2753663" cy="227714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0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2105" y="4605091"/>
            <a:ext cx="3602881" cy="2252909"/>
          </a:xfrm>
          <a:prstGeom prst="rect">
            <a:avLst/>
          </a:prstGeom>
        </p:spPr>
      </p:pic>
      <p:pic>
        <p:nvPicPr>
          <p:cNvPr id="71" name="图片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666" y="5063836"/>
            <a:ext cx="1437076" cy="1742987"/>
          </a:xfrm>
          <a:prstGeom prst="rect">
            <a:avLst/>
          </a:prstGeom>
        </p:spPr>
      </p:pic>
      <p:pic>
        <p:nvPicPr>
          <p:cNvPr id="72" name="图片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812" y="457199"/>
            <a:ext cx="1455264" cy="137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8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7DEC16D0-435F-4EBF-AA3F-DC60154E6DB3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儿童卡通PPT [自动保存的]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1227</TotalTime>
  <Words>710</Words>
  <Application>Microsoft Office PowerPoint</Application>
  <PresentationFormat>Custom</PresentationFormat>
  <Paragraphs>168</Paragraphs>
  <Slides>25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Arial</vt:lpstr>
      <vt:lpstr>.黑体-日本?</vt:lpstr>
      <vt:lpstr>Cambria Math</vt:lpstr>
      <vt:lpstr>Times New Roman</vt:lpstr>
      <vt:lpstr>等线 Light</vt:lpstr>
      <vt:lpstr>迷你简少儿</vt:lpstr>
      <vt:lpstr>Tahoma</vt:lpstr>
      <vt:lpstr>UTM Cookies</vt:lpstr>
      <vt:lpstr>等线</vt:lpstr>
      <vt:lpstr>Wingdings</vt:lpstr>
      <vt:lpstr>方正卡通简体</vt:lpstr>
      <vt:lpstr>方正有猫在简体</vt:lpstr>
      <vt:lpstr>方正少儿简体</vt:lpstr>
      <vt:lpstr>UTM Gradoo</vt:lpstr>
      <vt:lpstr>Microsoft YaHei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儿童卡通PPT [自动保存的]</dc:title>
  <dc:creator>KTUTS</dc:creator>
  <cp:keywords>Bao</cp:keywords>
  <cp:lastModifiedBy>Windows</cp:lastModifiedBy>
  <cp:revision>99</cp:revision>
  <dcterms:created xsi:type="dcterms:W3CDTF">2016-11-30T05:40:27Z</dcterms:created>
  <dcterms:modified xsi:type="dcterms:W3CDTF">2021-09-26T15:11:55Z</dcterms:modified>
</cp:coreProperties>
</file>