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95" r:id="rId4"/>
    <p:sldId id="461" r:id="rId5"/>
    <p:sldId id="462" r:id="rId6"/>
    <p:sldId id="463" r:id="rId7"/>
    <p:sldId id="464" r:id="rId8"/>
    <p:sldId id="444" r:id="rId9"/>
    <p:sldId id="445" r:id="rId10"/>
    <p:sldId id="465" r:id="rId11"/>
    <p:sldId id="452" r:id="rId12"/>
    <p:sldId id="446" r:id="rId13"/>
    <p:sldId id="466" r:id="rId14"/>
    <p:sldId id="453" r:id="rId15"/>
    <p:sldId id="447" r:id="rId16"/>
    <p:sldId id="467" r:id="rId17"/>
    <p:sldId id="468" r:id="rId18"/>
    <p:sldId id="469" r:id="rId19"/>
    <p:sldId id="458" r:id="rId20"/>
    <p:sldId id="470" r:id="rId21"/>
    <p:sldId id="454" r:id="rId22"/>
    <p:sldId id="293" r:id="rId23"/>
    <p:sldId id="292" r:id="rId24"/>
  </p:sldIdLst>
  <p:sldSz cx="12192000" cy="6858000"/>
  <p:notesSz cx="6858000" cy="9144000"/>
  <p:embeddedFontLst>
    <p:embeddedFont>
      <p:font typeface="Impact" pitchFamily="34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宋体" charset="-122"/>
      <p:regular r:id="rId31"/>
    </p:embeddedFont>
    <p:embeddedFont>
      <p:font typeface="Curlz MT" pitchFamily="82" charset="0"/>
      <p:regular r:id="rId32"/>
    </p:embeddedFont>
    <p:embeddedFont>
      <p:font typeface="Calibri Light" charset="0"/>
      <p:regular r:id="rId33"/>
      <p:italic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F87"/>
    <a:srgbClr val="578B18"/>
    <a:srgbClr val="BADA5C"/>
    <a:srgbClr val="D2E692"/>
    <a:srgbClr val="7FC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4" d="100"/>
          <a:sy n="94" d="100"/>
        </p:scale>
        <p:origin x="-348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9E4A7-729C-40E3-97A5-ECCB03395AC8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9F910-6507-43E1-9965-76C4901909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98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" r="2655"/>
          <a:stretch>
            <a:fillRect/>
          </a:stretch>
        </p:blipFill>
        <p:spPr>
          <a:xfrm>
            <a:off x="-45085" y="169545"/>
            <a:ext cx="12245340" cy="674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0BFB37-FAB1-4FE8-95EE-D86CA670DCC4}" type="slidenum">
              <a:rPr lang="en-US" alt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4721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5.png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9.png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file:///C:\Users\Admin\Downloads\Toan_Luyentap_Ha\Toan_Luyentap_Ha\Broccoli_On_My_Plate.mp3" TargetMode="External"/><Relationship Id="rId7" Type="http://schemas.openxmlformats.org/officeDocument/2006/relationships/image" Target="../media/image10.GIF"/><Relationship Id="rId2" Type="http://schemas.microsoft.com/office/2007/relationships/media" Target="file:///C:\Users\Admin\Downloads\Toan_Luyentap_Ha\Toan_Luyentap_Ha\Broccoli_On_My_Plate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dmin\Downloads\Toan_Luyentap_Ha\Toan_Luyentap_Ha\Broccoli_On_My_Plate.mp3" TargetMode="External"/><Relationship Id="rId1" Type="http://schemas.microsoft.com/office/2007/relationships/media" Target="file:///C:\Users\Admin\Downloads\Toan_Luyentap_Ha\Toan_Luyentap_Ha\Broccoli_On_My_Plate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GIF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applause3.mp3" TargetMode="External"/><Relationship Id="rId1" Type="http://schemas.microsoft.com/office/2007/relationships/media" Target="applause3.mp3" TargetMode="External"/><Relationship Id="rId6" Type="http://schemas.openxmlformats.org/officeDocument/2006/relationships/image" Target="../media/image6.wm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applause3.mp3" TargetMode="External"/><Relationship Id="rId1" Type="http://schemas.microsoft.com/office/2007/relationships/media" Target="applause3.mp3" TargetMode="External"/><Relationship Id="rId6" Type="http://schemas.openxmlformats.org/officeDocument/2006/relationships/image" Target="../media/image6.wm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7.png"/><Relationship Id="rId3" Type="http://schemas.openxmlformats.org/officeDocument/2006/relationships/audio" Target="Tieng-coi-oto-www_nhacchuongvui_com.mp3" TargetMode="Externa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microsoft.com/office/2007/relationships/media" Target="Tieng-coi-oto-www_nhacchuongvui_com.mp3" TargetMode="External"/><Relationship Id="rId1" Type="http://schemas.openxmlformats.org/officeDocument/2006/relationships/video" Target="\clipboard\slides\NULL" TargetMode="Externa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1.png"/><Relationship Id="rId5" Type="http://schemas.openxmlformats.org/officeDocument/2006/relationships/audio" Target="Broccoli_On_My_Plate.mp3" TargetMode="External"/><Relationship Id="rId10" Type="http://schemas.openxmlformats.org/officeDocument/2006/relationships/image" Target="../media/image10.GIF"/><Relationship Id="rId4" Type="http://schemas.microsoft.com/office/2007/relationships/media" Target="Broccoli_On_My_Plate.mp3" TargetMode="Externa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video" Target="\clipboard\slides\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23FC8780-F5F4-4A73-A9A8-6BAFA97527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4" b="16765"/>
          <a:stretch/>
        </p:blipFill>
        <p:spPr>
          <a:xfrm>
            <a:off x="-309282" y="242047"/>
            <a:ext cx="6548719" cy="2460812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377"/>
            <a:ext cx="4654493" cy="40272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63" y="111449"/>
            <a:ext cx="7010033" cy="6773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199" y="0"/>
            <a:ext cx="15971521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739" y="5486401"/>
            <a:ext cx="1601787" cy="912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039" y="4114801"/>
            <a:ext cx="3025775" cy="2176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6251" y="365125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0251" y="633095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45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6757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7257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7757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757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524000" y="244475"/>
            <a:ext cx="9144000" cy="17462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2: 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biết số 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gồm: 5 triệu, 7 trăm nghìn, 6 chục nghìn, 3 trăm, 4 chục v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3B6672A8-0D57-4975-AE0D-D8E6B779BEF1}"/>
              </a:ext>
            </a:extLst>
          </p:cNvPr>
          <p:cNvGraphicFramePr/>
          <p:nvPr/>
        </p:nvGraphicFramePr>
        <p:xfrm>
          <a:off x="1524000" y="1643064"/>
          <a:ext cx="9067800" cy="3081338"/>
        </p:xfrm>
        <a:graphic>
          <a:graphicData uri="http://schemas.openxmlformats.org/drawingml/2006/table">
            <a:tbl>
              <a:tblPr/>
              <a:tblGrid>
                <a:gridCol w="1008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00138"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Lớp triệu</a:t>
                      </a:r>
                      <a:endParaRPr lang="en-US" sz="2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 </a:t>
                      </a:r>
                      <a:endParaRPr lang="en-US" sz="2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lvl="0" algn="ctr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Lớp đơn vị</a:t>
                      </a:r>
                      <a:endParaRPr lang="en-US" sz="2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10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 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endParaRPr sz="2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lnSpc>
                          <a:spcPts val="2000"/>
                        </a:lnSpc>
                        <a:buNone/>
                      </a:pPr>
                      <a:r>
                        <a:rPr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</a:t>
                      </a:r>
                      <a:endParaRPr lang="en-US" sz="23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0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  <a:endParaRPr 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B459A8-770E-41B1-8BB4-31712DDEFC71}"/>
              </a:ext>
            </a:extLst>
          </p:cNvPr>
          <p:cNvSpPr/>
          <p:nvPr/>
        </p:nvSpPr>
        <p:spPr>
          <a:xfrm>
            <a:off x="1524000" y="381000"/>
            <a:ext cx="88773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gồm: 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triệu, 7 trăm nghìn, 6 chục nghìn, 3 trăm, 4 chục v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đơn vị 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235DDD-4919-462B-890B-C54042932DF2}"/>
              </a:ext>
            </a:extLst>
          </p:cNvPr>
          <p:cNvSpPr/>
          <p:nvPr/>
        </p:nvSpPr>
        <p:spPr>
          <a:xfrm>
            <a:off x="38862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EC4E20-A5D2-4DE1-9BDF-03A2DBA86990}"/>
              </a:ext>
            </a:extLst>
          </p:cNvPr>
          <p:cNvSpPr/>
          <p:nvPr/>
        </p:nvSpPr>
        <p:spPr>
          <a:xfrm>
            <a:off x="4800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3C8A42-4E9F-4C8B-BA2D-7A5B1ABEAD70}"/>
              </a:ext>
            </a:extLst>
          </p:cNvPr>
          <p:cNvSpPr/>
          <p:nvPr/>
        </p:nvSpPr>
        <p:spPr>
          <a:xfrm>
            <a:off x="8915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44FCBF7-A347-4137-B6A6-64A14563EED0}"/>
              </a:ext>
            </a:extLst>
          </p:cNvPr>
          <p:cNvSpPr/>
          <p:nvPr/>
        </p:nvSpPr>
        <p:spPr>
          <a:xfrm>
            <a:off x="78486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00D750A-D6CA-4170-BD08-24EFF5B09B5F}"/>
              </a:ext>
            </a:extLst>
          </p:cNvPr>
          <p:cNvSpPr/>
          <p:nvPr/>
        </p:nvSpPr>
        <p:spPr>
          <a:xfrm>
            <a:off x="58674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267A297-FAC2-4EAD-88E9-395C364E94BD}"/>
              </a:ext>
            </a:extLst>
          </p:cNvPr>
          <p:cNvSpPr/>
          <p:nvPr/>
        </p:nvSpPr>
        <p:spPr>
          <a:xfrm>
            <a:off x="9829800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F550499-E9DA-40F1-A1B3-5CE871979477}"/>
              </a:ext>
            </a:extLst>
          </p:cNvPr>
          <p:cNvSpPr/>
          <p:nvPr/>
        </p:nvSpPr>
        <p:spPr>
          <a:xfrm>
            <a:off x="6824663" y="3548063"/>
            <a:ext cx="5715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DAD9EA8-3DD5-4F98-BD74-2852FD0DE503}"/>
              </a:ext>
            </a:extLst>
          </p:cNvPr>
          <p:cNvSpPr/>
          <p:nvPr/>
        </p:nvSpPr>
        <p:spPr>
          <a:xfrm>
            <a:off x="2000250" y="4495800"/>
            <a:ext cx="88773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l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5 760 342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844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880" y="0"/>
            <a:ext cx="1085088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0"/>
            <a:ext cx="1497438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239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189" y="4343401"/>
            <a:ext cx="2708275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201" y="388620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835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4001" y="7132638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49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451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562100" y="304800"/>
            <a:ext cx="9677400" cy="2362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3: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liệu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điều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tra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dân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nước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tháng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12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năm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1999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ở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bảng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sau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9" descr="namkaugf1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97200" y="3848100"/>
            <a:ext cx="3009900" cy="3009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8433">
            <a:extLst>
              <a:ext uri="{FF2B5EF4-FFF2-40B4-BE49-F238E27FC236}">
                <a16:creationId xmlns:a16="http://schemas.microsoft.com/office/drawing/2014/main" xmlns="" id="{A0463D49-D138-4441-9196-27404A0F5E17}"/>
              </a:ext>
            </a:extLst>
          </p:cNvPr>
          <p:cNvGraphicFramePr>
            <a:graphicFrameLocks/>
          </p:cNvGraphicFramePr>
          <p:nvPr/>
        </p:nvGraphicFramePr>
        <p:xfrm>
          <a:off x="1892300" y="1524000"/>
          <a:ext cx="4343400" cy="449580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dân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77 263 000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10 900 000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2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bang Nga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147 200 000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 Kỳ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273 300 000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2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 Độ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989 200 000</a:t>
                      </a: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22C81B7-28B7-494C-A615-15B24BCBDAAD}"/>
              </a:ext>
            </a:extLst>
          </p:cNvPr>
          <p:cNvSpPr txBox="1"/>
          <p:nvPr/>
        </p:nvSpPr>
        <p:spPr>
          <a:xfrm>
            <a:off x="6294438" y="2174875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nhiều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4A2CB3-B3AA-44D4-8152-C76984420E94}"/>
              </a:ext>
            </a:extLst>
          </p:cNvPr>
          <p:cNvSpPr txBox="1"/>
          <p:nvPr/>
        </p:nvSpPr>
        <p:spPr>
          <a:xfrm>
            <a:off x="6215063" y="3417888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n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nhất?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0AB3DA4-1E8B-4767-8510-C463E54E7806}"/>
              </a:ext>
            </a:extLst>
          </p:cNvPr>
          <p:cNvSpPr txBox="1"/>
          <p:nvPr/>
        </p:nvSpPr>
        <p:spPr>
          <a:xfrm>
            <a:off x="6324600" y="1752601"/>
            <a:ext cx="3505200" cy="523875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nước đó: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C667BA4-D4A8-4164-A93B-1534292A5144}"/>
              </a:ext>
            </a:extLst>
          </p:cNvPr>
          <p:cNvSpPr txBox="1"/>
          <p:nvPr/>
        </p:nvSpPr>
        <p:spPr>
          <a:xfrm>
            <a:off x="6324600" y="2305050"/>
            <a:ext cx="4254500" cy="9540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Nước Ấn Độ có số dân nhiều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799060-93DD-4AC4-BBDE-6D2A494C2A6E}"/>
              </a:ext>
            </a:extLst>
          </p:cNvPr>
          <p:cNvSpPr txBox="1"/>
          <p:nvPr/>
        </p:nvSpPr>
        <p:spPr>
          <a:xfrm>
            <a:off x="6321449" y="3327400"/>
            <a:ext cx="4343400" cy="522288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-Nước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có số dân ít nhất.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B502364-07DE-486A-917C-4F016AD09EEF}"/>
              </a:ext>
            </a:extLst>
          </p:cNvPr>
          <p:cNvSpPr/>
          <p:nvPr/>
        </p:nvSpPr>
        <p:spPr>
          <a:xfrm>
            <a:off x="4114801" y="5334000"/>
            <a:ext cx="210026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DB3BC1B-5327-4E5B-B609-25BD7C2C6C48}"/>
              </a:ext>
            </a:extLst>
          </p:cNvPr>
          <p:cNvSpPr/>
          <p:nvPr/>
        </p:nvSpPr>
        <p:spPr>
          <a:xfrm>
            <a:off x="4114801" y="2817814"/>
            <a:ext cx="2100263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01447C2-F443-44E5-AD66-2F8D463E92E4}"/>
              </a:ext>
            </a:extLst>
          </p:cNvPr>
          <p:cNvSpPr/>
          <p:nvPr/>
        </p:nvSpPr>
        <p:spPr>
          <a:xfrm>
            <a:off x="1514475" y="242887"/>
            <a:ext cx="9620250" cy="1190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3: Số liệu điều tra dân số của một số nước v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tháng 12 năm 1999 được viết ở bảng sau: </a:t>
            </a:r>
          </a:p>
          <a:p>
            <a:pPr lvl="0" algn="just">
              <a:buNone/>
            </a:pPr>
            <a:endParaRPr sz="3600" b="1" dirty="0">
              <a:solidFill>
                <a:srgbClr val="262673"/>
              </a:solidFill>
            </a:endParaRPr>
          </a:p>
          <a:p>
            <a:pPr lvl="0" algn="just">
              <a:buNone/>
            </a:pP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3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1DF7944B-825B-461A-AEA5-4A18287B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0" y="-1"/>
            <a:ext cx="4400550" cy="699809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19731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AA32C537-4B09-4119-9CE3-2BDAA98CFB25}"/>
              </a:ext>
            </a:extLst>
          </p:cNvPr>
          <p:cNvSpPr txBox="1">
            <a:spLocks/>
          </p:cNvSpPr>
          <p:nvPr/>
        </p:nvSpPr>
        <p:spPr>
          <a:xfrm>
            <a:off x="2286000" y="5943601"/>
            <a:ext cx="8229600" cy="957263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tổng số dân nước Ấn Độ sau 10 năm</a:t>
            </a:r>
          </a:p>
          <a:p>
            <a:pPr algn="ctr">
              <a:buFont typeface="Arial" pitchFamily="34" charset="0"/>
              <a:buNone/>
            </a:pPr>
            <a:r>
              <a:rPr lang="vi-VN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 năm 1901 đến năm 2011 )</a:t>
            </a:r>
            <a:endParaRPr lang="vi-VN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xmlns="" id="{0F49C47B-E2B4-4470-9752-C864614CD759}"/>
              </a:ext>
            </a:extLst>
          </p:cNvPr>
          <p:cNvGrpSpPr/>
          <p:nvPr/>
        </p:nvGrpSpPr>
        <p:grpSpPr>
          <a:xfrm>
            <a:off x="2057400" y="533400"/>
            <a:ext cx="8229600" cy="5410200"/>
            <a:chOff x="457201" y="484632"/>
            <a:chExt cx="8229600" cy="54589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2BEF125-E22F-44A2-8CCE-4A05036DE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1" y="484632"/>
              <a:ext cx="8229600" cy="54589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F9AB1AD-8E61-4F77-8321-0E8FF2F21A8A}"/>
                </a:ext>
              </a:extLst>
            </p:cNvPr>
            <p:cNvSpPr/>
            <p:nvPr/>
          </p:nvSpPr>
          <p:spPr>
            <a:xfrm>
              <a:off x="7848600" y="9906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1210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E691263-10C0-418D-A729-952432CC0D63}"/>
                </a:ext>
              </a:extLst>
            </p:cNvPr>
            <p:cNvSpPr/>
            <p:nvPr/>
          </p:nvSpPr>
          <p:spPr>
            <a:xfrm>
              <a:off x="7315200" y="1610868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1028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CF4C068-9DF6-441B-9675-B4CDF0782998}"/>
                </a:ext>
              </a:extLst>
            </p:cNvPr>
            <p:cNvSpPr/>
            <p:nvPr/>
          </p:nvSpPr>
          <p:spPr>
            <a:xfrm>
              <a:off x="6629400" y="22098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846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40D0DBC-DEC1-4E94-BF1D-1B7FC2D96905}"/>
                </a:ext>
              </a:extLst>
            </p:cNvPr>
            <p:cNvSpPr/>
            <p:nvPr/>
          </p:nvSpPr>
          <p:spPr>
            <a:xfrm>
              <a:off x="6096000" y="2824283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683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B4A6445-8A3E-4274-A760-453D912EE86D}"/>
                </a:ext>
              </a:extLst>
            </p:cNvPr>
            <p:cNvSpPr/>
            <p:nvPr/>
          </p:nvSpPr>
          <p:spPr>
            <a:xfrm>
              <a:off x="5486400" y="3287316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548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0FB3155-7A5F-4A62-B16D-623B3883769F}"/>
                </a:ext>
              </a:extLst>
            </p:cNvPr>
            <p:cNvSpPr/>
            <p:nvPr/>
          </p:nvSpPr>
          <p:spPr>
            <a:xfrm>
              <a:off x="4800600" y="3675285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439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65BEF9D-0E7A-4F93-B389-E0B752B029DC}"/>
                </a:ext>
              </a:extLst>
            </p:cNvPr>
            <p:cNvSpPr/>
            <p:nvPr/>
          </p:nvSpPr>
          <p:spPr>
            <a:xfrm>
              <a:off x="4191000" y="3952923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361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4959512-707A-4CEC-8419-EA1DAD844507}"/>
                </a:ext>
              </a:extLst>
            </p:cNvPr>
            <p:cNvSpPr/>
            <p:nvPr/>
          </p:nvSpPr>
          <p:spPr>
            <a:xfrm>
              <a:off x="3533193" y="4122738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318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2EB8C6C-C6C2-4E2B-A700-34E8815ED6AB}"/>
                </a:ext>
              </a:extLst>
            </p:cNvPr>
            <p:cNvSpPr/>
            <p:nvPr/>
          </p:nvSpPr>
          <p:spPr>
            <a:xfrm>
              <a:off x="2895600" y="4275138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278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56C9751-4A18-413F-A93B-CDF8A366916B}"/>
                </a:ext>
              </a:extLst>
            </p:cNvPr>
            <p:cNvSpPr/>
            <p:nvPr/>
          </p:nvSpPr>
          <p:spPr>
            <a:xfrm>
              <a:off x="2258007" y="4302234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251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105D3EA-CB94-49F0-8525-95623B6A9D3B}"/>
                </a:ext>
              </a:extLst>
            </p:cNvPr>
            <p:cNvSpPr/>
            <p:nvPr/>
          </p:nvSpPr>
          <p:spPr>
            <a:xfrm>
              <a:off x="1620414" y="4295354"/>
              <a:ext cx="762000" cy="22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252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CD66FB98-5D29-48FE-937B-070899D66C5D}"/>
                </a:ext>
              </a:extLst>
            </p:cNvPr>
            <p:cNvSpPr/>
            <p:nvPr/>
          </p:nvSpPr>
          <p:spPr>
            <a:xfrm>
              <a:off x="1066800" y="4324242"/>
              <a:ext cx="637593" cy="247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238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8032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999" y="0"/>
            <a:ext cx="1517724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5939" y="5507039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1" y="4141789"/>
            <a:ext cx="2989263" cy="214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26" y="3879850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3" name="Picture 19" descr="namkaugf1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97200" y="4191000"/>
            <a:ext cx="2667000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1201" y="7089775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49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451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2529">
            <a:extLst>
              <a:ext uri="{FF2B5EF4-FFF2-40B4-BE49-F238E27FC236}">
                <a16:creationId xmlns:a16="http://schemas.microsoft.com/office/drawing/2014/main" xmlns="" id="{FB464953-53E2-4B1E-92D4-7A386B1083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010771"/>
              </p:ext>
            </p:extLst>
          </p:nvPr>
        </p:nvGraphicFramePr>
        <p:xfrm>
          <a:off x="1600200" y="2196352"/>
          <a:ext cx="9426388" cy="4419600"/>
        </p:xfrm>
        <a:graphic>
          <a:graphicData uri="http://schemas.openxmlformats.org/drawingml/2006/table">
            <a:tbl>
              <a:tblPr/>
              <a:tblGrid>
                <a:gridCol w="32870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93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1 000 000 000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5 000 000 000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315 000 000 000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0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2D2D8A"/>
                          </a:solidFill>
                          <a:latin typeface="Arial" panose="020B0604020202020204" pitchFamily="34" charset="0"/>
                        </a:rPr>
                        <a:t>…………………..</a:t>
                      </a: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b="1" dirty="0">
                        <a:solidFill>
                          <a:srgbClr val="2D2D8A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E21BD6-64D7-4796-A37E-A3128F7A8491}"/>
              </a:ext>
            </a:extLst>
          </p:cNvPr>
          <p:cNvSpPr txBox="1"/>
          <p:nvPr/>
        </p:nvSpPr>
        <p:spPr>
          <a:xfrm>
            <a:off x="1082583" y="337344"/>
            <a:ext cx="6781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4: Viết v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chỗ chấm (theo mẫu)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645CFF-7522-427F-8666-BBD41137344B}"/>
              </a:ext>
            </a:extLst>
          </p:cNvPr>
          <p:cNvSpPr txBox="1"/>
          <p:nvPr/>
        </p:nvSpPr>
        <p:spPr>
          <a:xfrm>
            <a:off x="5288617" y="2850242"/>
            <a:ext cx="3467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Một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 hay 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một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9DDB66-3507-4DA5-BB6A-EBB8C0904F2D}"/>
              </a:ext>
            </a:extLst>
          </p:cNvPr>
          <p:cNvSpPr txBox="1"/>
          <p:nvPr/>
        </p:nvSpPr>
        <p:spPr>
          <a:xfrm>
            <a:off x="5288617" y="3851996"/>
            <a:ext cx="3825875" cy="369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Năm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 hay “………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47A57B-363C-4441-9A45-13FAB914B48F}"/>
              </a:ext>
            </a:extLst>
          </p:cNvPr>
          <p:cNvSpPr txBox="1"/>
          <p:nvPr/>
        </p:nvSpPr>
        <p:spPr>
          <a:xfrm>
            <a:off x="4848878" y="4715552"/>
            <a:ext cx="478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ba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trăm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mười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lăm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nghìn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hay “……… </a:t>
            </a:r>
            <a:r>
              <a:rPr lang="en-US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                          </a:t>
            </a:r>
            <a:r>
              <a:rPr lang="en-US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DAFF54-EA09-48CD-A2CC-AEEDC35BF59A}"/>
              </a:ext>
            </a:extLst>
          </p:cNvPr>
          <p:cNvSpPr txBox="1"/>
          <p:nvPr/>
        </p:nvSpPr>
        <p:spPr>
          <a:xfrm>
            <a:off x="5256866" y="5855333"/>
            <a:ext cx="3889375" cy="369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“………………….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triệu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 hay “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ba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tỉ</a:t>
            </a:r>
            <a:r>
              <a:rPr lang="en-US" b="1" dirty="0">
                <a:solidFill>
                  <a:schemeClr val="accent6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0531076-F7D4-4422-AA0F-0E07F7868DF4}"/>
              </a:ext>
            </a:extLst>
          </p:cNvPr>
          <p:cNvSpPr txBox="1"/>
          <p:nvPr/>
        </p:nvSpPr>
        <p:spPr>
          <a:xfrm>
            <a:off x="1360779" y="1538288"/>
            <a:ext cx="7543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triệu, 200 triệu, 300 triệu,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.., 900 triệu,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358386BE-4728-4ACA-86EC-4C807E681E95}"/>
              </a:ext>
            </a:extLst>
          </p:cNvPr>
          <p:cNvSpPr txBox="1"/>
          <p:nvPr/>
        </p:nvSpPr>
        <p:spPr>
          <a:xfrm>
            <a:off x="2583982" y="981682"/>
            <a:ext cx="86868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l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“một nghìn triệu” hay l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“một tỉ”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EA4BFF6C-217C-44FD-94E8-8195495B7070}"/>
              </a:ext>
            </a:extLst>
          </p:cNvPr>
          <p:cNvSpPr txBox="1"/>
          <p:nvPr/>
        </p:nvSpPr>
        <p:spPr>
          <a:xfrm>
            <a:off x="1460501" y="1000125"/>
            <a:ext cx="2398713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1 000 000 000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4388" y="3750734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8051" y="4935685"/>
            <a:ext cx="24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3955" y="5881091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3 000 000 000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8605" y="5727532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980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xmlns="" id="{BF35FD70-D720-41B7-8291-8A2189E99AF8}"/>
              </a:ext>
            </a:extLst>
          </p:cNvPr>
          <p:cNvGrpSpPr/>
          <p:nvPr/>
        </p:nvGrpSpPr>
        <p:grpSpPr>
          <a:xfrm>
            <a:off x="2910845" y="3160713"/>
            <a:ext cx="2519363" cy="2219326"/>
            <a:chOff x="1371600" y="2667000"/>
            <a:chExt cx="1981200" cy="1591057"/>
          </a:xfrm>
        </p:grpSpPr>
        <p:pic>
          <p:nvPicPr>
            <p:cNvPr id="3" name="Picture 15">
              <a:hlinkClick r:id="" action="ppaction://noaction"/>
              <a:extLst>
                <a:ext uri="{FF2B5EF4-FFF2-40B4-BE49-F238E27FC236}">
                  <a16:creationId xmlns:a16="http://schemas.microsoft.com/office/drawing/2014/main" xmlns="" id="{099258B1-F895-47A8-BB65-5FB949C81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" r="3257"/>
            <a:stretch/>
          </p:blipFill>
          <p:spPr>
            <a:xfrm>
              <a:off x="1371600" y="2667001"/>
              <a:ext cx="1981200" cy="159105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xmlns="" id="{6BA1C53E-AE4E-4C4A-8B6E-E4702B6FF131}"/>
                </a:ext>
              </a:extLst>
            </p:cNvPr>
            <p:cNvSpPr/>
            <p:nvPr/>
          </p:nvSpPr>
          <p:spPr>
            <a:xfrm>
              <a:off x="1371600" y="2667000"/>
              <a:ext cx="450273" cy="56823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36">
            <a:extLst>
              <a:ext uri="{FF2B5EF4-FFF2-40B4-BE49-F238E27FC236}">
                <a16:creationId xmlns:a16="http://schemas.microsoft.com/office/drawing/2014/main" xmlns="" id="{8DD16F92-45E1-479D-9E33-C3901810E439}"/>
              </a:ext>
            </a:extLst>
          </p:cNvPr>
          <p:cNvGrpSpPr/>
          <p:nvPr/>
        </p:nvGrpSpPr>
        <p:grpSpPr>
          <a:xfrm>
            <a:off x="6949444" y="3124200"/>
            <a:ext cx="2438400" cy="2235200"/>
            <a:chOff x="4724400" y="3114411"/>
            <a:chExt cx="1676400" cy="1332403"/>
          </a:xfrm>
        </p:grpSpPr>
        <p:pic>
          <p:nvPicPr>
            <p:cNvPr id="6" name="Picture 14">
              <a:hlinkClick r:id="" action="ppaction://noaction"/>
              <a:extLst>
                <a:ext uri="{FF2B5EF4-FFF2-40B4-BE49-F238E27FC236}">
                  <a16:creationId xmlns:a16="http://schemas.microsoft.com/office/drawing/2014/main" xmlns="" id="{8D18C86F-0627-42B3-8D18-47059EC07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8" r="4748"/>
            <a:stretch/>
          </p:blipFill>
          <p:spPr>
            <a:xfrm>
              <a:off x="4724400" y="3124200"/>
              <a:ext cx="1676400" cy="1322614"/>
            </a:xfrm>
            <a:prstGeom prst="rect">
              <a:avLst/>
            </a:prstGeom>
            <a:noFill/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xmlns="" id="{624B65FC-BDA4-4E4C-B911-7556C43E0B92}"/>
                </a:ext>
              </a:extLst>
            </p:cNvPr>
            <p:cNvSpPr/>
            <p:nvPr/>
          </p:nvSpPr>
          <p:spPr>
            <a:xfrm>
              <a:off x="4724400" y="3114411"/>
              <a:ext cx="457200" cy="489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7BA127-037D-4000-85CB-5313346F32F9}"/>
              </a:ext>
            </a:extLst>
          </p:cNvPr>
          <p:cNvSpPr txBox="1"/>
          <p:nvPr/>
        </p:nvSpPr>
        <p:spPr>
          <a:xfrm>
            <a:off x="1183170" y="418011"/>
            <a:ext cx="2987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578B18"/>
                </a:solidFill>
                <a:latin typeface="UTM Cookies" panose="02040603050506020204" pitchFamily="18" charset="0"/>
              </a:rPr>
              <a:t>Trò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D7FDCE-FBA4-4118-BB4F-05C8051647FE}"/>
              </a:ext>
            </a:extLst>
          </p:cNvPr>
          <p:cNvSpPr txBox="1"/>
          <p:nvPr/>
        </p:nvSpPr>
        <p:spPr>
          <a:xfrm>
            <a:off x="2897786" y="1132648"/>
            <a:ext cx="735489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4038882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775" y="46038"/>
            <a:ext cx="15999416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6457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1" y="4524375"/>
            <a:ext cx="2455863" cy="1766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201" y="38306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729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76401" y="7062788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4451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4951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1 0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ì Trum cái Pi Em | Trang Hân Blog">
            <a:extLst>
              <a:ext uri="{FF2B5EF4-FFF2-40B4-BE49-F238E27FC236}">
                <a16:creationId xmlns:a16="http://schemas.microsoft.com/office/drawing/2014/main" xmlns="" id="{C654A9B1-B537-41F0-B99C-28D771163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25"/>
            <a:ext cx="12192000" cy="683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AF9027B0-1027-42E0-B088-1AC7DF27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1" y="5124450"/>
            <a:ext cx="2455863" cy="1766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Broccoli_On_My_Plate">
            <a:hlinkClick r:id="" action="ppaction://media"/>
            <a:extLst>
              <a:ext uri="{FF2B5EF4-FFF2-40B4-BE49-F238E27FC236}">
                <a16:creationId xmlns:a16="http://schemas.microsoft.com/office/drawing/2014/main" xmlns="" id="{3B972021-A0A6-4B9F-BF2B-EF0EBC6A081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9563" y="6403976"/>
            <a:ext cx="487362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139952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/>
          <p:nvPr/>
        </p:nvSpPr>
        <p:spPr>
          <a:xfrm>
            <a:off x="1720377" y="1851645"/>
            <a:ext cx="9501319" cy="31547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19900" b="1" dirty="0">
                <a:solidFill>
                  <a:srgbClr val="578B18"/>
                </a:solidFill>
                <a:latin typeface="Curlz MT" charset="0"/>
                <a:ea typeface="Kozuka Gothic Pr6N B" pitchFamily="34" charset="-128"/>
              </a:rPr>
              <a:t>THANKS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xmlns="" id="{5E5B9A26-A89A-4BBC-9558-360C32A4E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888" y="5273675"/>
            <a:ext cx="1217612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xmlns="" id="{8F01A26E-6E61-447B-BC96-4E31DE8F7405}"/>
              </a:ext>
            </a:extLst>
          </p:cNvPr>
          <p:cNvSpPr>
            <a:spLocks noTextEdit="1"/>
          </p:cNvSpPr>
          <p:nvPr/>
        </p:nvSpPr>
        <p:spPr>
          <a:xfrm>
            <a:off x="3244851" y="60404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xmlns="" id="{9A005884-8260-4EDE-84BC-B66360EEA569}"/>
              </a:ext>
            </a:extLst>
          </p:cNvPr>
          <p:cNvSpPr>
            <a:spLocks noTextEdit="1"/>
          </p:cNvSpPr>
          <p:nvPr/>
        </p:nvSpPr>
        <p:spPr>
          <a:xfrm>
            <a:off x="3281364" y="60896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xmlns="" id="{60D1C76A-689A-4185-87AD-E758600AEFB1}"/>
              </a:ext>
            </a:extLst>
          </p:cNvPr>
          <p:cNvSpPr>
            <a:spLocks noTextEdit="1"/>
          </p:cNvSpPr>
          <p:nvPr/>
        </p:nvSpPr>
        <p:spPr>
          <a:xfrm>
            <a:off x="3305176" y="60277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xmlns="" id="{AA4DB5E0-46D7-4198-8471-0BD6D57F0DB8}"/>
              </a:ext>
            </a:extLst>
          </p:cNvPr>
          <p:cNvSpPr>
            <a:spLocks noTextEdit="1"/>
          </p:cNvSpPr>
          <p:nvPr/>
        </p:nvSpPr>
        <p:spPr>
          <a:xfrm>
            <a:off x="3348039" y="610393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xmlns="" id="{3F44853F-2FCD-48D4-A3CA-5BA859D6543D}"/>
              </a:ext>
            </a:extLst>
          </p:cNvPr>
          <p:cNvSpPr>
            <a:spLocks noTextEdit="1"/>
          </p:cNvSpPr>
          <p:nvPr/>
        </p:nvSpPr>
        <p:spPr>
          <a:xfrm>
            <a:off x="3305176" y="60753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xmlns="" id="{72E527E6-A3E9-4ACD-9652-C1F89053C9A3}"/>
              </a:ext>
            </a:extLst>
          </p:cNvPr>
          <p:cNvSpPr>
            <a:spLocks noTextEdit="1"/>
          </p:cNvSpPr>
          <p:nvPr/>
        </p:nvSpPr>
        <p:spPr>
          <a:xfrm>
            <a:off x="3238501" y="604202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xmlns="" id="{5507B0F3-4ECE-41CD-806D-05C2728F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70669"/>
            <a:ext cx="10519954" cy="1323439"/>
          </a:xfrm>
          <a:custGeom>
            <a:avLst/>
            <a:gdLst>
              <a:gd name="connsiteX0" fmla="*/ 0 w 10519954"/>
              <a:gd name="connsiteY0" fmla="*/ 0 h 1323439"/>
              <a:gd name="connsiteX1" fmla="*/ 762697 w 10519954"/>
              <a:gd name="connsiteY1" fmla="*/ 0 h 1323439"/>
              <a:gd name="connsiteX2" fmla="*/ 1314994 w 10519954"/>
              <a:gd name="connsiteY2" fmla="*/ 0 h 1323439"/>
              <a:gd name="connsiteX3" fmla="*/ 2182890 w 10519954"/>
              <a:gd name="connsiteY3" fmla="*/ 0 h 1323439"/>
              <a:gd name="connsiteX4" fmla="*/ 2524789 w 10519954"/>
              <a:gd name="connsiteY4" fmla="*/ 0 h 1323439"/>
              <a:gd name="connsiteX5" fmla="*/ 2866687 w 10519954"/>
              <a:gd name="connsiteY5" fmla="*/ 0 h 1323439"/>
              <a:gd name="connsiteX6" fmla="*/ 3313786 w 10519954"/>
              <a:gd name="connsiteY6" fmla="*/ 0 h 1323439"/>
              <a:gd name="connsiteX7" fmla="*/ 3971283 w 10519954"/>
              <a:gd name="connsiteY7" fmla="*/ 0 h 1323439"/>
              <a:gd name="connsiteX8" fmla="*/ 4839179 w 10519954"/>
              <a:gd name="connsiteY8" fmla="*/ 0 h 1323439"/>
              <a:gd name="connsiteX9" fmla="*/ 5601876 w 10519954"/>
              <a:gd name="connsiteY9" fmla="*/ 0 h 1323439"/>
              <a:gd name="connsiteX10" fmla="*/ 6048974 w 10519954"/>
              <a:gd name="connsiteY10" fmla="*/ 0 h 1323439"/>
              <a:gd name="connsiteX11" fmla="*/ 6916870 w 10519954"/>
              <a:gd name="connsiteY11" fmla="*/ 0 h 1323439"/>
              <a:gd name="connsiteX12" fmla="*/ 7784766 w 10519954"/>
              <a:gd name="connsiteY12" fmla="*/ 0 h 1323439"/>
              <a:gd name="connsiteX13" fmla="*/ 8126664 w 10519954"/>
              <a:gd name="connsiteY13" fmla="*/ 0 h 1323439"/>
              <a:gd name="connsiteX14" fmla="*/ 8468563 w 10519954"/>
              <a:gd name="connsiteY14" fmla="*/ 0 h 1323439"/>
              <a:gd name="connsiteX15" fmla="*/ 8915661 w 10519954"/>
              <a:gd name="connsiteY15" fmla="*/ 0 h 1323439"/>
              <a:gd name="connsiteX16" fmla="*/ 9573158 w 10519954"/>
              <a:gd name="connsiteY16" fmla="*/ 0 h 1323439"/>
              <a:gd name="connsiteX17" fmla="*/ 10519954 w 10519954"/>
              <a:gd name="connsiteY17" fmla="*/ 0 h 1323439"/>
              <a:gd name="connsiteX18" fmla="*/ 10519954 w 10519954"/>
              <a:gd name="connsiteY18" fmla="*/ 648485 h 1323439"/>
              <a:gd name="connsiteX19" fmla="*/ 10519954 w 10519954"/>
              <a:gd name="connsiteY19" fmla="*/ 1323439 h 1323439"/>
              <a:gd name="connsiteX20" fmla="*/ 9967656 w 10519954"/>
              <a:gd name="connsiteY20" fmla="*/ 1323439 h 1323439"/>
              <a:gd name="connsiteX21" fmla="*/ 9415359 w 10519954"/>
              <a:gd name="connsiteY21" fmla="*/ 1323439 h 1323439"/>
              <a:gd name="connsiteX22" fmla="*/ 9073460 w 10519954"/>
              <a:gd name="connsiteY22" fmla="*/ 1323439 h 1323439"/>
              <a:gd name="connsiteX23" fmla="*/ 8310764 w 10519954"/>
              <a:gd name="connsiteY23" fmla="*/ 1323439 h 1323439"/>
              <a:gd name="connsiteX24" fmla="*/ 7758466 w 10519954"/>
              <a:gd name="connsiteY24" fmla="*/ 1323439 h 1323439"/>
              <a:gd name="connsiteX25" fmla="*/ 7311368 w 10519954"/>
              <a:gd name="connsiteY25" fmla="*/ 1323439 h 1323439"/>
              <a:gd name="connsiteX26" fmla="*/ 6653871 w 10519954"/>
              <a:gd name="connsiteY26" fmla="*/ 1323439 h 1323439"/>
              <a:gd name="connsiteX27" fmla="*/ 5996374 w 10519954"/>
              <a:gd name="connsiteY27" fmla="*/ 1323439 h 1323439"/>
              <a:gd name="connsiteX28" fmla="*/ 5654475 w 10519954"/>
              <a:gd name="connsiteY28" fmla="*/ 1323439 h 1323439"/>
              <a:gd name="connsiteX29" fmla="*/ 4891779 w 10519954"/>
              <a:gd name="connsiteY29" fmla="*/ 1323439 h 1323439"/>
              <a:gd name="connsiteX30" fmla="*/ 4234281 w 10519954"/>
              <a:gd name="connsiteY30" fmla="*/ 1323439 h 1323439"/>
              <a:gd name="connsiteX31" fmla="*/ 3787183 w 10519954"/>
              <a:gd name="connsiteY31" fmla="*/ 1323439 h 1323439"/>
              <a:gd name="connsiteX32" fmla="*/ 3340085 w 10519954"/>
              <a:gd name="connsiteY32" fmla="*/ 1323439 h 1323439"/>
              <a:gd name="connsiteX33" fmla="*/ 2472189 w 10519954"/>
              <a:gd name="connsiteY33" fmla="*/ 1323439 h 1323439"/>
              <a:gd name="connsiteX34" fmla="*/ 1919892 w 10519954"/>
              <a:gd name="connsiteY34" fmla="*/ 1323439 h 1323439"/>
              <a:gd name="connsiteX35" fmla="*/ 1367594 w 10519954"/>
              <a:gd name="connsiteY35" fmla="*/ 1323439 h 1323439"/>
              <a:gd name="connsiteX36" fmla="*/ 0 w 10519954"/>
              <a:gd name="connsiteY36" fmla="*/ 1323439 h 1323439"/>
              <a:gd name="connsiteX37" fmla="*/ 0 w 10519954"/>
              <a:gd name="connsiteY37" fmla="*/ 661720 h 1323439"/>
              <a:gd name="connsiteX38" fmla="*/ 0 w 10519954"/>
              <a:gd name="connsiteY3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9954" h="1323439" fill="none" extrusionOk="0">
                <a:moveTo>
                  <a:pt x="0" y="0"/>
                </a:moveTo>
                <a:cubicBezTo>
                  <a:pt x="215913" y="-9420"/>
                  <a:pt x="431031" y="3708"/>
                  <a:pt x="762697" y="0"/>
                </a:cubicBezTo>
                <a:cubicBezTo>
                  <a:pt x="1094363" y="-3708"/>
                  <a:pt x="1119182" y="20816"/>
                  <a:pt x="1314994" y="0"/>
                </a:cubicBezTo>
                <a:cubicBezTo>
                  <a:pt x="1510806" y="-20816"/>
                  <a:pt x="1846273" y="22900"/>
                  <a:pt x="2182890" y="0"/>
                </a:cubicBezTo>
                <a:cubicBezTo>
                  <a:pt x="2519507" y="-22900"/>
                  <a:pt x="2358765" y="-9176"/>
                  <a:pt x="2524789" y="0"/>
                </a:cubicBezTo>
                <a:cubicBezTo>
                  <a:pt x="2690813" y="9176"/>
                  <a:pt x="2777951" y="537"/>
                  <a:pt x="2866687" y="0"/>
                </a:cubicBezTo>
                <a:cubicBezTo>
                  <a:pt x="2955423" y="-537"/>
                  <a:pt x="3180637" y="-9417"/>
                  <a:pt x="3313786" y="0"/>
                </a:cubicBezTo>
                <a:cubicBezTo>
                  <a:pt x="3446935" y="9417"/>
                  <a:pt x="3782650" y="-20523"/>
                  <a:pt x="3971283" y="0"/>
                </a:cubicBezTo>
                <a:cubicBezTo>
                  <a:pt x="4159916" y="20523"/>
                  <a:pt x="4468151" y="-14068"/>
                  <a:pt x="4839179" y="0"/>
                </a:cubicBezTo>
                <a:cubicBezTo>
                  <a:pt x="5210207" y="14068"/>
                  <a:pt x="5292181" y="33365"/>
                  <a:pt x="5601876" y="0"/>
                </a:cubicBezTo>
                <a:cubicBezTo>
                  <a:pt x="5911571" y="-33365"/>
                  <a:pt x="5929932" y="-15186"/>
                  <a:pt x="6048974" y="0"/>
                </a:cubicBezTo>
                <a:cubicBezTo>
                  <a:pt x="6168016" y="15186"/>
                  <a:pt x="6555773" y="22223"/>
                  <a:pt x="6916870" y="0"/>
                </a:cubicBezTo>
                <a:cubicBezTo>
                  <a:pt x="7277967" y="-22223"/>
                  <a:pt x="7436244" y="-24595"/>
                  <a:pt x="7784766" y="0"/>
                </a:cubicBezTo>
                <a:cubicBezTo>
                  <a:pt x="8133288" y="24595"/>
                  <a:pt x="8049390" y="10076"/>
                  <a:pt x="8126664" y="0"/>
                </a:cubicBezTo>
                <a:cubicBezTo>
                  <a:pt x="8203938" y="-10076"/>
                  <a:pt x="8329915" y="10666"/>
                  <a:pt x="8468563" y="0"/>
                </a:cubicBezTo>
                <a:cubicBezTo>
                  <a:pt x="8607211" y="-10666"/>
                  <a:pt x="8770558" y="-3221"/>
                  <a:pt x="8915661" y="0"/>
                </a:cubicBezTo>
                <a:cubicBezTo>
                  <a:pt x="9060764" y="3221"/>
                  <a:pt x="9367830" y="-24143"/>
                  <a:pt x="9573158" y="0"/>
                </a:cubicBezTo>
                <a:cubicBezTo>
                  <a:pt x="9778486" y="24143"/>
                  <a:pt x="10186730" y="-32887"/>
                  <a:pt x="10519954" y="0"/>
                </a:cubicBezTo>
                <a:cubicBezTo>
                  <a:pt x="10506085" y="274238"/>
                  <a:pt x="10506899" y="490379"/>
                  <a:pt x="10519954" y="648485"/>
                </a:cubicBezTo>
                <a:cubicBezTo>
                  <a:pt x="10533009" y="806591"/>
                  <a:pt x="10530720" y="1014874"/>
                  <a:pt x="10519954" y="1323439"/>
                </a:cubicBezTo>
                <a:cubicBezTo>
                  <a:pt x="10402642" y="1296429"/>
                  <a:pt x="10136235" y="1350025"/>
                  <a:pt x="9967656" y="1323439"/>
                </a:cubicBezTo>
                <a:cubicBezTo>
                  <a:pt x="9799077" y="1296853"/>
                  <a:pt x="9648081" y="1333038"/>
                  <a:pt x="9415359" y="1323439"/>
                </a:cubicBezTo>
                <a:cubicBezTo>
                  <a:pt x="9182637" y="1313840"/>
                  <a:pt x="9155160" y="1317236"/>
                  <a:pt x="9073460" y="1323439"/>
                </a:cubicBezTo>
                <a:cubicBezTo>
                  <a:pt x="8991760" y="1329642"/>
                  <a:pt x="8630769" y="1324543"/>
                  <a:pt x="8310764" y="1323439"/>
                </a:cubicBezTo>
                <a:cubicBezTo>
                  <a:pt x="7990759" y="1322335"/>
                  <a:pt x="7946109" y="1330151"/>
                  <a:pt x="7758466" y="1323439"/>
                </a:cubicBezTo>
                <a:cubicBezTo>
                  <a:pt x="7570823" y="1316727"/>
                  <a:pt x="7507065" y="1341460"/>
                  <a:pt x="7311368" y="1323439"/>
                </a:cubicBezTo>
                <a:cubicBezTo>
                  <a:pt x="7115671" y="1305418"/>
                  <a:pt x="6933566" y="1325040"/>
                  <a:pt x="6653871" y="1323439"/>
                </a:cubicBezTo>
                <a:cubicBezTo>
                  <a:pt x="6374176" y="1321838"/>
                  <a:pt x="6189739" y="1310466"/>
                  <a:pt x="5996374" y="1323439"/>
                </a:cubicBezTo>
                <a:cubicBezTo>
                  <a:pt x="5803009" y="1336412"/>
                  <a:pt x="5823481" y="1339193"/>
                  <a:pt x="5654475" y="1323439"/>
                </a:cubicBezTo>
                <a:cubicBezTo>
                  <a:pt x="5485469" y="1307685"/>
                  <a:pt x="5216891" y="1300716"/>
                  <a:pt x="4891779" y="1323439"/>
                </a:cubicBezTo>
                <a:cubicBezTo>
                  <a:pt x="4566667" y="1346162"/>
                  <a:pt x="4524420" y="1298670"/>
                  <a:pt x="4234281" y="1323439"/>
                </a:cubicBezTo>
                <a:cubicBezTo>
                  <a:pt x="3944142" y="1348208"/>
                  <a:pt x="3904255" y="1328451"/>
                  <a:pt x="3787183" y="1323439"/>
                </a:cubicBezTo>
                <a:cubicBezTo>
                  <a:pt x="3670111" y="1318427"/>
                  <a:pt x="3563040" y="1332142"/>
                  <a:pt x="3340085" y="1323439"/>
                </a:cubicBezTo>
                <a:cubicBezTo>
                  <a:pt x="3117130" y="1314736"/>
                  <a:pt x="2869714" y="1308295"/>
                  <a:pt x="2472189" y="1323439"/>
                </a:cubicBezTo>
                <a:cubicBezTo>
                  <a:pt x="2074664" y="1338583"/>
                  <a:pt x="2074491" y="1319929"/>
                  <a:pt x="1919892" y="1323439"/>
                </a:cubicBezTo>
                <a:cubicBezTo>
                  <a:pt x="1765293" y="1326949"/>
                  <a:pt x="1562504" y="1298117"/>
                  <a:pt x="1367594" y="1323439"/>
                </a:cubicBezTo>
                <a:cubicBezTo>
                  <a:pt x="1172684" y="1348761"/>
                  <a:pt x="510392" y="1363097"/>
                  <a:pt x="0" y="1323439"/>
                </a:cubicBezTo>
                <a:cubicBezTo>
                  <a:pt x="-24578" y="1134984"/>
                  <a:pt x="-9416" y="938487"/>
                  <a:pt x="0" y="661720"/>
                </a:cubicBezTo>
                <a:cubicBezTo>
                  <a:pt x="9416" y="384953"/>
                  <a:pt x="23032" y="229860"/>
                  <a:pt x="0" y="0"/>
                </a:cubicBezTo>
                <a:close/>
              </a:path>
              <a:path w="10519954" h="1323439" stroke="0" extrusionOk="0">
                <a:moveTo>
                  <a:pt x="0" y="0"/>
                </a:moveTo>
                <a:cubicBezTo>
                  <a:pt x="172426" y="-21088"/>
                  <a:pt x="264296" y="20782"/>
                  <a:pt x="447098" y="0"/>
                </a:cubicBezTo>
                <a:cubicBezTo>
                  <a:pt x="629900" y="-20782"/>
                  <a:pt x="945938" y="36095"/>
                  <a:pt x="1209795" y="0"/>
                </a:cubicBezTo>
                <a:cubicBezTo>
                  <a:pt x="1473652" y="-36095"/>
                  <a:pt x="1391246" y="9860"/>
                  <a:pt x="1551693" y="0"/>
                </a:cubicBezTo>
                <a:cubicBezTo>
                  <a:pt x="1712140" y="-9860"/>
                  <a:pt x="2212251" y="37038"/>
                  <a:pt x="2419589" y="0"/>
                </a:cubicBezTo>
                <a:cubicBezTo>
                  <a:pt x="2626927" y="-37038"/>
                  <a:pt x="2971569" y="-41617"/>
                  <a:pt x="3287486" y="0"/>
                </a:cubicBezTo>
                <a:cubicBezTo>
                  <a:pt x="3603403" y="41617"/>
                  <a:pt x="3597177" y="8019"/>
                  <a:pt x="3734584" y="0"/>
                </a:cubicBezTo>
                <a:cubicBezTo>
                  <a:pt x="3871991" y="-8019"/>
                  <a:pt x="4282990" y="-20099"/>
                  <a:pt x="4602480" y="0"/>
                </a:cubicBezTo>
                <a:cubicBezTo>
                  <a:pt x="4921970" y="20099"/>
                  <a:pt x="5008106" y="-26240"/>
                  <a:pt x="5154777" y="0"/>
                </a:cubicBezTo>
                <a:cubicBezTo>
                  <a:pt x="5301448" y="26240"/>
                  <a:pt x="5662734" y="-19474"/>
                  <a:pt x="5917474" y="0"/>
                </a:cubicBezTo>
                <a:cubicBezTo>
                  <a:pt x="6172214" y="19474"/>
                  <a:pt x="6370481" y="-1387"/>
                  <a:pt x="6680171" y="0"/>
                </a:cubicBezTo>
                <a:cubicBezTo>
                  <a:pt x="6989861" y="1387"/>
                  <a:pt x="7344019" y="-27136"/>
                  <a:pt x="7548067" y="0"/>
                </a:cubicBezTo>
                <a:cubicBezTo>
                  <a:pt x="7752115" y="27136"/>
                  <a:pt x="7874186" y="-26487"/>
                  <a:pt x="8100365" y="0"/>
                </a:cubicBezTo>
                <a:cubicBezTo>
                  <a:pt x="8326544" y="26487"/>
                  <a:pt x="8548544" y="13055"/>
                  <a:pt x="8863061" y="0"/>
                </a:cubicBezTo>
                <a:cubicBezTo>
                  <a:pt x="9177578" y="-13055"/>
                  <a:pt x="9227053" y="-23743"/>
                  <a:pt x="9415359" y="0"/>
                </a:cubicBezTo>
                <a:cubicBezTo>
                  <a:pt x="9603665" y="23743"/>
                  <a:pt x="10069016" y="50671"/>
                  <a:pt x="10519954" y="0"/>
                </a:cubicBezTo>
                <a:cubicBezTo>
                  <a:pt x="10514011" y="134506"/>
                  <a:pt x="10536692" y="433034"/>
                  <a:pt x="10519954" y="622016"/>
                </a:cubicBezTo>
                <a:cubicBezTo>
                  <a:pt x="10503216" y="810998"/>
                  <a:pt x="10502176" y="1071236"/>
                  <a:pt x="10519954" y="1323439"/>
                </a:cubicBezTo>
                <a:cubicBezTo>
                  <a:pt x="10434946" y="1330530"/>
                  <a:pt x="10309461" y="1307772"/>
                  <a:pt x="10178055" y="1323439"/>
                </a:cubicBezTo>
                <a:cubicBezTo>
                  <a:pt x="10046649" y="1339106"/>
                  <a:pt x="9849946" y="1334339"/>
                  <a:pt x="9730957" y="1323439"/>
                </a:cubicBezTo>
                <a:cubicBezTo>
                  <a:pt x="9611968" y="1312539"/>
                  <a:pt x="9254745" y="1297742"/>
                  <a:pt x="9073460" y="1323439"/>
                </a:cubicBezTo>
                <a:cubicBezTo>
                  <a:pt x="8892175" y="1349136"/>
                  <a:pt x="8761124" y="1303479"/>
                  <a:pt x="8626362" y="1323439"/>
                </a:cubicBezTo>
                <a:cubicBezTo>
                  <a:pt x="8491600" y="1343399"/>
                  <a:pt x="8371365" y="1333802"/>
                  <a:pt x="8179264" y="1323439"/>
                </a:cubicBezTo>
                <a:cubicBezTo>
                  <a:pt x="7987163" y="1313076"/>
                  <a:pt x="7623832" y="1286977"/>
                  <a:pt x="7311368" y="1323439"/>
                </a:cubicBezTo>
                <a:cubicBezTo>
                  <a:pt x="6998904" y="1359901"/>
                  <a:pt x="7030873" y="1304526"/>
                  <a:pt x="6864270" y="1323439"/>
                </a:cubicBezTo>
                <a:cubicBezTo>
                  <a:pt x="6697667" y="1342352"/>
                  <a:pt x="6359732" y="1337475"/>
                  <a:pt x="6206773" y="1323439"/>
                </a:cubicBezTo>
                <a:cubicBezTo>
                  <a:pt x="6053814" y="1309403"/>
                  <a:pt x="5805652" y="1325586"/>
                  <a:pt x="5549276" y="1323439"/>
                </a:cubicBezTo>
                <a:cubicBezTo>
                  <a:pt x="5292900" y="1321292"/>
                  <a:pt x="5288500" y="1329123"/>
                  <a:pt x="5207377" y="1323439"/>
                </a:cubicBezTo>
                <a:cubicBezTo>
                  <a:pt x="5126254" y="1317755"/>
                  <a:pt x="4719937" y="1354675"/>
                  <a:pt x="4444681" y="1323439"/>
                </a:cubicBezTo>
                <a:cubicBezTo>
                  <a:pt x="4169425" y="1292203"/>
                  <a:pt x="4141536" y="1333339"/>
                  <a:pt x="3997583" y="1323439"/>
                </a:cubicBezTo>
                <a:cubicBezTo>
                  <a:pt x="3853630" y="1313539"/>
                  <a:pt x="3781598" y="1320976"/>
                  <a:pt x="3655684" y="1323439"/>
                </a:cubicBezTo>
                <a:cubicBezTo>
                  <a:pt x="3529770" y="1325902"/>
                  <a:pt x="3333506" y="1305417"/>
                  <a:pt x="3103386" y="1323439"/>
                </a:cubicBezTo>
                <a:cubicBezTo>
                  <a:pt x="2873266" y="1341461"/>
                  <a:pt x="2713629" y="1299895"/>
                  <a:pt x="2340690" y="1323439"/>
                </a:cubicBezTo>
                <a:cubicBezTo>
                  <a:pt x="1967751" y="1346983"/>
                  <a:pt x="2129306" y="1313299"/>
                  <a:pt x="1998791" y="1323439"/>
                </a:cubicBezTo>
                <a:cubicBezTo>
                  <a:pt x="1868276" y="1333579"/>
                  <a:pt x="1553507" y="1341969"/>
                  <a:pt x="1341294" y="1323439"/>
                </a:cubicBezTo>
                <a:cubicBezTo>
                  <a:pt x="1129081" y="1304909"/>
                  <a:pt x="1081834" y="1308515"/>
                  <a:pt x="894196" y="1323439"/>
                </a:cubicBezTo>
                <a:cubicBezTo>
                  <a:pt x="706558" y="1338363"/>
                  <a:pt x="404079" y="1293567"/>
                  <a:pt x="0" y="1323439"/>
                </a:cubicBezTo>
                <a:cubicBezTo>
                  <a:pt x="-12162" y="1115609"/>
                  <a:pt x="-14383" y="900359"/>
                  <a:pt x="0" y="688188"/>
                </a:cubicBezTo>
                <a:cubicBezTo>
                  <a:pt x="14383" y="476017"/>
                  <a:pt x="-8510" y="244109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10429292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 1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Số  gồm:  8 triệu, 5 trăm nghìn, 5 nghìn, 7 trăm và 2 đơn vị được viết là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xmlns="" id="{6F424A89-5784-43A8-A7A5-1FF6FAB8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6" y="2160717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A. 8 505 702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xmlns="" id="{54DB7A10-0904-4A5F-9219-E4D50C17E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80" y="3287842"/>
            <a:ext cx="313372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D. 8 550 702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xmlns="" id="{FDA54728-0586-41A7-9C70-1C315F44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66" y="3302130"/>
            <a:ext cx="3124201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C. 8 055 702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xmlns="" id="{E8BB8EF6-D6A2-47AB-8D0D-D4138856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3" y="2144842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B. 8 505 720</a:t>
            </a: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xmlns="" id="{DA24B75D-37A7-487D-B427-26524CC2A48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1" y="650240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80630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xmlns="" id="{BF35FD70-D720-41B7-8291-8A2189E99AF8}"/>
              </a:ext>
            </a:extLst>
          </p:cNvPr>
          <p:cNvGrpSpPr/>
          <p:nvPr/>
        </p:nvGrpSpPr>
        <p:grpSpPr>
          <a:xfrm>
            <a:off x="2910845" y="3160713"/>
            <a:ext cx="2519363" cy="2219326"/>
            <a:chOff x="1371600" y="2667000"/>
            <a:chExt cx="1981200" cy="1591057"/>
          </a:xfrm>
        </p:grpSpPr>
        <p:pic>
          <p:nvPicPr>
            <p:cNvPr id="3" name="Picture 15">
              <a:hlinkClick r:id="" action="ppaction://noaction"/>
              <a:extLst>
                <a:ext uri="{FF2B5EF4-FFF2-40B4-BE49-F238E27FC236}">
                  <a16:creationId xmlns:a16="http://schemas.microsoft.com/office/drawing/2014/main" xmlns="" id="{099258B1-F895-47A8-BB65-5FB949C81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" r="3257"/>
            <a:stretch/>
          </p:blipFill>
          <p:spPr>
            <a:xfrm>
              <a:off x="1371600" y="2667001"/>
              <a:ext cx="1981200" cy="159105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xmlns="" id="{6BA1C53E-AE4E-4C4A-8B6E-E4702B6FF131}"/>
                </a:ext>
              </a:extLst>
            </p:cNvPr>
            <p:cNvSpPr/>
            <p:nvPr/>
          </p:nvSpPr>
          <p:spPr>
            <a:xfrm>
              <a:off x="1371600" y="2667000"/>
              <a:ext cx="450273" cy="56823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5" name="Group 36">
            <a:extLst>
              <a:ext uri="{FF2B5EF4-FFF2-40B4-BE49-F238E27FC236}">
                <a16:creationId xmlns:a16="http://schemas.microsoft.com/office/drawing/2014/main" xmlns="" id="{8DD16F92-45E1-479D-9E33-C3901810E439}"/>
              </a:ext>
            </a:extLst>
          </p:cNvPr>
          <p:cNvGrpSpPr/>
          <p:nvPr/>
        </p:nvGrpSpPr>
        <p:grpSpPr>
          <a:xfrm>
            <a:off x="6949444" y="3124200"/>
            <a:ext cx="2438400" cy="2235200"/>
            <a:chOff x="4724400" y="3114411"/>
            <a:chExt cx="1676400" cy="1332403"/>
          </a:xfrm>
        </p:grpSpPr>
        <p:pic>
          <p:nvPicPr>
            <p:cNvPr id="6" name="Picture 14">
              <a:hlinkClick r:id="" action="ppaction://noaction"/>
              <a:extLst>
                <a:ext uri="{FF2B5EF4-FFF2-40B4-BE49-F238E27FC236}">
                  <a16:creationId xmlns:a16="http://schemas.microsoft.com/office/drawing/2014/main" xmlns="" id="{8D18C86F-0627-42B3-8D18-47059EC07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8" r="4748"/>
            <a:stretch/>
          </p:blipFill>
          <p:spPr>
            <a:xfrm>
              <a:off x="4724400" y="3124200"/>
              <a:ext cx="1676400" cy="1322614"/>
            </a:xfrm>
            <a:prstGeom prst="rect">
              <a:avLst/>
            </a:prstGeom>
            <a:noFill/>
            <a:ln w="57150" cap="flat" cmpd="sng">
              <a:solidFill>
                <a:srgbClr val="FF33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7" name="Rectangle 18">
              <a:extLst>
                <a:ext uri="{FF2B5EF4-FFF2-40B4-BE49-F238E27FC236}">
                  <a16:creationId xmlns:a16="http://schemas.microsoft.com/office/drawing/2014/main" xmlns="" id="{624B65FC-BDA4-4E4C-B911-7556C43E0B92}"/>
                </a:ext>
              </a:extLst>
            </p:cNvPr>
            <p:cNvSpPr/>
            <p:nvPr/>
          </p:nvSpPr>
          <p:spPr>
            <a:xfrm>
              <a:off x="4724400" y="3114411"/>
              <a:ext cx="457200" cy="4898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ctr">
                <a:spcBef>
                  <a:spcPct val="0"/>
                </a:spcBef>
                <a:buNone/>
              </a:pPr>
              <a:r>
                <a:rPr b="1" dirty="0">
                  <a:solidFill>
                    <a:srgbClr val="990099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7BA127-037D-4000-85CB-5313346F32F9}"/>
              </a:ext>
            </a:extLst>
          </p:cNvPr>
          <p:cNvSpPr txBox="1"/>
          <p:nvPr/>
        </p:nvSpPr>
        <p:spPr>
          <a:xfrm>
            <a:off x="1183170" y="418011"/>
            <a:ext cx="2987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578B18"/>
                </a:solidFill>
                <a:latin typeface="UTM Cookies" panose="02040603050506020204" pitchFamily="18" charset="0"/>
              </a:rPr>
              <a:t>Trò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D7FDCE-FBA4-4118-BB4F-05C8051647FE}"/>
              </a:ext>
            </a:extLst>
          </p:cNvPr>
          <p:cNvSpPr txBox="1"/>
          <p:nvPr/>
        </p:nvSpPr>
        <p:spPr>
          <a:xfrm>
            <a:off x="2897786" y="1132648"/>
            <a:ext cx="735489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3620825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xmlns="" id="{90099073-E441-4B88-9138-4F085C63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888" y="5232400"/>
            <a:ext cx="1217612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xmlns="" id="{6B733D61-B9DD-4063-8CDA-58D6882A7ECD}"/>
              </a:ext>
            </a:extLst>
          </p:cNvPr>
          <p:cNvSpPr>
            <a:spLocks noTextEdit="1"/>
          </p:cNvSpPr>
          <p:nvPr/>
        </p:nvSpPr>
        <p:spPr>
          <a:xfrm>
            <a:off x="3244851" y="59991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xmlns="" id="{0D03C0BE-EFC4-47F6-A26D-6F4DEB900EB0}"/>
              </a:ext>
            </a:extLst>
          </p:cNvPr>
          <p:cNvSpPr>
            <a:spLocks noTextEdit="1"/>
          </p:cNvSpPr>
          <p:nvPr/>
        </p:nvSpPr>
        <p:spPr>
          <a:xfrm>
            <a:off x="3281364" y="6048375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xmlns="" id="{0F4AAC78-7598-4EB3-BC6A-03229590F95C}"/>
              </a:ext>
            </a:extLst>
          </p:cNvPr>
          <p:cNvSpPr>
            <a:spLocks noTextEdit="1"/>
          </p:cNvSpPr>
          <p:nvPr/>
        </p:nvSpPr>
        <p:spPr>
          <a:xfrm>
            <a:off x="3305176" y="59864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xmlns="" id="{D4047B80-7BA5-4CED-8BC0-2CD9FCF858B9}"/>
              </a:ext>
            </a:extLst>
          </p:cNvPr>
          <p:cNvSpPr>
            <a:spLocks noTextEdit="1"/>
          </p:cNvSpPr>
          <p:nvPr/>
        </p:nvSpPr>
        <p:spPr>
          <a:xfrm>
            <a:off x="3348039" y="6062664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xmlns="" id="{33B1B3A9-83E8-4385-B74B-860315BB3A56}"/>
              </a:ext>
            </a:extLst>
          </p:cNvPr>
          <p:cNvSpPr>
            <a:spLocks noTextEdit="1"/>
          </p:cNvSpPr>
          <p:nvPr/>
        </p:nvSpPr>
        <p:spPr>
          <a:xfrm>
            <a:off x="3305176" y="6034089"/>
            <a:ext cx="911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xmlns="" id="{365AC21C-083B-42EC-8270-51BB5E658DFC}"/>
              </a:ext>
            </a:extLst>
          </p:cNvPr>
          <p:cNvSpPr>
            <a:spLocks noTextEdit="1"/>
          </p:cNvSpPr>
          <p:nvPr/>
        </p:nvSpPr>
        <p:spPr>
          <a:xfrm>
            <a:off x="3238501" y="6000750"/>
            <a:ext cx="9112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xmlns="" id="{7BD09118-C0FC-4383-9038-542B8065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577" y="494984"/>
            <a:ext cx="10565673" cy="1323975"/>
          </a:xfrm>
          <a:custGeom>
            <a:avLst/>
            <a:gdLst>
              <a:gd name="connsiteX0" fmla="*/ 0 w 10565673"/>
              <a:gd name="connsiteY0" fmla="*/ 0 h 1323975"/>
              <a:gd name="connsiteX1" fmla="*/ 871668 w 10565673"/>
              <a:gd name="connsiteY1" fmla="*/ 0 h 1323975"/>
              <a:gd name="connsiteX2" fmla="*/ 1532023 w 10565673"/>
              <a:gd name="connsiteY2" fmla="*/ 0 h 1323975"/>
              <a:gd name="connsiteX3" fmla="*/ 1981064 w 10565673"/>
              <a:gd name="connsiteY3" fmla="*/ 0 h 1323975"/>
              <a:gd name="connsiteX4" fmla="*/ 2324448 w 10565673"/>
              <a:gd name="connsiteY4" fmla="*/ 0 h 1323975"/>
              <a:gd name="connsiteX5" fmla="*/ 2667832 w 10565673"/>
              <a:gd name="connsiteY5" fmla="*/ 0 h 1323975"/>
              <a:gd name="connsiteX6" fmla="*/ 3116874 w 10565673"/>
              <a:gd name="connsiteY6" fmla="*/ 0 h 1323975"/>
              <a:gd name="connsiteX7" fmla="*/ 3882885 w 10565673"/>
              <a:gd name="connsiteY7" fmla="*/ 0 h 1323975"/>
              <a:gd name="connsiteX8" fmla="*/ 4331926 w 10565673"/>
              <a:gd name="connsiteY8" fmla="*/ 0 h 1323975"/>
              <a:gd name="connsiteX9" fmla="*/ 5203594 w 10565673"/>
              <a:gd name="connsiteY9" fmla="*/ 0 h 1323975"/>
              <a:gd name="connsiteX10" fmla="*/ 5863949 w 10565673"/>
              <a:gd name="connsiteY10" fmla="*/ 0 h 1323975"/>
              <a:gd name="connsiteX11" fmla="*/ 6735617 w 10565673"/>
              <a:gd name="connsiteY11" fmla="*/ 0 h 1323975"/>
              <a:gd name="connsiteX12" fmla="*/ 7184658 w 10565673"/>
              <a:gd name="connsiteY12" fmla="*/ 0 h 1323975"/>
              <a:gd name="connsiteX13" fmla="*/ 7739355 w 10565673"/>
              <a:gd name="connsiteY13" fmla="*/ 0 h 1323975"/>
              <a:gd name="connsiteX14" fmla="*/ 8611023 w 10565673"/>
              <a:gd name="connsiteY14" fmla="*/ 0 h 1323975"/>
              <a:gd name="connsiteX15" fmla="*/ 9271378 w 10565673"/>
              <a:gd name="connsiteY15" fmla="*/ 0 h 1323975"/>
              <a:gd name="connsiteX16" fmla="*/ 9826076 w 10565673"/>
              <a:gd name="connsiteY16" fmla="*/ 0 h 1323975"/>
              <a:gd name="connsiteX17" fmla="*/ 10565673 w 10565673"/>
              <a:gd name="connsiteY17" fmla="*/ 0 h 1323975"/>
              <a:gd name="connsiteX18" fmla="*/ 10565673 w 10565673"/>
              <a:gd name="connsiteY18" fmla="*/ 661988 h 1323975"/>
              <a:gd name="connsiteX19" fmla="*/ 10565673 w 10565673"/>
              <a:gd name="connsiteY19" fmla="*/ 1323975 h 1323975"/>
              <a:gd name="connsiteX20" fmla="*/ 9799662 w 10565673"/>
              <a:gd name="connsiteY20" fmla="*/ 1323975 h 1323975"/>
              <a:gd name="connsiteX21" fmla="*/ 9350621 w 10565673"/>
              <a:gd name="connsiteY21" fmla="*/ 1323975 h 1323975"/>
              <a:gd name="connsiteX22" fmla="*/ 9007236 w 10565673"/>
              <a:gd name="connsiteY22" fmla="*/ 1323975 h 1323975"/>
              <a:gd name="connsiteX23" fmla="*/ 8663852 w 10565673"/>
              <a:gd name="connsiteY23" fmla="*/ 1323975 h 1323975"/>
              <a:gd name="connsiteX24" fmla="*/ 7897841 w 10565673"/>
              <a:gd name="connsiteY24" fmla="*/ 1323975 h 1323975"/>
              <a:gd name="connsiteX25" fmla="*/ 7343143 w 10565673"/>
              <a:gd name="connsiteY25" fmla="*/ 1323975 h 1323975"/>
              <a:gd name="connsiteX26" fmla="*/ 6471475 w 10565673"/>
              <a:gd name="connsiteY26" fmla="*/ 1323975 h 1323975"/>
              <a:gd name="connsiteX27" fmla="*/ 6128090 w 10565673"/>
              <a:gd name="connsiteY27" fmla="*/ 1323975 h 1323975"/>
              <a:gd name="connsiteX28" fmla="*/ 5679049 w 10565673"/>
              <a:gd name="connsiteY28" fmla="*/ 1323975 h 1323975"/>
              <a:gd name="connsiteX29" fmla="*/ 5124351 w 10565673"/>
              <a:gd name="connsiteY29" fmla="*/ 1323975 h 1323975"/>
              <a:gd name="connsiteX30" fmla="*/ 4463997 w 10565673"/>
              <a:gd name="connsiteY30" fmla="*/ 1323975 h 1323975"/>
              <a:gd name="connsiteX31" fmla="*/ 3592329 w 10565673"/>
              <a:gd name="connsiteY31" fmla="*/ 1323975 h 1323975"/>
              <a:gd name="connsiteX32" fmla="*/ 3037631 w 10565673"/>
              <a:gd name="connsiteY32" fmla="*/ 1323975 h 1323975"/>
              <a:gd name="connsiteX33" fmla="*/ 2377276 w 10565673"/>
              <a:gd name="connsiteY33" fmla="*/ 1323975 h 1323975"/>
              <a:gd name="connsiteX34" fmla="*/ 1716922 w 10565673"/>
              <a:gd name="connsiteY34" fmla="*/ 1323975 h 1323975"/>
              <a:gd name="connsiteX35" fmla="*/ 1267881 w 10565673"/>
              <a:gd name="connsiteY35" fmla="*/ 1323975 h 1323975"/>
              <a:gd name="connsiteX36" fmla="*/ 607526 w 10565673"/>
              <a:gd name="connsiteY36" fmla="*/ 1323975 h 1323975"/>
              <a:gd name="connsiteX37" fmla="*/ 0 w 10565673"/>
              <a:gd name="connsiteY37" fmla="*/ 1323975 h 1323975"/>
              <a:gd name="connsiteX38" fmla="*/ 0 w 10565673"/>
              <a:gd name="connsiteY38" fmla="*/ 635508 h 1323975"/>
              <a:gd name="connsiteX39" fmla="*/ 0 w 10565673"/>
              <a:gd name="connsiteY39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65673" h="1323975" fill="none" extrusionOk="0">
                <a:moveTo>
                  <a:pt x="0" y="0"/>
                </a:moveTo>
                <a:cubicBezTo>
                  <a:pt x="299664" y="25105"/>
                  <a:pt x="583759" y="3207"/>
                  <a:pt x="871668" y="0"/>
                </a:cubicBezTo>
                <a:cubicBezTo>
                  <a:pt x="1159577" y="-3207"/>
                  <a:pt x="1388112" y="-20557"/>
                  <a:pt x="1532023" y="0"/>
                </a:cubicBezTo>
                <a:cubicBezTo>
                  <a:pt x="1675935" y="20557"/>
                  <a:pt x="1889013" y="3712"/>
                  <a:pt x="1981064" y="0"/>
                </a:cubicBezTo>
                <a:cubicBezTo>
                  <a:pt x="2073115" y="-3712"/>
                  <a:pt x="2162637" y="-726"/>
                  <a:pt x="2324448" y="0"/>
                </a:cubicBezTo>
                <a:cubicBezTo>
                  <a:pt x="2486259" y="726"/>
                  <a:pt x="2581019" y="10846"/>
                  <a:pt x="2667832" y="0"/>
                </a:cubicBezTo>
                <a:cubicBezTo>
                  <a:pt x="2754645" y="-10846"/>
                  <a:pt x="2980030" y="-15684"/>
                  <a:pt x="3116874" y="0"/>
                </a:cubicBezTo>
                <a:cubicBezTo>
                  <a:pt x="3253718" y="15684"/>
                  <a:pt x="3517486" y="10657"/>
                  <a:pt x="3882885" y="0"/>
                </a:cubicBezTo>
                <a:cubicBezTo>
                  <a:pt x="4248284" y="-10657"/>
                  <a:pt x="4124294" y="-3479"/>
                  <a:pt x="4331926" y="0"/>
                </a:cubicBezTo>
                <a:cubicBezTo>
                  <a:pt x="4539558" y="3479"/>
                  <a:pt x="4971925" y="19366"/>
                  <a:pt x="5203594" y="0"/>
                </a:cubicBezTo>
                <a:cubicBezTo>
                  <a:pt x="5435263" y="-19366"/>
                  <a:pt x="5586453" y="-28783"/>
                  <a:pt x="5863949" y="0"/>
                </a:cubicBezTo>
                <a:cubicBezTo>
                  <a:pt x="6141445" y="28783"/>
                  <a:pt x="6402083" y="20227"/>
                  <a:pt x="6735617" y="0"/>
                </a:cubicBezTo>
                <a:cubicBezTo>
                  <a:pt x="7069151" y="-20227"/>
                  <a:pt x="7051042" y="8553"/>
                  <a:pt x="7184658" y="0"/>
                </a:cubicBezTo>
                <a:cubicBezTo>
                  <a:pt x="7318274" y="-8553"/>
                  <a:pt x="7476170" y="27194"/>
                  <a:pt x="7739355" y="0"/>
                </a:cubicBezTo>
                <a:cubicBezTo>
                  <a:pt x="8002540" y="-27194"/>
                  <a:pt x="8400876" y="-4121"/>
                  <a:pt x="8611023" y="0"/>
                </a:cubicBezTo>
                <a:cubicBezTo>
                  <a:pt x="8821170" y="4121"/>
                  <a:pt x="8948821" y="-9434"/>
                  <a:pt x="9271378" y="0"/>
                </a:cubicBezTo>
                <a:cubicBezTo>
                  <a:pt x="9593935" y="9434"/>
                  <a:pt x="9642947" y="6049"/>
                  <a:pt x="9826076" y="0"/>
                </a:cubicBezTo>
                <a:cubicBezTo>
                  <a:pt x="10009205" y="-6049"/>
                  <a:pt x="10408831" y="-24437"/>
                  <a:pt x="10565673" y="0"/>
                </a:cubicBezTo>
                <a:cubicBezTo>
                  <a:pt x="10559376" y="168583"/>
                  <a:pt x="10573599" y="467988"/>
                  <a:pt x="10565673" y="661988"/>
                </a:cubicBezTo>
                <a:cubicBezTo>
                  <a:pt x="10557747" y="855988"/>
                  <a:pt x="10557470" y="1146548"/>
                  <a:pt x="10565673" y="1323975"/>
                </a:cubicBezTo>
                <a:cubicBezTo>
                  <a:pt x="10192750" y="1308824"/>
                  <a:pt x="9983239" y="1345592"/>
                  <a:pt x="9799662" y="1323975"/>
                </a:cubicBezTo>
                <a:cubicBezTo>
                  <a:pt x="9616085" y="1302358"/>
                  <a:pt x="9499090" y="1317941"/>
                  <a:pt x="9350621" y="1323975"/>
                </a:cubicBezTo>
                <a:cubicBezTo>
                  <a:pt x="9202152" y="1330009"/>
                  <a:pt x="9089205" y="1315185"/>
                  <a:pt x="9007236" y="1323975"/>
                </a:cubicBezTo>
                <a:cubicBezTo>
                  <a:pt x="8925268" y="1332765"/>
                  <a:pt x="8738987" y="1339596"/>
                  <a:pt x="8663852" y="1323975"/>
                </a:cubicBezTo>
                <a:cubicBezTo>
                  <a:pt x="8588717" y="1308354"/>
                  <a:pt x="8069236" y="1305359"/>
                  <a:pt x="7897841" y="1323975"/>
                </a:cubicBezTo>
                <a:cubicBezTo>
                  <a:pt x="7726446" y="1342591"/>
                  <a:pt x="7562968" y="1316321"/>
                  <a:pt x="7343143" y="1323975"/>
                </a:cubicBezTo>
                <a:cubicBezTo>
                  <a:pt x="7123318" y="1331629"/>
                  <a:pt x="6689009" y="1347272"/>
                  <a:pt x="6471475" y="1323975"/>
                </a:cubicBezTo>
                <a:cubicBezTo>
                  <a:pt x="6253941" y="1300678"/>
                  <a:pt x="6225993" y="1332613"/>
                  <a:pt x="6128090" y="1323975"/>
                </a:cubicBezTo>
                <a:cubicBezTo>
                  <a:pt x="6030187" y="1315337"/>
                  <a:pt x="5861014" y="1312251"/>
                  <a:pt x="5679049" y="1323975"/>
                </a:cubicBezTo>
                <a:cubicBezTo>
                  <a:pt x="5497084" y="1335699"/>
                  <a:pt x="5295556" y="1325085"/>
                  <a:pt x="5124351" y="1323975"/>
                </a:cubicBezTo>
                <a:cubicBezTo>
                  <a:pt x="4953146" y="1322865"/>
                  <a:pt x="4606494" y="1342495"/>
                  <a:pt x="4463997" y="1323975"/>
                </a:cubicBezTo>
                <a:cubicBezTo>
                  <a:pt x="4321500" y="1305455"/>
                  <a:pt x="3826998" y="1341859"/>
                  <a:pt x="3592329" y="1323975"/>
                </a:cubicBezTo>
                <a:cubicBezTo>
                  <a:pt x="3357660" y="1306091"/>
                  <a:pt x="3280443" y="1321937"/>
                  <a:pt x="3037631" y="1323975"/>
                </a:cubicBezTo>
                <a:cubicBezTo>
                  <a:pt x="2794819" y="1326013"/>
                  <a:pt x="2695586" y="1354032"/>
                  <a:pt x="2377276" y="1323975"/>
                </a:cubicBezTo>
                <a:cubicBezTo>
                  <a:pt x="2058967" y="1293918"/>
                  <a:pt x="1992640" y="1314391"/>
                  <a:pt x="1716922" y="1323975"/>
                </a:cubicBezTo>
                <a:cubicBezTo>
                  <a:pt x="1441204" y="1333559"/>
                  <a:pt x="1366859" y="1309615"/>
                  <a:pt x="1267881" y="1323975"/>
                </a:cubicBezTo>
                <a:cubicBezTo>
                  <a:pt x="1168903" y="1338335"/>
                  <a:pt x="790051" y="1308535"/>
                  <a:pt x="607526" y="1323975"/>
                </a:cubicBezTo>
                <a:cubicBezTo>
                  <a:pt x="425002" y="1339415"/>
                  <a:pt x="211449" y="1307162"/>
                  <a:pt x="0" y="1323975"/>
                </a:cubicBezTo>
                <a:cubicBezTo>
                  <a:pt x="15384" y="1180876"/>
                  <a:pt x="-10111" y="916432"/>
                  <a:pt x="0" y="635508"/>
                </a:cubicBezTo>
                <a:cubicBezTo>
                  <a:pt x="10111" y="354584"/>
                  <a:pt x="11087" y="187106"/>
                  <a:pt x="0" y="0"/>
                </a:cubicBezTo>
                <a:close/>
              </a:path>
              <a:path w="10565673" h="1323975" stroke="0" extrusionOk="0">
                <a:moveTo>
                  <a:pt x="0" y="0"/>
                </a:moveTo>
                <a:cubicBezTo>
                  <a:pt x="177076" y="-12658"/>
                  <a:pt x="520796" y="-12310"/>
                  <a:pt x="660355" y="0"/>
                </a:cubicBezTo>
                <a:cubicBezTo>
                  <a:pt x="799914" y="12310"/>
                  <a:pt x="846251" y="-8756"/>
                  <a:pt x="1003739" y="0"/>
                </a:cubicBezTo>
                <a:cubicBezTo>
                  <a:pt x="1161227" y="8756"/>
                  <a:pt x="1531666" y="-14319"/>
                  <a:pt x="1664093" y="0"/>
                </a:cubicBezTo>
                <a:cubicBezTo>
                  <a:pt x="1796520" y="14319"/>
                  <a:pt x="2034980" y="12623"/>
                  <a:pt x="2218791" y="0"/>
                </a:cubicBezTo>
                <a:cubicBezTo>
                  <a:pt x="2402602" y="-12623"/>
                  <a:pt x="2483826" y="-4194"/>
                  <a:pt x="2562176" y="0"/>
                </a:cubicBezTo>
                <a:cubicBezTo>
                  <a:pt x="2640526" y="4194"/>
                  <a:pt x="2882841" y="17492"/>
                  <a:pt x="3011217" y="0"/>
                </a:cubicBezTo>
                <a:cubicBezTo>
                  <a:pt x="3139593" y="-17492"/>
                  <a:pt x="3490889" y="-13584"/>
                  <a:pt x="3882885" y="0"/>
                </a:cubicBezTo>
                <a:cubicBezTo>
                  <a:pt x="4274881" y="13584"/>
                  <a:pt x="4056139" y="5006"/>
                  <a:pt x="4226269" y="0"/>
                </a:cubicBezTo>
                <a:cubicBezTo>
                  <a:pt x="4396399" y="-5006"/>
                  <a:pt x="4833770" y="-21747"/>
                  <a:pt x="5097937" y="0"/>
                </a:cubicBezTo>
                <a:cubicBezTo>
                  <a:pt x="5362104" y="21747"/>
                  <a:pt x="5490277" y="-15367"/>
                  <a:pt x="5652635" y="0"/>
                </a:cubicBezTo>
                <a:cubicBezTo>
                  <a:pt x="5814993" y="15367"/>
                  <a:pt x="5898581" y="11470"/>
                  <a:pt x="6101676" y="0"/>
                </a:cubicBezTo>
                <a:cubicBezTo>
                  <a:pt x="6304771" y="-11470"/>
                  <a:pt x="6434440" y="16278"/>
                  <a:pt x="6550717" y="0"/>
                </a:cubicBezTo>
                <a:cubicBezTo>
                  <a:pt x="6666994" y="-16278"/>
                  <a:pt x="6734370" y="-7273"/>
                  <a:pt x="6894102" y="0"/>
                </a:cubicBezTo>
                <a:cubicBezTo>
                  <a:pt x="7053835" y="7273"/>
                  <a:pt x="7322897" y="-23131"/>
                  <a:pt x="7554456" y="0"/>
                </a:cubicBezTo>
                <a:cubicBezTo>
                  <a:pt x="7786015" y="23131"/>
                  <a:pt x="8163693" y="10698"/>
                  <a:pt x="8320467" y="0"/>
                </a:cubicBezTo>
                <a:cubicBezTo>
                  <a:pt x="8477241" y="-10698"/>
                  <a:pt x="8735185" y="-1538"/>
                  <a:pt x="8980822" y="0"/>
                </a:cubicBezTo>
                <a:cubicBezTo>
                  <a:pt x="9226460" y="1538"/>
                  <a:pt x="9430936" y="31545"/>
                  <a:pt x="9852490" y="0"/>
                </a:cubicBezTo>
                <a:cubicBezTo>
                  <a:pt x="10274044" y="-31545"/>
                  <a:pt x="10416841" y="-287"/>
                  <a:pt x="10565673" y="0"/>
                </a:cubicBezTo>
                <a:cubicBezTo>
                  <a:pt x="10545870" y="180039"/>
                  <a:pt x="10549295" y="416936"/>
                  <a:pt x="10565673" y="635508"/>
                </a:cubicBezTo>
                <a:cubicBezTo>
                  <a:pt x="10582051" y="854080"/>
                  <a:pt x="10554834" y="1058187"/>
                  <a:pt x="10565673" y="1323975"/>
                </a:cubicBezTo>
                <a:cubicBezTo>
                  <a:pt x="10376696" y="1302911"/>
                  <a:pt x="10208291" y="1296802"/>
                  <a:pt x="9905318" y="1323975"/>
                </a:cubicBezTo>
                <a:cubicBezTo>
                  <a:pt x="9602346" y="1351148"/>
                  <a:pt x="9408256" y="1299254"/>
                  <a:pt x="9244964" y="1323975"/>
                </a:cubicBezTo>
                <a:cubicBezTo>
                  <a:pt x="9081672" y="1348696"/>
                  <a:pt x="8650544" y="1325033"/>
                  <a:pt x="8373296" y="1323975"/>
                </a:cubicBezTo>
                <a:cubicBezTo>
                  <a:pt x="8096048" y="1322917"/>
                  <a:pt x="7963268" y="1319620"/>
                  <a:pt x="7607285" y="1323975"/>
                </a:cubicBezTo>
                <a:cubicBezTo>
                  <a:pt x="7251302" y="1328330"/>
                  <a:pt x="7305545" y="1329726"/>
                  <a:pt x="7158243" y="1323975"/>
                </a:cubicBezTo>
                <a:cubicBezTo>
                  <a:pt x="7010941" y="1318224"/>
                  <a:pt x="6800290" y="1302371"/>
                  <a:pt x="6709202" y="1323975"/>
                </a:cubicBezTo>
                <a:cubicBezTo>
                  <a:pt x="6618114" y="1345579"/>
                  <a:pt x="6456365" y="1329462"/>
                  <a:pt x="6260161" y="1323975"/>
                </a:cubicBezTo>
                <a:cubicBezTo>
                  <a:pt x="6063957" y="1318488"/>
                  <a:pt x="5571254" y="1314170"/>
                  <a:pt x="5388493" y="1323975"/>
                </a:cubicBezTo>
                <a:cubicBezTo>
                  <a:pt x="5205732" y="1333780"/>
                  <a:pt x="5074059" y="1331073"/>
                  <a:pt x="4939452" y="1323975"/>
                </a:cubicBezTo>
                <a:cubicBezTo>
                  <a:pt x="4804845" y="1316877"/>
                  <a:pt x="4427918" y="1311133"/>
                  <a:pt x="4279098" y="1323975"/>
                </a:cubicBezTo>
                <a:cubicBezTo>
                  <a:pt x="4130278" y="1336817"/>
                  <a:pt x="3665073" y="1355468"/>
                  <a:pt x="3407430" y="1323975"/>
                </a:cubicBezTo>
                <a:cubicBezTo>
                  <a:pt x="3149787" y="1292482"/>
                  <a:pt x="2894581" y="1318866"/>
                  <a:pt x="2747075" y="1323975"/>
                </a:cubicBezTo>
                <a:cubicBezTo>
                  <a:pt x="2599569" y="1329084"/>
                  <a:pt x="2245972" y="1336177"/>
                  <a:pt x="1875407" y="1323975"/>
                </a:cubicBezTo>
                <a:cubicBezTo>
                  <a:pt x="1504842" y="1311773"/>
                  <a:pt x="1646476" y="1321921"/>
                  <a:pt x="1426366" y="1323975"/>
                </a:cubicBezTo>
                <a:cubicBezTo>
                  <a:pt x="1206256" y="1326029"/>
                  <a:pt x="931043" y="1346928"/>
                  <a:pt x="766011" y="1323975"/>
                </a:cubicBezTo>
                <a:cubicBezTo>
                  <a:pt x="600980" y="1301022"/>
                  <a:pt x="308844" y="1295791"/>
                  <a:pt x="0" y="1323975"/>
                </a:cubicBezTo>
                <a:cubicBezTo>
                  <a:pt x="-8535" y="1052431"/>
                  <a:pt x="30557" y="823772"/>
                  <a:pt x="0" y="688467"/>
                </a:cubicBezTo>
                <a:cubicBezTo>
                  <a:pt x="-30557" y="553162"/>
                  <a:pt x="-10262" y="208956"/>
                  <a:pt x="0" y="0"/>
                </a:cubicBezTo>
                <a:close/>
              </a:path>
            </a:pathLst>
          </a:custGeom>
          <a:ln w="28575">
            <a:solidFill>
              <a:srgbClr val="578B18"/>
            </a:solidFill>
            <a:extLst>
              <a:ext uri="{C807C97D-BFC1-408E-A445-0C87EB9F89A2}">
                <ask:lineSketchStyleProps xmlns:ask="http://schemas.microsoft.com/office/drawing/2018/sketchyshapes" xmlns="" sd="20171455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Giá trị của chữ số 7 trong số 10 275 </a:t>
            </a:r>
            <a:r>
              <a:rPr lang="vi-VN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104 là</a:t>
            </a: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xmlns="" id="{C3636AC6-9EC9-4FFF-B7BC-3008DE45F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51" y="2449513"/>
            <a:ext cx="3124200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A. 700 000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xmlns="" id="{C99669B8-69C3-4C8F-A065-86CCD1E13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10" y="3590925"/>
            <a:ext cx="324176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D. 7</a:t>
            </a: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xmlns="" id="{94BFB8B1-3222-4661-9005-DCDFC622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27" y="3590926"/>
            <a:ext cx="3133725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C. 7 000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xmlns="" id="{893647A6-FFA6-4E62-9FB0-0D05479D4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310" y="2430146"/>
            <a:ext cx="3241764" cy="7080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Times New Roman" panose="02020603050405020304" pitchFamily="18" charset="0"/>
              </a:rPr>
              <a:t>B. 70 000</a:t>
            </a: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xmlns="" id="{92A210C2-22FC-4920-8BD0-12B180F67EB8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1" y="6280151"/>
            <a:ext cx="487363" cy="4873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211810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FCC415-3D5C-45E8-8E85-2667A3BFFFFF}"/>
              </a:ext>
            </a:extLst>
          </p:cNvPr>
          <p:cNvSpPr txBox="1"/>
          <p:nvPr/>
        </p:nvSpPr>
        <p:spPr>
          <a:xfrm>
            <a:off x="3718238" y="137569"/>
            <a:ext cx="1487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578B18"/>
                </a:solidFill>
                <a:latin typeface="UTM Pacific Standard" panose="02040603050506020204" pitchFamily="18" charset="0"/>
              </a:rPr>
              <a:t>Toán</a:t>
            </a:r>
            <a:endParaRPr lang="en-US" sz="6600" dirty="0">
              <a:solidFill>
                <a:srgbClr val="578B18"/>
              </a:solidFill>
              <a:latin typeface="UTM Pacific Standard" panose="02040603050506020204" pitchFamily="18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13A881F7-291B-43E6-814B-F409E7104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6" b="89959" l="9752" r="94681">
                        <a14:foregroundMark x1="31206" y1="7172" x2="32447" y2="28074"/>
                        <a14:foregroundMark x1="32447" y1="28074" x2="51773" y2="30943"/>
                        <a14:foregroundMark x1="51773" y1="30943" x2="46099" y2="14549"/>
                        <a14:foregroundMark x1="46099" y1="14549" x2="36879" y2="9631"/>
                        <a14:foregroundMark x1="36879" y1="9631" x2="32270" y2="10656"/>
                        <a14:foregroundMark x1="26950" y1="32992" x2="26950" y2="32992"/>
                        <a14:foregroundMark x1="65426" y1="22541" x2="61879" y2="38934"/>
                        <a14:foregroundMark x1="61879" y1="38934" x2="66667" y2="79508"/>
                        <a14:foregroundMark x1="78276" y1="85664" x2="81738" y2="87500"/>
                        <a14:foregroundMark x1="66667" y1="79508" x2="70106" y2="81332"/>
                        <a14:foregroundMark x1="81738" y1="87500" x2="93972" y2="66189"/>
                        <a14:foregroundMark x1="93972" y1="66189" x2="94681" y2="61066"/>
                        <a14:foregroundMark x1="20213" y1="89959" x2="20213" y2="89959"/>
                        <a14:foregroundMark x1="31028" y1="89959" x2="31028" y2="89959"/>
                        <a14:foregroundMark x1="27305" y1="15779" x2="27305" y2="18238"/>
                        <a14:foregroundMark x1="35106" y1="15369" x2="36525" y2="21516"/>
                        <a14:backgroundMark x1="26418" y1="83607" x2="26418" y2="83607"/>
                        <a14:backgroundMark x1="26418" y1="79508" x2="26418" y2="79508"/>
                        <a14:backgroundMark x1="74113" y1="83402" x2="74113" y2="83402"/>
                        <a14:backgroundMark x1="74113" y1="83402" x2="75000" y2="89344"/>
                        <a14:backgroundMark x1="74291" y1="82377" x2="73936" y2="78893"/>
                        <a14:backgroundMark x1="74113" y1="79098" x2="73582" y2="846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3377"/>
            <a:ext cx="4654493" cy="4027292"/>
          </a:xfrm>
          <a:prstGeom prst="rect">
            <a:avLst/>
          </a:prstGeom>
        </p:spPr>
      </p:pic>
      <p:pic>
        <p:nvPicPr>
          <p:cNvPr id="10" name="Picture 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F48E4E6D-6DE7-446E-9364-565F9B46A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369" y="191686"/>
            <a:ext cx="7010033" cy="6773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64D394-E131-420E-8869-75DDCD68D5CA}"/>
              </a:ext>
            </a:extLst>
          </p:cNvPr>
          <p:cNvSpPr txBox="1"/>
          <p:nvPr/>
        </p:nvSpPr>
        <p:spPr>
          <a:xfrm>
            <a:off x="602669" y="1016965"/>
            <a:ext cx="83530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Luyện</a:t>
            </a:r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 </a:t>
            </a:r>
            <a:r>
              <a:rPr lang="en-US" sz="13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tập</a:t>
            </a:r>
            <a:r>
              <a:rPr lang="en-US" sz="13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Flamenco" panose="02040603050506020204" pitchFamily="18" charset="0"/>
              </a:rPr>
              <a:t>/ SGK/17</a:t>
            </a:r>
            <a:endParaRPr 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665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7999" y="0"/>
            <a:ext cx="1421674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524000" y="1016726"/>
            <a:ext cx="58125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791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78486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16288" y="5060950"/>
            <a:ext cx="2279650" cy="179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Tieng-coi-oto-www_nhacchuongvui_com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1" y="6577013"/>
            <a:ext cx="487363" cy="48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Broccoli_On_My_Plate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14601" y="6577013"/>
            <a:ext cx="487363" cy="487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84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9" y="5695951"/>
            <a:ext cx="1233487" cy="70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851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91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814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934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14"/>
          <p:cNvSpPr/>
          <p:nvPr/>
        </p:nvSpPr>
        <p:spPr>
          <a:xfrm>
            <a:off x="748694" y="76200"/>
            <a:ext cx="11004176" cy="242495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Đọc số v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giá trị </a:t>
            </a:r>
            <a:r>
              <a:rPr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3 mỗi số sau:               </a:t>
            </a:r>
          </a:p>
          <a:p>
            <a:pPr lvl="0" algn="ctr"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a) 35 627 449               b) 123 456 789; </a:t>
            </a:r>
            <a:endParaRPr sz="3600" dirty="0">
              <a:solidFill>
                <a:srgbClr val="262673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526BDEE-3D42-4969-8C39-737653745D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703741"/>
              </p:ext>
            </p:extLst>
          </p:nvPr>
        </p:nvGraphicFramePr>
        <p:xfrm>
          <a:off x="1293223" y="746761"/>
          <a:ext cx="9184277" cy="437991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8717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701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423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954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Viết 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                               </a:t>
                      </a: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        Đọc số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800" b="1" dirty="0">
                        <a:solidFill>
                          <a:schemeClr val="tx1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Giá trị của</a:t>
                      </a: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800" b="1" dirty="0">
                          <a:solidFill>
                            <a:schemeClr val="tx1"/>
                          </a:solidFill>
                        </a:rPr>
                        <a:t>      chữ số 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0DF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14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400" b="1" dirty="0">
                        <a:solidFill>
                          <a:srgbClr val="0000CC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</a:rPr>
                        <a:t>35 627 449</a:t>
                      </a:r>
                      <a:endParaRPr lang="en-US" sz="2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430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endParaRPr sz="2000" b="1" dirty="0">
                        <a:solidFill>
                          <a:srgbClr val="0000CC"/>
                        </a:solidFill>
                      </a:endParaRPr>
                    </a:p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400" b="1" dirty="0">
                          <a:solidFill>
                            <a:srgbClr val="0000CC"/>
                          </a:solidFill>
                        </a:rPr>
                        <a:t>123 456 789</a:t>
                      </a:r>
                      <a:endParaRPr lang="en-US" sz="1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ts val="1840"/>
                        </a:lnSpc>
                        <a:spcAft>
                          <a:spcPts val="1840"/>
                        </a:spcAft>
                        <a:buNone/>
                      </a:pPr>
                      <a:r>
                        <a:rPr sz="2000" dirty="0">
                          <a:solidFill>
                            <a:srgbClr val="0000CC"/>
                          </a:solidFill>
                        </a:rPr>
                        <a:t> </a:t>
                      </a:r>
                      <a:endParaRPr lang="en-US" sz="1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BAF14E-861C-4634-BFCE-D09D7F1E0DF2}"/>
              </a:ext>
            </a:extLst>
          </p:cNvPr>
          <p:cNvSpPr txBox="1"/>
          <p:nvPr/>
        </p:nvSpPr>
        <p:spPr>
          <a:xfrm>
            <a:off x="3191615" y="2272348"/>
            <a:ext cx="479179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mươi lăm triệu sáu trăm hai mươi bảy nghìn bốn trăm bốn </a:t>
            </a:r>
            <a:r>
              <a:rPr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53A703-275C-4FB7-8154-95A9A41B9443}"/>
              </a:ext>
            </a:extLst>
          </p:cNvPr>
          <p:cNvSpPr txBox="1"/>
          <p:nvPr/>
        </p:nvSpPr>
        <p:spPr>
          <a:xfrm>
            <a:off x="8431828" y="2272348"/>
            <a:ext cx="2236172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000 000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8F60E35-CDAC-407F-B9E2-918DB53DD0DC}"/>
              </a:ext>
            </a:extLst>
          </p:cNvPr>
          <p:cNvCxnSpPr>
            <a:cxnSpLocks/>
          </p:cNvCxnSpPr>
          <p:nvPr/>
        </p:nvCxnSpPr>
        <p:spPr>
          <a:xfrm flipH="1">
            <a:off x="1675863" y="2346961"/>
            <a:ext cx="76200" cy="46196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25D5ABC-5B09-4876-AD3B-50B7EE10AC09}"/>
              </a:ext>
            </a:extLst>
          </p:cNvPr>
          <p:cNvCxnSpPr>
            <a:cxnSpLocks/>
          </p:cNvCxnSpPr>
          <p:nvPr/>
        </p:nvCxnSpPr>
        <p:spPr>
          <a:xfrm flipH="1">
            <a:off x="2203024" y="2338071"/>
            <a:ext cx="76200" cy="46196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BAF14E-861C-4634-BFCE-D09D7F1E0DF2}"/>
              </a:ext>
            </a:extLst>
          </p:cNvPr>
          <p:cNvSpPr txBox="1"/>
          <p:nvPr/>
        </p:nvSpPr>
        <p:spPr>
          <a:xfrm>
            <a:off x="3163708" y="3712636"/>
            <a:ext cx="479179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n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53A703-275C-4FB7-8154-95A9A41B9443}"/>
              </a:ext>
            </a:extLst>
          </p:cNvPr>
          <p:cNvSpPr txBox="1"/>
          <p:nvPr/>
        </p:nvSpPr>
        <p:spPr>
          <a:xfrm>
            <a:off x="8431828" y="3850838"/>
            <a:ext cx="1976447" cy="4619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000 000</a:t>
            </a:r>
          </a:p>
        </p:txBody>
      </p:sp>
    </p:spTree>
    <p:extLst>
      <p:ext uri="{BB962C8B-B14F-4D97-AF65-F5344CB8AC3E}">
        <p14:creationId xmlns:p14="http://schemas.microsoft.com/office/powerpoint/2010/main" val="32992498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581</Words>
  <Application>Microsoft Office PowerPoint</Application>
  <PresentationFormat>Custom</PresentationFormat>
  <Paragraphs>159</Paragraphs>
  <Slides>22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UTM Azuki</vt:lpstr>
      <vt:lpstr>Impact</vt:lpstr>
      <vt:lpstr>UTM Cookies</vt:lpstr>
      <vt:lpstr>Calibri</vt:lpstr>
      <vt:lpstr>宋体</vt:lpstr>
      <vt:lpstr>Times New Roman</vt:lpstr>
      <vt:lpstr>Kozuka Gothic Pr6N B</vt:lpstr>
      <vt:lpstr>UTM Flamenco</vt:lpstr>
      <vt:lpstr>Curlz MT</vt:lpstr>
      <vt:lpstr>Calibri Light</vt:lpstr>
      <vt:lpstr>UTM Pacific Standard</vt:lpstr>
      <vt:lpstr>第一PPT，www.1ppt.com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清新绿色草地</dc:title>
  <dc:creator>第一PPT</dc:creator>
  <cp:keywords>www.1ppt.com</cp:keywords>
  <dc:description>www.1ppt.com</dc:description>
  <cp:lastModifiedBy>acer</cp:lastModifiedBy>
  <cp:revision>51</cp:revision>
  <dcterms:created xsi:type="dcterms:W3CDTF">2016-04-08T06:26:00Z</dcterms:created>
  <dcterms:modified xsi:type="dcterms:W3CDTF">2021-09-17T13:05:11Z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