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535" r:id="rId3"/>
    <p:sldId id="258" r:id="rId4"/>
    <p:sldId id="259" r:id="rId5"/>
    <p:sldId id="262" r:id="rId6"/>
    <p:sldId id="263" r:id="rId7"/>
    <p:sldId id="264" r:id="rId8"/>
    <p:sldId id="265" r:id="rId9"/>
    <p:sldId id="549" r:id="rId10"/>
    <p:sldId id="548" r:id="rId11"/>
    <p:sldId id="550" r:id="rId12"/>
    <p:sldId id="266" r:id="rId13"/>
    <p:sldId id="267" r:id="rId14"/>
    <p:sldId id="268" r:id="rId15"/>
    <p:sldId id="269" r:id="rId16"/>
    <p:sldId id="270" r:id="rId17"/>
    <p:sldId id="296" r:id="rId18"/>
    <p:sldId id="531" r:id="rId19"/>
    <p:sldId id="532" r:id="rId20"/>
    <p:sldId id="513" r:id="rId21"/>
    <p:sldId id="546" r:id="rId22"/>
    <p:sldId id="533" r:id="rId23"/>
    <p:sldId id="534" r:id="rId24"/>
    <p:sldId id="271" r:id="rId25"/>
    <p:sldId id="537" r:id="rId26"/>
    <p:sldId id="536" r:id="rId27"/>
    <p:sldId id="371" r:id="rId28"/>
    <p:sldId id="538" r:id="rId29"/>
    <p:sldId id="515" r:id="rId30"/>
    <p:sldId id="539" r:id="rId31"/>
    <p:sldId id="540" r:id="rId32"/>
    <p:sldId id="541" r:id="rId33"/>
    <p:sldId id="542" r:id="rId34"/>
    <p:sldId id="544" r:id="rId35"/>
    <p:sldId id="543" r:id="rId36"/>
    <p:sldId id="545" r:id="rId37"/>
    <p:sldId id="54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C9EDFF"/>
    <a:srgbClr val="3366FF"/>
    <a:srgbClr val="66CCFF"/>
    <a:srgbClr val="97DCFF"/>
    <a:srgbClr val="99FFCC"/>
    <a:srgbClr val="FF0066"/>
    <a:srgbClr val="66FF3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EAA04-52AF-4AFF-A118-98A4D19A9C1E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A4268-5B43-4D1D-8573-A0FED0CFA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063C03-29B9-4205-AB38-F45D61093A75}" type="slidenum">
              <a:rPr lang="vi-VN" smtClean="0"/>
              <a:t>29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2C098-CF55-44A3-AB92-A49473F9B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D041E-8D38-41C6-805E-6D8B483D9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7710E-A32F-46F2-A12D-6CAA762A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570ED-DCEB-44D0-B8EF-D15A9C50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BD162-2A8F-4A99-BBEB-3A6BE460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7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DB5D-B15A-4694-81A2-E240C83E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7A8F1-9868-4910-97B4-778B9F4DA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65111-8BB9-460A-81BD-F32A507DA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08292-2639-4D64-891E-5AD7B0C79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BA40-51F7-42E0-BB48-5AC07945D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53F754-4C7B-4C79-B0C7-B358D5220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FC0CD-98F7-4346-A04A-16FFC9AD3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6CC18-C7B6-4687-AB6E-F3BE500C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D86A9-B2E5-4AD1-A98B-9867B214A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84868-B26A-4E95-B24C-1C3D1383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7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FDCDE-513F-44CA-9027-40BAE2F6EBF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A2B0-275F-4E96-9E44-B4B6F5C7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982DE-5C04-444B-AC59-7576AC48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F4EBB-76D2-4A47-9556-FF29D970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D8B4F-FAC0-4981-9995-256BB08E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3AE25-97DC-47B2-B789-95DF147E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A98C0-DD53-41F9-A63B-05609B3F0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FE94E-199E-4517-B834-BE5936C3B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852F-F4CA-4D4F-9F45-3F6DFF111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45EAF-9F25-4190-B326-8A5E1C63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03FEA-4DD2-4579-8DF5-7168304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41D4-0582-4CDF-8883-D6E44E6A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FCA5C-2AD4-466A-B0AB-5266BE039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BEC37-1FDF-4A45-8AB4-6D26531DE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B402-2638-4E93-AECE-54F64950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78DD8-7D66-42CF-90E2-FA6FF498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DC6EC-629C-4BFE-B71E-6D5BDFBE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5A7C-01D2-4984-8AC5-F3C9437D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7DF4B-FC8D-44D0-9946-D04CED78B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D4E91-BB17-4F30-83E2-4ABB721EE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5E4B2-5EDF-4E73-8D7A-829138063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33A1B-F4ED-44C4-9644-70AD5B6B3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630A1D-AA92-41D8-AA23-413A0CB7C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D79CF-B868-422F-B0A9-C81FDEA3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03D5C-D118-4928-8209-73EEB26A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BD0A-E96F-439D-BB66-14A801B8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08C65-A857-4013-BFA9-AD8DA7CE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DCA06-3A4B-4775-97B1-43AFD3FB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64C41-8907-47A2-9FB0-FB3ABA42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0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76BBF-1DDA-436F-8493-CAB7F1BF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887DC-1DA4-40EA-8DF7-4DB31F5E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D147F-2E94-4977-A6BD-4A10BDD9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3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4B282-64E6-4187-9795-77C3074D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EE4CA-DA22-4E7F-A347-0587D16E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8336D-5480-4050-9186-1D1826BC5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DE159-0565-4B4B-89D7-81CB58C7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AAFDC-1D58-4F8E-9B46-06EA523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76ECF-60D4-4A4B-B3A2-F52532E1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9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1AC9-C141-4B20-8C89-7EECA1FA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D870D6-C9E2-4D11-AB6E-F65F1F2E6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9E5EC-4946-4192-A45D-3A818EB4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339D7-FFC3-4E81-96D5-BE63D80E0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51A6B-FC00-48AD-A381-D1858478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5C433-CBE2-4A08-A325-88FD5F0F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23BA9-EBD9-4037-9CCE-6550CEB0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C4EEE-149A-42D1-AC3B-168B120A8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A2DB5-C1D8-47D3-A6DD-E738798C7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86B9-9D9E-46C1-84FD-E6DF37240984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5AD1B-871D-4E72-81E0-CDC6D5285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4A720-067E-4C7D-8DF9-56D5FB63B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9566-2BB9-41E3-9AB7-1A01F393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1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A7118-8A03-4564-830B-E912F8CF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82"/>
          <a:stretch/>
        </p:blipFill>
        <p:spPr>
          <a:xfrm>
            <a:off x="2" y="-14288"/>
            <a:ext cx="12191998" cy="69838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2EB645D-04CF-40D9-953E-B75B3CA96B3B}"/>
              </a:ext>
            </a:extLst>
          </p:cNvPr>
          <p:cNvSpPr/>
          <p:nvPr/>
        </p:nvSpPr>
        <p:spPr>
          <a:xfrm>
            <a:off x="1658332" y="1973888"/>
            <a:ext cx="9375220" cy="2514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5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LUYỆN </a:t>
            </a:r>
            <a:r>
              <a:rPr kumimoji="0" lang="vi-VN" sz="7500" b="1" i="1" u="none" strike="noStrike" kern="1200" cap="none" spc="0" normalizeH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TỪ</a:t>
            </a:r>
            <a:r>
              <a:rPr kumimoji="0" lang="vi-VN" sz="7500" b="1" i="1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VÀ CÂU       </a:t>
            </a:r>
            <a:endParaRPr kumimoji="0" lang="en-US" sz="7500" b="1" i="1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EBEB0-5BA3-4868-8711-8D4A1FE98261}"/>
              </a:ext>
            </a:extLst>
          </p:cNvPr>
          <p:cNvSpPr txBox="1"/>
          <p:nvPr/>
        </p:nvSpPr>
        <p:spPr>
          <a:xfrm>
            <a:off x="4888943" y="4160121"/>
            <a:ext cx="3687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Tuần 8</a:t>
            </a:r>
            <a:endParaRPr kumimoji="0" lang="en-US" sz="66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C8E4A-F819-5148-AD37-74F617C463F8}"/>
              </a:ext>
            </a:extLst>
          </p:cNvPr>
          <p:cNvSpPr txBox="1"/>
          <p:nvPr/>
        </p:nvSpPr>
        <p:spPr>
          <a:xfrm>
            <a:off x="670897" y="196085"/>
            <a:ext cx="115211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cs typeface="Arial" panose="020B0604020202020204" pitchFamily="34" charset="0"/>
              </a:rPr>
              <a:t>PHÒNG GIÁO DỤC VÀ ĐÀO TẠO QUẬN LONG BIÊN</a:t>
            </a:r>
          </a:p>
          <a:p>
            <a:pPr algn="ctr"/>
            <a:r>
              <a:rPr lang="en-US" sz="3600" b="1" dirty="0">
                <a:cs typeface="Arial" panose="020B0604020202020204" pitchFamily="34" charset="0"/>
              </a:rPr>
              <a:t>TRƯỜNG TIỂU HỌC LÊ QUÝ ĐÔN</a:t>
            </a:r>
          </a:p>
        </p:txBody>
      </p:sp>
    </p:spTree>
    <p:extLst>
      <p:ext uri="{BB962C8B-B14F-4D97-AF65-F5344CB8AC3E}">
        <p14:creationId xmlns:p14="http://schemas.microsoft.com/office/powerpoint/2010/main" val="21032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57178-4D5D-4F3F-8056-669EB40FE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" y="0"/>
            <a:ext cx="598599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77CF2E-09F0-47A5-BDB9-B8B553B9E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41" y="0"/>
            <a:ext cx="5985989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05374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A13417-77D2-48BD-8DF4-FE840380A935}"/>
              </a:ext>
            </a:extLst>
          </p:cNvPr>
          <p:cNvSpPr txBox="1"/>
          <p:nvPr/>
        </p:nvSpPr>
        <p:spPr>
          <a:xfrm>
            <a:off x="1956545" y="1955498"/>
            <a:ext cx="871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2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3E51EF3-C1B3-4E16-ADC7-4593AE9ABA56}"/>
              </a:ext>
            </a:extLst>
          </p:cNvPr>
          <p:cNvSpPr txBox="1"/>
          <p:nvPr/>
        </p:nvSpPr>
        <p:spPr>
          <a:xfrm>
            <a:off x="543089" y="1918766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09B7032-CA13-4226-8009-20AC1659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9" y="2511177"/>
            <a:ext cx="10165412" cy="6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tên người, tên địa lí nước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7402284-DB78-4FE8-8E0E-84990C637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93" y="3277342"/>
            <a:ext cx="9801749" cy="115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Mô-rít-xơ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Mát-téc-lích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A45FD4D-31D9-4639-9171-BD452D20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16" y="4440282"/>
            <a:ext cx="9801749" cy="115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Hi-ma-lay-a,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Đa-nuýp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Ăng-giơ-lét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63330-67D3-4357-BBAD-A08418B133F1}"/>
              </a:ext>
            </a:extLst>
          </p:cNvPr>
          <p:cNvSpPr txBox="1"/>
          <p:nvPr/>
        </p:nvSpPr>
        <p:spPr>
          <a:xfrm>
            <a:off x="3855720" y="259138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06E54D-FBCF-4E2C-B0DD-6C0EFAC65474}"/>
              </a:ext>
            </a:extLst>
          </p:cNvPr>
          <p:cNvSpPr txBox="1"/>
          <p:nvPr/>
        </p:nvSpPr>
        <p:spPr>
          <a:xfrm>
            <a:off x="711746" y="907780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</p:spTree>
    <p:extLst>
      <p:ext uri="{BB962C8B-B14F-4D97-AF65-F5344CB8AC3E}">
        <p14:creationId xmlns:p14="http://schemas.microsoft.com/office/powerpoint/2010/main" val="34732466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A083ED2-DC8E-44DD-A5D8-160D4F953433}"/>
              </a:ext>
            </a:extLst>
          </p:cNvPr>
          <p:cNvSpPr/>
          <p:nvPr/>
        </p:nvSpPr>
        <p:spPr>
          <a:xfrm>
            <a:off x="8606665" y="50178"/>
            <a:ext cx="3482188" cy="6757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eptonxtoi">
            <a:extLst>
              <a:ext uri="{FF2B5EF4-FFF2-40B4-BE49-F238E27FC236}">
                <a16:creationId xmlns:a16="http://schemas.microsoft.com/office/drawing/2014/main" id="{BA096C1B-DE0C-4969-B36D-3C90BB706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7" y="22302"/>
            <a:ext cx="4033956" cy="4881527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DC20E-6C77-4ECA-8F49-9E398AFD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630" y="50179"/>
            <a:ext cx="3902675" cy="4859554"/>
          </a:xfrm>
          <a:prstGeom prst="rect">
            <a:avLst/>
          </a:prstGeom>
          <a:noFill/>
          <a:ln w="5715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AD2015-F88B-40F5-A054-0FC9FCEA73DA}"/>
              </a:ext>
            </a:extLst>
          </p:cNvPr>
          <p:cNvSpPr/>
          <p:nvPr/>
        </p:nvSpPr>
        <p:spPr>
          <a:xfrm>
            <a:off x="4620323" y="50180"/>
            <a:ext cx="3743091" cy="67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edison">
            <a:extLst>
              <a:ext uri="{FF2B5EF4-FFF2-40B4-BE49-F238E27FC236}">
                <a16:creationId xmlns:a16="http://schemas.microsoft.com/office/drawing/2014/main" id="{F21A8B95-CEEA-4AE0-B80B-BA418F3B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06" y="28206"/>
            <a:ext cx="3655745" cy="4881527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17AB7D74-B708-44D8-8C8D-45976700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189" y="4975156"/>
            <a:ext cx="3655746" cy="138499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Tô-mát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1C4AE6C6-6170-4001-B6CB-834C01CD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036" y="4986307"/>
            <a:ext cx="4074378" cy="138499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kịch, nhà thơ, nhà triết 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A354C63-C7B4-43F2-9905-ED34ECD66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47" y="4973673"/>
            <a:ext cx="4074378" cy="138499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Tôn-xtôi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Nga.</a:t>
            </a:r>
          </a:p>
        </p:txBody>
      </p:sp>
    </p:spTree>
    <p:extLst>
      <p:ext uri="{BB962C8B-B14F-4D97-AF65-F5344CB8AC3E}">
        <p14:creationId xmlns:p14="http://schemas.microsoft.com/office/powerpoint/2010/main" val="32486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malaya">
            <a:extLst>
              <a:ext uri="{FF2B5EF4-FFF2-40B4-BE49-F238E27FC236}">
                <a16:creationId xmlns:a16="http://schemas.microsoft.com/office/drawing/2014/main" id="{2B0C3724-EF4F-4E41-9FDC-BD08E8022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12762"/>
            <a:ext cx="3783330" cy="4790708"/>
          </a:xfrm>
          <a:prstGeom prst="rect">
            <a:avLst/>
          </a:prstGeom>
          <a:noFill/>
          <a:ln w="57150" cmpd="thickThin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E2829A-E34B-49A5-9E9C-88DABED78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29" y="112762"/>
            <a:ext cx="3847432" cy="4790708"/>
          </a:xfrm>
          <a:prstGeom prst="rect">
            <a:avLst/>
          </a:prstGeom>
          <a:noFill/>
          <a:ln w="57150" cmpd="thickThin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65A33-600F-4A4C-8919-1E568DFC9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730" y="112762"/>
            <a:ext cx="3931921" cy="4790708"/>
          </a:xfrm>
          <a:prstGeom prst="rect">
            <a:avLst/>
          </a:prstGeom>
          <a:ln w="57150" cmpd="thickThin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FD07151E-FA78-40CE-8D31-809B37CAD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8" y="4981527"/>
            <a:ext cx="3809443" cy="15696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 ma- lay- a         </a:t>
            </a:r>
            <a:r>
              <a:rPr lang="vi-VN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2E8534C2-6B34-44A3-9DA4-9C7559E3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229" y="4963647"/>
            <a:ext cx="3847432" cy="155448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Đa-nuýp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5258C05-A6DB-40AB-9992-5F8CE9BD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730" y="4981527"/>
            <a:ext cx="3931921" cy="15696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Ăng-giơ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lét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40707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8ABF3C-96EF-4A18-B53C-9630BFD7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4" y="143219"/>
            <a:ext cx="5717754" cy="4627087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2DE9A65C-62AB-4A3F-B7A1-F014F76B4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776" y="4935619"/>
            <a:ext cx="5842000" cy="16459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Công-gô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Phi.</a:t>
            </a:r>
            <a:r>
              <a:rPr lang="vi-VN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18E64-1B72-4992-B388-7D00998DC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41" y="143217"/>
            <a:ext cx="5842000" cy="4627087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F7A01C3-6333-4972-949E-A9B6469B6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225" y="4902571"/>
            <a:ext cx="5785080" cy="170816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</a:t>
            </a:r>
            <a:r>
              <a:rPr lang="en-US" alt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60461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83B3E-097F-40D4-A144-BEB19454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410" y="2274838"/>
            <a:ext cx="1121364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rằng chữ cái đầu mỗi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thành các tên riêng nói trên đều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FA0EA-5906-42FB-899F-4FE55C96F6D9}"/>
              </a:ext>
            </a:extLst>
          </p:cNvPr>
          <p:cNvSpPr txBox="1"/>
          <p:nvPr/>
        </p:nvSpPr>
        <p:spPr>
          <a:xfrm>
            <a:off x="3855720" y="132582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2B8A8-9039-4C89-94AB-7A478D636E25}"/>
              </a:ext>
            </a:extLst>
          </p:cNvPr>
          <p:cNvSpPr txBox="1"/>
          <p:nvPr/>
        </p:nvSpPr>
        <p:spPr>
          <a:xfrm>
            <a:off x="711746" y="825292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C91F26C-A3AD-4966-860D-AAEF035129FA}"/>
              </a:ext>
            </a:extLst>
          </p:cNvPr>
          <p:cNvSpPr txBox="1"/>
          <p:nvPr/>
        </p:nvSpPr>
        <p:spPr>
          <a:xfrm>
            <a:off x="420410" y="1518002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30" name="Group 10">
            <a:extLst>
              <a:ext uri="{FF2B5EF4-FFF2-40B4-BE49-F238E27FC236}">
                <a16:creationId xmlns:a16="http://schemas.microsoft.com/office/drawing/2014/main" id="{35EEF33E-D7B4-44E5-90A3-E1A7B03103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64692"/>
              </p:ext>
            </p:extLst>
          </p:nvPr>
        </p:nvGraphicFramePr>
        <p:xfrm>
          <a:off x="987171" y="2005071"/>
          <a:ext cx="10091395" cy="4602480"/>
        </p:xfrm>
        <a:graphic>
          <a:graphicData uri="http://schemas.openxmlformats.org/drawingml/2006/table">
            <a:tbl>
              <a:tblPr/>
              <a:tblGrid>
                <a:gridCol w="333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4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người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lí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của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Lép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Tôn-xtôi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Mô-rít-xơ Mát-téc-lích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Tô-mát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Ê-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xơn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Hi-ma-lay-a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Đa-nuýp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Lốt Ăng-giơ-lét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Niu Di-lân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Công-gô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36" name="Rectangle 62">
            <a:extLst>
              <a:ext uri="{FF2B5EF4-FFF2-40B4-BE49-F238E27FC236}">
                <a16:creationId xmlns:a16="http://schemas.microsoft.com/office/drawing/2014/main" id="{14979C18-D2BF-4075-9683-55AA67395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086" y="3002092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37" name="Rectangle 63">
            <a:extLst>
              <a:ext uri="{FF2B5EF4-FFF2-40B4-BE49-F238E27FC236}">
                <a16:creationId xmlns:a16="http://schemas.microsoft.com/office/drawing/2014/main" id="{321871F4-5DF4-4D3F-916B-B8D491288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6851" y="30131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ép</a:t>
            </a:r>
            <a:r>
              <a:rPr lang="en-US" altLang="en-US" sz="2400" b="1" dirty="0">
                <a:latin typeface="Times New Roman" panose="02020603050405020304" pitchFamily="18" charset="0"/>
              </a:rPr>
              <a:t> (1)</a:t>
            </a:r>
          </a:p>
        </p:txBody>
      </p:sp>
      <p:sp>
        <p:nvSpPr>
          <p:cNvPr id="20538" name="Rectangle 64">
            <a:extLst>
              <a:ext uri="{FF2B5EF4-FFF2-40B4-BE49-F238E27FC236}">
                <a16:creationId xmlns:a16="http://schemas.microsoft.com/office/drawing/2014/main" id="{0404B992-425F-48B9-AB06-EE1ABCF0B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128" y="3013113"/>
            <a:ext cx="294124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ôn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xtôi</a:t>
            </a:r>
            <a:r>
              <a:rPr lang="en-US" altLang="en-US" sz="2400" b="1" dirty="0">
                <a:latin typeface="Times New Roman" panose="02020603050405020304" pitchFamily="18" charset="0"/>
              </a:rPr>
              <a:t> (2)</a:t>
            </a:r>
          </a:p>
        </p:txBody>
      </p:sp>
      <p:sp>
        <p:nvSpPr>
          <p:cNvPr id="20539" name="Rectangle 65">
            <a:extLst>
              <a:ext uri="{FF2B5EF4-FFF2-40B4-BE49-F238E27FC236}">
                <a16:creationId xmlns:a16="http://schemas.microsoft.com/office/drawing/2014/main" id="{57F279AA-888B-438C-B2E0-02B3AAA52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34592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40" name="Rectangle 66">
            <a:extLst>
              <a:ext uri="{FF2B5EF4-FFF2-40B4-BE49-F238E27FC236}">
                <a16:creationId xmlns:a16="http://schemas.microsoft.com/office/drawing/2014/main" id="{C7C622DF-ACA2-466E-9AC0-D5A0817ED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404213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rít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xơ</a:t>
            </a:r>
            <a:r>
              <a:rPr lang="en-US" altLang="en-US" sz="2400" b="1" dirty="0">
                <a:latin typeface="Times New Roman" panose="02020603050405020304" pitchFamily="18" charset="0"/>
              </a:rPr>
              <a:t> (3)</a:t>
            </a:r>
          </a:p>
        </p:txBody>
      </p:sp>
      <p:sp>
        <p:nvSpPr>
          <p:cNvPr id="20541" name="Rectangle 67">
            <a:extLst>
              <a:ext uri="{FF2B5EF4-FFF2-40B4-BE49-F238E27FC236}">
                <a16:creationId xmlns:a16="http://schemas.microsoft.com/office/drawing/2014/main" id="{FC78EA19-A3B5-453B-9594-A5A1A97DB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427" y="3404213"/>
            <a:ext cx="3465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át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téc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lích</a:t>
            </a:r>
            <a:r>
              <a:rPr lang="en-US" altLang="en-US" sz="2400" b="1" dirty="0">
                <a:latin typeface="Times New Roman" panose="02020603050405020304" pitchFamily="18" charset="0"/>
              </a:rPr>
              <a:t> (3)</a:t>
            </a:r>
          </a:p>
        </p:txBody>
      </p:sp>
      <p:sp>
        <p:nvSpPr>
          <p:cNvPr id="20542" name="Rectangle 68">
            <a:extLst>
              <a:ext uri="{FF2B5EF4-FFF2-40B4-BE49-F238E27FC236}">
                <a16:creationId xmlns:a16="http://schemas.microsoft.com/office/drawing/2014/main" id="{E49DAE32-9EBA-45CA-A927-D7C76FC9A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39164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43" name="Rectangle 69">
            <a:extLst>
              <a:ext uri="{FF2B5EF4-FFF2-40B4-BE49-F238E27FC236}">
                <a16:creationId xmlns:a16="http://schemas.microsoft.com/office/drawing/2014/main" id="{C77B03A2-1A2A-464A-AEED-0659BA299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417" y="3851365"/>
            <a:ext cx="304266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Ê-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(3)</a:t>
            </a:r>
          </a:p>
        </p:txBody>
      </p:sp>
      <p:sp>
        <p:nvSpPr>
          <p:cNvPr id="20544" name="Rectangle 70">
            <a:extLst>
              <a:ext uri="{FF2B5EF4-FFF2-40B4-BE49-F238E27FC236}">
                <a16:creationId xmlns:a16="http://schemas.microsoft.com/office/drawing/2014/main" id="{2E704312-CCC6-43B0-A2B0-EAB1CBEA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43736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545" name="Rectangle 71">
            <a:extLst>
              <a:ext uri="{FF2B5EF4-FFF2-40B4-BE49-F238E27FC236}">
                <a16:creationId xmlns:a16="http://schemas.microsoft.com/office/drawing/2014/main" id="{1B3B091F-22AA-4D7E-A3C5-731E4000E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8422" y="42974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dirty="0">
                <a:latin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>
                <a:latin typeface="Times New Roman" panose="02020603050405020304" pitchFamily="18" charset="0"/>
              </a:rPr>
              <a:t>ma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>
                <a:latin typeface="Times New Roman" panose="02020603050405020304" pitchFamily="18" charset="0"/>
              </a:rPr>
              <a:t>lay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>
                <a:latin typeface="Times New Roman" panose="02020603050405020304" pitchFamily="18" charset="0"/>
              </a:rPr>
              <a:t>a (4)</a:t>
            </a:r>
          </a:p>
        </p:txBody>
      </p:sp>
      <p:sp>
        <p:nvSpPr>
          <p:cNvPr id="20546" name="Rectangle 72">
            <a:extLst>
              <a:ext uri="{FF2B5EF4-FFF2-40B4-BE49-F238E27FC236}">
                <a16:creationId xmlns:a16="http://schemas.microsoft.com/office/drawing/2014/main" id="{F72D4B4B-427F-4BC4-955A-BAB036FBC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52880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47" name="Rectangle 73">
            <a:extLst>
              <a:ext uri="{FF2B5EF4-FFF2-40B4-BE49-F238E27FC236}">
                <a16:creationId xmlns:a16="http://schemas.microsoft.com/office/drawing/2014/main" id="{B0996C80-DD76-42EA-A90E-AC0972FE8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6620" y="5222914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ốt</a:t>
            </a:r>
            <a:r>
              <a:rPr lang="en-US" altLang="en-US" sz="2400" b="1" dirty="0">
                <a:latin typeface="Times New Roman" panose="02020603050405020304" pitchFamily="18" charset="0"/>
              </a:rPr>
              <a:t> (1)</a:t>
            </a:r>
          </a:p>
        </p:txBody>
      </p:sp>
      <p:sp>
        <p:nvSpPr>
          <p:cNvPr id="20548" name="Rectangle 74">
            <a:extLst>
              <a:ext uri="{FF2B5EF4-FFF2-40B4-BE49-F238E27FC236}">
                <a16:creationId xmlns:a16="http://schemas.microsoft.com/office/drawing/2014/main" id="{1E2C47F1-CC69-4F18-BBC0-3E05F326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1220" y="5299114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giơ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lét</a:t>
            </a:r>
            <a:r>
              <a:rPr lang="en-US" altLang="en-US" sz="2400" b="1" dirty="0">
                <a:latin typeface="Times New Roman" panose="02020603050405020304" pitchFamily="18" charset="0"/>
              </a:rPr>
              <a:t> (3)</a:t>
            </a:r>
          </a:p>
        </p:txBody>
      </p:sp>
      <p:sp>
        <p:nvSpPr>
          <p:cNvPr id="20549" name="Rectangle 75">
            <a:extLst>
              <a:ext uri="{FF2B5EF4-FFF2-40B4-BE49-F238E27FC236}">
                <a16:creationId xmlns:a16="http://schemas.microsoft.com/office/drawing/2014/main" id="{28585ABB-216A-4ACA-BF7E-9EBAD6A13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57452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550" name="Rectangle 76">
            <a:extLst>
              <a:ext uri="{FF2B5EF4-FFF2-40B4-BE49-F238E27FC236}">
                <a16:creationId xmlns:a16="http://schemas.microsoft.com/office/drawing/2014/main" id="{27499C75-47E9-4E64-AA11-2FABF18F4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55" y="573427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iu</a:t>
            </a:r>
            <a:r>
              <a:rPr lang="en-US" altLang="en-US" sz="2400" b="1" dirty="0">
                <a:latin typeface="Times New Roman" panose="02020603050405020304" pitchFamily="18" charset="0"/>
              </a:rPr>
              <a:t> (1)</a:t>
            </a:r>
          </a:p>
        </p:txBody>
      </p:sp>
      <p:sp>
        <p:nvSpPr>
          <p:cNvPr id="20551" name="Rectangle 77">
            <a:extLst>
              <a:ext uri="{FF2B5EF4-FFF2-40B4-BE49-F238E27FC236}">
                <a16:creationId xmlns:a16="http://schemas.microsoft.com/office/drawing/2014/main" id="{9996B16E-3E3F-4727-BD96-B80366CDD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294" y="5735192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en-US" altLang="en-US" sz="2400" b="1" dirty="0">
                <a:latin typeface="Times New Roman" panose="02020603050405020304" pitchFamily="18" charset="0"/>
              </a:rPr>
              <a:t>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(2)</a:t>
            </a:r>
          </a:p>
        </p:txBody>
      </p:sp>
      <p:sp>
        <p:nvSpPr>
          <p:cNvPr id="20552" name="Rectangle 78">
            <a:extLst>
              <a:ext uri="{FF2B5EF4-FFF2-40B4-BE49-F238E27FC236}">
                <a16:creationId xmlns:a16="http://schemas.microsoft.com/office/drawing/2014/main" id="{12C72D4A-69EF-4E52-9CC5-50A46F37E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62024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553" name="Rectangle 80">
            <a:extLst>
              <a:ext uri="{FF2B5EF4-FFF2-40B4-BE49-F238E27FC236}">
                <a16:creationId xmlns:a16="http://schemas.microsoft.com/office/drawing/2014/main" id="{6FEED042-E147-440A-ADA7-5BE0C7A36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5886" y="475469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554" name="Rectangle 81">
            <a:extLst>
              <a:ext uri="{FF2B5EF4-FFF2-40B4-BE49-F238E27FC236}">
                <a16:creationId xmlns:a16="http://schemas.microsoft.com/office/drawing/2014/main" id="{48647287-8EF6-4DB5-85A7-3CB15C693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069" y="4765714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a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nuýp</a:t>
            </a:r>
            <a:r>
              <a:rPr lang="en-US" altLang="en-US" sz="2400" b="1" dirty="0">
                <a:latin typeface="Times New Roman" panose="02020603050405020304" pitchFamily="18" charset="0"/>
              </a:rPr>
              <a:t> (1)</a:t>
            </a:r>
          </a:p>
        </p:txBody>
      </p:sp>
      <p:sp>
        <p:nvSpPr>
          <p:cNvPr id="20555" name="Rectangle 82">
            <a:extLst>
              <a:ext uri="{FF2B5EF4-FFF2-40B4-BE49-F238E27FC236}">
                <a16:creationId xmlns:a16="http://schemas.microsoft.com/office/drawing/2014/main" id="{362BBBE0-F164-4DA1-87C7-EDE93E9C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139" y="3861408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( 2)</a:t>
            </a:r>
          </a:p>
        </p:txBody>
      </p:sp>
      <p:sp>
        <p:nvSpPr>
          <p:cNvPr id="20556" name="Rectangle 83">
            <a:extLst>
              <a:ext uri="{FF2B5EF4-FFF2-40B4-BE49-F238E27FC236}">
                <a16:creationId xmlns:a16="http://schemas.microsoft.com/office/drawing/2014/main" id="{34706362-7A8D-4435-BEA0-115F4CBDE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4885" y="6202497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gô</a:t>
            </a:r>
            <a:r>
              <a:rPr lang="en-US" altLang="en-US" sz="2400" b="1" dirty="0">
                <a:latin typeface="Times New Roman" panose="02020603050405020304" pitchFamily="18" charset="0"/>
              </a:rPr>
              <a:t> (2)</a:t>
            </a:r>
          </a:p>
        </p:txBody>
      </p:sp>
      <p:sp>
        <p:nvSpPr>
          <p:cNvPr id="20559" name="Rectangle 86">
            <a:extLst>
              <a:ext uri="{FF2B5EF4-FFF2-40B4-BE49-F238E27FC236}">
                <a16:creationId xmlns:a16="http://schemas.microsoft.com/office/drawing/2014/main" id="{D3275BDC-F47B-4B65-BC25-6C1AA80AB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313" y="3698130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B13971-1C03-45F0-A400-7092DA7A3C7E}"/>
              </a:ext>
            </a:extLst>
          </p:cNvPr>
          <p:cNvSpPr txBox="1"/>
          <p:nvPr/>
        </p:nvSpPr>
        <p:spPr>
          <a:xfrm>
            <a:off x="3855720" y="132582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15800-A285-4063-AC33-2E9AD6A22EAF}"/>
              </a:ext>
            </a:extLst>
          </p:cNvPr>
          <p:cNvSpPr txBox="1"/>
          <p:nvPr/>
        </p:nvSpPr>
        <p:spPr>
          <a:xfrm>
            <a:off x="1139737" y="639111"/>
            <a:ext cx="982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36" name="Text Box 3">
            <a:extLst>
              <a:ext uri="{FF2B5EF4-FFF2-40B4-BE49-F238E27FC236}">
                <a16:creationId xmlns:a16="http://schemas.microsoft.com/office/drawing/2014/main" id="{DF3806C7-402E-4354-B1C6-0F2B00B4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691" y="1282254"/>
            <a:ext cx="10961648" cy="4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F5A788DF-36FF-47BB-97AA-12E6AC12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3" y="1278638"/>
            <a:ext cx="7224857" cy="4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 Box 3">
            <a:extLst>
              <a:ext uri="{FF2B5EF4-FFF2-40B4-BE49-F238E27FC236}">
                <a16:creationId xmlns:a16="http://schemas.microsoft.com/office/drawing/2014/main" id="{3C81B4AF-9656-4CC4-AAA2-98F49292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78" y="1282849"/>
            <a:ext cx="10961648" cy="4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6" grpId="1"/>
      <p:bldP spid="20537" grpId="0"/>
      <p:bldP spid="20538" grpId="0"/>
      <p:bldP spid="20539" grpId="0"/>
      <p:bldP spid="20540" grpId="0"/>
      <p:bldP spid="20541" grpId="0"/>
      <p:bldP spid="20542" grpId="0"/>
      <p:bldP spid="20543" grpId="0"/>
      <p:bldP spid="20544" grpId="0"/>
      <p:bldP spid="20545" grpId="0"/>
      <p:bldP spid="20546" grpId="0"/>
      <p:bldP spid="20547" grpId="0"/>
      <p:bldP spid="20548" grpId="0"/>
      <p:bldP spid="20549" grpId="0"/>
      <p:bldP spid="20550" grpId="0"/>
      <p:bldP spid="20551" grpId="0"/>
      <p:bldP spid="20552" grpId="0"/>
      <p:bldP spid="20553" grpId="0"/>
      <p:bldP spid="20554" grpId="0"/>
      <p:bldP spid="20555" grpId="0"/>
      <p:bldP spid="20556" grpId="0"/>
      <p:bldP spid="36" grpId="1"/>
      <p:bldP spid="36" grpId="2"/>
      <p:bldP spid="37" grpId="0"/>
      <p:bldP spid="37" grpId="1"/>
      <p:bldP spid="38" grpId="0"/>
      <p:bldP spid="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4582EF55-827A-4BF0-A875-CAA973777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957" y="2389160"/>
            <a:ext cx="9937213" cy="22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DE9D20-20A3-43E1-B528-1646C3C5FE24}"/>
              </a:ext>
            </a:extLst>
          </p:cNvPr>
          <p:cNvSpPr txBox="1"/>
          <p:nvPr/>
        </p:nvSpPr>
        <p:spPr>
          <a:xfrm>
            <a:off x="3855720" y="220716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51E43-B867-4A77-99FB-E8FCF857E9C9}"/>
              </a:ext>
            </a:extLst>
          </p:cNvPr>
          <p:cNvSpPr txBox="1"/>
          <p:nvPr/>
        </p:nvSpPr>
        <p:spPr>
          <a:xfrm>
            <a:off x="711746" y="891395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15B6CBB-90B7-43BF-A686-68672375FB76}"/>
              </a:ext>
            </a:extLst>
          </p:cNvPr>
          <p:cNvSpPr txBox="1"/>
          <p:nvPr/>
        </p:nvSpPr>
        <p:spPr>
          <a:xfrm>
            <a:off x="807493" y="1722386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83B3E-097F-40D4-A144-BEB19454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2" y="1933510"/>
            <a:ext cx="1121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FA0EA-5906-42FB-899F-4FE55C96F6D9}"/>
              </a:ext>
            </a:extLst>
          </p:cNvPr>
          <p:cNvSpPr txBox="1"/>
          <p:nvPr/>
        </p:nvSpPr>
        <p:spPr>
          <a:xfrm>
            <a:off x="3855720" y="132582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2B8A8-9039-4C89-94AB-7A478D636E25}"/>
              </a:ext>
            </a:extLst>
          </p:cNvPr>
          <p:cNvSpPr txBox="1"/>
          <p:nvPr/>
        </p:nvSpPr>
        <p:spPr>
          <a:xfrm>
            <a:off x="711746" y="825292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C91F26C-A3AD-4966-860D-AAEF035129FA}"/>
              </a:ext>
            </a:extLst>
          </p:cNvPr>
          <p:cNvSpPr txBox="1"/>
          <p:nvPr/>
        </p:nvSpPr>
        <p:spPr>
          <a:xfrm>
            <a:off x="410885" y="1492906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A6197B5-16DA-44A2-AB48-E797EDA08B4A}"/>
              </a:ext>
            </a:extLst>
          </p:cNvPr>
          <p:cNvSpPr txBox="1"/>
          <p:nvPr/>
        </p:nvSpPr>
        <p:spPr>
          <a:xfrm>
            <a:off x="844599" y="2237489"/>
            <a:ext cx="10937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</a:rPr>
              <a:t>?</a:t>
            </a:r>
          </a:p>
          <a:p>
            <a:endParaRPr lang="en-US" sz="3200" b="1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BD0A79F-C7B6-4AD4-8AFC-11797B284893}"/>
              </a:ext>
            </a:extLst>
          </p:cNvPr>
          <p:cNvSpPr txBox="1"/>
          <p:nvPr/>
        </p:nvSpPr>
        <p:spPr>
          <a:xfrm>
            <a:off x="1418232" y="2881566"/>
            <a:ext cx="9884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</a:rPr>
              <a:t>Mâu</a:t>
            </a:r>
            <a:r>
              <a:rPr lang="en-US" sz="3200" b="1" dirty="0">
                <a:latin typeface="Times New Roman" panose="02020603050405020304" pitchFamily="18" charset="0"/>
              </a:rPr>
              <a:t> Ni,  </a:t>
            </a:r>
            <a:r>
              <a:rPr lang="en-US" sz="3200" b="1" dirty="0" err="1">
                <a:latin typeface="Times New Roman" panose="02020603050405020304" pitchFamily="18" charset="0"/>
              </a:rPr>
              <a:t>Khổng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Bạch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Dị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</a:rPr>
              <a:t>: Hi </a:t>
            </a:r>
            <a:r>
              <a:rPr lang="en-US" sz="3200" b="1" dirty="0" err="1">
                <a:latin typeface="Times New Roman" panose="02020603050405020304" pitchFamily="18" charset="0"/>
              </a:rPr>
              <a:t>Mã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Lạp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Luân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</a:rPr>
              <a:t>Thụy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Điển</a:t>
            </a:r>
            <a:r>
              <a:rPr lang="en-US" sz="32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0652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A13417-77D2-48BD-8DF4-FE840380A935}"/>
              </a:ext>
            </a:extLst>
          </p:cNvPr>
          <p:cNvSpPr txBox="1"/>
          <p:nvPr/>
        </p:nvSpPr>
        <p:spPr>
          <a:xfrm>
            <a:off x="1869457" y="1955498"/>
            <a:ext cx="871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 descr="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5" y="93640"/>
            <a:ext cx="3715703" cy="584648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154236" y="6013816"/>
            <a:ext cx="3745156" cy="707886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eaLnBrk="0" hangingPunct="0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Thích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Đề-bà-đạt-đa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11" name="Picture 29" descr="khongtu00"/>
          <p:cNvPicPr>
            <a:picLocks noChangeAspect="1" noChangeArrowheads="1"/>
          </p:cNvPicPr>
          <p:nvPr/>
        </p:nvPicPr>
        <p:blipFill>
          <a:blip r:embed="rId3" cstate="print"/>
          <a:srcRect t="2034"/>
          <a:stretch>
            <a:fillRect/>
          </a:stretch>
        </p:blipFill>
        <p:spPr bwMode="auto">
          <a:xfrm>
            <a:off x="4155075" y="112721"/>
            <a:ext cx="3720689" cy="582739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4130608" y="5921039"/>
            <a:ext cx="3745156" cy="8483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>
              <a:spcBef>
                <a:spcPts val="1058"/>
              </a:spcBef>
              <a:spcAft>
                <a:spcPts val="1058"/>
              </a:spcAft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là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là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3" descr="BUI BACH CU 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0900" y="93640"/>
            <a:ext cx="3869519" cy="5739264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8160900" y="5899005"/>
            <a:ext cx="3869520" cy="848300"/>
          </a:xfrm>
          <a:prstGeom prst="rect">
            <a:avLst/>
          </a:prstGeom>
          <a:solidFill>
            <a:srgbClr val="FFFF99"/>
          </a:solidFill>
          <a:ln w="57150">
            <a:solidFill>
              <a:srgbClr val="FF6600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B83B3E-097F-40D4-A144-BEB194541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402" y="1933510"/>
            <a:ext cx="1121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FA0EA-5906-42FB-899F-4FE55C96F6D9}"/>
              </a:ext>
            </a:extLst>
          </p:cNvPr>
          <p:cNvSpPr txBox="1"/>
          <p:nvPr/>
        </p:nvSpPr>
        <p:spPr>
          <a:xfrm>
            <a:off x="3855720" y="188337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2B8A8-9039-4C89-94AB-7A478D636E25}"/>
              </a:ext>
            </a:extLst>
          </p:cNvPr>
          <p:cNvSpPr txBox="1"/>
          <p:nvPr/>
        </p:nvSpPr>
        <p:spPr>
          <a:xfrm>
            <a:off x="711746" y="881047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C91F26C-A3AD-4966-860D-AAEF035129FA}"/>
              </a:ext>
            </a:extLst>
          </p:cNvPr>
          <p:cNvSpPr txBox="1"/>
          <p:nvPr/>
        </p:nvSpPr>
        <p:spPr>
          <a:xfrm>
            <a:off x="410885" y="1582121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CA6197B5-16DA-44A2-AB48-E797EDA08B4A}"/>
              </a:ext>
            </a:extLst>
          </p:cNvPr>
          <p:cNvSpPr txBox="1"/>
          <p:nvPr/>
        </p:nvSpPr>
        <p:spPr>
          <a:xfrm>
            <a:off x="833448" y="2137130"/>
            <a:ext cx="10937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latin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</a:rPr>
              <a:t>?</a:t>
            </a:r>
          </a:p>
          <a:p>
            <a:endParaRPr lang="en-US" sz="3200" b="1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EBD0A79F-C7B6-4AD4-8AFC-11797B284893}"/>
              </a:ext>
            </a:extLst>
          </p:cNvPr>
          <p:cNvSpPr txBox="1"/>
          <p:nvPr/>
        </p:nvSpPr>
        <p:spPr>
          <a:xfrm>
            <a:off x="1376286" y="2732877"/>
            <a:ext cx="9884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</a:rPr>
              <a:t> Ca </a:t>
            </a:r>
            <a:r>
              <a:rPr lang="en-US" sz="3200" b="1" dirty="0" err="1">
                <a:latin typeface="Times New Roman" panose="02020603050405020304" pitchFamily="18" charset="0"/>
              </a:rPr>
              <a:t>Mâu</a:t>
            </a:r>
            <a:r>
              <a:rPr lang="en-US" sz="3200" b="1" dirty="0">
                <a:latin typeface="Times New Roman" panose="02020603050405020304" pitchFamily="18" charset="0"/>
              </a:rPr>
              <a:t> Ni,  </a:t>
            </a:r>
            <a:r>
              <a:rPr lang="en-US" sz="3200" b="1" dirty="0" err="1">
                <a:latin typeface="Times New Roman" panose="02020603050405020304" pitchFamily="18" charset="0"/>
              </a:rPr>
              <a:t>Khổng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Tử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Bạch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Cư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Dị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địa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</a:rPr>
              <a:t>: Hi </a:t>
            </a:r>
            <a:r>
              <a:rPr lang="en-US" sz="3200" b="1" dirty="0" err="1">
                <a:latin typeface="Times New Roman" panose="02020603050405020304" pitchFamily="18" charset="0"/>
              </a:rPr>
              <a:t>Mã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Lạp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Sơn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Luân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</a:rPr>
              <a:t>Bắc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3200" b="1" dirty="0" err="1">
                <a:latin typeface="Times New Roman" panose="02020603050405020304" pitchFamily="18" charset="0"/>
              </a:rPr>
              <a:t>Thụy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Điển</a:t>
            </a:r>
            <a:r>
              <a:rPr lang="en-US" sz="3200" b="1" dirty="0"/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9BF80F-93AB-4A07-B3A8-838224FC3542}"/>
              </a:ext>
            </a:extLst>
          </p:cNvPr>
          <p:cNvSpPr txBox="1"/>
          <p:nvPr/>
        </p:nvSpPr>
        <p:spPr>
          <a:xfrm>
            <a:off x="721791" y="4398716"/>
            <a:ext cx="106636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5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DE9D20-20A3-43E1-B528-1646C3C5FE24}"/>
              </a:ext>
            </a:extLst>
          </p:cNvPr>
          <p:cNvSpPr txBox="1"/>
          <p:nvPr/>
        </p:nvSpPr>
        <p:spPr>
          <a:xfrm>
            <a:off x="3301538" y="144516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851E43-B867-4A77-99FB-E8FCF857E9C9}"/>
              </a:ext>
            </a:extLst>
          </p:cNvPr>
          <p:cNvSpPr txBox="1"/>
          <p:nvPr/>
        </p:nvSpPr>
        <p:spPr>
          <a:xfrm>
            <a:off x="296102" y="887935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7761DE-F0AD-4ECA-8E85-0198136D304D}"/>
              </a:ext>
            </a:extLst>
          </p:cNvPr>
          <p:cNvSpPr txBox="1"/>
          <p:nvPr/>
        </p:nvSpPr>
        <p:spPr>
          <a:xfrm>
            <a:off x="356959" y="3729372"/>
            <a:ext cx="97871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34D75C2-002F-48B3-B6D9-5DFC80C9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59" y="2267378"/>
            <a:ext cx="9653815" cy="13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B654177A-B330-43C3-99F2-CE9F0FA106E7}"/>
              </a:ext>
            </a:extLst>
          </p:cNvPr>
          <p:cNvSpPr txBox="1"/>
          <p:nvPr/>
        </p:nvSpPr>
        <p:spPr>
          <a:xfrm>
            <a:off x="596192" y="1678197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6221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A13417-77D2-48BD-8DF4-FE840380A935}"/>
              </a:ext>
            </a:extLst>
          </p:cNvPr>
          <p:cNvSpPr txBox="1"/>
          <p:nvPr/>
        </p:nvSpPr>
        <p:spPr>
          <a:xfrm>
            <a:off x="1956545" y="1955498"/>
            <a:ext cx="871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tập-thực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A95E8564-08DE-4238-B24D-3850EB4C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35" y="1426337"/>
            <a:ext cx="11420457" cy="10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4F39C-EADB-41F4-BB3A-1246820268D4}"/>
              </a:ext>
            </a:extLst>
          </p:cNvPr>
          <p:cNvSpPr txBox="1"/>
          <p:nvPr/>
        </p:nvSpPr>
        <p:spPr>
          <a:xfrm>
            <a:off x="3855720" y="13882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063F5-66C4-44AB-B939-E3EB6BFBBA92}"/>
              </a:ext>
            </a:extLst>
          </p:cNvPr>
          <p:cNvSpPr txBox="1"/>
          <p:nvPr/>
        </p:nvSpPr>
        <p:spPr>
          <a:xfrm>
            <a:off x="711746" y="684561"/>
            <a:ext cx="112136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1521861-AC4D-402D-90A1-6FFE869E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28" y="2541613"/>
            <a:ext cx="11420457" cy="220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Gia đình ông Giô-dép lại chuyển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thể tiếp tục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đài đồ sộ, nguy nga, chỉ thấy những ngôi nhà nhỏ bé, cổ kính và những vườn nho con con. Dòng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 lượn quanh thành phố với những chiếc cầu trắng phau.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96A05-4BF0-4CC2-B6EF-D5EFBC1EADDE}"/>
              </a:ext>
            </a:extLst>
          </p:cNvPr>
          <p:cNvSpPr txBox="1"/>
          <p:nvPr/>
        </p:nvSpPr>
        <p:spPr>
          <a:xfrm>
            <a:off x="6570593" y="4711501"/>
            <a:ext cx="290269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5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vi-VN" sz="254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87556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binh\Desktop\Louis_Pasteur.jpg">
            <a:extLst>
              <a:ext uri="{FF2B5EF4-FFF2-40B4-BE49-F238E27FC236}">
                <a16:creationId xmlns:a16="http://schemas.microsoft.com/office/drawing/2014/main" id="{E199BAF7-1236-4D07-B07E-9B037D39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7" y="0"/>
            <a:ext cx="6226629" cy="659356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CE95A0A6-7C5B-4E22-9929-8BDFB605D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8648" y="1602742"/>
            <a:ext cx="52863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1822-1895) 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B24000-FA6A-45C4-B859-B011BB7FAC17}"/>
              </a:ext>
            </a:extLst>
          </p:cNvPr>
          <p:cNvSpPr/>
          <p:nvPr/>
        </p:nvSpPr>
        <p:spPr>
          <a:xfrm>
            <a:off x="7413175" y="5417375"/>
            <a:ext cx="1452045" cy="52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A95E8564-08DE-4238-B24D-3850EB4C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935" y="1440625"/>
            <a:ext cx="11420457" cy="103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4F39C-EADB-41F4-BB3A-1246820268D4}"/>
              </a:ext>
            </a:extLst>
          </p:cNvPr>
          <p:cNvSpPr txBox="1"/>
          <p:nvPr/>
        </p:nvSpPr>
        <p:spPr>
          <a:xfrm>
            <a:off x="3855720" y="91001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063F5-66C4-44AB-B939-E3EB6BFBBA92}"/>
              </a:ext>
            </a:extLst>
          </p:cNvPr>
          <p:cNvSpPr txBox="1"/>
          <p:nvPr/>
        </p:nvSpPr>
        <p:spPr>
          <a:xfrm>
            <a:off x="711746" y="728629"/>
            <a:ext cx="1121364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1521861-AC4D-402D-90A1-6FFE869E7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828" y="2555901"/>
            <a:ext cx="11337170" cy="25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Gia đình ông Giô-dép lại chuyển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paxtơ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tiếp tục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thị trấn nhỏ, không có những lâu đài đồ sộ, nguy nga, chỉ thấy những ngôi nhà nhỏ bé, cổ kính và những vườn nho con con. Dòng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 lượn quanh thành phố với những chiếc cầu trắng phau.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709932-0FD3-46B5-9D3B-9D9DCE0EAC90}"/>
              </a:ext>
            </a:extLst>
          </p:cNvPr>
          <p:cNvCxnSpPr/>
          <p:nvPr/>
        </p:nvCxnSpPr>
        <p:spPr>
          <a:xfrm>
            <a:off x="3603170" y="3058886"/>
            <a:ext cx="1175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61B70B-0D1C-4E93-8234-14715AC88AE0}"/>
              </a:ext>
            </a:extLst>
          </p:cNvPr>
          <p:cNvCxnSpPr/>
          <p:nvPr/>
        </p:nvCxnSpPr>
        <p:spPr>
          <a:xfrm>
            <a:off x="7465421" y="3058886"/>
            <a:ext cx="11756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7DAB68-A2AF-410E-A78E-01BECBF5B2F5}"/>
              </a:ext>
            </a:extLst>
          </p:cNvPr>
          <p:cNvCxnSpPr>
            <a:cxnSpLocks/>
          </p:cNvCxnSpPr>
          <p:nvPr/>
        </p:nvCxnSpPr>
        <p:spPr>
          <a:xfrm>
            <a:off x="9479672" y="3091541"/>
            <a:ext cx="16676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9F86E3-8EBE-4BA1-AE49-63FE773CA90B}"/>
              </a:ext>
            </a:extLst>
          </p:cNvPr>
          <p:cNvCxnSpPr>
            <a:cxnSpLocks/>
          </p:cNvCxnSpPr>
          <p:nvPr/>
        </p:nvCxnSpPr>
        <p:spPr>
          <a:xfrm>
            <a:off x="3808216" y="3559627"/>
            <a:ext cx="12866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869449-C2FE-4385-8DFD-B0E58911F00D}"/>
              </a:ext>
            </a:extLst>
          </p:cNvPr>
          <p:cNvCxnSpPr>
            <a:cxnSpLocks/>
          </p:cNvCxnSpPr>
          <p:nvPr/>
        </p:nvCxnSpPr>
        <p:spPr>
          <a:xfrm>
            <a:off x="7605547" y="4517570"/>
            <a:ext cx="24427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370D2A0-49DE-47ED-951F-9C36AA3CE963}"/>
              </a:ext>
            </a:extLst>
          </p:cNvPr>
          <p:cNvSpPr txBox="1"/>
          <p:nvPr/>
        </p:nvSpPr>
        <p:spPr>
          <a:xfrm>
            <a:off x="7251638" y="5141858"/>
            <a:ext cx="290269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5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vi-VN" sz="254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29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-1" y="1816390"/>
            <a:ext cx="12192001" cy="401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598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Giô-dép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sộ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phau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98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-1" y="673518"/>
            <a:ext cx="12192001" cy="121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 văn sau rồi viết lại cho đúng những tên riêng trong đoạn:</a:t>
            </a:r>
          </a:p>
        </p:txBody>
      </p: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5383765" y="383522"/>
            <a:ext cx="5691168" cy="56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963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7879949" y="2445133"/>
            <a:ext cx="2237496" cy="76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2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2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705809" y="2542457"/>
            <a:ext cx="2539860" cy="61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1" tIns="54427" rIns="108851" bIns="54427" anchor="ctr"/>
          <a:lstStyle/>
          <a:p>
            <a:pPr algn="ctr"/>
            <a:r>
              <a:rPr lang="en-US" sz="380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067030" y="4394353"/>
            <a:ext cx="3352884" cy="7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1" tIns="54427" rIns="108851" bIns="54427" anchor="ctr"/>
          <a:lstStyle/>
          <a:p>
            <a:pPr algn="ctr"/>
            <a:r>
              <a:rPr lang="en-US" sz="42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33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endParaRPr lang="en-US" sz="423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85" name="Text Box 29"/>
          <p:cNvSpPr txBox="1">
            <a:spLocks noChangeArrowheads="1"/>
          </p:cNvSpPr>
          <p:nvPr/>
        </p:nvSpPr>
        <p:spPr bwMode="auto">
          <a:xfrm>
            <a:off x="9773024" y="1875850"/>
            <a:ext cx="1953611" cy="6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809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80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-boa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31889" y="2470467"/>
            <a:ext cx="2625936" cy="76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1" tIns="54427" rIns="108851" bIns="54427">
            <a:spAutoFit/>
          </a:bodyPr>
          <a:lstStyle/>
          <a:p>
            <a:r>
              <a:rPr lang="en-US" sz="3598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lu-i pa-xtơ</a:t>
            </a:r>
            <a:endParaRPr lang="en-US" sz="3598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7626571" y="2426479"/>
            <a:ext cx="2197192" cy="76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/>
          <a:p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boa</a:t>
            </a: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5419554" y="4401385"/>
            <a:ext cx="3460391" cy="76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/>
          <a:p>
            <a:r>
              <a:rPr lang="en-US" sz="4233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quy-dăng-xơ</a:t>
            </a:r>
            <a:endParaRPr lang="en-US" sz="4233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935650" y="3106478"/>
            <a:ext cx="20688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5581403" y="5041610"/>
            <a:ext cx="26479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9805003" y="1816391"/>
            <a:ext cx="1903216" cy="76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/>
          <a:p>
            <a:r>
              <a:rPr lang="en-US" sz="4233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ác-boa</a:t>
            </a: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9966263" y="2461434"/>
            <a:ext cx="1612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514914" y="5906749"/>
            <a:ext cx="2902697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4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5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endParaRPr lang="vi-VN" sz="254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7968346" y="3109694"/>
            <a:ext cx="1568520" cy="12020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82" grpId="0"/>
      <p:bldP spid="45083" grpId="0"/>
      <p:bldP spid="45084" grpId="0"/>
      <p:bldP spid="45085" grpId="0"/>
      <p:bldP spid="19" grpId="0"/>
      <p:bldP spid="21" grpId="0"/>
      <p:bldP spid="22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:a16="http://schemas.microsoft.com/office/drawing/2014/main" id="{6B6BB8C1-650B-4DE0-994D-11449BC7F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66" y="3177489"/>
            <a:ext cx="11414914" cy="5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anbe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anhxtanh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crítxtian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anđécxen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iuri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gagarin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1AA6A7DC-EDFF-4061-A39E-8F9CA63C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00" y="1844442"/>
            <a:ext cx="11017681" cy="128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AC6D9BF-31F3-494E-8DE4-35799DC30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995" y="3870509"/>
            <a:ext cx="10472805" cy="54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pêtecbua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504E2-468A-40D4-B2D6-8675F9AD31A4}"/>
              </a:ext>
            </a:extLst>
          </p:cNvPr>
          <p:cNvSpPr txBox="1"/>
          <p:nvPr/>
        </p:nvSpPr>
        <p:spPr>
          <a:xfrm>
            <a:off x="3855720" y="144507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10A6D2-AB1D-47E0-AE5D-F25F9D2FEEA9}"/>
              </a:ext>
            </a:extLst>
          </p:cNvPr>
          <p:cNvSpPr txBox="1"/>
          <p:nvPr/>
        </p:nvSpPr>
        <p:spPr>
          <a:xfrm>
            <a:off x="545496" y="815186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</p:spTree>
    <p:extLst>
      <p:ext uri="{BB962C8B-B14F-4D97-AF65-F5344CB8AC3E}">
        <p14:creationId xmlns:p14="http://schemas.microsoft.com/office/powerpoint/2010/main" val="2491900663"/>
      </p:ext>
    </p:extLst>
  </p:cSld>
  <p:clrMapOvr>
    <a:masterClrMapping/>
  </p:clrMapOvr>
  <p:transition spd="slow">
    <p:split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4"/>
          <p:cNvSpPr txBox="1">
            <a:spLocks noChangeArrowheads="1"/>
          </p:cNvSpPr>
          <p:nvPr/>
        </p:nvSpPr>
        <p:spPr bwMode="auto">
          <a:xfrm>
            <a:off x="9934348" y="4532630"/>
            <a:ext cx="219893" cy="69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sz="3809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17"/>
          <p:cNvSpPr>
            <a:spLocks noChangeArrowheads="1"/>
          </p:cNvSpPr>
          <p:nvPr/>
        </p:nvSpPr>
        <p:spPr bwMode="auto">
          <a:xfrm>
            <a:off x="406513" y="2513509"/>
            <a:ext cx="10666739" cy="26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851" tIns="54427" rIns="108851" bIns="54427" anchor="ctr"/>
          <a:lstStyle/>
          <a:p>
            <a:br>
              <a:rPr lang="en-US" sz="296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38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8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3386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6392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68619"/>
              </p:ext>
            </p:extLst>
          </p:nvPr>
        </p:nvGraphicFramePr>
        <p:xfrm>
          <a:off x="153806" y="497851"/>
          <a:ext cx="11884386" cy="6374277"/>
        </p:xfrm>
        <a:graphic>
          <a:graphicData uri="http://schemas.openxmlformats.org/drawingml/2006/table">
            <a:tbl>
              <a:tblPr/>
              <a:tblGrid>
                <a:gridCol w="1771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9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3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8" marR="121928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chưa đúng</a:t>
                      </a:r>
                    </a:p>
                  </a:txBody>
                  <a:tcPr marL="121928" marR="121928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n-US" sz="4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4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đúng</a:t>
                      </a:r>
                    </a:p>
                  </a:txBody>
                  <a:tcPr marL="121928" marR="121928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lí</a:t>
                      </a:r>
                    </a:p>
                  </a:txBody>
                  <a:tcPr marL="121928" marR="121928"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8" marR="121928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8" marR="121928"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1" name="Text Box 3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4476" y="1171348"/>
            <a:ext cx="4370845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anbe anhxtanh</a:t>
            </a:r>
          </a:p>
        </p:txBody>
      </p:sp>
      <p:sp>
        <p:nvSpPr>
          <p:cNvPr id="18452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4476" y="1977653"/>
            <a:ext cx="5309853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crítxtian anđécxen</a:t>
            </a:r>
          </a:p>
        </p:txBody>
      </p:sp>
      <p:sp>
        <p:nvSpPr>
          <p:cNvPr id="18453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4476" y="2793449"/>
            <a:ext cx="4999090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iuri gagarin</a:t>
            </a:r>
          </a:p>
        </p:txBody>
      </p:sp>
      <p:sp>
        <p:nvSpPr>
          <p:cNvPr id="18454" name="Text Box 3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4476" y="3590262"/>
            <a:ext cx="4999090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pêtécbua</a:t>
            </a:r>
            <a:endParaRPr lang="en-US" sz="5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5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4476" y="4339649"/>
            <a:ext cx="3870263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tôkiô</a:t>
            </a:r>
            <a:endParaRPr lang="en-US" sz="5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6" name="Line 38"/>
          <p:cNvSpPr>
            <a:spLocks noChangeShapeType="1"/>
          </p:cNvSpPr>
          <p:nvPr/>
        </p:nvSpPr>
        <p:spPr bwMode="auto">
          <a:xfrm>
            <a:off x="-1" y="3751522"/>
            <a:ext cx="1219200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/>
          <a:lstStyle/>
          <a:p>
            <a:endParaRPr lang="vi-VN" sz="3809"/>
          </a:p>
        </p:txBody>
      </p:sp>
      <p:sp>
        <p:nvSpPr>
          <p:cNvPr id="56369" name="Text Box 4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14852" y="4396567"/>
            <a:ext cx="4199504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ô-ki-ô</a:t>
            </a:r>
          </a:p>
        </p:txBody>
      </p:sp>
      <p:sp>
        <p:nvSpPr>
          <p:cNvPr id="56371" name="Text Box 5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65246" y="5724599"/>
            <a:ext cx="2979967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i-a-ga-ra</a:t>
            </a:r>
          </a:p>
        </p:txBody>
      </p:sp>
      <p:sp>
        <p:nvSpPr>
          <p:cNvPr id="56375" name="Text Box 5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02305" y="1171348"/>
            <a:ext cx="5521507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n-be </a:t>
            </a: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nh-xtanh</a:t>
            </a:r>
          </a:p>
        </p:txBody>
      </p:sp>
      <p:sp>
        <p:nvSpPr>
          <p:cNvPr id="56379" name="Text Box 5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67621" y="2138913"/>
            <a:ext cx="6368127" cy="76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2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rít-xti-an </a:t>
            </a:r>
            <a:r>
              <a:rPr lang="en-US" sz="42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n-đéc-xen</a:t>
            </a:r>
          </a:p>
        </p:txBody>
      </p:sp>
      <p:sp>
        <p:nvSpPr>
          <p:cNvPr id="56383" name="Text Box 6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55166" y="2783957"/>
            <a:ext cx="5136834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-u-ri </a:t>
            </a: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a-ga-rin</a:t>
            </a:r>
          </a:p>
        </p:txBody>
      </p:sp>
      <p:sp>
        <p:nvSpPr>
          <p:cNvPr id="56384" name="Text Box 6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02306" y="3590262"/>
            <a:ext cx="4978932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ê-téc-bua</a:t>
            </a:r>
          </a:p>
        </p:txBody>
      </p:sp>
      <p:sp>
        <p:nvSpPr>
          <p:cNvPr id="56385" name="Text Box 6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063566" y="5041610"/>
            <a:ext cx="4303653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07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-ma-</a:t>
            </a:r>
            <a:r>
              <a:rPr lang="en-US" sz="5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endParaRPr lang="en-US" sz="5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8" name="Text Box 6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4477" y="5041611"/>
            <a:ext cx="4775675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07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amadôn</a:t>
            </a:r>
          </a:p>
        </p:txBody>
      </p:sp>
      <p:sp>
        <p:nvSpPr>
          <p:cNvPr id="18469" name="Text Box 6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71494" y="5724599"/>
            <a:ext cx="3616613" cy="89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08851" tIns="54427" rIns="108851" bIns="5442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507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niagara</a:t>
            </a:r>
            <a:endParaRPr lang="en-US" sz="507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1" name="Line 71"/>
          <p:cNvSpPr>
            <a:spLocks noChangeShapeType="1"/>
          </p:cNvSpPr>
          <p:nvPr/>
        </p:nvSpPr>
        <p:spPr bwMode="auto">
          <a:xfrm>
            <a:off x="1903216" y="2945217"/>
            <a:ext cx="10288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/>
          <a:lstStyle/>
          <a:p>
            <a:endParaRPr lang="vi-VN" sz="3809"/>
          </a:p>
        </p:txBody>
      </p:sp>
      <p:sp>
        <p:nvSpPr>
          <p:cNvPr id="27" name="Line 71"/>
          <p:cNvSpPr>
            <a:spLocks noChangeShapeType="1"/>
          </p:cNvSpPr>
          <p:nvPr/>
        </p:nvSpPr>
        <p:spPr bwMode="auto">
          <a:xfrm>
            <a:off x="1903216" y="2138912"/>
            <a:ext cx="10288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/>
          <a:lstStyle/>
          <a:p>
            <a:endParaRPr lang="vi-VN" sz="3809"/>
          </a:p>
        </p:txBody>
      </p:sp>
      <p:sp>
        <p:nvSpPr>
          <p:cNvPr id="28" name="Line 71"/>
          <p:cNvSpPr>
            <a:spLocks noChangeShapeType="1"/>
          </p:cNvSpPr>
          <p:nvPr/>
        </p:nvSpPr>
        <p:spPr bwMode="auto">
          <a:xfrm>
            <a:off x="1903216" y="4557827"/>
            <a:ext cx="10288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/>
          <a:lstStyle/>
          <a:p>
            <a:endParaRPr lang="vi-VN" sz="3809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1903216" y="5183898"/>
            <a:ext cx="10288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/>
          <a:lstStyle/>
          <a:p>
            <a:endParaRPr lang="vi-VN" sz="3809"/>
          </a:p>
        </p:txBody>
      </p:sp>
      <p:sp>
        <p:nvSpPr>
          <p:cNvPr id="30" name="Line 71"/>
          <p:cNvSpPr>
            <a:spLocks noChangeShapeType="1"/>
          </p:cNvSpPr>
          <p:nvPr/>
        </p:nvSpPr>
        <p:spPr bwMode="auto">
          <a:xfrm>
            <a:off x="1903216" y="5952258"/>
            <a:ext cx="10288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51" tIns="54427" rIns="108851" bIns="54427"/>
          <a:lstStyle/>
          <a:p>
            <a:endParaRPr lang="vi-VN" sz="3809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9" grpId="0"/>
      <p:bldP spid="56371" grpId="0"/>
      <p:bldP spid="56375" grpId="0"/>
      <p:bldP spid="56379" grpId="1"/>
      <p:bldP spid="56383" grpId="0"/>
      <p:bldP spid="56384" grpId="0"/>
      <p:bldP spid="5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EC9969-8E52-4ECA-9215-B6CD9FF42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89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9B14B7-DFFB-41AB-AC9D-BCC23247A17F}"/>
              </a:ext>
            </a:extLst>
          </p:cNvPr>
          <p:cNvSpPr txBox="1"/>
          <p:nvPr/>
        </p:nvSpPr>
        <p:spPr>
          <a:xfrm>
            <a:off x="5100810" y="12008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10079-D20F-417A-8EA0-82730699A04F}"/>
              </a:ext>
            </a:extLst>
          </p:cNvPr>
          <p:cNvSpPr/>
          <p:nvPr/>
        </p:nvSpPr>
        <p:spPr>
          <a:xfrm>
            <a:off x="3334325" y="4328547"/>
            <a:ext cx="6789622" cy="12266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ĐỐ </a:t>
            </a:r>
            <a:r>
              <a:rPr lang="en-US" sz="6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</a:p>
        </p:txBody>
      </p:sp>
    </p:spTree>
    <p:extLst>
      <p:ext uri="{BB962C8B-B14F-4D97-AF65-F5344CB8AC3E}">
        <p14:creationId xmlns:p14="http://schemas.microsoft.com/office/powerpoint/2010/main" val="2291354461"/>
      </p:ext>
    </p:extLst>
  </p:cSld>
  <p:clrMapOvr>
    <a:masterClrMapping/>
  </p:clrMapOvr>
  <p:transition spd="slow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054F6-0A0F-44E8-805B-25BC6F01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8DE0E-547C-4DE5-A194-97527EC87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31" y="88049"/>
            <a:ext cx="3903324" cy="4788751"/>
          </a:xfrm>
          <a:prstGeom prst="rect">
            <a:avLst/>
          </a:prstGeom>
          <a:noFill/>
          <a:ln w="57150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3D62A359-196C-48F2-8407-488DE1EEC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510" y="4865657"/>
            <a:ext cx="3699455" cy="1836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 An-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-xen (1805-1875)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agarin">
            <a:extLst>
              <a:ext uri="{FF2B5EF4-FFF2-40B4-BE49-F238E27FC236}">
                <a16:creationId xmlns:a16="http://schemas.microsoft.com/office/drawing/2014/main" id="{B96CC2C3-BB55-45F5-AEFE-8BC997CC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126" y="108901"/>
            <a:ext cx="3903324" cy="478477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10C520AB-19DC-44E2-8D40-F4759EE77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59" y="4877795"/>
            <a:ext cx="3925896" cy="1828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An-be Anh-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xtanh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(1879-1955)              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Anh.</a:t>
            </a:r>
          </a:p>
        </p:txBody>
      </p:sp>
      <p:pic>
        <p:nvPicPr>
          <p:cNvPr id="10" name="Picture 9" descr="_Christian_Andersen">
            <a:extLst>
              <a:ext uri="{FF2B5EF4-FFF2-40B4-BE49-F238E27FC236}">
                <a16:creationId xmlns:a16="http://schemas.microsoft.com/office/drawing/2014/main" id="{F9A4C7D7-A784-48FA-B720-D554BAA4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10" y="88050"/>
            <a:ext cx="3652519" cy="4784779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2E47DE7-EC01-4208-9B7F-51FE75C9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126" y="4893680"/>
            <a:ext cx="3903324" cy="18288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I-u-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Ga-ga-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(1934-1968)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460905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7627-BF63-4970-B7A6-B01821FD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5C8606A-749D-4ACE-8A00-6F7171410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866" y="5562029"/>
            <a:ext cx="3877259" cy="1152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A-ma-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dôn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Bra-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xin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untitled">
            <a:extLst>
              <a:ext uri="{FF2B5EF4-FFF2-40B4-BE49-F238E27FC236}">
                <a16:creationId xmlns:a16="http://schemas.microsoft.com/office/drawing/2014/main" id="{CC409E4D-A964-4D28-AE6B-F739CB5D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588" y="143362"/>
            <a:ext cx="3877259" cy="539533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ac-niagara-hoaky">
            <a:extLst>
              <a:ext uri="{FF2B5EF4-FFF2-40B4-BE49-F238E27FC236}">
                <a16:creationId xmlns:a16="http://schemas.microsoft.com/office/drawing/2014/main" id="{B5B68190-5234-433F-9AB2-046EB3FC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19" y="166700"/>
            <a:ext cx="3785101" cy="5395330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2E12DA4F-BC87-4319-8A17-5ED31E391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120" y="5654362"/>
            <a:ext cx="3826100" cy="1080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Ni-a-ga-ra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Ca-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Mĩ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3F7C94-5FF7-48C2-A2E6-67216087A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5" y="143362"/>
            <a:ext cx="3826100" cy="5418668"/>
          </a:xfrm>
          <a:prstGeom prst="rect">
            <a:avLst/>
          </a:prstGeom>
          <a:solidFill>
            <a:srgbClr val="FF6600"/>
          </a:solidFill>
          <a:ln w="57150"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C801D-CED8-45E5-A4EA-6A6BD0B15AC2}"/>
              </a:ext>
            </a:extLst>
          </p:cNvPr>
          <p:cNvSpPr txBox="1"/>
          <p:nvPr/>
        </p:nvSpPr>
        <p:spPr bwMode="auto">
          <a:xfrm>
            <a:off x="118874" y="5654361"/>
            <a:ext cx="3781599" cy="108000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Xanh Pê-téc-bua là kinh đô cũ của nước Nga.</a:t>
            </a:r>
            <a:endParaRPr lang="en-US" sz="2400" b="1" dirty="0" err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A757AF27-02DA-4B97-8E23-F0C36DE43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4" y="0"/>
            <a:ext cx="1223962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AAD324-B983-45A1-99D8-E8DC8EA9B908}"/>
              </a:ext>
            </a:extLst>
          </p:cNvPr>
          <p:cNvSpPr txBox="1"/>
          <p:nvPr/>
        </p:nvSpPr>
        <p:spPr>
          <a:xfrm>
            <a:off x="3879980" y="600850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5EB5F-428B-4AA5-9549-DCA91A9FE3B8}"/>
              </a:ext>
            </a:extLst>
          </p:cNvPr>
          <p:cNvSpPr txBox="1"/>
          <p:nvPr/>
        </p:nvSpPr>
        <p:spPr>
          <a:xfrm>
            <a:off x="428634" y="1390163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F88C0D-1DB2-4390-869E-73D4AC023D78}"/>
              </a:ext>
            </a:extLst>
          </p:cNvPr>
          <p:cNvSpPr/>
          <p:nvPr/>
        </p:nvSpPr>
        <p:spPr>
          <a:xfrm>
            <a:off x="2839787" y="2373634"/>
            <a:ext cx="6160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 algn="ctr"/>
            <a:r>
              <a:rPr lang="en-US" sz="5400" b="1" dirty="0" err="1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Trò</a:t>
            </a:r>
            <a:r>
              <a:rPr lang="en-US" sz="5400" b="1" dirty="0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chơi</a:t>
            </a:r>
            <a:r>
              <a:rPr lang="en-US" sz="5400" b="1" dirty="0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 </a:t>
            </a:r>
          </a:p>
          <a:p>
            <a:pPr lvl="1" algn="ctr"/>
            <a:r>
              <a:rPr lang="en-US" sz="5400" b="1" dirty="0" err="1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Thử</a:t>
            </a:r>
            <a:r>
              <a:rPr lang="en-US" sz="5400" b="1" dirty="0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tài</a:t>
            </a:r>
            <a:r>
              <a:rPr lang="en-US" sz="5400" b="1" dirty="0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hiểu</a:t>
            </a:r>
            <a:r>
              <a:rPr lang="en-US" sz="5400" b="1" dirty="0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 </a:t>
            </a:r>
            <a:r>
              <a:rPr lang="en-US" sz="5400" b="1" dirty="0" err="1">
                <a:ln/>
                <a:solidFill>
                  <a:srgbClr val="FF6600"/>
                </a:solidFill>
                <a:latin typeface="Constantia" panose="02030602050306030303" pitchFamily="18" charset="0"/>
              </a:rPr>
              <a:t>biết</a:t>
            </a:r>
            <a:endParaRPr lang="en-US" sz="5400" b="1" cap="none" spc="0" dirty="0">
              <a:ln/>
              <a:solidFill>
                <a:srgbClr val="FF66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0234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bbon: Tilted Down 9">
            <a:extLst>
              <a:ext uri="{FF2B5EF4-FFF2-40B4-BE49-F238E27FC236}">
                <a16:creationId xmlns:a16="http://schemas.microsoft.com/office/drawing/2014/main" id="{8DA68B11-51AD-41FE-880A-AA3A58F76B07}"/>
              </a:ext>
            </a:extLst>
          </p:cNvPr>
          <p:cNvSpPr/>
          <p:nvPr/>
        </p:nvSpPr>
        <p:spPr>
          <a:xfrm>
            <a:off x="6617468" y="961765"/>
            <a:ext cx="4454484" cy="1188720"/>
          </a:xfrm>
          <a:prstGeom prst="ribbon">
            <a:avLst/>
          </a:prstGeom>
          <a:solidFill>
            <a:schemeClr val="accent4"/>
          </a:solidFill>
          <a:ln w="38100">
            <a:solidFill>
              <a:srgbClr val="FF66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ĐÔ</a:t>
            </a:r>
          </a:p>
        </p:txBody>
      </p:sp>
      <p:sp>
        <p:nvSpPr>
          <p:cNvPr id="12" name="Ribbon: Tilted Down 11">
            <a:extLst>
              <a:ext uri="{FF2B5EF4-FFF2-40B4-BE49-F238E27FC236}">
                <a16:creationId xmlns:a16="http://schemas.microsoft.com/office/drawing/2014/main" id="{8A9A4BDB-6D67-4013-8736-B5564741693D}"/>
              </a:ext>
            </a:extLst>
          </p:cNvPr>
          <p:cNvSpPr/>
          <p:nvPr/>
        </p:nvSpPr>
        <p:spPr>
          <a:xfrm>
            <a:off x="978666" y="952664"/>
            <a:ext cx="4454484" cy="1098568"/>
          </a:xfrm>
          <a:prstGeom prst="ribbon">
            <a:avLst/>
          </a:prstGeom>
          <a:solidFill>
            <a:schemeClr val="accent4"/>
          </a:solidFill>
          <a:ln w="38100">
            <a:solidFill>
              <a:srgbClr val="FF6600"/>
            </a:solidFill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NƯỚC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D9BEAF-85D3-4042-AF89-8472A7286138}"/>
              </a:ext>
            </a:extLst>
          </p:cNvPr>
          <p:cNvSpPr/>
          <p:nvPr/>
        </p:nvSpPr>
        <p:spPr>
          <a:xfrm>
            <a:off x="1432193" y="2437142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B5C3D8-0AFB-400F-87E0-24D77A00E073}"/>
              </a:ext>
            </a:extLst>
          </p:cNvPr>
          <p:cNvSpPr/>
          <p:nvPr/>
        </p:nvSpPr>
        <p:spPr>
          <a:xfrm>
            <a:off x="1432193" y="3580753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6EF6A4-CAF3-4422-B7BE-44318C33B542}"/>
              </a:ext>
            </a:extLst>
          </p:cNvPr>
          <p:cNvSpPr/>
          <p:nvPr/>
        </p:nvSpPr>
        <p:spPr>
          <a:xfrm>
            <a:off x="1432193" y="4681639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930597-2946-4220-9D3C-460B288DFDD9}"/>
              </a:ext>
            </a:extLst>
          </p:cNvPr>
          <p:cNvSpPr/>
          <p:nvPr/>
        </p:nvSpPr>
        <p:spPr>
          <a:xfrm>
            <a:off x="1432193" y="5784989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42C39B-FBEF-4AD2-9C51-E94518821FAE}"/>
              </a:ext>
            </a:extLst>
          </p:cNvPr>
          <p:cNvSpPr/>
          <p:nvPr/>
        </p:nvSpPr>
        <p:spPr>
          <a:xfrm>
            <a:off x="7212376" y="2413264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Mát-xcơ-va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CCEB5C-1F23-4D46-8F94-D7E363C73E08}"/>
              </a:ext>
            </a:extLst>
          </p:cNvPr>
          <p:cNvSpPr/>
          <p:nvPr/>
        </p:nvSpPr>
        <p:spPr>
          <a:xfrm>
            <a:off x="7212376" y="3558448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Oa-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3CF84E-B623-4EFE-B190-F250A158CEA1}"/>
              </a:ext>
            </a:extLst>
          </p:cNvPr>
          <p:cNvSpPr/>
          <p:nvPr/>
        </p:nvSpPr>
        <p:spPr>
          <a:xfrm>
            <a:off x="7212376" y="4681639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1CAB2FC-6B84-44DB-BE26-73337871A573}"/>
              </a:ext>
            </a:extLst>
          </p:cNvPr>
          <p:cNvSpPr/>
          <p:nvPr/>
        </p:nvSpPr>
        <p:spPr>
          <a:xfrm>
            <a:off x="7212376" y="5784989"/>
            <a:ext cx="3547431" cy="640080"/>
          </a:xfrm>
          <a:prstGeom prst="rect">
            <a:avLst/>
          </a:prstGeom>
          <a:gradFill flip="none" rotWithShape="1">
            <a:gsLst>
              <a:gs pos="40000">
                <a:srgbClr val="00FF00">
                  <a:tint val="66000"/>
                  <a:satMod val="160000"/>
                </a:srgbClr>
              </a:gs>
              <a:gs pos="68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8900000" scaled="1"/>
            <a:tileRect/>
          </a:gradFill>
          <a:ln w="5715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Pa-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7B363C-7E2B-48E6-BB83-C7177560B182}"/>
              </a:ext>
            </a:extLst>
          </p:cNvPr>
          <p:cNvCxnSpPr>
            <a:cxnSpLocks/>
          </p:cNvCxnSpPr>
          <p:nvPr/>
        </p:nvCxnSpPr>
        <p:spPr>
          <a:xfrm>
            <a:off x="5009830" y="2635287"/>
            <a:ext cx="2136869" cy="246082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763884-20BC-4EFF-B2AF-D43597153468}"/>
              </a:ext>
            </a:extLst>
          </p:cNvPr>
          <p:cNvCxnSpPr>
            <a:cxnSpLocks/>
          </p:cNvCxnSpPr>
          <p:nvPr/>
        </p:nvCxnSpPr>
        <p:spPr>
          <a:xfrm>
            <a:off x="5071902" y="3946775"/>
            <a:ext cx="2074797" cy="215825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BF67FE-4869-4C82-BC67-9D3D0DC22736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4979624" y="2700911"/>
            <a:ext cx="2182180" cy="230076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11AE96-9963-4029-9C26-D8ADB1927F35}"/>
              </a:ext>
            </a:extLst>
          </p:cNvPr>
          <p:cNvCxnSpPr>
            <a:cxnSpLocks/>
            <a:endCxn id="17" idx="3"/>
          </p:cNvCxnSpPr>
          <p:nvPr/>
        </p:nvCxnSpPr>
        <p:spPr>
          <a:xfrm flipH="1">
            <a:off x="4979624" y="3828144"/>
            <a:ext cx="2174628" cy="227688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>
            <a:extLst>
              <a:ext uri="{FF2B5EF4-FFF2-40B4-BE49-F238E27FC236}">
                <a16:creationId xmlns:a16="http://schemas.microsoft.com/office/drawing/2014/main" id="{D1A7DD2C-A487-4419-A75B-18DA6C25F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6" y="210773"/>
            <a:ext cx="10799124" cy="6059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45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A13417-77D2-48BD-8DF4-FE840380A935}"/>
              </a:ext>
            </a:extLst>
          </p:cNvPr>
          <p:cNvSpPr txBox="1"/>
          <p:nvPr/>
        </p:nvSpPr>
        <p:spPr>
          <a:xfrm>
            <a:off x="1889639" y="1955498"/>
            <a:ext cx="87190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cố-nối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9B4254-BAF6-4F23-88D4-905E113D8409}"/>
              </a:ext>
            </a:extLst>
          </p:cNvPr>
          <p:cNvSpPr txBox="1"/>
          <p:nvPr/>
        </p:nvSpPr>
        <p:spPr>
          <a:xfrm>
            <a:off x="1114424" y="1832969"/>
            <a:ext cx="10810875" cy="117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K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hi viết tên người, tên địa lí nước ngo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i, ta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067BB-8454-4232-AF75-7A412B03F021}"/>
              </a:ext>
            </a:extLst>
          </p:cNvPr>
          <p:cNvSpPr txBox="1"/>
          <p:nvPr/>
        </p:nvSpPr>
        <p:spPr>
          <a:xfrm>
            <a:off x="3722370" y="629210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3E08-48ED-4D4B-A649-E762BA2DAC29}"/>
              </a:ext>
            </a:extLst>
          </p:cNvPr>
          <p:cNvSpPr txBox="1"/>
          <p:nvPr/>
        </p:nvSpPr>
        <p:spPr>
          <a:xfrm>
            <a:off x="355826" y="1269922"/>
            <a:ext cx="11213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HOA TÊN NGƯỜI, TÊN ĐỊA LÍ NƯỚC NGOÀI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0BA3D5-0678-4BCF-828F-9F72D6DF33C4}"/>
              </a:ext>
            </a:extLst>
          </p:cNvPr>
          <p:cNvSpPr txBox="1"/>
          <p:nvPr/>
        </p:nvSpPr>
        <p:spPr>
          <a:xfrm>
            <a:off x="742951" y="3796456"/>
            <a:ext cx="10190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94489F7-82DB-4222-AA9D-0D3543FE5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1" y="2451856"/>
            <a:ext cx="9937213" cy="13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5" tIns="25718" rIns="51435" bIns="2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57175" indent="20002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14350" indent="4000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71525" indent="6000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8001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094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656011-FF88-4998-B0D9-C1C5CFA7A5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" t="741" r="213" b="-741"/>
          <a:stretch/>
        </p:blipFill>
        <p:spPr>
          <a:xfrm>
            <a:off x="138898" y="0"/>
            <a:ext cx="973662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111BD-4DC1-47BA-A0EB-814AA2456F72}"/>
              </a:ext>
            </a:extLst>
          </p:cNvPr>
          <p:cNvSpPr txBox="1"/>
          <p:nvPr/>
        </p:nvSpPr>
        <p:spPr>
          <a:xfrm>
            <a:off x="1438623" y="2993866"/>
            <a:ext cx="7109639" cy="689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ngoặc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kép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DE6E79-75C0-4F94-8A7A-42A5E2A731CF}"/>
              </a:ext>
            </a:extLst>
          </p:cNvPr>
          <p:cNvSpPr txBox="1"/>
          <p:nvPr/>
        </p:nvSpPr>
        <p:spPr>
          <a:xfrm>
            <a:off x="1496331" y="2496748"/>
            <a:ext cx="4927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vi-V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 thuộc ghi nhớ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AD262-16CA-42C1-836B-DDB1E8E8DE01}"/>
              </a:ext>
            </a:extLst>
          </p:cNvPr>
          <p:cNvSpPr txBox="1"/>
          <p:nvPr/>
        </p:nvSpPr>
        <p:spPr bwMode="auto">
          <a:xfrm>
            <a:off x="4013512" y="1728439"/>
            <a:ext cx="1608133" cy="64633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50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285DA-AD71-4D5E-863B-4C1D09CA2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62"/>
            <a:ext cx="10086109" cy="6761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FD27F7-7982-4298-86EE-7A6F687D719F}"/>
              </a:ext>
            </a:extLst>
          </p:cNvPr>
          <p:cNvSpPr txBox="1"/>
          <p:nvPr/>
        </p:nvSpPr>
        <p:spPr>
          <a:xfrm>
            <a:off x="2588897" y="3258238"/>
            <a:ext cx="510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0982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8EEE-266E-4ADC-9517-53F39A3D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" y="-125730"/>
            <a:ext cx="10515600" cy="6038345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endParaRPr lang="en-US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S,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Quan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Mau,</a:t>
            </a:r>
            <a:b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b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chi?</a:t>
            </a:r>
            <a:endParaRPr lang="en-US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DEF80-30F0-44DE-8930-F8E19DA8F0FE}"/>
              </a:ext>
            </a:extLst>
          </p:cNvPr>
          <p:cNvSpPr txBox="1"/>
          <p:nvPr/>
        </p:nvSpPr>
        <p:spPr>
          <a:xfrm>
            <a:off x="4446270" y="6080760"/>
            <a:ext cx="5451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E006C9-3DDE-42F6-8912-97C8EA8FB64F}"/>
              </a:ext>
            </a:extLst>
          </p:cNvPr>
          <p:cNvSpPr txBox="1"/>
          <p:nvPr/>
        </p:nvSpPr>
        <p:spPr>
          <a:xfrm>
            <a:off x="5383530" y="571500"/>
            <a:ext cx="148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4131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8EEE-266E-4ADC-9517-53F39A3D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40" y="1806498"/>
            <a:ext cx="10515600" cy="359176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42CCB7-A4CB-4259-B473-EE5E4E4C8202}"/>
              </a:ext>
            </a:extLst>
          </p:cNvPr>
          <p:cNvSpPr txBox="1"/>
          <p:nvPr/>
        </p:nvSpPr>
        <p:spPr>
          <a:xfrm>
            <a:off x="2702024" y="1948144"/>
            <a:ext cx="9320269" cy="331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chăn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trâu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lau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tướng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thua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38F7A-790B-4661-B1FD-59C0102F7EBE}"/>
              </a:ext>
            </a:extLst>
          </p:cNvPr>
          <p:cNvSpPr txBox="1"/>
          <p:nvPr/>
        </p:nvSpPr>
        <p:spPr>
          <a:xfrm>
            <a:off x="4114800" y="5501135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FA92E-41EC-4BE0-945C-0CD45DE244EF}"/>
              </a:ext>
            </a:extLst>
          </p:cNvPr>
          <p:cNvSpPr txBox="1"/>
          <p:nvPr/>
        </p:nvSpPr>
        <p:spPr>
          <a:xfrm>
            <a:off x="5636941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E6F06-3A4D-4499-929A-EAE658FD642E}"/>
              </a:ext>
            </a:extLst>
          </p:cNvPr>
          <p:cNvSpPr txBox="1"/>
          <p:nvPr/>
        </p:nvSpPr>
        <p:spPr>
          <a:xfrm>
            <a:off x="5341438" y="512960"/>
            <a:ext cx="1741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9944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68EEE-266E-4ADC-9517-53F39A3DE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697230"/>
            <a:ext cx="10515600" cy="4701035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vi-VN" sz="4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48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FE108E-4D89-4C9D-8F47-A8677DC64468}"/>
              </a:ext>
            </a:extLst>
          </p:cNvPr>
          <p:cNvSpPr txBox="1"/>
          <p:nvPr/>
        </p:nvSpPr>
        <p:spPr>
          <a:xfrm>
            <a:off x="1908810" y="2927300"/>
            <a:ext cx="9086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Phnôm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Pênh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thủ đô của nước nào</a:t>
            </a:r>
            <a:r>
              <a:rPr lang="en-US" sz="4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DE3E8-A0C8-4EC4-B62F-F5A75595A1F2}"/>
              </a:ext>
            </a:extLst>
          </p:cNvPr>
          <p:cNvSpPr txBox="1"/>
          <p:nvPr/>
        </p:nvSpPr>
        <p:spPr>
          <a:xfrm>
            <a:off x="3742198" y="4224593"/>
            <a:ext cx="5420074" cy="76944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Cam-</a:t>
            </a:r>
            <a:r>
              <a:rPr lang="en-US" sz="44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4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D9B28-FD07-44E8-8EE4-0A91C8EA28E6}"/>
              </a:ext>
            </a:extLst>
          </p:cNvPr>
          <p:cNvSpPr txBox="1"/>
          <p:nvPr/>
        </p:nvSpPr>
        <p:spPr>
          <a:xfrm>
            <a:off x="2977375" y="2865745"/>
            <a:ext cx="672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Phnôm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Pênh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</a:t>
            </a:r>
          </a:p>
        </p:txBody>
      </p:sp>
    </p:spTree>
    <p:extLst>
      <p:ext uri="{BB962C8B-B14F-4D97-AF65-F5344CB8AC3E}">
        <p14:creationId xmlns:p14="http://schemas.microsoft.com/office/powerpoint/2010/main" val="208811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9DE4879-2E1D-47E7-9639-7C541E9ACAE1}"/>
              </a:ext>
            </a:extLst>
          </p:cNvPr>
          <p:cNvSpPr/>
          <p:nvPr/>
        </p:nvSpPr>
        <p:spPr>
          <a:xfrm>
            <a:off x="646892" y="2796319"/>
            <a:ext cx="112602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</a:t>
            </a:r>
          </a:p>
          <a:p>
            <a:pPr algn="ctr"/>
            <a:r>
              <a:rPr lang="en-US" sz="4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 NƯỚC NGOÀI</a:t>
            </a:r>
          </a:p>
          <a:p>
            <a:pPr algn="ctr"/>
            <a:endParaRPr 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FEF24-8087-4275-937E-660E6A6CF722}"/>
              </a:ext>
            </a:extLst>
          </p:cNvPr>
          <p:cNvSpPr txBox="1"/>
          <p:nvPr/>
        </p:nvSpPr>
        <p:spPr>
          <a:xfrm>
            <a:off x="4114800" y="1572055"/>
            <a:ext cx="44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3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BE5B38-20D8-4AC6-9E78-423E2D05A3E9}"/>
              </a:ext>
            </a:extLst>
          </p:cNvPr>
          <p:cNvSpPr txBox="1"/>
          <p:nvPr/>
        </p:nvSpPr>
        <p:spPr>
          <a:xfrm>
            <a:off x="2129263" y="449868"/>
            <a:ext cx="7831872" cy="4412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endParaRPr lang="en-US" sz="4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học hôm nay </a:t>
            </a:r>
            <a:r>
              <a:rPr lang="en-US" sz="40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giúp các em nắm và vận dụng được quy tắc viết tên người, tên địa lí nước ngoài để viết đúng những tên người, tên địa lí </a:t>
            </a:r>
            <a:r>
              <a:rPr lang="vi-VN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vi-VN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ngoài phổ biến, quen thuộc.</a:t>
            </a:r>
            <a:endParaRPr lang="en-US" sz="32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0940E-26CD-47F4-A92F-FB1096D19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08" y="0"/>
            <a:ext cx="5234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08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noFill/>
        <a:ln w="57150">
          <a:solidFill>
            <a:srgbClr val="FFFF00"/>
          </a:solidFill>
          <a:miter lim="800000"/>
          <a:headEnd/>
          <a:tailEnd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rtlCol="0">
        <a:spAutoFit/>
      </a:bodyPr>
      <a:lstStyle>
        <a:defPPr algn="ctr" eaLnBrk="1" hangingPunct="1">
          <a:spcBef>
            <a:spcPct val="50000"/>
          </a:spcBef>
          <a:defRPr sz="2800" b="1" dirty="0" err="1" smtClean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1780</Words>
  <Application>Microsoft Macintosh PowerPoint</Application>
  <PresentationFormat>Widescreen</PresentationFormat>
  <Paragraphs>206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Constantia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TT2</dc:creator>
  <cp:lastModifiedBy>Microsoft Office User</cp:lastModifiedBy>
  <cp:revision>130</cp:revision>
  <dcterms:created xsi:type="dcterms:W3CDTF">2021-09-12T05:16:14Z</dcterms:created>
  <dcterms:modified xsi:type="dcterms:W3CDTF">2021-10-17T08:40:49Z</dcterms:modified>
</cp:coreProperties>
</file>