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4"/>
  </p:notesMasterIdLst>
  <p:sldIdLst>
    <p:sldId id="328" r:id="rId2"/>
    <p:sldId id="291" r:id="rId3"/>
    <p:sldId id="298" r:id="rId4"/>
    <p:sldId id="294" r:id="rId5"/>
    <p:sldId id="295" r:id="rId6"/>
    <p:sldId id="330" r:id="rId7"/>
    <p:sldId id="331" r:id="rId8"/>
    <p:sldId id="297" r:id="rId9"/>
    <p:sldId id="332" r:id="rId10"/>
    <p:sldId id="299" r:id="rId11"/>
    <p:sldId id="296" r:id="rId12"/>
    <p:sldId id="301" r:id="rId13"/>
    <p:sldId id="303" r:id="rId14"/>
    <p:sldId id="307" r:id="rId15"/>
    <p:sldId id="304" r:id="rId16"/>
    <p:sldId id="305" r:id="rId17"/>
    <p:sldId id="300" r:id="rId18"/>
    <p:sldId id="311" r:id="rId19"/>
    <p:sldId id="306" r:id="rId20"/>
    <p:sldId id="314" r:id="rId21"/>
    <p:sldId id="333" r:id="rId22"/>
    <p:sldId id="315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E48"/>
    <a:srgbClr val="28B573"/>
    <a:srgbClr val="B3DEDB"/>
    <a:srgbClr val="399644"/>
    <a:srgbClr val="177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2" autoAdjust="0"/>
    <p:restoredTop sz="96318" autoAdjust="0"/>
  </p:normalViewPr>
  <p:slideViewPr>
    <p:cSldViewPr snapToGrid="0">
      <p:cViewPr varScale="1">
        <p:scale>
          <a:sx n="66" d="100"/>
          <a:sy n="66" d="100"/>
        </p:scale>
        <p:origin x="4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D8148-97CA-4B9C-A692-C5B9374F92AC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84F59-8E41-4111-B581-3EE892AE3E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74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755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611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843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587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578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400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457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176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464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597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74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226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408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744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64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1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091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673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122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30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863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84F59-8E41-4111-B581-3EE892AE3E3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72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83100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928584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7472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231698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527477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489659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915243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12970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518715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993171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573646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290308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167143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717248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977086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338004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954683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621260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609809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777600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869876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983018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400089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282815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290427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92681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165273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674492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756406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224204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058294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300184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051685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743704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922390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635960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866716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104859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790403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051687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270604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211996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268275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380223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771080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478849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53979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364803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991843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741379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574246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47647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240031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888286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264240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731203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318905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986561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771769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886353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234007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110310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099350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04598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677367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973896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8878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722151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863479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130339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174065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295333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484750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042812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933762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415395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265793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43909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026036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46344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798452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106074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372103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46372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938883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763880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566056-FEAB-4ADB-8000-6B292AC6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9C17AAE-8291-4726-AB83-8A9FDF85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34D249-003E-45A8-90F0-A53B5CF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2A91880-20D1-4AC3-82E5-EEA63C7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2ECB23D-1C86-431D-9494-4CEFF3DB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088755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2C2BC63-8434-4AE2-B05D-EE1CF743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7B9EC23-F69D-4BCE-9D3C-D9E6E9952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4E27476-E0A1-4E21-B53A-BC15EB122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0152BCC-CAE8-4AD8-9391-C2079CD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533CF65-9BF5-4A60-819F-768AE6E7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393678"/>
      </p:ext>
    </p:extLst>
  </p:cSld>
  <p:clrMapOvr>
    <a:masterClrMapping/>
  </p:clrMapOvr>
  <p:transition spd="slow" advTm="7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E0D375-0469-4A2B-812E-376BA9AB4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A16EE8-B384-45FD-8E26-F8F69C3CC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1267E-3BE5-46BC-938D-257E895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8AF7A49-597B-4144-9EE2-500576AD8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EC8366-037E-487C-A697-841CE4F3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691961"/>
      </p:ext>
    </p:extLst>
  </p:cSld>
  <p:clrMapOvr>
    <a:masterClrMapping/>
  </p:clrMapOvr>
  <p:transition spd="slow" advTm="7000">
    <p:push dir="u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848670-FB62-4AAE-8769-C992A68E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379DB47-2FE2-458C-A228-4D8FD7634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CD86F10-ED78-45BD-AD9B-75349370A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7851C01-41B7-42EB-829D-4399CDDF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4555D6C-F230-40A4-AF5D-CAEA0BCD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A4DBA29-6240-4CBC-ADC0-8BA056E4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138281"/>
      </p:ext>
    </p:extLst>
  </p:cSld>
  <p:clrMapOvr>
    <a:masterClrMapping/>
  </p:clrMapOvr>
  <p:transition spd="slow" advTm="7000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150388-50A6-472D-BCFB-EBC97F773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8D590F1-A269-4E23-A376-C5B5E5851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556FF8D-83A6-4900-97E7-1E8672B97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AE968FE-3750-487A-AD4C-6EC01A617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2742BF1-BA3B-4790-998E-3AF027B88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C467C73-4F7B-427A-A0E1-7466F70F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F87B491-32B6-4670-A4E5-20D57AB9A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7272980-6C06-4722-A23C-6452AE7C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939021"/>
      </p:ext>
    </p:extLst>
  </p:cSld>
  <p:clrMapOvr>
    <a:masterClrMapping/>
  </p:clrMapOvr>
  <p:transition spd="slow" advTm="7000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E0FFE76-345B-4A9F-94E0-7D21A016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6568DDD-7BF0-49A0-95D9-8C123C34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2FDA264-AFD7-4BF2-849E-FA76CBE1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55747E8-3BBE-4E8B-B999-926196E8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291921"/>
      </p:ext>
    </p:extLst>
  </p:cSld>
  <p:clrMapOvr>
    <a:masterClrMapping/>
  </p:clrMapOvr>
  <p:transition spd="slow" advTm="7000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4B40C2F2-E830-4843-B223-65182801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7AD8503-255E-4F8D-864F-03BA312A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F221ED0-A301-434C-BD83-69E001A9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193643"/>
      </p:ext>
    </p:extLst>
  </p:cSld>
  <p:clrMapOvr>
    <a:masterClrMapping/>
  </p:clrMapOvr>
  <p:transition spd="slow" advTm="7000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0F8AE6-5C94-47EE-AFFE-4AFB2235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C79526F-430B-41C0-A13E-7DF7DDF3E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04A9558-67DC-4369-A270-7E316CDBA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62A91FC-FC65-4CDB-AB1C-D333592F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5A1BCF9-5D51-4498-85AF-91481932C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C9689E-5674-41AF-8527-4CE02250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800013"/>
      </p:ext>
    </p:extLst>
  </p:cSld>
  <p:clrMapOvr>
    <a:masterClrMapping/>
  </p:clrMapOvr>
  <p:transition spd="slow" advTm="7000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008BA7B-8597-41FE-9486-99B613AA2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9F27070-09DC-4DAB-BE4E-0A745E6BA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43200CA-5F9F-4532-B7C8-F3737BAB5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C5043D6-F715-4AD2-B78A-A2FBFE0D2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3FDB229-140C-4DE0-AAEE-E5932A204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AE2616E-17F8-4F05-A9D2-4B39FFFB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230090"/>
      </p:ext>
    </p:extLst>
  </p:cSld>
  <p:clrMapOvr>
    <a:masterClrMapping/>
  </p:clrMapOvr>
  <p:transition spd="slow" advTm="7000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D86B048-CA78-4B0A-8718-63AB7EF2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5604B3A-46A4-4A72-8684-6BBA9B0CE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F65D07-EC5D-4055-8DEC-29C064287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AFB8C9C-908A-4190-8D47-03A81AFE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9EE30D2-3425-4AC4-B8D5-5320ADE66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860113"/>
      </p:ext>
    </p:extLst>
  </p:cSld>
  <p:clrMapOvr>
    <a:masterClrMapping/>
  </p:clrMapOvr>
  <p:transition spd="slow" advTm="7000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D6FF00D-B7C9-469F-88C8-DC8852A22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9CB3556-B10E-484E-B389-282057E12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158BD9-93B8-4CBD-B6D3-BF665A34F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28C2A25-FBC0-46B5-B8C9-E664431A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0DC86CC-FE3D-4EC9-9648-D773690C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886472"/>
      </p:ext>
    </p:extLst>
  </p:cSld>
  <p:clrMapOvr>
    <a:masterClrMapping/>
  </p:clrMapOvr>
  <p:transition spd="slow" advTm="7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4865306D-6288-41C1-8586-CE523EE2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FA34DA0-F0E5-469A-8F34-425899129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78AA0A7-CFDF-4660-B7C7-BCD801259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30C4A-3237-4C6B-936F-6A374131A5A7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A9EF892-D506-43D6-B674-FD3A85188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569C518-B4B0-4D11-B5DD-C1B8AC62A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344FA-6796-4528-BB0C-CC57EA94A65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528300" y="-4207"/>
            <a:ext cx="1621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nkeCalligraph" panose="02020503050405090304" pitchFamily="18" charset="0"/>
              </a:rPr>
              <a:t>By Sen </a:t>
            </a:r>
            <a:r>
              <a:rPr lang="en-US" sz="1400" dirty="0" err="1" smtClean="0">
                <a:latin typeface="AnkeCalligraph" panose="02020503050405090304" pitchFamily="18" charset="0"/>
              </a:rPr>
              <a:t>Xì</a:t>
            </a:r>
            <a:r>
              <a:rPr lang="en-US" sz="1400" baseline="0" dirty="0" smtClean="0">
                <a:latin typeface="AnkeCalligraph" panose="02020503050405090304" pitchFamily="18" charset="0"/>
              </a:rPr>
              <a:t> </a:t>
            </a:r>
            <a:r>
              <a:rPr lang="en-US" sz="1400" baseline="0" dirty="0" err="1" smtClean="0">
                <a:latin typeface="AnkeCalligraph" panose="02020503050405090304" pitchFamily="18" charset="0"/>
              </a:rPr>
              <a:t>Trum</a:t>
            </a:r>
            <a:endParaRPr lang="en-US" sz="1400" dirty="0">
              <a:latin typeface="AnkeCalligraph" panose="0202050305040509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7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3" r:id="rId2"/>
    <p:sldLayoutId id="2147483739" r:id="rId3"/>
    <p:sldLayoutId id="2147483729" r:id="rId4"/>
    <p:sldLayoutId id="2147483726" r:id="rId5"/>
    <p:sldLayoutId id="2147483709" r:id="rId6"/>
    <p:sldLayoutId id="2147483699" r:id="rId7"/>
    <p:sldLayoutId id="2147483728" r:id="rId8"/>
    <p:sldLayoutId id="2147483725" r:id="rId9"/>
    <p:sldLayoutId id="2147483724" r:id="rId10"/>
    <p:sldLayoutId id="2147483722" r:id="rId11"/>
    <p:sldLayoutId id="2147483721" r:id="rId12"/>
    <p:sldLayoutId id="2147483720" r:id="rId13"/>
    <p:sldLayoutId id="2147483715" r:id="rId14"/>
    <p:sldLayoutId id="2147483714" r:id="rId15"/>
    <p:sldLayoutId id="2147483713" r:id="rId16"/>
    <p:sldLayoutId id="2147483712" r:id="rId17"/>
    <p:sldLayoutId id="2147483672" r:id="rId18"/>
    <p:sldLayoutId id="2147483660" r:id="rId19"/>
    <p:sldLayoutId id="2147483650" r:id="rId20"/>
    <p:sldLayoutId id="2147483745" r:id="rId21"/>
    <p:sldLayoutId id="2147483744" r:id="rId22"/>
    <p:sldLayoutId id="2147483742" r:id="rId23"/>
    <p:sldLayoutId id="2147483741" r:id="rId24"/>
    <p:sldLayoutId id="2147483740" r:id="rId25"/>
    <p:sldLayoutId id="2147483738" r:id="rId26"/>
    <p:sldLayoutId id="2147483737" r:id="rId27"/>
    <p:sldLayoutId id="2147483736" r:id="rId28"/>
    <p:sldLayoutId id="2147483735" r:id="rId29"/>
    <p:sldLayoutId id="2147483734" r:id="rId30"/>
    <p:sldLayoutId id="2147483733" r:id="rId31"/>
    <p:sldLayoutId id="2147483732" r:id="rId32"/>
    <p:sldLayoutId id="2147483731" r:id="rId33"/>
    <p:sldLayoutId id="2147483730" r:id="rId34"/>
    <p:sldLayoutId id="2147483727" r:id="rId35"/>
    <p:sldLayoutId id="2147483723" r:id="rId36"/>
    <p:sldLayoutId id="2147483719" r:id="rId37"/>
    <p:sldLayoutId id="2147483718" r:id="rId38"/>
    <p:sldLayoutId id="2147483717" r:id="rId39"/>
    <p:sldLayoutId id="2147483716" r:id="rId40"/>
    <p:sldLayoutId id="2147483711" r:id="rId41"/>
    <p:sldLayoutId id="2147483710" r:id="rId42"/>
    <p:sldLayoutId id="2147483708" r:id="rId43"/>
    <p:sldLayoutId id="2147483707" r:id="rId44"/>
    <p:sldLayoutId id="2147483706" r:id="rId45"/>
    <p:sldLayoutId id="2147483705" r:id="rId46"/>
    <p:sldLayoutId id="2147483704" r:id="rId47"/>
    <p:sldLayoutId id="2147483703" r:id="rId48"/>
    <p:sldLayoutId id="2147483702" r:id="rId49"/>
    <p:sldLayoutId id="2147483701" r:id="rId50"/>
    <p:sldLayoutId id="2147483700" r:id="rId51"/>
    <p:sldLayoutId id="2147483698" r:id="rId52"/>
    <p:sldLayoutId id="2147483697" r:id="rId53"/>
    <p:sldLayoutId id="2147483696" r:id="rId54"/>
    <p:sldLayoutId id="2147483695" r:id="rId55"/>
    <p:sldLayoutId id="2147483694" r:id="rId56"/>
    <p:sldLayoutId id="2147483693" r:id="rId57"/>
    <p:sldLayoutId id="2147483692" r:id="rId58"/>
    <p:sldLayoutId id="2147483691" r:id="rId59"/>
    <p:sldLayoutId id="2147483690" r:id="rId60"/>
    <p:sldLayoutId id="2147483689" r:id="rId61"/>
    <p:sldLayoutId id="2147483688" r:id="rId62"/>
    <p:sldLayoutId id="2147483687" r:id="rId63"/>
    <p:sldLayoutId id="2147483686" r:id="rId64"/>
    <p:sldLayoutId id="2147483685" r:id="rId65"/>
    <p:sldLayoutId id="2147483684" r:id="rId66"/>
    <p:sldLayoutId id="2147483683" r:id="rId67"/>
    <p:sldLayoutId id="2147483682" r:id="rId68"/>
    <p:sldLayoutId id="2147483681" r:id="rId69"/>
    <p:sldLayoutId id="2147483680" r:id="rId70"/>
    <p:sldLayoutId id="2147483679" r:id="rId71"/>
    <p:sldLayoutId id="2147483678" r:id="rId72"/>
    <p:sldLayoutId id="2147483677" r:id="rId73"/>
    <p:sldLayoutId id="2147483676" r:id="rId74"/>
    <p:sldLayoutId id="2147483675" r:id="rId75"/>
    <p:sldLayoutId id="2147483674" r:id="rId76"/>
    <p:sldLayoutId id="2147483673" r:id="rId77"/>
    <p:sldLayoutId id="2147483671" r:id="rId78"/>
    <p:sldLayoutId id="2147483670" r:id="rId79"/>
    <p:sldLayoutId id="2147483669" r:id="rId80"/>
    <p:sldLayoutId id="2147483668" r:id="rId81"/>
    <p:sldLayoutId id="2147483667" r:id="rId82"/>
    <p:sldLayoutId id="2147483666" r:id="rId83"/>
    <p:sldLayoutId id="2147483665" r:id="rId84"/>
    <p:sldLayoutId id="2147483664" r:id="rId85"/>
    <p:sldLayoutId id="2147483663" r:id="rId86"/>
    <p:sldLayoutId id="2147483662" r:id="rId87"/>
    <p:sldLayoutId id="2147483661" r:id="rId88"/>
    <p:sldLayoutId id="2147483651" r:id="rId89"/>
    <p:sldLayoutId id="2147483652" r:id="rId90"/>
    <p:sldLayoutId id="2147483653" r:id="rId91"/>
    <p:sldLayoutId id="2147483654" r:id="rId92"/>
    <p:sldLayoutId id="2147483655" r:id="rId93"/>
    <p:sldLayoutId id="2147483656" r:id="rId94"/>
    <p:sldLayoutId id="2147483657" r:id="rId95"/>
    <p:sldLayoutId id="2147483658" r:id="rId96"/>
    <p:sldLayoutId id="2147483659" r:id="rId97"/>
  </p:sldLayoutIdLst>
  <p:transition spd="slow" advTm="7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23.png"/><Relationship Id="rId4" Type="http://schemas.openxmlformats.org/officeDocument/2006/relationships/image" Target="../media/image1.jp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0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12" Type="http://schemas.openxmlformats.org/officeDocument/2006/relationships/image" Target="../media/image39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6" Type="http://schemas.openxmlformats.org/officeDocument/2006/relationships/image" Target="../media/image37.png"/><Relationship Id="rId11" Type="http://schemas.openxmlformats.org/officeDocument/2006/relationships/image" Target="../media/image38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3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12" Type="http://schemas.openxmlformats.org/officeDocument/2006/relationships/image" Target="../media/image42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6" Type="http://schemas.openxmlformats.org/officeDocument/2006/relationships/image" Target="../media/image30.png"/><Relationship Id="rId11" Type="http://schemas.openxmlformats.org/officeDocument/2006/relationships/image" Target="../media/image41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png"/><Relationship Id="rId12" Type="http://schemas.openxmlformats.org/officeDocument/2006/relationships/image" Target="../media/image45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Relationship Id="rId6" Type="http://schemas.openxmlformats.org/officeDocument/2006/relationships/image" Target="../media/image30.png"/><Relationship Id="rId11" Type="http://schemas.openxmlformats.org/officeDocument/2006/relationships/image" Target="../media/image44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3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11" Type="http://schemas.openxmlformats.org/officeDocument/2006/relationships/image" Target="../media/image48.png"/><Relationship Id="rId5" Type="http://schemas.openxmlformats.org/officeDocument/2006/relationships/image" Target="../media/image7.png"/><Relationship Id="rId10" Type="http://schemas.openxmlformats.org/officeDocument/2006/relationships/image" Target="../media/image47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7.xml"/><Relationship Id="rId6" Type="http://schemas.openxmlformats.org/officeDocument/2006/relationships/image" Target="../media/image7.png"/><Relationship Id="rId5" Type="http://schemas.openxmlformats.org/officeDocument/2006/relationships/image" Target="../media/image51.png"/><Relationship Id="rId10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4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8.xml"/><Relationship Id="rId6" Type="http://schemas.openxmlformats.org/officeDocument/2006/relationships/image" Target="../media/image28.png"/><Relationship Id="rId11" Type="http://schemas.openxmlformats.org/officeDocument/2006/relationships/image" Target="../media/image53.png"/><Relationship Id="rId5" Type="http://schemas.openxmlformats.org/officeDocument/2006/relationships/image" Target="../media/image52.png"/><Relationship Id="rId15" Type="http://schemas.microsoft.com/office/2007/relationships/hdphoto" Target="../media/hdphoto5.wdp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9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5.png"/><Relationship Id="rId12" Type="http://schemas.openxmlformats.org/officeDocument/2006/relationships/image" Target="../media/image58.jpeg"/><Relationship Id="rId17" Type="http://schemas.openxmlformats.org/officeDocument/2006/relationships/image" Target="../media/image63.jpe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62.jpeg"/><Relationship Id="rId1" Type="http://schemas.openxmlformats.org/officeDocument/2006/relationships/tags" Target="../tags/tag19.xml"/><Relationship Id="rId6" Type="http://schemas.openxmlformats.org/officeDocument/2006/relationships/image" Target="../media/image14.png"/><Relationship Id="rId11" Type="http://schemas.openxmlformats.org/officeDocument/2006/relationships/image" Target="../media/image57.jpeg"/><Relationship Id="rId5" Type="http://schemas.openxmlformats.org/officeDocument/2006/relationships/image" Target="../media/image7.png"/><Relationship Id="rId15" Type="http://schemas.openxmlformats.org/officeDocument/2006/relationships/image" Target="../media/image61.jpeg"/><Relationship Id="rId10" Type="http://schemas.openxmlformats.org/officeDocument/2006/relationships/image" Target="../media/image56.png"/><Relationship Id="rId4" Type="http://schemas.openxmlformats.org/officeDocument/2006/relationships/image" Target="../media/image12.png"/><Relationship Id="rId9" Type="http://schemas.openxmlformats.org/officeDocument/2006/relationships/image" Target="../media/image31.png"/><Relationship Id="rId1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0.xml"/><Relationship Id="rId6" Type="http://schemas.openxmlformats.org/officeDocument/2006/relationships/image" Target="../media/image30.png"/><Relationship Id="rId11" Type="http://schemas.openxmlformats.org/officeDocument/2006/relationships/image" Target="../media/image64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.jp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68.jp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4.png"/><Relationship Id="rId12" Type="http://schemas.openxmlformats.org/officeDocument/2006/relationships/image" Target="../media/image67.jp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2.xml"/><Relationship Id="rId6" Type="http://schemas.openxmlformats.org/officeDocument/2006/relationships/image" Target="../media/image28.png"/><Relationship Id="rId11" Type="http://schemas.openxmlformats.org/officeDocument/2006/relationships/image" Target="../media/image66.jpeg"/><Relationship Id="rId5" Type="http://schemas.openxmlformats.org/officeDocument/2006/relationships/image" Target="../media/image52.png"/><Relationship Id="rId10" Type="http://schemas.openxmlformats.org/officeDocument/2006/relationships/image" Target="../media/image65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.jp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6" r="18217"/>
          <a:stretch/>
        </p:blipFill>
        <p:spPr>
          <a:xfrm>
            <a:off x="0" y="-13018"/>
            <a:ext cx="12216929" cy="6871018"/>
          </a:xfrm>
          <a:prstGeom prst="rect">
            <a:avLst/>
          </a:prstGeom>
        </p:spPr>
      </p:pic>
      <p:pic>
        <p:nvPicPr>
          <p:cNvPr id="36870" name="Picture 6" descr="https://i.pinimg.com/564x/2f/32/23/2f3223e40188dde89d884f1b2cfa9fc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286" r="92958">
                        <a14:foregroundMark x1="61972" y1="28146" x2="31455" y2="32450"/>
                        <a14:foregroundMark x1="59390" y1="29801" x2="59859" y2="51821"/>
                        <a14:foregroundMark x1="60563" y1="29967" x2="83568" y2="44371"/>
                        <a14:foregroundMark x1="60329" y1="28311" x2="77465" y2="21358"/>
                        <a14:foregroundMark x1="41080" y1="30960" x2="29577" y2="31623"/>
                        <a14:foregroundMark x1="30751" y1="30464" x2="25117" y2="25497"/>
                        <a14:foregroundMark x1="53756" y1="23841" x2="53756" y2="23841"/>
                        <a14:foregroundMark x1="52113" y1="25331" x2="33333" y2="9603"/>
                        <a14:foregroundMark x1="36385" y1="12914" x2="29343" y2="7285"/>
                        <a14:foregroundMark x1="29577" y1="12086" x2="23709" y2="10596"/>
                        <a14:foregroundMark x1="36150" y1="10596" x2="30516" y2="5464"/>
                        <a14:foregroundMark x1="57981" y1="24834" x2="53756" y2="4139"/>
                        <a14:foregroundMark x1="55164" y1="8278" x2="49296" y2="3974"/>
                        <a14:foregroundMark x1="56103" y1="8775" x2="57981" y2="5960"/>
                        <a14:foregroundMark x1="47653" y1="6126" x2="46244" y2="4139"/>
                        <a14:foregroundMark x1="57746" y1="10430" x2="58216" y2="4470"/>
                        <a14:foregroundMark x1="58451" y1="5960" x2="60329" y2="5298"/>
                        <a14:foregroundMark x1="63146" y1="30795" x2="81455" y2="46854"/>
                        <a14:foregroundMark x1="60798" y1="32285" x2="85211" y2="41556"/>
                        <a14:foregroundMark x1="8920" y1="67053" x2="8920" y2="70364"/>
                        <a14:backgroundMark x1="62676" y1="34272" x2="74413" y2="65563"/>
                        <a14:backgroundMark x1="64085" y1="27815" x2="88028" y2="37086"/>
                        <a14:backgroundMark x1="61502" y1="23179" x2="62911" y2="19868"/>
                        <a14:backgroundMark x1="34742" y1="1821" x2="42254" y2="7947"/>
                        <a14:backgroundMark x1="46479" y1="2980" x2="61502" y2="2980"/>
                        <a14:backgroundMark x1="58216" y1="21689" x2="58685" y2="25497"/>
                        <a14:backgroundMark x1="61502" y1="32119" x2="61737" y2="34106"/>
                        <a14:backgroundMark x1="61268" y1="31291" x2="61972" y2="33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316" y="168965"/>
            <a:ext cx="3579380" cy="507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42"/>
          <a:stretch/>
        </p:blipFill>
        <p:spPr>
          <a:xfrm>
            <a:off x="-204495" y="4324174"/>
            <a:ext cx="12242132" cy="2613991"/>
          </a:xfrm>
          <a:prstGeom prst="rect">
            <a:avLst/>
          </a:prstGeom>
        </p:spPr>
      </p:pic>
      <p:pic>
        <p:nvPicPr>
          <p:cNvPr id="36872" name="Picture 8" descr="https://o.remove.bg/downloads/1ddfd60f-78f3-47b6-8708-8560ed5f716f/image-removebg-previe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798" y="3870028"/>
            <a:ext cx="2273888" cy="33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0" descr="https://o.remove.bg/downloads/68c032c0-36dd-47f4-a40b-decac97e21f4/image-removebg-previe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599" y="-13017"/>
            <a:ext cx="2894148" cy="516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8" name="Picture 14" descr="https://o.remove.bg/downloads/f0bb5040-18d1-473e-92a1-ca273e1b522a/image-removebg-preview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2" b="25366"/>
          <a:stretch/>
        </p:blipFill>
        <p:spPr bwMode="auto">
          <a:xfrm>
            <a:off x="6579705" y="305362"/>
            <a:ext cx="2107096" cy="163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04464" y="2386103"/>
            <a:ext cx="74931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LỚP 4</a:t>
            </a:r>
            <a:endParaRPr lang="vi-VN" sz="48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58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218">
        <p15:prstTrans prst="curtains"/>
      </p:transition>
    </mc:Choice>
    <mc:Fallback xmlns="">
      <p:transition spd="slow" advTm="502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6" r="18217"/>
          <a:stretch/>
        </p:blipFill>
        <p:spPr>
          <a:xfrm>
            <a:off x="-24930" y="-8977"/>
            <a:ext cx="12216929" cy="6871018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71613" y="3989199"/>
            <a:ext cx="11769062" cy="3239866"/>
            <a:chOff x="-478046" y="4885815"/>
            <a:chExt cx="11769062" cy="25186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46" y="4885815"/>
              <a:ext cx="4657672" cy="232883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44" y="5075673"/>
              <a:ext cx="4657672" cy="2328836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05" y="5788135"/>
            <a:ext cx="3945960" cy="13803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9771" r="21277" b="16111"/>
          <a:stretch/>
        </p:blipFill>
        <p:spPr>
          <a:xfrm>
            <a:off x="-718915" y="3195602"/>
            <a:ext cx="3420929" cy="3845021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61495330-AB93-47BC-A203-FFD1BEC91798}"/>
              </a:ext>
            </a:extLst>
          </p:cNvPr>
          <p:cNvSpPr txBox="1"/>
          <p:nvPr/>
        </p:nvSpPr>
        <p:spPr>
          <a:xfrm>
            <a:off x="3093889" y="3222850"/>
            <a:ext cx="6294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chemeClr val="accent6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Tìm</a:t>
            </a:r>
            <a:r>
              <a:rPr lang="en-US" altLang="zh-CN" sz="4400" b="1" dirty="0" smtClean="0">
                <a:solidFill>
                  <a:schemeClr val="accent6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 </a:t>
            </a:r>
            <a:r>
              <a:rPr lang="en-US" altLang="zh-CN" sz="4400" b="1" dirty="0" err="1" smtClean="0">
                <a:solidFill>
                  <a:schemeClr val="accent6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hiểu</a:t>
            </a:r>
            <a:r>
              <a:rPr lang="en-US" altLang="zh-CN" sz="4400" b="1" dirty="0" smtClean="0">
                <a:solidFill>
                  <a:schemeClr val="accent6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 </a:t>
            </a:r>
            <a:r>
              <a:rPr lang="en-US" altLang="zh-CN" sz="4400" b="1" dirty="0" err="1" smtClean="0">
                <a:solidFill>
                  <a:schemeClr val="accent6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bài</a:t>
            </a:r>
            <a:endParaRPr lang="zh-CN" altLang="en-US" sz="4400" b="1" dirty="0">
              <a:solidFill>
                <a:schemeClr val="accent6">
                  <a:lumMod val="5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  <a:sym typeface="DengXian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69082" y="479181"/>
            <a:ext cx="3063096" cy="3063096"/>
            <a:chOff x="4469082" y="479181"/>
            <a:chExt cx="3063096" cy="306309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82" y="479181"/>
              <a:ext cx="3063096" cy="3063096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5641642" y="1635479"/>
              <a:ext cx="770819" cy="770819"/>
              <a:chOff x="5464352" y="1742175"/>
              <a:chExt cx="554630" cy="554630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018BF130-2E66-4D1A-9828-944FBAACB1D8}"/>
                  </a:ext>
                </a:extLst>
              </p:cNvPr>
              <p:cNvSpPr/>
              <p:nvPr/>
            </p:nvSpPr>
            <p:spPr>
              <a:xfrm>
                <a:off x="5464352" y="1742175"/>
                <a:ext cx="554630" cy="55463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3C9E48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  <p:sp>
            <p:nvSpPr>
              <p:cNvPr id="20" name="TextBox 28">
                <a:extLst>
                  <a:ext uri="{FF2B5EF4-FFF2-40B4-BE49-F238E27FC236}">
                    <a16:creationId xmlns:a16="http://schemas.microsoft.com/office/drawing/2014/main" xmlns="" id="{B502F584-1EBF-4CF4-8860-E32D6FC9A2D4}"/>
                  </a:ext>
                </a:extLst>
              </p:cNvPr>
              <p:cNvSpPr txBox="1"/>
              <p:nvPr/>
            </p:nvSpPr>
            <p:spPr>
              <a:xfrm>
                <a:off x="5516374" y="1846527"/>
                <a:ext cx="418920" cy="376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chemeClr val="bg1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sym typeface="DengXian" panose="02010600030101010101" pitchFamily="2" charset="-122"/>
                  </a:rPr>
                  <a:t>02</a:t>
                </a:r>
                <a:endParaRPr lang="zh-CN" altLang="en-US" sz="2800" b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</p:grp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C8964D5C-3285-4662-9AD3-BD3019A652FB}"/>
              </a:ext>
            </a:extLst>
          </p:cNvPr>
          <p:cNvCxnSpPr/>
          <p:nvPr/>
        </p:nvCxnSpPr>
        <p:spPr>
          <a:xfrm>
            <a:off x="3846609" y="4087546"/>
            <a:ext cx="4619071" cy="0"/>
          </a:xfrm>
          <a:prstGeom prst="line">
            <a:avLst/>
          </a:prstGeom>
          <a:ln>
            <a:solidFill>
              <a:srgbClr val="A6C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BB9042B0-81F8-48D3-BC02-C1052BE356B3}"/>
              </a:ext>
            </a:extLst>
          </p:cNvPr>
          <p:cNvSpPr/>
          <p:nvPr/>
        </p:nvSpPr>
        <p:spPr>
          <a:xfrm>
            <a:off x="6114219" y="4187621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sz="1400" dirty="0">
              <a:solidFill>
                <a:schemeClr val="accent6">
                  <a:lumMod val="5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  <a:sym typeface="DengXian" panose="02010600030101010101" pitchFamily="2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836" y="0"/>
            <a:ext cx="3989199" cy="398919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7001" y="-8977"/>
            <a:ext cx="2663904" cy="5202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7045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513">
        <p15:prstTrans prst="peelOff"/>
      </p:transition>
    </mc:Choice>
    <mc:Fallback xmlns="">
      <p:transition spd="slow" advTm="125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33805" y="4700511"/>
            <a:ext cx="11769062" cy="2518694"/>
            <a:chOff x="-478046" y="4885815"/>
            <a:chExt cx="11769062" cy="25186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46" y="4885815"/>
              <a:ext cx="4657672" cy="232883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44" y="5075673"/>
              <a:ext cx="4657672" cy="2328836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9771" r="21277" b="16111"/>
          <a:stretch/>
        </p:blipFill>
        <p:spPr>
          <a:xfrm>
            <a:off x="113851" y="5011890"/>
            <a:ext cx="1642491" cy="18461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1545" y="-21498"/>
            <a:ext cx="1582220" cy="308998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70" y="0"/>
            <a:ext cx="2550722" cy="2550722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6CA4DF23-29CF-478E-9947-48542E07F16C}"/>
              </a:ext>
            </a:extLst>
          </p:cNvPr>
          <p:cNvSpPr/>
          <p:nvPr/>
        </p:nvSpPr>
        <p:spPr>
          <a:xfrm>
            <a:off x="3208749" y="558431"/>
            <a:ext cx="18694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3200" b="1" i="0" dirty="0">
              <a:solidFill>
                <a:schemeClr val="accent6">
                  <a:lumMod val="75000"/>
                </a:schemeClr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sym typeface="DengXian" panose="02010600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740627" y="-21498"/>
            <a:ext cx="1623493" cy="1623493"/>
            <a:chOff x="4469082" y="479181"/>
            <a:chExt cx="3063096" cy="306309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82" y="479181"/>
              <a:ext cx="3063096" cy="3063096"/>
            </a:xfrm>
            <a:prstGeom prst="rect">
              <a:avLst/>
            </a:prstGeom>
          </p:spPr>
        </p:pic>
        <p:grpSp>
          <p:nvGrpSpPr>
            <p:cNvPr id="39" name="组合 38"/>
            <p:cNvGrpSpPr/>
            <p:nvPr/>
          </p:nvGrpSpPr>
          <p:grpSpPr>
            <a:xfrm>
              <a:off x="5641642" y="1635476"/>
              <a:ext cx="770819" cy="770818"/>
              <a:chOff x="5464352" y="1742175"/>
              <a:chExt cx="554630" cy="554630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xmlns="" id="{018BF130-2E66-4D1A-9828-944FBAACB1D8}"/>
                  </a:ext>
                </a:extLst>
              </p:cNvPr>
              <p:cNvSpPr/>
              <p:nvPr/>
            </p:nvSpPr>
            <p:spPr>
              <a:xfrm>
                <a:off x="5464352" y="1742175"/>
                <a:ext cx="554630" cy="55463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b="1">
                  <a:solidFill>
                    <a:srgbClr val="3C9E48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  <p:sp>
            <p:nvSpPr>
              <p:cNvPr id="41" name="TextBox 28">
                <a:extLst>
                  <a:ext uri="{FF2B5EF4-FFF2-40B4-BE49-F238E27FC236}">
                    <a16:creationId xmlns:a16="http://schemas.microsoft.com/office/drawing/2014/main" xmlns="" id="{B502F584-1EBF-4CF4-8860-E32D6FC9A2D4}"/>
                  </a:ext>
                </a:extLst>
              </p:cNvPr>
              <p:cNvSpPr txBox="1"/>
              <p:nvPr/>
            </p:nvSpPr>
            <p:spPr>
              <a:xfrm>
                <a:off x="5469832" y="1842769"/>
                <a:ext cx="516190" cy="376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schemeClr val="bg1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sym typeface="DengXian" panose="02010600030101010101" pitchFamily="2" charset="-122"/>
                  </a:rPr>
                  <a:t>02</a:t>
                </a:r>
                <a:endParaRPr lang="zh-CN" altLang="en-US" sz="1200" b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</p:grp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" y="3200732"/>
            <a:ext cx="1580115" cy="15801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16200000">
            <a:off x="6649332" y="-2691428"/>
            <a:ext cx="1169551" cy="7361885"/>
          </a:xfrm>
          <a:prstGeom prst="rect">
            <a:avLst/>
          </a:prstGeom>
          <a:solidFill>
            <a:schemeClr val="accent6">
              <a:lumMod val="75000"/>
              <a:alpha val="96000"/>
            </a:schemeClr>
          </a:solidFill>
        </p:spPr>
        <p:txBody>
          <a:bodyPr vert="eaVert"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Những câu thơ nào nói lên sự gắn bó lâu đời của cây tre với người Việt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911" y="3000754"/>
            <a:ext cx="2758956" cy="27254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88849" y="2214851"/>
            <a:ext cx="69882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b="1" dirty="0">
              <a:solidFill>
                <a:srgbClr val="4D4D4D"/>
              </a:solidFill>
            </a:endParaRPr>
          </a:p>
          <a:p>
            <a:endParaRPr lang="en-US" sz="2000" dirty="0"/>
          </a:p>
        </p:txBody>
      </p:sp>
      <p:pic>
        <p:nvPicPr>
          <p:cNvPr id="1026" name="Picture 2" descr="Hình ảnh lũy tre xanh yên bình luôn in dấu sâu đậm trong tâm trí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51" y="4042407"/>
            <a:ext cx="2838807" cy="189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ương nhớ lũy tre là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92" y="4042407"/>
            <a:ext cx="2604882" cy="19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170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905">
        <p:random/>
      </p:transition>
    </mc:Choice>
    <mc:Fallback xmlns="">
      <p:transition spd="slow" advTm="3290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33805" y="4700511"/>
            <a:ext cx="11769062" cy="2518694"/>
            <a:chOff x="-478046" y="4885815"/>
            <a:chExt cx="11769062" cy="25186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46" y="4885815"/>
              <a:ext cx="4657672" cy="232883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44" y="5075673"/>
              <a:ext cx="4657672" cy="2328836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9771" r="21277" b="16111"/>
          <a:stretch/>
        </p:blipFill>
        <p:spPr>
          <a:xfrm>
            <a:off x="132183" y="5048903"/>
            <a:ext cx="1543568" cy="17349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1545" y="-21498"/>
            <a:ext cx="1582220" cy="308998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70" y="0"/>
            <a:ext cx="2550722" cy="2550722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1740627" y="-21498"/>
            <a:ext cx="1623493" cy="1623493"/>
            <a:chOff x="4469082" y="479181"/>
            <a:chExt cx="3063096" cy="306309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82" y="479181"/>
              <a:ext cx="3063096" cy="3063096"/>
            </a:xfrm>
            <a:prstGeom prst="rect">
              <a:avLst/>
            </a:prstGeom>
          </p:spPr>
        </p:pic>
        <p:grpSp>
          <p:nvGrpSpPr>
            <p:cNvPr id="39" name="组合 38"/>
            <p:cNvGrpSpPr/>
            <p:nvPr/>
          </p:nvGrpSpPr>
          <p:grpSpPr>
            <a:xfrm>
              <a:off x="5641642" y="1635476"/>
              <a:ext cx="770819" cy="770818"/>
              <a:chOff x="5464352" y="1742175"/>
              <a:chExt cx="554630" cy="554630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xmlns="" id="{018BF130-2E66-4D1A-9828-944FBAACB1D8}"/>
                  </a:ext>
                </a:extLst>
              </p:cNvPr>
              <p:cNvSpPr/>
              <p:nvPr/>
            </p:nvSpPr>
            <p:spPr>
              <a:xfrm>
                <a:off x="5464352" y="1742175"/>
                <a:ext cx="554630" cy="55463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b="1">
                  <a:solidFill>
                    <a:srgbClr val="3C9E48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  <p:sp>
            <p:nvSpPr>
              <p:cNvPr id="41" name="TextBox 28">
                <a:extLst>
                  <a:ext uri="{FF2B5EF4-FFF2-40B4-BE49-F238E27FC236}">
                    <a16:creationId xmlns:a16="http://schemas.microsoft.com/office/drawing/2014/main" xmlns="" id="{B502F584-1EBF-4CF4-8860-E32D6FC9A2D4}"/>
                  </a:ext>
                </a:extLst>
              </p:cNvPr>
              <p:cNvSpPr txBox="1"/>
              <p:nvPr/>
            </p:nvSpPr>
            <p:spPr>
              <a:xfrm>
                <a:off x="5469832" y="1842769"/>
                <a:ext cx="481372" cy="376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schemeClr val="bg1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sym typeface="DengXian" panose="02010600030101010101" pitchFamily="2" charset="-122"/>
                  </a:rPr>
                  <a:t>02</a:t>
                </a:r>
                <a:endParaRPr lang="zh-CN" altLang="en-US" sz="1200" b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</p:grp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558" y="4850613"/>
            <a:ext cx="1976427" cy="197642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472016" y="589159"/>
            <a:ext cx="7471908" cy="1077218"/>
          </a:xfrm>
          <a:prstGeom prst="rect">
            <a:avLst/>
          </a:prstGeom>
          <a:solidFill>
            <a:schemeClr val="accent6">
              <a:lumMod val="75000"/>
              <a:alpha val="96000"/>
            </a:schemeClr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nào của tre gợi lên phẩm chất 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cù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người Việt Nam ?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321" y="1948340"/>
            <a:ext cx="4106447" cy="4106447"/>
          </a:xfrm>
          <a:prstGeom prst="rect">
            <a:avLst/>
          </a:prstGeom>
        </p:spPr>
      </p:pic>
      <p:pic>
        <p:nvPicPr>
          <p:cNvPr id="19" name="Picture 2" descr="HÃ¬nh áº£nh cÃ³ liÃªn qua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77" y="3858276"/>
            <a:ext cx="2538403" cy="23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14">
            <a:extLst>
              <a:ext uri="{FF2B5EF4-FFF2-40B4-BE49-F238E27FC236}">
                <a16:creationId xmlns:a16="http://schemas.microsoft.com/office/drawing/2014/main" xmlns="" id="{133FE582-A1CA-4FAB-9891-0555E4595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761" y="2256281"/>
            <a:ext cx="1749002" cy="64633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rgbClr val="008000"/>
                </a:solidFill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cs typeface="Times New Roman" pitchFamily="18" charset="0"/>
              </a:rPr>
              <a:t>cù</a:t>
            </a:r>
            <a:endParaRPr lang="en-US" sz="3600" b="1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xmlns="" id="{0B1B4D92-EB1B-42EE-8378-2AD3774A4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120" y="1718064"/>
            <a:ext cx="586207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ây tre Việt Nam | Tổng hợp những kiến thức học văn hay nhất - Kênh nhạc ru  ngủ, nhạc thư giãn lớn nhất Việt Na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56" y="3858276"/>
            <a:ext cx="2699478" cy="23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367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4286">
        <p:random/>
      </p:transition>
    </mc:Choice>
    <mc:Fallback xmlns="">
      <p:transition spd="slow" advTm="4428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33805" y="4700511"/>
            <a:ext cx="11769062" cy="2518694"/>
            <a:chOff x="-478046" y="4885815"/>
            <a:chExt cx="11769062" cy="25186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46" y="4885815"/>
              <a:ext cx="4657672" cy="232883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44" y="5075673"/>
              <a:ext cx="4657672" cy="2328836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9771" r="21277" b="16111"/>
          <a:stretch/>
        </p:blipFill>
        <p:spPr>
          <a:xfrm>
            <a:off x="10244053" y="4148149"/>
            <a:ext cx="1543568" cy="17349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1545" y="-21498"/>
            <a:ext cx="1582220" cy="308998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70" y="0"/>
            <a:ext cx="2550722" cy="2550722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1740627" y="-21498"/>
            <a:ext cx="1623493" cy="1623493"/>
            <a:chOff x="4469082" y="479181"/>
            <a:chExt cx="3063096" cy="306309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82" y="479181"/>
              <a:ext cx="3063096" cy="3063096"/>
            </a:xfrm>
            <a:prstGeom prst="rect">
              <a:avLst/>
            </a:prstGeom>
          </p:spPr>
        </p:pic>
        <p:grpSp>
          <p:nvGrpSpPr>
            <p:cNvPr id="39" name="组合 38"/>
            <p:cNvGrpSpPr/>
            <p:nvPr/>
          </p:nvGrpSpPr>
          <p:grpSpPr>
            <a:xfrm>
              <a:off x="5641642" y="1635476"/>
              <a:ext cx="770819" cy="770818"/>
              <a:chOff x="5464352" y="1742175"/>
              <a:chExt cx="554630" cy="554630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xmlns="" id="{018BF130-2E66-4D1A-9828-944FBAACB1D8}"/>
                  </a:ext>
                </a:extLst>
              </p:cNvPr>
              <p:cNvSpPr/>
              <p:nvPr/>
            </p:nvSpPr>
            <p:spPr>
              <a:xfrm>
                <a:off x="5464352" y="1742175"/>
                <a:ext cx="554630" cy="55463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b="1">
                  <a:solidFill>
                    <a:srgbClr val="3C9E48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  <p:sp>
            <p:nvSpPr>
              <p:cNvPr id="41" name="TextBox 28">
                <a:extLst>
                  <a:ext uri="{FF2B5EF4-FFF2-40B4-BE49-F238E27FC236}">
                    <a16:creationId xmlns:a16="http://schemas.microsoft.com/office/drawing/2014/main" xmlns="" id="{B502F584-1EBF-4CF4-8860-E32D6FC9A2D4}"/>
                  </a:ext>
                </a:extLst>
              </p:cNvPr>
              <p:cNvSpPr txBox="1"/>
              <p:nvPr/>
            </p:nvSpPr>
            <p:spPr>
              <a:xfrm>
                <a:off x="5469832" y="1842769"/>
                <a:ext cx="481372" cy="376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schemeClr val="bg1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sym typeface="DengXian" panose="02010600030101010101" pitchFamily="2" charset="-122"/>
                  </a:rPr>
                  <a:t>02</a:t>
                </a:r>
                <a:endParaRPr lang="zh-CN" altLang="en-US" sz="1200" b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</p:grp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557" y="4894861"/>
            <a:ext cx="1976427" cy="197642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364119" y="542346"/>
            <a:ext cx="7515719" cy="954107"/>
          </a:xfrm>
          <a:prstGeom prst="rect">
            <a:avLst/>
          </a:prstGeom>
          <a:solidFill>
            <a:schemeClr val="accent6">
              <a:lumMod val="75000"/>
              <a:alpha val="96000"/>
            </a:schemeClr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nào của tre gợi lên phẩm chất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người Việt Nam 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5" b="32003"/>
          <a:stretch/>
        </p:blipFill>
        <p:spPr>
          <a:xfrm>
            <a:off x="-81965" y="5222569"/>
            <a:ext cx="5430178" cy="1664435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633124" y="3202341"/>
            <a:ext cx="42629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        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133FE582-A1CA-4FAB-9891-0555E4595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3" y="2079002"/>
            <a:ext cx="2603972" cy="64633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rgbClr val="008000"/>
                </a:solidFill>
                <a:cs typeface="Times New Roman" pitchFamily="18" charset="0"/>
              </a:rPr>
              <a:t>Đoàn</a:t>
            </a:r>
            <a:r>
              <a:rPr lang="en-US" sz="3600" b="1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cs typeface="Times New Roman" pitchFamily="18" charset="0"/>
              </a:rPr>
              <a:t>kết</a:t>
            </a:r>
            <a:endParaRPr lang="en-US" sz="3600" b="1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xmlns="" id="{0B1B4D92-EB1B-42EE-8378-2AD3774A4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059" y="1428782"/>
            <a:ext cx="751877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pic>
        <p:nvPicPr>
          <p:cNvPr id="3074" name="Picture 2" descr="Những cây tre mọc ngược kỳ lạ ở Nghệ A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1" y="3158743"/>
            <a:ext cx="3023075" cy="20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I CỤC KIỂM LÂM AN GIANG ::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07" y="4171619"/>
            <a:ext cx="2511177" cy="204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550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9459">
        <p:random/>
      </p:transition>
    </mc:Choice>
    <mc:Fallback xmlns="">
      <p:transition spd="slow" advTm="7945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918857" y="13309496"/>
            <a:ext cx="11769062" cy="2518694"/>
            <a:chOff x="-478046" y="4885815"/>
            <a:chExt cx="11769062" cy="25186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46" y="4885815"/>
              <a:ext cx="4657672" cy="232883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44" y="5075673"/>
              <a:ext cx="4657672" cy="2328836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503" y="-21498"/>
            <a:ext cx="1898262" cy="370719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70" y="0"/>
            <a:ext cx="2550722" cy="2550722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1740627" y="-21498"/>
            <a:ext cx="1623493" cy="1623493"/>
            <a:chOff x="4469082" y="479181"/>
            <a:chExt cx="3063096" cy="306309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82" y="479181"/>
              <a:ext cx="3063096" cy="3063096"/>
            </a:xfrm>
            <a:prstGeom prst="rect">
              <a:avLst/>
            </a:prstGeom>
          </p:spPr>
        </p:pic>
        <p:grpSp>
          <p:nvGrpSpPr>
            <p:cNvPr id="39" name="组合 38"/>
            <p:cNvGrpSpPr/>
            <p:nvPr/>
          </p:nvGrpSpPr>
          <p:grpSpPr>
            <a:xfrm>
              <a:off x="5470814" y="1635479"/>
              <a:ext cx="1163243" cy="770819"/>
              <a:chOff x="5341428" y="1742175"/>
              <a:chExt cx="836991" cy="554630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xmlns="" id="{018BF130-2E66-4D1A-9828-944FBAACB1D8}"/>
                  </a:ext>
                </a:extLst>
              </p:cNvPr>
              <p:cNvSpPr/>
              <p:nvPr/>
            </p:nvSpPr>
            <p:spPr>
              <a:xfrm>
                <a:off x="5464352" y="1742175"/>
                <a:ext cx="554630" cy="55463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b="1">
                  <a:solidFill>
                    <a:srgbClr val="3C9E48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  <p:sp>
            <p:nvSpPr>
              <p:cNvPr id="41" name="TextBox 28">
                <a:extLst>
                  <a:ext uri="{FF2B5EF4-FFF2-40B4-BE49-F238E27FC236}">
                    <a16:creationId xmlns:a16="http://schemas.microsoft.com/office/drawing/2014/main" xmlns="" id="{B502F584-1EBF-4CF4-8860-E32D6FC9A2D4}"/>
                  </a:ext>
                </a:extLst>
              </p:cNvPr>
              <p:cNvSpPr txBox="1"/>
              <p:nvPr/>
            </p:nvSpPr>
            <p:spPr>
              <a:xfrm>
                <a:off x="5341428" y="1742175"/>
                <a:ext cx="836991" cy="543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chemeClr val="bg1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sym typeface="DengXian" panose="02010600030101010101" pitchFamily="2" charset="-122"/>
                  </a:rPr>
                  <a:t>02</a:t>
                </a:r>
                <a:endParaRPr lang="zh-CN" altLang="en-US" sz="2000" b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410" y="1377007"/>
            <a:ext cx="1866012" cy="186601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978648" y="389674"/>
            <a:ext cx="7878649" cy="1077218"/>
          </a:xfrm>
          <a:prstGeom prst="rect">
            <a:avLst/>
          </a:prstGeom>
          <a:solidFill>
            <a:schemeClr val="accent6">
              <a:lumMod val="75000"/>
              <a:alpha val="96000"/>
            </a:schemeClr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nào của tre gợi lên phẩm chất </a:t>
            </a:r>
            <a:r>
              <a:rPr lang="en-US" sz="3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 thẳng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Việt Nam ?</a:t>
            </a:r>
            <a:endParaRPr lang="zh-CN" altLang="en-US" sz="32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sym typeface="DengXian" panose="02010600030101010101" pitchFamily="2" charset="-122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26294" y="2614320"/>
            <a:ext cx="6831906" cy="2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626158" y="3368383"/>
            <a:ext cx="42699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        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xmlns="" id="{133FE582-A1CA-4FAB-9891-0555E4595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848" y="2442925"/>
            <a:ext cx="2798403" cy="64633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rgbClr val="008000"/>
                </a:solidFill>
                <a:cs typeface="Times New Roman" pitchFamily="18" charset="0"/>
              </a:rPr>
              <a:t>Ngay</a:t>
            </a:r>
            <a:r>
              <a:rPr lang="en-US" sz="3600" b="1" dirty="0" smtClean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8000"/>
                </a:solidFill>
                <a:cs typeface="Times New Roman" pitchFamily="18" charset="0"/>
              </a:rPr>
              <a:t>thẳng</a:t>
            </a:r>
            <a:endParaRPr lang="en-US" sz="3600" b="1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xmlns="" id="{0B1B4D92-EB1B-42EE-8378-2AD3774A4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978" y="1783356"/>
            <a:ext cx="62047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4"/>
          <a:stretch>
            <a:fillRect/>
          </a:stretch>
        </p:blipFill>
        <p:spPr bwMode="auto">
          <a:xfrm>
            <a:off x="7122524" y="3888478"/>
            <a:ext cx="2861454" cy="266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3454" y="3830093"/>
            <a:ext cx="3077585" cy="2690685"/>
          </a:xfrm>
          <a:prstGeom prst="rect">
            <a:avLst/>
          </a:prstGeom>
        </p:spPr>
      </p:pic>
      <p:pic>
        <p:nvPicPr>
          <p:cNvPr id="5122" name="Picture 2" descr="https://i.pinimg.com/564x/ba/f7/f8/baf7f8b136cfcd393a165a4e51db10e0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234" b="99823" l="23227" r="99291">
                        <a14:foregroundMark x1="36525" y1="32270" x2="46277" y2="30142"/>
                        <a14:foregroundMark x1="60816" y1="29787" x2="63652" y2="54787"/>
                        <a14:foregroundMark x1="27128" y1="59929" x2="32270" y2="60284"/>
                        <a14:foregroundMark x1="77482" y1="76596" x2="86170" y2="71809"/>
                        <a14:foregroundMark x1="87234" y1="80851" x2="93440" y2="73227"/>
                        <a14:foregroundMark x1="37589" y1="74645" x2="37234" y2="81560"/>
                        <a14:foregroundMark x1="44858" y1="74645" x2="45922" y2="80142"/>
                        <a14:backgroundMark x1="39539" y1="23936" x2="44858" y2="25177"/>
                        <a14:backgroundMark x1="53546" y1="38121" x2="53901" y2="43262"/>
                        <a14:backgroundMark x1="52128" y1="44326" x2="52128" y2="41489"/>
                        <a14:backgroundMark x1="51418" y1="54078" x2="54255" y2="53723"/>
                        <a14:backgroundMark x1="38298" y1="44681" x2="33688" y2="47163"/>
                        <a14:backgroundMark x1="48227" y1="16844" x2="51418" y2="29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15269" r="3072" b="1467"/>
          <a:stretch/>
        </p:blipFill>
        <p:spPr bwMode="auto">
          <a:xfrm>
            <a:off x="362959" y="3862873"/>
            <a:ext cx="2599010" cy="299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4035">
        <p:random/>
      </p:transition>
    </mc:Choice>
    <mc:Fallback xmlns="">
      <p:transition spd="slow" advTm="4403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830" y="0"/>
            <a:ext cx="2550722" cy="255072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22" y="-63113"/>
            <a:ext cx="1338474" cy="133847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224454" y="2981044"/>
            <a:ext cx="2013438" cy="400110"/>
          </a:xfrm>
          <a:prstGeom prst="rect">
            <a:avLst/>
          </a:prstGeom>
          <a:solidFill>
            <a:schemeClr val="accent6">
              <a:lumMod val="75000"/>
              <a:alpha val="96000"/>
            </a:schemeClr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Tre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Việt</a:t>
            </a:r>
            <a:r>
              <a:rPr lang="en-US" altLang="zh-CN" sz="2000" b="1" dirty="0" smtClean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 Nam</a:t>
            </a:r>
            <a:endParaRPr lang="zh-CN" altLang="en-US" sz="20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sym typeface="DengXian" panose="02010600030101010101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725638" y="502546"/>
            <a:ext cx="3610663" cy="646916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64748" y="1211444"/>
            <a:ext cx="201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2526" y="619396"/>
            <a:ext cx="6897983" cy="46166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09520" y="2392448"/>
            <a:ext cx="583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19700" y="2938623"/>
            <a:ext cx="586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74351" y="3506297"/>
            <a:ext cx="655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9522" y="4119587"/>
            <a:ext cx="622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72526" y="1804998"/>
            <a:ext cx="5932483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Ca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ngợi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phẩm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59522" y="5412645"/>
            <a:ext cx="439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72526" y="4822117"/>
            <a:ext cx="5185870" cy="46166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Sức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bỉ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22" idx="3"/>
            <a:endCxn id="28" idx="1"/>
          </p:cNvCxnSpPr>
          <p:nvPr/>
        </p:nvCxnSpPr>
        <p:spPr>
          <a:xfrm flipV="1">
            <a:off x="4237892" y="850229"/>
            <a:ext cx="834634" cy="2330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2" idx="3"/>
            <a:endCxn id="44" idx="1"/>
          </p:cNvCxnSpPr>
          <p:nvPr/>
        </p:nvCxnSpPr>
        <p:spPr>
          <a:xfrm flipV="1">
            <a:off x="4237892" y="2035831"/>
            <a:ext cx="834634" cy="1145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2" idx="3"/>
            <a:endCxn id="46" idx="1"/>
          </p:cNvCxnSpPr>
          <p:nvPr/>
        </p:nvCxnSpPr>
        <p:spPr>
          <a:xfrm>
            <a:off x="4237892" y="3181099"/>
            <a:ext cx="834634" cy="1871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09" y="4729392"/>
            <a:ext cx="2276258" cy="2242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9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3211">
        <p:random/>
      </p:transition>
    </mc:Choice>
    <mc:Fallback xmlns="">
      <p:transition spd="slow" advTm="6321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28" grpId="0" animBg="1"/>
      <p:bldP spid="30" grpId="0"/>
      <p:bldP spid="32" grpId="0"/>
      <p:bldP spid="34" grpId="0"/>
      <p:bldP spid="36" grpId="0"/>
      <p:bldP spid="44" grpId="0" animBg="1"/>
      <p:bldP spid="45" grpId="0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62" y="70339"/>
            <a:ext cx="2636238" cy="3727938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33805" y="4700511"/>
            <a:ext cx="11769062" cy="2518694"/>
            <a:chOff x="-478046" y="4885815"/>
            <a:chExt cx="11769062" cy="25186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46" y="4885815"/>
              <a:ext cx="4657672" cy="232883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44" y="5075673"/>
              <a:ext cx="4657672" cy="2328836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9771" r="21277" b="16111"/>
          <a:stretch/>
        </p:blipFill>
        <p:spPr>
          <a:xfrm>
            <a:off x="132183" y="5048903"/>
            <a:ext cx="1543568" cy="173492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70" y="0"/>
            <a:ext cx="2550722" cy="2550722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1480068" y="-27496"/>
            <a:ext cx="1623493" cy="1623493"/>
            <a:chOff x="9595000" y="519742"/>
            <a:chExt cx="3063096" cy="306309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000" y="519742"/>
              <a:ext cx="3063096" cy="3063096"/>
            </a:xfrm>
            <a:prstGeom prst="rect">
              <a:avLst/>
            </a:prstGeom>
          </p:spPr>
        </p:pic>
        <p:sp>
          <p:nvSpPr>
            <p:cNvPr id="40" name="椭圆 39">
              <a:extLst>
                <a:ext uri="{FF2B5EF4-FFF2-40B4-BE49-F238E27FC236}">
                  <a16:creationId xmlns:a16="http://schemas.microsoft.com/office/drawing/2014/main" xmlns="" id="{018BF130-2E66-4D1A-9828-944FBAACB1D8}"/>
                </a:ext>
              </a:extLst>
            </p:cNvPr>
            <p:cNvSpPr/>
            <p:nvPr/>
          </p:nvSpPr>
          <p:spPr>
            <a:xfrm>
              <a:off x="10741137" y="1665881"/>
              <a:ext cx="770819" cy="7708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b="1">
                <a:solidFill>
                  <a:srgbClr val="3C9E48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62" y="-90772"/>
            <a:ext cx="1512457" cy="151245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318662" y="1038545"/>
            <a:ext cx="8135952" cy="1200329"/>
          </a:xfrm>
          <a:prstGeom prst="rect">
            <a:avLst/>
          </a:prstGeom>
          <a:solidFill>
            <a:schemeClr val="accent6">
              <a:lumMod val="75000"/>
              <a:alpha val="96000"/>
            </a:schemeClr>
          </a:solidFill>
        </p:spPr>
        <p:txBody>
          <a:bodyPr vert="horz"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 những hình ảnh nào về cây tre và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non?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4146" y="2238874"/>
            <a:ext cx="103735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sz="28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chông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khoắn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/>
            <a:r>
              <a:rPr lang="en-US" sz="28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sz="2800" b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8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800" b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4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1627">
        <p:random/>
      </p:transition>
    </mc:Choice>
    <mc:Fallback xmlns="">
      <p:transition spd="slow" advTm="5162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6703429" y="9339064"/>
            <a:ext cx="4421450" cy="671061"/>
            <a:chOff x="-478046" y="4885815"/>
            <a:chExt cx="11769062" cy="25186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46" y="4885815"/>
              <a:ext cx="4657672" cy="232883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44" y="5075673"/>
              <a:ext cx="4657672" cy="2328836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9771" r="21277" b="16111"/>
          <a:stretch/>
        </p:blipFill>
        <p:spPr>
          <a:xfrm>
            <a:off x="10845412" y="3581744"/>
            <a:ext cx="1516767" cy="1704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503" y="-21498"/>
            <a:ext cx="1898262" cy="370719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70" y="0"/>
            <a:ext cx="2550722" cy="2550722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1740627" y="-21498"/>
            <a:ext cx="1955474" cy="2013927"/>
            <a:chOff x="4469082" y="479181"/>
            <a:chExt cx="3063096" cy="306309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82" y="479181"/>
              <a:ext cx="3063096" cy="3063096"/>
            </a:xfrm>
            <a:prstGeom prst="rect">
              <a:avLst/>
            </a:prstGeom>
          </p:spPr>
        </p:pic>
        <p:grpSp>
          <p:nvGrpSpPr>
            <p:cNvPr id="39" name="组合 38"/>
            <p:cNvGrpSpPr/>
            <p:nvPr/>
          </p:nvGrpSpPr>
          <p:grpSpPr>
            <a:xfrm>
              <a:off x="5549656" y="1635476"/>
              <a:ext cx="901945" cy="770818"/>
              <a:chOff x="5398169" y="1742175"/>
              <a:chExt cx="648980" cy="554630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xmlns="" id="{018BF130-2E66-4D1A-9828-944FBAACB1D8}"/>
                  </a:ext>
                </a:extLst>
              </p:cNvPr>
              <p:cNvSpPr/>
              <p:nvPr/>
            </p:nvSpPr>
            <p:spPr>
              <a:xfrm>
                <a:off x="5464352" y="1742175"/>
                <a:ext cx="554630" cy="55463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rgbClr val="3C9E48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  <p:sp>
            <p:nvSpPr>
              <p:cNvPr id="41" name="TextBox 28">
                <a:extLst>
                  <a:ext uri="{FF2B5EF4-FFF2-40B4-BE49-F238E27FC236}">
                    <a16:creationId xmlns:a16="http://schemas.microsoft.com/office/drawing/2014/main" xmlns="" id="{B502F584-1EBF-4CF4-8860-E32D6FC9A2D4}"/>
                  </a:ext>
                </a:extLst>
              </p:cNvPr>
              <p:cNvSpPr txBox="1"/>
              <p:nvPr/>
            </p:nvSpPr>
            <p:spPr>
              <a:xfrm>
                <a:off x="5398169" y="1788856"/>
                <a:ext cx="648980" cy="505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chemeClr val="bg1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sym typeface="DengXian" panose="02010600030101010101" pitchFamily="2" charset="-122"/>
                  </a:rPr>
                  <a:t>02</a:t>
                </a:r>
                <a:endParaRPr lang="zh-CN" altLang="en-US" sz="2400" b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6" y="1854149"/>
            <a:ext cx="1866012" cy="186601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3288183" y="738295"/>
            <a:ext cx="6442465" cy="646331"/>
          </a:xfrm>
          <a:prstGeom prst="rect">
            <a:avLst/>
          </a:prstGeom>
          <a:solidFill>
            <a:schemeClr val="accent6">
              <a:lumMod val="75000"/>
              <a:alpha val="96000"/>
            </a:schemeClr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4 </a:t>
            </a:r>
            <a:r>
              <a:rPr lang="en-US" altLang="zh-CN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dòng</a:t>
            </a:r>
            <a:r>
              <a:rPr lang="en-US" altLang="zh-C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thơ</a:t>
            </a:r>
            <a:r>
              <a:rPr lang="en-US" altLang="zh-C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cuối</a:t>
            </a:r>
            <a:r>
              <a:rPr lang="en-US" altLang="zh-C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thể</a:t>
            </a:r>
            <a:r>
              <a:rPr lang="en-US" altLang="zh-C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hiện</a:t>
            </a:r>
            <a:r>
              <a:rPr lang="en-US" altLang="zh-C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điều</a:t>
            </a:r>
            <a:r>
              <a:rPr lang="en-US" altLang="zh-C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gì</a:t>
            </a:r>
            <a:r>
              <a:rPr lang="en-US" altLang="zh-CN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  <a:sym typeface="DengXian" panose="02010600030101010101" pitchFamily="2" charset="-122"/>
              </a:rPr>
              <a:t>?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DengXian" panose="02010600030101010101" pitchFamily="2" charset="-122"/>
            </a:endParaRPr>
          </a:p>
        </p:txBody>
      </p:sp>
      <p:sp>
        <p:nvSpPr>
          <p:cNvPr id="20" name="Hình Chữ nhật 2"/>
          <p:cNvSpPr>
            <a:spLocks noChangeArrowheads="1"/>
          </p:cNvSpPr>
          <p:nvPr/>
        </p:nvSpPr>
        <p:spPr bwMode="auto">
          <a:xfrm>
            <a:off x="2642107" y="1702249"/>
            <a:ext cx="8648327" cy="208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770" tIns="55385" rIns="110770" bIns="55385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rất đẹp sự kế tiếp liên tục của các thế hệ tre già – măng mọc, cũng như sự kế tiếp phát triển của các thế hệ con người Việt Nam.</a:t>
            </a:r>
          </a:p>
        </p:txBody>
      </p:sp>
      <p:pic>
        <p:nvPicPr>
          <p:cNvPr id="4098" name="Picture 2" descr="https://i.pinimg.com/564x/0f/35/8a/0f358a1e73c5b2fc0c5fb5df60623acd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4" b="987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03"/>
          <a:stretch/>
        </p:blipFill>
        <p:spPr bwMode="auto">
          <a:xfrm>
            <a:off x="1252228" y="3972314"/>
            <a:ext cx="2248374" cy="244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ÁN GIỐNG CÂY TRE BÁT ĐỘ. ĐỊA CHỈ MUA GIỐNG TRE BÁT ĐỘ LẤY MĂ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9" r="-871"/>
          <a:stretch/>
        </p:blipFill>
        <p:spPr bwMode="auto">
          <a:xfrm>
            <a:off x="4254854" y="4006921"/>
            <a:ext cx="2399481" cy="244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364120" y="5195042"/>
            <a:ext cx="784616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2" name="Picture 6" descr="https://i.pinimg.com/564x/fe/0e/4a/fe0e4a6a1cc872c930459a4ed37093da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56" b="93056" l="611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1" y="3859149"/>
            <a:ext cx="2581994" cy="258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6793720" y="5156793"/>
            <a:ext cx="784616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073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745">
        <p:random/>
      </p:transition>
    </mc:Choice>
    <mc:Fallback xmlns="">
      <p:transition spd="slow" advTm="3374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33805" y="4700511"/>
            <a:ext cx="11769062" cy="2518694"/>
            <a:chOff x="-478046" y="4885815"/>
            <a:chExt cx="11769062" cy="25186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46" y="4885815"/>
              <a:ext cx="4657672" cy="232883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44" y="5075673"/>
              <a:ext cx="4657672" cy="2328836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503" y="-21498"/>
            <a:ext cx="1898262" cy="370719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70" y="0"/>
            <a:ext cx="2550722" cy="2550722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7456799" y="-27453"/>
            <a:ext cx="1623493" cy="1623493"/>
            <a:chOff x="4469082" y="479181"/>
            <a:chExt cx="3063096" cy="306309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82" y="479181"/>
              <a:ext cx="3063096" cy="3063096"/>
            </a:xfrm>
            <a:prstGeom prst="rect">
              <a:avLst/>
            </a:prstGeom>
          </p:spPr>
        </p:pic>
        <p:sp>
          <p:nvSpPr>
            <p:cNvPr id="40" name="椭圆 39">
              <a:extLst>
                <a:ext uri="{FF2B5EF4-FFF2-40B4-BE49-F238E27FC236}">
                  <a16:creationId xmlns:a16="http://schemas.microsoft.com/office/drawing/2014/main" xmlns="" id="{018BF130-2E66-4D1A-9828-944FBAACB1D8}"/>
                </a:ext>
              </a:extLst>
            </p:cNvPr>
            <p:cNvSpPr/>
            <p:nvPr/>
          </p:nvSpPr>
          <p:spPr>
            <a:xfrm>
              <a:off x="5641642" y="1635476"/>
              <a:ext cx="770819" cy="7708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b="1">
                <a:solidFill>
                  <a:srgbClr val="3C9E48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207" y="808057"/>
            <a:ext cx="1976427" cy="197642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4044"/>
            <a:ext cx="2481517" cy="2706152"/>
          </a:xfrm>
          <a:prstGeom prst="rect">
            <a:avLst/>
          </a:prstGeom>
        </p:spPr>
      </p:pic>
      <p:pic>
        <p:nvPicPr>
          <p:cNvPr id="20" name="Picture 4" descr="images (1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44303" y="1735333"/>
            <a:ext cx="3544160" cy="140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image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69934" y="1965119"/>
            <a:ext cx="2821067" cy="147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images (1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922557" y="3939170"/>
            <a:ext cx="3092154" cy="148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images (1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76881" y="1962743"/>
            <a:ext cx="2983964" cy="164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d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52133" y="3295927"/>
            <a:ext cx="3404153" cy="159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 descr="cau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915611" y="3704948"/>
            <a:ext cx="2931004" cy="166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 descr="gh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084310" y="4992065"/>
            <a:ext cx="3743145" cy="170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1665171" y="-27453"/>
            <a:ext cx="6906825" cy="2047649"/>
          </a:xfrm>
          <a:prstGeom prst="cloudCallout">
            <a:avLst>
              <a:gd name="adj1" fmla="val -55193"/>
              <a:gd name="adj2" fmla="val 1357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zh-CN" altLang="en-US" sz="2800" b="1" dirty="0">
              <a:solidFill>
                <a:srgbClr val="00B0F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DengXian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85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3269">
        <p:random/>
      </p:transition>
    </mc:Choice>
    <mc:Fallback xmlns="">
      <p:transition spd="slow" advTm="6326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33805" y="4700511"/>
            <a:ext cx="11769062" cy="2518694"/>
            <a:chOff x="-478046" y="4885815"/>
            <a:chExt cx="11769062" cy="25186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46" y="4885815"/>
              <a:ext cx="4657672" cy="232883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44" y="5075673"/>
              <a:ext cx="4657672" cy="2328836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9771" r="21277" b="16111"/>
          <a:stretch/>
        </p:blipFill>
        <p:spPr>
          <a:xfrm>
            <a:off x="132183" y="5048903"/>
            <a:ext cx="1543568" cy="17349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1545" y="-21498"/>
            <a:ext cx="1582220" cy="308998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70" y="0"/>
            <a:ext cx="2550722" cy="2550722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6CA4DF23-29CF-478E-9947-48542E07F16C}"/>
              </a:ext>
            </a:extLst>
          </p:cNvPr>
          <p:cNvSpPr/>
          <p:nvPr/>
        </p:nvSpPr>
        <p:spPr>
          <a:xfrm>
            <a:off x="3018665" y="533169"/>
            <a:ext cx="352082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Nội</a:t>
            </a:r>
            <a:r>
              <a:rPr lang="en-US" altLang="zh-CN" sz="3200" b="1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 dung:</a:t>
            </a:r>
            <a:endParaRPr lang="zh-CN" altLang="en-US" sz="32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  <a:sym typeface="DengXian" panose="02010600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285821" y="-142264"/>
            <a:ext cx="1623493" cy="1623493"/>
            <a:chOff x="4469082" y="479181"/>
            <a:chExt cx="3063096" cy="306309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82" y="479181"/>
              <a:ext cx="3063096" cy="3063096"/>
            </a:xfrm>
            <a:prstGeom prst="rect">
              <a:avLst/>
            </a:prstGeom>
          </p:spPr>
        </p:pic>
        <p:sp>
          <p:nvSpPr>
            <p:cNvPr id="40" name="椭圆 39">
              <a:extLst>
                <a:ext uri="{FF2B5EF4-FFF2-40B4-BE49-F238E27FC236}">
                  <a16:creationId xmlns:a16="http://schemas.microsoft.com/office/drawing/2014/main" xmlns="" id="{018BF130-2E66-4D1A-9828-944FBAACB1D8}"/>
                </a:ext>
              </a:extLst>
            </p:cNvPr>
            <p:cNvSpPr/>
            <p:nvPr/>
          </p:nvSpPr>
          <p:spPr>
            <a:xfrm>
              <a:off x="5641642" y="1635476"/>
              <a:ext cx="770819" cy="7708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b="1">
                <a:solidFill>
                  <a:srgbClr val="3C9E48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391" y="191971"/>
            <a:ext cx="1976427" cy="197642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C165B599-1075-4226-8C13-AFE3C8696907}"/>
              </a:ext>
            </a:extLst>
          </p:cNvPr>
          <p:cNvSpPr/>
          <p:nvPr/>
        </p:nvSpPr>
        <p:spPr>
          <a:xfrm>
            <a:off x="903967" y="2064281"/>
            <a:ext cx="7200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175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zh-CN" sz="3600" b="1" i="1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  <a:sym typeface="DengXian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767" y="1481229"/>
            <a:ext cx="3682861" cy="5542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22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137">
        <p:random/>
      </p:transition>
    </mc:Choice>
    <mc:Fallback xmlns="">
      <p:transition spd="slow" advTm="2513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6" r="18217"/>
          <a:stretch/>
        </p:blipFill>
        <p:spPr>
          <a:xfrm>
            <a:off x="-24930" y="-8977"/>
            <a:ext cx="12216929" cy="68710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42"/>
          <a:stretch/>
        </p:blipFill>
        <p:spPr>
          <a:xfrm>
            <a:off x="-118774" y="2845646"/>
            <a:ext cx="12242132" cy="4137756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33805" y="4700511"/>
            <a:ext cx="11769062" cy="2518694"/>
            <a:chOff x="-478046" y="4885815"/>
            <a:chExt cx="11769062" cy="25186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46" y="4885815"/>
              <a:ext cx="4657672" cy="232883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44" y="5075673"/>
              <a:ext cx="4657672" cy="2328836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4867" y="-8978"/>
            <a:ext cx="3989199" cy="39891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153" y="5599555"/>
            <a:ext cx="3945960" cy="13803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9771" r="21277" b="16111"/>
          <a:stretch/>
        </p:blipFill>
        <p:spPr>
          <a:xfrm>
            <a:off x="-1315" y="2335457"/>
            <a:ext cx="4060455" cy="45638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3021" y="-470767"/>
            <a:ext cx="5521381" cy="75001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67036" y="1055943"/>
            <a:ext cx="34212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3600" b="1" cap="none" spc="0" dirty="0" smtClean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sz="4400" b="1" cap="none" spc="0" dirty="0" err="1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6015876" y="2379382"/>
            <a:ext cx="1676400" cy="65772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 smtClean="0"/>
              <a:t>SGK/41, 42</a:t>
            </a:r>
            <a:endParaRPr lang="vi-VN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12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3959">
        <p14:ripple/>
      </p:transition>
    </mc:Choice>
    <mc:Fallback xmlns="">
      <p:transition spd="slow" advTm="539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33805" y="4700511"/>
            <a:ext cx="11769062" cy="2518694"/>
            <a:chOff x="-478046" y="4885815"/>
            <a:chExt cx="11769062" cy="25186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46" y="4885815"/>
              <a:ext cx="4657672" cy="232883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44" y="5075673"/>
              <a:ext cx="4657672" cy="2328836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503" y="-21498"/>
            <a:ext cx="1898262" cy="370719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70" y="0"/>
            <a:ext cx="2550722" cy="2550722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6CA4DF23-29CF-478E-9947-48542E07F16C}"/>
              </a:ext>
            </a:extLst>
          </p:cNvPr>
          <p:cNvSpPr/>
          <p:nvPr/>
        </p:nvSpPr>
        <p:spPr>
          <a:xfrm>
            <a:off x="2839959" y="511568"/>
            <a:ext cx="8151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Luyện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đọc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diễn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cảm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  <a:sym typeface="DengXian" panose="02010600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622848" y="-300179"/>
            <a:ext cx="1623493" cy="1623493"/>
            <a:chOff x="4469082" y="479181"/>
            <a:chExt cx="3063096" cy="306309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82" y="479181"/>
              <a:ext cx="3063096" cy="3063096"/>
            </a:xfrm>
            <a:prstGeom prst="rect">
              <a:avLst/>
            </a:prstGeom>
          </p:spPr>
        </p:pic>
        <p:grpSp>
          <p:nvGrpSpPr>
            <p:cNvPr id="39" name="组合 38"/>
            <p:cNvGrpSpPr/>
            <p:nvPr/>
          </p:nvGrpSpPr>
          <p:grpSpPr>
            <a:xfrm>
              <a:off x="5641642" y="1635476"/>
              <a:ext cx="770819" cy="770818"/>
              <a:chOff x="5464352" y="1742175"/>
              <a:chExt cx="554630" cy="554630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xmlns="" id="{018BF130-2E66-4D1A-9828-944FBAACB1D8}"/>
                  </a:ext>
                </a:extLst>
              </p:cNvPr>
              <p:cNvSpPr/>
              <p:nvPr/>
            </p:nvSpPr>
            <p:spPr>
              <a:xfrm>
                <a:off x="5464352" y="1742175"/>
                <a:ext cx="554630" cy="55463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b="1">
                  <a:solidFill>
                    <a:srgbClr val="3C9E48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  <p:sp>
            <p:nvSpPr>
              <p:cNvPr id="41" name="TextBox 28">
                <a:extLst>
                  <a:ext uri="{FF2B5EF4-FFF2-40B4-BE49-F238E27FC236}">
                    <a16:creationId xmlns:a16="http://schemas.microsoft.com/office/drawing/2014/main" xmlns="" id="{B502F584-1EBF-4CF4-8860-E32D6FC9A2D4}"/>
                  </a:ext>
                </a:extLst>
              </p:cNvPr>
              <p:cNvSpPr txBox="1"/>
              <p:nvPr/>
            </p:nvSpPr>
            <p:spPr>
              <a:xfrm>
                <a:off x="5483780" y="1842769"/>
                <a:ext cx="481372" cy="376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schemeClr val="bg1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sym typeface="DengXian" panose="02010600030101010101" pitchFamily="2" charset="-122"/>
                  </a:rPr>
                  <a:t>03</a:t>
                </a:r>
                <a:endParaRPr lang="zh-CN" altLang="en-US" sz="1200" b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</p:grp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536" y="4573103"/>
            <a:ext cx="1976427" cy="1976427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246259" y="1271938"/>
            <a:ext cx="679654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Nòi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tre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chịu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mọc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cong</a:t>
            </a:r>
            <a:endParaRPr lang="en-US" altLang="en-US" sz="2800" b="1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Chưa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nhọn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chông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+mj-lt"/>
                <a:cs typeface="Times New Roman" panose="02020603050405020304" pitchFamily="18" charset="0"/>
              </a:rPr>
              <a:t>/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lạ</a:t>
            </a:r>
            <a:r>
              <a:rPr lang="en-US" altLang="en-US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thường</a:t>
            </a:r>
            <a:endParaRPr lang="en-US" altLang="en-US" sz="28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Lưng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trần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phơi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nắng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/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phơi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sương</a:t>
            </a:r>
            <a:endParaRPr lang="en-US" altLang="en-US" sz="2800" b="1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manh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cộc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,/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tre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nhường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con.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Măng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non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búp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măng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non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/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tre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đi</a:t>
            </a:r>
            <a:endParaRPr lang="en-US" altLang="en-US" sz="2800" b="1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Tre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già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măng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mọc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/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lạ</a:t>
            </a:r>
            <a:r>
              <a:rPr lang="en-US" altLang="en-US" sz="2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       Mai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       Mai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       Mai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/ 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tre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mãi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tre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+mj-lt"/>
                <a:cs typeface="Times New Roman" panose="02020603050405020304" pitchFamily="18" charset="0"/>
              </a:rPr>
              <a:t>xanh</a:t>
            </a:r>
            <a:r>
              <a:rPr lang="en-US" altLang="en-US" sz="2800" b="1" dirty="0">
                <a:latin typeface="+mj-lt"/>
                <a:cs typeface="Times New Roman" panose="02020603050405020304" pitchFamily="18" charset="0"/>
              </a:rPr>
              <a:t>.//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574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2862">
        <p15:prstTrans prst="peelOff"/>
      </p:transition>
    </mc:Choice>
    <mc:Fallback xmlns="">
      <p:transition spd="slow" advTm="1028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6703429" y="9339064"/>
            <a:ext cx="4421450" cy="671061"/>
            <a:chOff x="-478046" y="4885815"/>
            <a:chExt cx="11769062" cy="25186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46" y="4885815"/>
              <a:ext cx="4657672" cy="232883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44" y="5075673"/>
              <a:ext cx="4657672" cy="2328836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9771" r="21277" b="16111"/>
          <a:stretch/>
        </p:blipFill>
        <p:spPr>
          <a:xfrm>
            <a:off x="10845412" y="3581744"/>
            <a:ext cx="1516767" cy="1704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503" y="-21498"/>
            <a:ext cx="1898262" cy="370719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70" y="0"/>
            <a:ext cx="2550722" cy="255072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86" y="1854149"/>
            <a:ext cx="1866012" cy="18660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00" y="3465095"/>
            <a:ext cx="6646800" cy="347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7554"/>
            <a:ext cx="5587480" cy="3740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40" y="-21498"/>
            <a:ext cx="6604520" cy="352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7480" cy="3640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01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8491">
        <p:random/>
      </p:transition>
    </mc:Choice>
    <mc:Fallback xmlns="">
      <p:transition spd="slow" advTm="8849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42"/>
          <a:stretch/>
        </p:blipFill>
        <p:spPr>
          <a:xfrm>
            <a:off x="-68231" y="2746837"/>
            <a:ext cx="12242132" cy="41377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4867" y="-8978"/>
            <a:ext cx="3989199" cy="39891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23" y="5411703"/>
            <a:ext cx="3945960" cy="1380388"/>
          </a:xfrm>
          <a:prstGeom prst="rect">
            <a:avLst/>
          </a:prstGeom>
        </p:spPr>
      </p:pic>
      <p:pic>
        <p:nvPicPr>
          <p:cNvPr id="15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82" y="1644162"/>
            <a:ext cx="3562389" cy="5069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94332" y="447617"/>
            <a:ext cx="291447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Dặn</a:t>
            </a:r>
            <a:r>
              <a:rPr lang="en-US" sz="4000" dirty="0" smtClean="0"/>
              <a:t> </a:t>
            </a:r>
            <a:r>
              <a:rPr lang="en-US" sz="4000" dirty="0" err="1" smtClean="0"/>
              <a:t>dò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228981" y="1858599"/>
            <a:ext cx="7119204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1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3">
        <p:random/>
      </p:transition>
    </mc:Choice>
    <mc:Fallback xmlns="">
      <p:transition spd="slow" advTm="2400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9771" r="21277" b="16111"/>
          <a:stretch/>
        </p:blipFill>
        <p:spPr>
          <a:xfrm>
            <a:off x="10386391" y="4700511"/>
            <a:ext cx="1620833" cy="18217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1545" y="-21498"/>
            <a:ext cx="1582220" cy="3089984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6CA4DF23-29CF-478E-9947-48542E07F16C}"/>
              </a:ext>
            </a:extLst>
          </p:cNvPr>
          <p:cNvSpPr/>
          <p:nvPr/>
        </p:nvSpPr>
        <p:spPr>
          <a:xfrm>
            <a:off x="2040629" y="695847"/>
            <a:ext cx="36165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Tác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giả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  <a:sym typeface="DengXian" panose="02010600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720545" y="-21498"/>
            <a:ext cx="1623493" cy="1623493"/>
            <a:chOff x="4469082" y="479181"/>
            <a:chExt cx="3063096" cy="306309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82" y="479181"/>
              <a:ext cx="3063096" cy="3063096"/>
            </a:xfrm>
            <a:prstGeom prst="rect">
              <a:avLst/>
            </a:prstGeom>
          </p:spPr>
        </p:pic>
        <p:grpSp>
          <p:nvGrpSpPr>
            <p:cNvPr id="39" name="组合 38"/>
            <p:cNvGrpSpPr/>
            <p:nvPr/>
          </p:nvGrpSpPr>
          <p:grpSpPr>
            <a:xfrm>
              <a:off x="5641642" y="1635476"/>
              <a:ext cx="770819" cy="770818"/>
              <a:chOff x="5464352" y="1742175"/>
              <a:chExt cx="554630" cy="554630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xmlns="" id="{018BF130-2E66-4D1A-9828-944FBAACB1D8}"/>
                  </a:ext>
                </a:extLst>
              </p:cNvPr>
              <p:cNvSpPr/>
              <p:nvPr/>
            </p:nvSpPr>
            <p:spPr>
              <a:xfrm>
                <a:off x="5464352" y="1742175"/>
                <a:ext cx="554630" cy="55463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b="1">
                  <a:solidFill>
                    <a:srgbClr val="3C9E48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  <p:sp>
            <p:nvSpPr>
              <p:cNvPr id="41" name="TextBox 28">
                <a:extLst>
                  <a:ext uri="{FF2B5EF4-FFF2-40B4-BE49-F238E27FC236}">
                    <a16:creationId xmlns:a16="http://schemas.microsoft.com/office/drawing/2014/main" xmlns="" id="{B502F584-1EBF-4CF4-8860-E32D6FC9A2D4}"/>
                  </a:ext>
                </a:extLst>
              </p:cNvPr>
              <p:cNvSpPr txBox="1"/>
              <p:nvPr/>
            </p:nvSpPr>
            <p:spPr>
              <a:xfrm>
                <a:off x="5483780" y="1842769"/>
                <a:ext cx="250785" cy="376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200" b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</p:grpSp>
      </p:grp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689691" y="1178559"/>
            <a:ext cx="4373732" cy="46471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1948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Tre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t="7956"/>
          <a:stretch/>
        </p:blipFill>
        <p:spPr>
          <a:xfrm>
            <a:off x="7212195" y="944217"/>
            <a:ext cx="3144551" cy="40824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002312" y="5176071"/>
            <a:ext cx="3820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Nhà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thơ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Nguyễn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Duy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vi-VN" sz="3200" b="1" dirty="0">
              <a:solidFill>
                <a:srgbClr val="C00000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552" y="434526"/>
            <a:ext cx="1866012" cy="1866012"/>
          </a:xfrm>
          <a:prstGeom prst="rect">
            <a:avLst/>
          </a:prstGeom>
        </p:spPr>
      </p:pic>
      <p:pic>
        <p:nvPicPr>
          <p:cNvPr id="27652" name="Picture 4" descr="https://o.remove.bg/downloads/c6a75b0d-a5c5-4af9-8689-cddd2cac9b65/image-removebg-preview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9"/>
          <a:stretch/>
        </p:blipFill>
        <p:spPr bwMode="auto">
          <a:xfrm>
            <a:off x="-397549" y="298517"/>
            <a:ext cx="3598487" cy="440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184161"/>
      </p:ext>
    </p:extLst>
  </p:cSld>
  <p:clrMapOvr>
    <a:masterClrMapping/>
  </p:clrMapOvr>
  <p:transition spd="slow" advTm="3362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1" grpId="0" uiExpand="1" build="p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6" r="18217"/>
          <a:stretch/>
        </p:blipFill>
        <p:spPr>
          <a:xfrm>
            <a:off x="-24930" y="-8977"/>
            <a:ext cx="12216929" cy="68710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091" b="100000" l="0" r="56000">
                        <a14:foregroundMark x1="1455" y1="91091" x2="38182" y2="89727"/>
                        <a14:foregroundMark x1="2818" y1="95091" x2="33364" y2="95182"/>
                        <a14:foregroundMark x1="34182" y1="98364" x2="42636" y2="98545"/>
                        <a14:foregroundMark x1="56000" y1="86455" x2="56000" y2="86455"/>
                        <a14:backgroundMark x1="44000" y1="91000" x2="43455" y2="9736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46" t="58506" r="57775" b="239"/>
          <a:stretch/>
        </p:blipFill>
        <p:spPr>
          <a:xfrm>
            <a:off x="-175550" y="3517640"/>
            <a:ext cx="5278173" cy="344457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563208" y="4614035"/>
            <a:ext cx="7439696" cy="2518694"/>
            <a:chOff x="-478046" y="4885815"/>
            <a:chExt cx="11769062" cy="25186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46" y="4885815"/>
              <a:ext cx="4657672" cy="232883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44" y="5075673"/>
              <a:ext cx="4657672" cy="2328836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39" y="5695161"/>
            <a:ext cx="3945960" cy="13803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8" t="9771" r="21277" b="16111"/>
          <a:stretch/>
        </p:blipFill>
        <p:spPr>
          <a:xfrm>
            <a:off x="-70338" y="2259582"/>
            <a:ext cx="2658982" cy="3845021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xmlns="" id="{61495330-AB93-47BC-A203-FFD1BEC91798}"/>
              </a:ext>
            </a:extLst>
          </p:cNvPr>
          <p:cNvSpPr txBox="1"/>
          <p:nvPr/>
        </p:nvSpPr>
        <p:spPr>
          <a:xfrm>
            <a:off x="3681905" y="3187768"/>
            <a:ext cx="5461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chemeClr val="accent6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LUYỆN ĐỌC</a:t>
            </a:r>
            <a:endParaRPr lang="zh-CN" altLang="en-US" sz="5400" b="1" dirty="0">
              <a:solidFill>
                <a:schemeClr val="accent6">
                  <a:lumMod val="50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  <a:sym typeface="DengXian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174994" y="435037"/>
            <a:ext cx="3063096" cy="3063096"/>
            <a:chOff x="4469082" y="479181"/>
            <a:chExt cx="3063096" cy="306309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82" y="479181"/>
              <a:ext cx="3063096" cy="3063096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5641642" y="1635479"/>
              <a:ext cx="770819" cy="770819"/>
              <a:chOff x="5464352" y="1742175"/>
              <a:chExt cx="554630" cy="554630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018BF130-2E66-4D1A-9828-944FBAACB1D8}"/>
                  </a:ext>
                </a:extLst>
              </p:cNvPr>
              <p:cNvSpPr/>
              <p:nvPr/>
            </p:nvSpPr>
            <p:spPr>
              <a:xfrm>
                <a:off x="5464352" y="1742175"/>
                <a:ext cx="554630" cy="55463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3C9E48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  <p:sp>
            <p:nvSpPr>
              <p:cNvPr id="20" name="TextBox 28">
                <a:extLst>
                  <a:ext uri="{FF2B5EF4-FFF2-40B4-BE49-F238E27FC236}">
                    <a16:creationId xmlns:a16="http://schemas.microsoft.com/office/drawing/2014/main" xmlns="" id="{B502F584-1EBF-4CF4-8860-E32D6FC9A2D4}"/>
                  </a:ext>
                </a:extLst>
              </p:cNvPr>
              <p:cNvSpPr txBox="1"/>
              <p:nvPr/>
            </p:nvSpPr>
            <p:spPr>
              <a:xfrm>
                <a:off x="5516374" y="1846527"/>
                <a:ext cx="418920" cy="376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sym typeface="DengXian" panose="02010600030101010101" pitchFamily="2" charset="-122"/>
                  </a:rPr>
                  <a:t>01</a:t>
                </a:r>
                <a:endParaRPr lang="zh-CN" altLang="en-US" sz="2800" b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</p:grp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C8964D5C-3285-4662-9AD3-BD3019A652FB}"/>
              </a:ext>
            </a:extLst>
          </p:cNvPr>
          <p:cNvCxnSpPr/>
          <p:nvPr/>
        </p:nvCxnSpPr>
        <p:spPr>
          <a:xfrm>
            <a:off x="3846609" y="4087546"/>
            <a:ext cx="4619071" cy="0"/>
          </a:xfrm>
          <a:prstGeom prst="line">
            <a:avLst/>
          </a:prstGeom>
          <a:ln>
            <a:solidFill>
              <a:srgbClr val="A6CF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786"/>
          <a:stretch/>
        </p:blipFill>
        <p:spPr>
          <a:xfrm flipH="1">
            <a:off x="-105491" y="-17953"/>
            <a:ext cx="3989199" cy="3000436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6128" y="-17954"/>
            <a:ext cx="2663904" cy="5202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68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710">
        <p15:prstTrans prst="peelOff"/>
      </p:transition>
    </mc:Choice>
    <mc:Fallback xmlns="">
      <p:transition spd="slow" advTm="7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226" y="3548715"/>
            <a:ext cx="2150052" cy="26040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9771" r="21277" b="16111"/>
          <a:stretch/>
        </p:blipFill>
        <p:spPr>
          <a:xfrm>
            <a:off x="10671545" y="4609900"/>
            <a:ext cx="1692752" cy="1902602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535" y="56098"/>
            <a:ext cx="2550722" cy="2550722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6CA4DF23-29CF-478E-9947-48542E07F16C}"/>
              </a:ext>
            </a:extLst>
          </p:cNvPr>
          <p:cNvSpPr/>
          <p:nvPr/>
        </p:nvSpPr>
        <p:spPr>
          <a:xfrm>
            <a:off x="3145271" y="115280"/>
            <a:ext cx="5778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Tre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Việt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 Nam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9076823" y="-420748"/>
            <a:ext cx="1623493" cy="1623493"/>
            <a:chOff x="4469082" y="479181"/>
            <a:chExt cx="3063096" cy="306309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82" y="479181"/>
              <a:ext cx="3063096" cy="3063096"/>
            </a:xfrm>
            <a:prstGeom prst="rect">
              <a:avLst/>
            </a:prstGeom>
          </p:spPr>
        </p:pic>
        <p:sp>
          <p:nvSpPr>
            <p:cNvPr id="40" name="椭圆 39">
              <a:extLst>
                <a:ext uri="{FF2B5EF4-FFF2-40B4-BE49-F238E27FC236}">
                  <a16:creationId xmlns:a16="http://schemas.microsoft.com/office/drawing/2014/main" xmlns="" id="{018BF130-2E66-4D1A-9828-944FBAACB1D8}"/>
                </a:ext>
              </a:extLst>
            </p:cNvPr>
            <p:cNvSpPr/>
            <p:nvPr/>
          </p:nvSpPr>
          <p:spPr>
            <a:xfrm>
              <a:off x="5641642" y="1635476"/>
              <a:ext cx="770819" cy="7708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b="1">
                <a:solidFill>
                  <a:srgbClr val="3C9E48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038" y="2843432"/>
            <a:ext cx="1410566" cy="1410566"/>
          </a:xfrm>
          <a:prstGeom prst="rect">
            <a:avLst/>
          </a:prstGeom>
        </p:spPr>
      </p:pic>
      <p:sp>
        <p:nvSpPr>
          <p:cNvPr id="20" name="Content Placeholder 4"/>
          <p:cNvSpPr>
            <a:spLocks noGrp="1"/>
          </p:cNvSpPr>
          <p:nvPr>
            <p:ph idx="1"/>
          </p:nvPr>
        </p:nvSpPr>
        <p:spPr>
          <a:xfrm>
            <a:off x="6213824" y="919736"/>
            <a:ext cx="5389130" cy="56733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Thương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riêng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Luỹ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từ đó mà nên hỡi người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thân gãy cành rơi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Vẫn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 cái gốc truyền đời cho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Nòi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 đâu chịu mọc cong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Chưa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lên đã nhọn như chông lạ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Lưng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phơi nắng phơi sương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Có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manh áo cộc tre nhường cho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Măng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là búp măng non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Đã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 dáng thẳng thân tròn của tre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Năm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đi, tháng qua đi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Tre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già măng mọc có gì lạ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sau,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sau,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Mai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sau...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tre mãi xanh màu tre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Duy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43" y="653010"/>
            <a:ext cx="508548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Tre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Xanh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bao giờ?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Chuyện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xưa... đã có bờ tre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Thân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gầy guộc, lá mong manh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Mà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nên luỹ nên thành tre ơi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đâu tre cũng xanh tươi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 đất sỏi đất vôi bạc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Có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gì đâu, có gì đâu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Mỡ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chắt dồn lâu hoá nhiều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Rễ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siêng không ngại đất nghèo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Tre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nhiêu rễ bấy nhiêu cần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Vươn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mình trong gió tre đu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Cây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kham khổ vẫn hát ru lá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Yêu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nắng nỏ trời xanh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Tre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không đứng khuất mình bóng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Bão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bùng thân bọc lấy thân</a:t>
            </a:r>
            <a:b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Tay ôm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níu tre gần nhau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7357">
        <p:circle/>
      </p:transition>
    </mc:Choice>
    <mc:Fallback xmlns="">
      <p:transition spd="slow" advTm="13735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0" grpId="0" build="p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33805" y="4700511"/>
            <a:ext cx="11769062" cy="2518694"/>
            <a:chOff x="-478046" y="4885815"/>
            <a:chExt cx="11769062" cy="25186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46" y="4885815"/>
              <a:ext cx="4657672" cy="232883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44" y="5075673"/>
              <a:ext cx="4657672" cy="2328836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9771" r="21277" b="16111"/>
          <a:stretch/>
        </p:blipFill>
        <p:spPr>
          <a:xfrm>
            <a:off x="10079902" y="4486334"/>
            <a:ext cx="2071732" cy="23285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503" y="-21498"/>
            <a:ext cx="1898262" cy="370719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70" y="0"/>
            <a:ext cx="2550722" cy="2550722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9049878" y="-110856"/>
            <a:ext cx="1623493" cy="1623493"/>
            <a:chOff x="4469081" y="479181"/>
            <a:chExt cx="3063096" cy="306309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81" y="479181"/>
              <a:ext cx="3063096" cy="3063096"/>
            </a:xfrm>
            <a:prstGeom prst="rect">
              <a:avLst/>
            </a:prstGeom>
          </p:spPr>
        </p:pic>
        <p:grpSp>
          <p:nvGrpSpPr>
            <p:cNvPr id="39" name="组合 38"/>
            <p:cNvGrpSpPr/>
            <p:nvPr/>
          </p:nvGrpSpPr>
          <p:grpSpPr>
            <a:xfrm>
              <a:off x="5641642" y="1635476"/>
              <a:ext cx="770819" cy="770818"/>
              <a:chOff x="5464352" y="1742175"/>
              <a:chExt cx="554630" cy="554630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xmlns="" id="{018BF130-2E66-4D1A-9828-944FBAACB1D8}"/>
                  </a:ext>
                </a:extLst>
              </p:cNvPr>
              <p:cNvSpPr/>
              <p:nvPr/>
            </p:nvSpPr>
            <p:spPr>
              <a:xfrm>
                <a:off x="5464352" y="1742175"/>
                <a:ext cx="554630" cy="55463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b="1">
                  <a:solidFill>
                    <a:srgbClr val="3C9E48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  <p:sp>
            <p:nvSpPr>
              <p:cNvPr id="41" name="TextBox 28">
                <a:extLst>
                  <a:ext uri="{FF2B5EF4-FFF2-40B4-BE49-F238E27FC236}">
                    <a16:creationId xmlns:a16="http://schemas.microsoft.com/office/drawing/2014/main" xmlns="" id="{B502F584-1EBF-4CF4-8860-E32D6FC9A2D4}"/>
                  </a:ext>
                </a:extLst>
              </p:cNvPr>
              <p:cNvSpPr txBox="1"/>
              <p:nvPr/>
            </p:nvSpPr>
            <p:spPr>
              <a:xfrm>
                <a:off x="5483780" y="1842769"/>
                <a:ext cx="250785" cy="376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200" b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5" y="4948886"/>
            <a:ext cx="1866012" cy="1866012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 bwMode="auto">
          <a:xfrm>
            <a:off x="1725116" y="1154796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vi-VN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 thơ chia thành 4 đoạn:</a:t>
            </a:r>
            <a:endParaRPr lang="vi-V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9" name="Subtitle 2"/>
          <p:cNvSpPr txBox="1">
            <a:spLocks/>
          </p:cNvSpPr>
          <p:nvPr/>
        </p:nvSpPr>
        <p:spPr bwMode="auto">
          <a:xfrm>
            <a:off x="2398988" y="2246517"/>
            <a:ext cx="849445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vi-VN" b="1" kern="0" dirty="0" smtClean="0">
                <a:latin typeface="+mj-lt"/>
              </a:rPr>
              <a:t>Đoạn 1: 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“Tre 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vi-VN" b="1" kern="0" dirty="0" smtClean="0">
                <a:latin typeface="+mj-lt"/>
                <a:cs typeface="Times New Roman" panose="02020603050405020304" pitchFamily="18" charset="0"/>
              </a:rPr>
              <a:t>Đoạn 2: 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“Ở 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vi-VN" b="1" i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vi-VN" b="1" kern="0" dirty="0" smtClean="0">
                <a:latin typeface="+mj-lt"/>
                <a:cs typeface="Times New Roman" panose="02020603050405020304" pitchFamily="18" charset="0"/>
              </a:rPr>
              <a:t>Đoạn 3: 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vi-VN" b="1" i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vi-VN" b="1" kern="0" dirty="0" smtClean="0">
                <a:latin typeface="+mj-lt"/>
              </a:rPr>
              <a:t>Đoạn 4: 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vi-VN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13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166">
        <p:split orient="vert"/>
      </p:transition>
    </mc:Choice>
    <mc:Fallback xmlns="">
      <p:transition spd="slow" advTm="3916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33805" y="4700511"/>
            <a:ext cx="11769062" cy="2518694"/>
            <a:chOff x="-478046" y="4885815"/>
            <a:chExt cx="11769062" cy="25186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46" y="4885815"/>
              <a:ext cx="4657672" cy="232883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44" y="5075673"/>
              <a:ext cx="4657672" cy="2328836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9771" r="21277" b="16111"/>
          <a:stretch/>
        </p:blipFill>
        <p:spPr>
          <a:xfrm>
            <a:off x="10079902" y="4486334"/>
            <a:ext cx="2071732" cy="23285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503" y="-21498"/>
            <a:ext cx="1898262" cy="370719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70" y="0"/>
            <a:ext cx="2550722" cy="2550722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9049878" y="-254438"/>
            <a:ext cx="1623493" cy="1623493"/>
            <a:chOff x="4469081" y="479181"/>
            <a:chExt cx="3063096" cy="306309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81" y="479181"/>
              <a:ext cx="3063096" cy="3063096"/>
            </a:xfrm>
            <a:prstGeom prst="rect">
              <a:avLst/>
            </a:prstGeom>
          </p:spPr>
        </p:pic>
        <p:grpSp>
          <p:nvGrpSpPr>
            <p:cNvPr id="39" name="组合 38"/>
            <p:cNvGrpSpPr/>
            <p:nvPr/>
          </p:nvGrpSpPr>
          <p:grpSpPr>
            <a:xfrm>
              <a:off x="5641642" y="1635476"/>
              <a:ext cx="770819" cy="770818"/>
              <a:chOff x="5464352" y="1742175"/>
              <a:chExt cx="554630" cy="554630"/>
            </a:xfrm>
          </p:grpSpPr>
          <p:sp>
            <p:nvSpPr>
              <p:cNvPr id="40" name="椭圆 39">
                <a:extLst>
                  <a:ext uri="{FF2B5EF4-FFF2-40B4-BE49-F238E27FC236}">
                    <a16:creationId xmlns="" xmlns:a16="http://schemas.microsoft.com/office/drawing/2014/main" id="{018BF130-2E66-4D1A-9828-944FBAACB1D8}"/>
                  </a:ext>
                </a:extLst>
              </p:cNvPr>
              <p:cNvSpPr/>
              <p:nvPr/>
            </p:nvSpPr>
            <p:spPr>
              <a:xfrm>
                <a:off x="5464352" y="1742175"/>
                <a:ext cx="554630" cy="55463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b="1">
                  <a:solidFill>
                    <a:srgbClr val="3C9E48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  <p:sp>
            <p:nvSpPr>
              <p:cNvPr id="41" name="TextBox 28">
                <a:extLst>
                  <a:ext uri="{FF2B5EF4-FFF2-40B4-BE49-F238E27FC236}">
                    <a16:creationId xmlns="" xmlns:a16="http://schemas.microsoft.com/office/drawing/2014/main" id="{B502F584-1EBF-4CF4-8860-E32D6FC9A2D4}"/>
                  </a:ext>
                </a:extLst>
              </p:cNvPr>
              <p:cNvSpPr txBox="1"/>
              <p:nvPr/>
            </p:nvSpPr>
            <p:spPr>
              <a:xfrm>
                <a:off x="5483780" y="1842769"/>
                <a:ext cx="250785" cy="376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200" b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  <a:sym typeface="DengXian" panose="02010600030101010101" pitchFamily="2" charset="-122"/>
                </a:endParaRP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5" y="4948886"/>
            <a:ext cx="1866012" cy="186601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871600" y="419836"/>
            <a:ext cx="1425429" cy="523220"/>
          </a:xfrm>
          <a:prstGeom prst="rect">
            <a:avLst/>
          </a:prstGeom>
          <a:solidFill>
            <a:schemeClr val="accent6">
              <a:lumMod val="75000"/>
              <a:alpha val="96000"/>
            </a:schemeClr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Từ</a:t>
            </a:r>
            <a:endParaRPr lang="zh-CN" altLang="en-US" sz="28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sym typeface="DengXian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7" t="2453" r="25061" b="3832"/>
          <a:stretch/>
        </p:blipFill>
        <p:spPr>
          <a:xfrm>
            <a:off x="3667392" y="950078"/>
            <a:ext cx="2193395" cy="5257109"/>
          </a:xfrm>
          <a:prstGeom prst="rect">
            <a:avLst/>
          </a:prstGeom>
        </p:spPr>
      </p:pic>
      <p:sp>
        <p:nvSpPr>
          <p:cNvPr id="21" name="矩形 21"/>
          <p:cNvSpPr/>
          <p:nvPr/>
        </p:nvSpPr>
        <p:spPr>
          <a:xfrm>
            <a:off x="7562053" y="550336"/>
            <a:ext cx="1425429" cy="523220"/>
          </a:xfrm>
          <a:prstGeom prst="rect">
            <a:avLst/>
          </a:prstGeom>
          <a:solidFill>
            <a:schemeClr val="accent6">
              <a:lumMod val="75000"/>
              <a:alpha val="96000"/>
            </a:schemeClr>
          </a:solidFill>
        </p:spPr>
        <p:txBody>
          <a:bodyPr vert="horz" wrap="square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Câu</a:t>
            </a:r>
            <a:endParaRPr lang="zh-CN" altLang="en-US" sz="28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  <a:sym typeface="DengXian" panose="0201060003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07299" y="1910405"/>
            <a:ext cx="1555390" cy="523220"/>
          </a:xfrm>
          <a:prstGeom prst="rect">
            <a:avLst/>
          </a:prstGeom>
          <a:noFill/>
          <a:ln w="19050">
            <a:solidFill>
              <a:srgbClr val="3C9E48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nỏ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5791" y="1138112"/>
            <a:ext cx="1515578" cy="523220"/>
          </a:xfrm>
          <a:prstGeom prst="rect">
            <a:avLst/>
          </a:prstGeom>
          <a:noFill/>
          <a:ln w="19050">
            <a:solidFill>
              <a:srgbClr val="3C9E48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 xanh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55097" y="2683779"/>
            <a:ext cx="1860093" cy="523220"/>
          </a:xfrm>
          <a:prstGeom prst="rect">
            <a:avLst/>
          </a:prstGeom>
          <a:noFill/>
          <a:ln w="19050">
            <a:solidFill>
              <a:srgbClr val="3C9E48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huất mình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7298" y="4239376"/>
            <a:ext cx="1659233" cy="523220"/>
          </a:xfrm>
          <a:prstGeom prst="rect">
            <a:avLst/>
          </a:prstGeom>
          <a:noFill/>
          <a:ln w="19050">
            <a:solidFill>
              <a:srgbClr val="3C9E48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ũy thành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07299" y="3417148"/>
            <a:ext cx="1555390" cy="523220"/>
          </a:xfrm>
          <a:prstGeom prst="rect">
            <a:avLst/>
          </a:prstGeom>
          <a:noFill/>
          <a:ln w="19050">
            <a:solidFill>
              <a:srgbClr val="3C9E48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bão bùng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535700" y="1197033"/>
            <a:ext cx="6271746" cy="2743335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Tre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Xanh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bao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giờ?</a:t>
            </a:r>
            <a:b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xưa...đã có bờ tre xanh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gầy guộc, lá mong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nên luỹ nên thành tre ơi?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8461261" y="3405404"/>
            <a:ext cx="102703" cy="402339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96184" y="5061083"/>
            <a:ext cx="1246960" cy="523220"/>
          </a:xfrm>
          <a:prstGeom prst="rect">
            <a:avLst/>
          </a:prstGeom>
          <a:noFill/>
          <a:ln w="19050">
            <a:solidFill>
              <a:srgbClr val="3C9E48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cộc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19040" y="1125532"/>
            <a:ext cx="1515578" cy="523220"/>
          </a:xfrm>
          <a:prstGeom prst="rect">
            <a:avLst/>
          </a:prstGeom>
          <a:noFill/>
          <a:ln w="19050">
            <a:solidFill>
              <a:srgbClr val="3C9E48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05885" y="1910838"/>
            <a:ext cx="1555390" cy="523220"/>
          </a:xfrm>
          <a:prstGeom prst="rect">
            <a:avLst/>
          </a:prstGeom>
          <a:noFill/>
          <a:ln w="19050">
            <a:solidFill>
              <a:srgbClr val="3C9E48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07299" y="3424088"/>
            <a:ext cx="1555390" cy="523220"/>
          </a:xfrm>
          <a:prstGeom prst="rect">
            <a:avLst/>
          </a:prstGeom>
          <a:noFill/>
          <a:ln w="19050">
            <a:solidFill>
              <a:srgbClr val="3C9E48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55096" y="2686419"/>
            <a:ext cx="1860093" cy="523220"/>
          </a:xfrm>
          <a:prstGeom prst="rect">
            <a:avLst/>
          </a:prstGeom>
          <a:noFill/>
          <a:ln w="19050">
            <a:solidFill>
              <a:srgbClr val="3C9E48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mình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07298" y="4232436"/>
            <a:ext cx="1659233" cy="523220"/>
          </a:xfrm>
          <a:prstGeom prst="rect">
            <a:avLst/>
          </a:prstGeom>
          <a:noFill/>
          <a:ln w="19050">
            <a:solidFill>
              <a:srgbClr val="3C9E48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thành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91727" y="5061083"/>
            <a:ext cx="1246960" cy="523220"/>
          </a:xfrm>
          <a:prstGeom prst="rect">
            <a:avLst/>
          </a:prstGeom>
          <a:noFill/>
          <a:ln w="19050">
            <a:solidFill>
              <a:srgbClr val="3C9E48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ộc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8680062" y="2966474"/>
            <a:ext cx="102703" cy="402339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1253282" y="3417148"/>
            <a:ext cx="102703" cy="402339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8081846" y="1241333"/>
            <a:ext cx="102703" cy="402339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11164438" y="3417148"/>
            <a:ext cx="102703" cy="402339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671573" y="1992580"/>
            <a:ext cx="102703" cy="402339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9318646" y="1571920"/>
            <a:ext cx="102703" cy="402339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9421349" y="1590025"/>
            <a:ext cx="102703" cy="402339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11421197" y="2019831"/>
            <a:ext cx="102703" cy="402339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11505573" y="2043020"/>
            <a:ext cx="102703" cy="402339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1013065" y="2966473"/>
            <a:ext cx="102703" cy="402339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53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7623"/>
    </mc:Choice>
    <mc:Fallback xmlns="">
      <p:transition advTm="147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 animBg="1"/>
      <p:bldP spid="24" grpId="0" animBg="1"/>
      <p:bldP spid="25" grpId="0" animBg="1"/>
      <p:bldP spid="31" grpId="0" animBg="1"/>
      <p:bldP spid="32" grpId="0" animBg="1"/>
      <p:bldP spid="33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845042" y="4097280"/>
            <a:ext cx="11769062" cy="2518694"/>
            <a:chOff x="-478046" y="4885815"/>
            <a:chExt cx="11769062" cy="25186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46" y="4885815"/>
              <a:ext cx="4657672" cy="232883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44" y="5075673"/>
              <a:ext cx="4657672" cy="2328836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9771" r="21277" b="16111"/>
          <a:stretch/>
        </p:blipFill>
        <p:spPr>
          <a:xfrm>
            <a:off x="132182" y="3952640"/>
            <a:ext cx="2518917" cy="28311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1545" y="-21498"/>
            <a:ext cx="1582220" cy="308998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70" y="0"/>
            <a:ext cx="2550722" cy="2550722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6CA4DF23-29CF-478E-9947-48542E07F16C}"/>
              </a:ext>
            </a:extLst>
          </p:cNvPr>
          <p:cNvSpPr/>
          <p:nvPr/>
        </p:nvSpPr>
        <p:spPr>
          <a:xfrm>
            <a:off x="4599122" y="475699"/>
            <a:ext cx="3520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Giải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nghĩa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 </a:t>
            </a:r>
            <a:r>
              <a:rPr lang="en-US" altLang="zh-CN" sz="3200" b="1" dirty="0" err="1" smtClean="0">
                <a:solidFill>
                  <a:schemeClr val="accent6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rPr>
              <a:t>từ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  <a:sym typeface="DengXian" panose="0201060003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236309" y="-253316"/>
            <a:ext cx="1623493" cy="1623493"/>
            <a:chOff x="4469082" y="479181"/>
            <a:chExt cx="3063096" cy="306309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82" y="479181"/>
              <a:ext cx="3063096" cy="3063096"/>
            </a:xfrm>
            <a:prstGeom prst="rect">
              <a:avLst/>
            </a:prstGeom>
          </p:spPr>
        </p:pic>
        <p:sp>
          <p:nvSpPr>
            <p:cNvPr id="40" name="椭圆 39">
              <a:extLst>
                <a:ext uri="{FF2B5EF4-FFF2-40B4-BE49-F238E27FC236}">
                  <a16:creationId xmlns:a16="http://schemas.microsoft.com/office/drawing/2014/main" xmlns="" id="{018BF130-2E66-4D1A-9828-944FBAACB1D8}"/>
                </a:ext>
              </a:extLst>
            </p:cNvPr>
            <p:cNvSpPr/>
            <p:nvPr/>
          </p:nvSpPr>
          <p:spPr>
            <a:xfrm>
              <a:off x="5641642" y="1635476"/>
              <a:ext cx="770819" cy="7708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b="1">
                <a:solidFill>
                  <a:srgbClr val="3C9E48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869" y="-220128"/>
            <a:ext cx="1976427" cy="1976427"/>
          </a:xfrm>
          <a:prstGeom prst="rect">
            <a:avLst/>
          </a:prstGeom>
        </p:spPr>
      </p:pic>
      <p:pic>
        <p:nvPicPr>
          <p:cNvPr id="19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84" y="2932576"/>
            <a:ext cx="2757981" cy="2973152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31487" y="1005258"/>
            <a:ext cx="11377061" cy="447644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738250" y="293747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3"/>
          <a:stretch>
            <a:fillRect/>
          </a:stretch>
        </p:blipFill>
        <p:spPr bwMode="auto">
          <a:xfrm>
            <a:off x="6520018" y="3227481"/>
            <a:ext cx="2905157" cy="201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than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/>
          <a:stretch>
            <a:fillRect/>
          </a:stretch>
        </p:blipFill>
        <p:spPr bwMode="auto">
          <a:xfrm>
            <a:off x="3140248" y="3231586"/>
            <a:ext cx="2850132" cy="208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684591" y="5584052"/>
            <a:ext cx="1899445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219855" y="5584052"/>
            <a:ext cx="1565416" cy="523220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16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324"/>
    </mc:Choice>
    <mc:Fallback xmlns="">
      <p:transition advTm="35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0" grpId="0" uiExpand="1" build="p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23221" y="8384017"/>
            <a:ext cx="15880710" cy="2009590"/>
            <a:chOff x="-478046" y="4885815"/>
            <a:chExt cx="11769062" cy="25186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46" y="4885815"/>
              <a:ext cx="4657672" cy="232883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344" y="5075673"/>
              <a:ext cx="4657672" cy="2328836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0" t="9771" r="21277" b="16111"/>
          <a:stretch/>
        </p:blipFill>
        <p:spPr>
          <a:xfrm>
            <a:off x="-414417" y="4026813"/>
            <a:ext cx="2518917" cy="28311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1545" y="-21498"/>
            <a:ext cx="1582220" cy="308998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70" y="0"/>
            <a:ext cx="2550722" cy="2550722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9236309" y="-253316"/>
            <a:ext cx="1623493" cy="1623493"/>
            <a:chOff x="4469082" y="479181"/>
            <a:chExt cx="3063096" cy="306309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82" y="479181"/>
              <a:ext cx="3063096" cy="3063096"/>
            </a:xfrm>
            <a:prstGeom prst="rect">
              <a:avLst/>
            </a:prstGeom>
          </p:spPr>
        </p:pic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018BF130-2E66-4D1A-9828-944FBAACB1D8}"/>
                </a:ext>
              </a:extLst>
            </p:cNvPr>
            <p:cNvSpPr/>
            <p:nvPr/>
          </p:nvSpPr>
          <p:spPr>
            <a:xfrm>
              <a:off x="5641642" y="1635476"/>
              <a:ext cx="770819" cy="7708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b="1">
                <a:solidFill>
                  <a:srgbClr val="3C9E48"/>
                </a:solidFill>
                <a:latin typeface="DengXian" panose="02010600030101010101" pitchFamily="2" charset="-122"/>
                <a:ea typeface="DengXian" panose="02010600030101010101" pitchFamily="2" charset="-122"/>
                <a:sym typeface="DengXian" panose="02010600030101010101" pitchFamily="2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153"/>
            <a:ext cx="1976427" cy="1976427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137143" y="754652"/>
            <a:ext cx="7910912" cy="149968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cộc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 trong bài: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bẹ bọc bên ngoài của măng.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1738250" y="293747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4185" y="2254335"/>
            <a:ext cx="4884729" cy="3796436"/>
          </a:xfrm>
          <a:prstGeom prst="rect">
            <a:avLst/>
          </a:prstGeom>
        </p:spPr>
      </p:pic>
      <p:pic>
        <p:nvPicPr>
          <p:cNvPr id="1026" name="Picture 2" descr="Măng tre có nhiều lợi ích cho sức khỏe | VOV.V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00" y="2254335"/>
            <a:ext cx="4999685" cy="37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62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255"/>
    </mc:Choice>
    <mc:Fallback xmlns="">
      <p:transition advTm="14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745662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7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3.6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9.2|6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|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1|1.2|7.7|0.7|32|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5.2|5.2|5.9|3.2|8.5|3|5.5|3.2|8.7|3.2|6.1|2.4|13.4|15.6|0.8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0.8|11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900</Words>
  <Application>Microsoft Office PowerPoint</Application>
  <PresentationFormat>Widescreen</PresentationFormat>
  <Paragraphs>146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AnkeCalligraph</vt:lpstr>
      <vt:lpstr>Arial</vt:lpstr>
      <vt:lpstr>DengXian</vt:lpstr>
      <vt:lpstr>Times New Roman</vt:lpstr>
      <vt:lpstr>Wingdings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158</cp:revision>
  <dcterms:created xsi:type="dcterms:W3CDTF">2018-03-20T02:04:44Z</dcterms:created>
  <dcterms:modified xsi:type="dcterms:W3CDTF">2021-09-29T14:06:18Z</dcterms:modified>
  <cp:contentStatus/>
</cp:coreProperties>
</file>