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88" r:id="rId3"/>
    <p:sldId id="270" r:id="rId4"/>
    <p:sldId id="259" r:id="rId5"/>
    <p:sldId id="284" r:id="rId6"/>
    <p:sldId id="260" r:id="rId7"/>
    <p:sldId id="283" r:id="rId8"/>
    <p:sldId id="263" r:id="rId9"/>
    <p:sldId id="285" r:id="rId10"/>
    <p:sldId id="261" r:id="rId11"/>
    <p:sldId id="286" r:id="rId12"/>
    <p:sldId id="266" r:id="rId13"/>
    <p:sldId id="280" r:id="rId14"/>
  </p:sldIdLst>
  <p:sldSz cx="12192000" cy="6858000"/>
  <p:notesSz cx="6858000" cy="9144000"/>
  <p:embeddedFontLst>
    <p:embeddedFont>
      <p:font typeface="微软雅黑 Light" panose="020B0502040204020203" pitchFamily="34" charset="-122"/>
      <p:regular r:id="rId16"/>
    </p:embeddedFont>
    <p:embeddedFont>
      <p:font typeface="HP001 4 hàng" panose="020B0603050302020204" pitchFamily="34" charset="77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7368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147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486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205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566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2" name="Google Shape;102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46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42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3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55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5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59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14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10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19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AAA1-7AC2-4C62-B9B4-85B73609E7F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2257-B5BB-4A79-9892-AE282C9C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6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23.png"/><Relationship Id="rId2" Type="http://schemas.microsoft.com/office/2007/relationships/media" Target="../media/media1.wma"/><Relationship Id="rId1" Type="http://schemas.openxmlformats.org/officeDocument/2006/relationships/tags" Target="../tags/tag5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24.jpe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24.jpe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715000"/>
            <a:ext cx="1219200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75082" y="2294509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48" y="1077796"/>
            <a:ext cx="5238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3772" y="4867439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94226" y="5053177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46525" y="1032964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121406">
            <a:off x="455748" y="345572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>
            <a:off x="1145468" y="481375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91082">
            <a:off x="10246510" y="4064737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42052" y="1008927"/>
            <a:ext cx="7107889" cy="28291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3901757" y="1329556"/>
            <a:ext cx="429765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7200" b="1" i="0" u="none" strike="noStrike" cap="none" dirty="0">
                <a:solidFill>
                  <a:srgbClr val="7DC3D0"/>
                </a:solidFill>
                <a:sym typeface="Arial"/>
              </a:rPr>
              <a:t>Chính tả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7DC3D0"/>
                </a:solidFill>
              </a:rPr>
              <a:t>Lớp 4</a:t>
            </a:r>
            <a:endParaRPr sz="2000" b="1" dirty="0"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9695" y="1759191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68143" y="782103"/>
            <a:ext cx="8572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370299" y="3494659"/>
            <a:ext cx="3523298" cy="325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005437" y="4856076"/>
            <a:ext cx="1271238" cy="16307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48495" y="149143"/>
            <a:ext cx="10126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005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9"/>
          <p:cNvGrpSpPr/>
          <p:nvPr/>
        </p:nvGrpSpPr>
        <p:grpSpPr>
          <a:xfrm>
            <a:off x="630630" y="273570"/>
            <a:ext cx="10829664" cy="6584429"/>
            <a:chOff x="616017" y="411741"/>
            <a:chExt cx="10829664" cy="6034520"/>
          </a:xfrm>
        </p:grpSpPr>
        <p:sp>
          <p:nvSpPr>
            <p:cNvPr id="231" name="Google Shape;231;p19"/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dirty="0"/>
            </a:p>
          </p:txBody>
        </p:sp>
      </p:grpSp>
      <p:pic>
        <p:nvPicPr>
          <p:cNvPr id="233" name="Google Shape;2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75082" y="2294509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440383">
            <a:off x="10466581" y="5312366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91989" y="1220972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49977" y="345825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121406">
            <a:off x="471370" y="45347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459041" y="449139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91082">
            <a:off x="10764492" y="4478201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8992" y="56216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43334" y="102687"/>
            <a:ext cx="664091" cy="74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0687" y="5474144"/>
            <a:ext cx="89100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 txBox="1"/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7617" y="583007"/>
            <a:ext cx="605960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Điền vào chỗ trống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492;p24"/>
          <p:cNvSpPr/>
          <p:nvPr/>
        </p:nvSpPr>
        <p:spPr>
          <a:xfrm>
            <a:off x="1947807" y="1182075"/>
            <a:ext cx="8445618" cy="1562932"/>
          </a:xfrm>
          <a:prstGeom prst="roundRect">
            <a:avLst>
              <a:gd name="adj" fmla="val 774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 algn="ctr">
              <a:buFontTx/>
              <a:buChar char="-"/>
            </a:pPr>
            <a:endParaRPr lang="vi-VN" sz="2000" b="1" dirty="0"/>
          </a:p>
        </p:txBody>
      </p:sp>
      <p:pic>
        <p:nvPicPr>
          <p:cNvPr id="25" name="Google Shape;49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06682" y="1011191"/>
            <a:ext cx="753783" cy="7188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9918" y="1190123"/>
            <a:ext cx="81495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000" dirty="0"/>
              <a:t>Vua hùng một sáng đi săn</a:t>
            </a:r>
          </a:p>
          <a:p>
            <a:pPr algn="ctr"/>
            <a:r>
              <a:rPr lang="en-US" sz="2000" dirty="0"/>
              <a:t>Trưa tròn bóng nắng nghỉ </a:t>
            </a:r>
            <a:r>
              <a:rPr lang="en-US" sz="2000" dirty="0" err="1"/>
              <a:t>ch</a:t>
            </a:r>
            <a:r>
              <a:rPr lang="en-US" sz="2000" dirty="0"/>
              <a:t>… chốn này</a:t>
            </a:r>
          </a:p>
          <a:p>
            <a:pPr algn="ctr"/>
            <a:r>
              <a:rPr lang="en-US" sz="2000" dirty="0"/>
              <a:t>D… d… một quả xôi đầy</a:t>
            </a:r>
          </a:p>
          <a:p>
            <a:pPr algn="ctr"/>
            <a:r>
              <a:rPr lang="en-US" sz="2000" dirty="0"/>
              <a:t>Bánh chưng mấy cặp, bánh giầy mấy đôi.</a:t>
            </a:r>
          </a:p>
          <a:p>
            <a:pPr algn="ctr"/>
            <a:r>
              <a:rPr lang="en-US" sz="2000" dirty="0"/>
              <a:t>		</a:t>
            </a:r>
            <a:r>
              <a:rPr lang="en-US" sz="1800" b="1" dirty="0"/>
              <a:t>NGUYỄN BÙI VỢI</a:t>
            </a:r>
            <a:endParaRPr lang="vi-VN" sz="1800" b="1" dirty="0"/>
          </a:p>
          <a:p>
            <a:endParaRPr lang="vi-VN" sz="2000" dirty="0"/>
          </a:p>
        </p:txBody>
      </p:sp>
      <p:sp>
        <p:nvSpPr>
          <p:cNvPr id="27" name="Google Shape;492;p24"/>
          <p:cNvSpPr/>
          <p:nvPr/>
        </p:nvSpPr>
        <p:spPr>
          <a:xfrm>
            <a:off x="1926308" y="3075740"/>
            <a:ext cx="8445618" cy="3281066"/>
          </a:xfrm>
          <a:prstGeom prst="roundRect">
            <a:avLst>
              <a:gd name="adj" fmla="val 774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 algn="ctr">
              <a:buFontTx/>
              <a:buChar char="-"/>
            </a:pPr>
            <a:endParaRPr lang="vi-VN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04238" y="3070414"/>
            <a:ext cx="53851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Nơi ấy ngôi sao khuya</a:t>
            </a:r>
          </a:p>
          <a:p>
            <a:r>
              <a:rPr lang="en-US" sz="2000" dirty="0"/>
              <a:t>     Soi vào trong giấc ngủ</a:t>
            </a:r>
          </a:p>
          <a:p>
            <a:r>
              <a:rPr lang="en-US" sz="2000" dirty="0"/>
              <a:t>     Ngọn đèn khuya bóng mẹ</a:t>
            </a:r>
          </a:p>
          <a:p>
            <a:r>
              <a:rPr lang="en-US" sz="2000" dirty="0"/>
              <a:t>     Sáng một v… trên s…</a:t>
            </a:r>
          </a:p>
          <a:p>
            <a:endParaRPr lang="en-US" sz="2000" dirty="0"/>
          </a:p>
          <a:p>
            <a:r>
              <a:rPr lang="en-US" sz="2000" dirty="0"/>
              <a:t>     Nơi cả nhà tiễn </a:t>
            </a:r>
            <a:r>
              <a:rPr lang="en-US" sz="2000" dirty="0" err="1"/>
              <a:t>ch</a:t>
            </a:r>
            <a:r>
              <a:rPr lang="en-US" sz="2000" dirty="0"/>
              <a:t>…</a:t>
            </a:r>
          </a:p>
          <a:p>
            <a:r>
              <a:rPr lang="en-US" sz="2000" dirty="0"/>
              <a:t>     Anh tôi đi bộ đội</a:t>
            </a:r>
          </a:p>
          <a:p>
            <a:r>
              <a:rPr lang="en-US" sz="2000" dirty="0"/>
              <a:t>     Bao niềm vui nỗi đợi</a:t>
            </a:r>
          </a:p>
          <a:p>
            <a:r>
              <a:rPr lang="en-US" sz="2000" dirty="0"/>
              <a:t>     Nắng nửa thềm nghiêng </a:t>
            </a:r>
            <a:r>
              <a:rPr lang="en-US" sz="2000" dirty="0" err="1"/>
              <a:t>nghiêng</a:t>
            </a:r>
            <a:r>
              <a:rPr lang="en-US" sz="2000" dirty="0"/>
              <a:t>.</a:t>
            </a:r>
          </a:p>
          <a:p>
            <a:r>
              <a:rPr lang="en-US" sz="2000" dirty="0"/>
              <a:t>			</a:t>
            </a:r>
            <a:r>
              <a:rPr lang="en-US" sz="1600" b="1" dirty="0"/>
              <a:t>VŨ QUÁN PHƯƠNG</a:t>
            </a:r>
            <a:endParaRPr lang="vi-VN" sz="2000" dirty="0"/>
          </a:p>
        </p:txBody>
      </p:sp>
      <p:pic>
        <p:nvPicPr>
          <p:cNvPr id="235" name="Google Shape;235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58633" y="5971771"/>
            <a:ext cx="523875" cy="83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5977719" y="4026090"/>
            <a:ext cx="122830" cy="81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848">
        <p:fade thruBlk="1"/>
      </p:transition>
    </mc:Choice>
    <mc:Fallback xmlns="">
      <p:transition spd="slow" advTm="66848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5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9"/>
          <p:cNvGrpSpPr/>
          <p:nvPr/>
        </p:nvGrpSpPr>
        <p:grpSpPr>
          <a:xfrm>
            <a:off x="630630" y="273570"/>
            <a:ext cx="10829664" cy="6584429"/>
            <a:chOff x="616017" y="411741"/>
            <a:chExt cx="10829664" cy="6034520"/>
          </a:xfrm>
        </p:grpSpPr>
        <p:sp>
          <p:nvSpPr>
            <p:cNvPr id="231" name="Google Shape;231;p19"/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dirty="0"/>
            </a:p>
          </p:txBody>
        </p:sp>
      </p:grpSp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5082" y="2294509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440383">
            <a:off x="10466581" y="5312366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91989" y="1220972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49977" y="345825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121406">
            <a:off x="471370" y="45347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459041" y="449139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91082">
            <a:off x="10764492" y="4478201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992" y="56216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43334" y="102687"/>
            <a:ext cx="664091" cy="74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0687" y="5474144"/>
            <a:ext cx="89100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 txBox="1"/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92;p24"/>
          <p:cNvSpPr/>
          <p:nvPr/>
        </p:nvSpPr>
        <p:spPr>
          <a:xfrm>
            <a:off x="1917112" y="920199"/>
            <a:ext cx="8483701" cy="1824807"/>
          </a:xfrm>
          <a:prstGeom prst="roundRect">
            <a:avLst>
              <a:gd name="adj" fmla="val 774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 algn="ctr">
              <a:buFontTx/>
              <a:buChar char="-"/>
            </a:pPr>
            <a:endParaRPr lang="vi-VN" sz="2000" b="1" dirty="0"/>
          </a:p>
        </p:txBody>
      </p:sp>
      <p:pic>
        <p:nvPicPr>
          <p:cNvPr id="25" name="Google Shape;493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2684" y="690882"/>
            <a:ext cx="753783" cy="7188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08875" y="889629"/>
            <a:ext cx="81495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400" dirty="0"/>
              <a:t>Vua hùng một sáng đi săn</a:t>
            </a:r>
          </a:p>
          <a:p>
            <a:pPr algn="ctr"/>
            <a:r>
              <a:rPr lang="en-US" sz="2400" dirty="0"/>
              <a:t>Trưa tròn bóng nắng nghỉ ch</a:t>
            </a:r>
            <a:r>
              <a:rPr lang="en-US" sz="2400" b="1" dirty="0">
                <a:solidFill>
                  <a:srgbClr val="FF0000"/>
                </a:solidFill>
              </a:rPr>
              <a:t>ân</a:t>
            </a:r>
            <a:r>
              <a:rPr lang="en-US" sz="2400" dirty="0"/>
              <a:t> chốn này</a:t>
            </a:r>
          </a:p>
          <a:p>
            <a:pPr algn="ctr"/>
            <a:r>
              <a:rPr lang="en-US" sz="2400" dirty="0"/>
              <a:t>D</a:t>
            </a:r>
            <a:r>
              <a:rPr lang="en-US" sz="2400" b="1" dirty="0">
                <a:solidFill>
                  <a:srgbClr val="FF0000"/>
                </a:solidFill>
              </a:rPr>
              <a:t>ân</a:t>
            </a:r>
            <a:r>
              <a:rPr lang="en-US" sz="2400" dirty="0"/>
              <a:t> d</a:t>
            </a:r>
            <a:r>
              <a:rPr lang="en-US" sz="2400" b="1" dirty="0">
                <a:solidFill>
                  <a:srgbClr val="FF0000"/>
                </a:solidFill>
              </a:rPr>
              <a:t>âng</a:t>
            </a:r>
            <a:r>
              <a:rPr lang="en-US" sz="2400" dirty="0"/>
              <a:t> một quả xôi đầy</a:t>
            </a:r>
          </a:p>
          <a:p>
            <a:pPr algn="ctr"/>
            <a:r>
              <a:rPr lang="en-US" sz="2400" dirty="0"/>
              <a:t>Bánh chưng mấy cặp, bánh giầy mấy đôi.</a:t>
            </a:r>
          </a:p>
          <a:p>
            <a:pPr algn="ctr"/>
            <a:r>
              <a:rPr lang="en-US" sz="2000" dirty="0"/>
              <a:t>		</a:t>
            </a:r>
            <a:r>
              <a:rPr lang="en-US" sz="1800" b="1" dirty="0"/>
              <a:t>NGUYỄN BÙI VỢI</a:t>
            </a:r>
            <a:endParaRPr lang="vi-VN" sz="1800" b="1" dirty="0"/>
          </a:p>
          <a:p>
            <a:endParaRPr lang="vi-VN" sz="2000" dirty="0"/>
          </a:p>
        </p:txBody>
      </p:sp>
      <p:sp>
        <p:nvSpPr>
          <p:cNvPr id="27" name="Google Shape;492;p24"/>
          <p:cNvSpPr/>
          <p:nvPr/>
        </p:nvSpPr>
        <p:spPr>
          <a:xfrm>
            <a:off x="1971697" y="2945062"/>
            <a:ext cx="8445618" cy="3281066"/>
          </a:xfrm>
          <a:prstGeom prst="roundRect">
            <a:avLst>
              <a:gd name="adj" fmla="val 7742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 algn="ctr">
              <a:buFontTx/>
              <a:buChar char="-"/>
            </a:pPr>
            <a:endParaRPr lang="vi-VN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63262" y="2910537"/>
            <a:ext cx="538511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Nơi ấy ngôi sao khuya</a:t>
            </a:r>
          </a:p>
          <a:p>
            <a:r>
              <a:rPr lang="en-US" sz="2400" dirty="0"/>
              <a:t>     Soi vào trong giấc ngủ</a:t>
            </a:r>
          </a:p>
          <a:p>
            <a:r>
              <a:rPr lang="en-US" sz="2400" dirty="0"/>
              <a:t>     Ngọn đèn khuya bóng mẹ</a:t>
            </a:r>
          </a:p>
          <a:p>
            <a:r>
              <a:rPr lang="en-US" sz="2400" dirty="0"/>
              <a:t>     Sáng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ầng</a:t>
            </a:r>
            <a:r>
              <a:rPr lang="en-US" sz="2400" dirty="0"/>
              <a:t> trên s</a:t>
            </a:r>
            <a:r>
              <a:rPr lang="en-US" sz="2400" b="1" dirty="0">
                <a:solidFill>
                  <a:srgbClr val="FF0000"/>
                </a:solidFill>
              </a:rPr>
              <a:t>ân</a:t>
            </a:r>
          </a:p>
          <a:p>
            <a:endParaRPr lang="en-US" sz="2400" dirty="0"/>
          </a:p>
          <a:p>
            <a:r>
              <a:rPr lang="en-US" sz="2400" dirty="0"/>
              <a:t>     Nơi cả nhà tiễn ch</a:t>
            </a:r>
            <a:r>
              <a:rPr lang="en-US" sz="2400" b="1" dirty="0">
                <a:solidFill>
                  <a:srgbClr val="FF0000"/>
                </a:solidFill>
              </a:rPr>
              <a:t>ân</a:t>
            </a:r>
          </a:p>
          <a:p>
            <a:r>
              <a:rPr lang="en-US" sz="2400" dirty="0"/>
              <a:t>     Anh tôi đi bộ đội</a:t>
            </a:r>
          </a:p>
          <a:p>
            <a:r>
              <a:rPr lang="en-US" sz="2400" dirty="0"/>
              <a:t>     Bao niềm vui nỗi đợi</a:t>
            </a:r>
          </a:p>
          <a:p>
            <a:r>
              <a:rPr lang="en-US" sz="2400" dirty="0"/>
              <a:t>     Nắng nửa thềm nghiêng </a:t>
            </a:r>
            <a:r>
              <a:rPr lang="en-US" sz="2400" dirty="0" err="1"/>
              <a:t>nghiêng</a:t>
            </a:r>
            <a:r>
              <a:rPr lang="en-US" sz="2400" dirty="0"/>
              <a:t>.</a:t>
            </a:r>
          </a:p>
          <a:p>
            <a:r>
              <a:rPr lang="en-US" sz="2000" dirty="0"/>
              <a:t>			</a:t>
            </a:r>
            <a:r>
              <a:rPr lang="en-US" sz="1600" b="1" dirty="0"/>
              <a:t>VŨ QUẦN PHƯƠNG</a:t>
            </a:r>
            <a:endParaRPr lang="vi-VN" sz="2000" dirty="0"/>
          </a:p>
        </p:txBody>
      </p:sp>
      <p:pic>
        <p:nvPicPr>
          <p:cNvPr id="235" name="Google Shape;235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58633" y="5971771"/>
            <a:ext cx="5238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40687" y="2745007"/>
            <a:ext cx="56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ân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463">
        <p:fade/>
      </p:transition>
    </mc:Choice>
    <mc:Fallback xmlns="">
      <p:transition spd="med" advTm="5146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24"/>
          <p:cNvGrpSpPr/>
          <p:nvPr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474" name="Google Shape;474;p24"/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dirty="0"/>
            </a:p>
          </p:txBody>
        </p:sp>
      </p:grpSp>
      <p:pic>
        <p:nvPicPr>
          <p:cNvPr id="476" name="Google Shape;47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9460" y="5874759"/>
            <a:ext cx="5238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440383">
            <a:off x="10466581" y="5312366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91989" y="1220972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49977" y="345825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4121406">
            <a:off x="471370" y="45347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>
            <a:off x="459041" y="449139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91082">
            <a:off x="10764492" y="4478201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8992" y="56216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43334" y="102687"/>
            <a:ext cx="664091" cy="74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0687" y="5474144"/>
            <a:ext cx="891001" cy="1143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24"/>
          <p:cNvGrpSpPr/>
          <p:nvPr/>
        </p:nvGrpSpPr>
        <p:grpSpPr>
          <a:xfrm>
            <a:off x="1122384" y="1342680"/>
            <a:ext cx="2443815" cy="3777302"/>
            <a:chOff x="1768471" y="1342680"/>
            <a:chExt cx="2443815" cy="3777302"/>
          </a:xfrm>
        </p:grpSpPr>
        <p:sp>
          <p:nvSpPr>
            <p:cNvPr id="492" name="Google Shape;492;p24"/>
            <p:cNvSpPr/>
            <p:nvPr/>
          </p:nvSpPr>
          <p:spPr>
            <a:xfrm>
              <a:off x="2107955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3" name="Google Shape;493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68471" y="1342680"/>
              <a:ext cx="753783" cy="718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24"/>
            <p:cNvSpPr/>
            <p:nvPr/>
          </p:nvSpPr>
          <p:spPr>
            <a:xfrm>
              <a:off x="2281076" y="2444237"/>
              <a:ext cx="1931210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Chụp bài chính tả và gửi cho Giáo viên</a:t>
              </a:r>
              <a:endParaRPr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24"/>
          <p:cNvGrpSpPr/>
          <p:nvPr/>
        </p:nvGrpSpPr>
        <p:grpSpPr>
          <a:xfrm>
            <a:off x="3893998" y="1693475"/>
            <a:ext cx="2345471" cy="3699765"/>
            <a:chOff x="4670387" y="1703278"/>
            <a:chExt cx="2345471" cy="3699765"/>
          </a:xfrm>
        </p:grpSpPr>
        <p:sp>
          <p:nvSpPr>
            <p:cNvPr id="496" name="Google Shape;496;p24"/>
            <p:cNvSpPr/>
            <p:nvPr/>
          </p:nvSpPr>
          <p:spPr>
            <a:xfrm>
              <a:off x="4670387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7" name="Google Shape;497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262075" y="4684157"/>
              <a:ext cx="753783" cy="718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24"/>
            <p:cNvSpPr/>
            <p:nvPr/>
          </p:nvSpPr>
          <p:spPr>
            <a:xfrm>
              <a:off x="4805731" y="2480433"/>
              <a:ext cx="1931210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Làm vở bài tập Tiếng Việt trang 24</a:t>
              </a:r>
              <a:endParaRPr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7" name="Google Shape;477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15358" y="1113602"/>
            <a:ext cx="1028700" cy="1200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491;p24"/>
          <p:cNvGrpSpPr/>
          <p:nvPr/>
        </p:nvGrpSpPr>
        <p:grpSpPr>
          <a:xfrm>
            <a:off x="6105413" y="1343074"/>
            <a:ext cx="2443815" cy="3777302"/>
            <a:chOff x="1768471" y="1342680"/>
            <a:chExt cx="2443815" cy="3777302"/>
          </a:xfrm>
        </p:grpSpPr>
        <p:sp>
          <p:nvSpPr>
            <p:cNvPr id="35" name="Google Shape;492;p24"/>
            <p:cNvSpPr/>
            <p:nvPr/>
          </p:nvSpPr>
          <p:spPr>
            <a:xfrm>
              <a:off x="2107955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" name="Google Shape;493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68471" y="1342680"/>
              <a:ext cx="753783" cy="718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494;p24"/>
            <p:cNvSpPr/>
            <p:nvPr/>
          </p:nvSpPr>
          <p:spPr>
            <a:xfrm>
              <a:off x="2281076" y="2444237"/>
              <a:ext cx="1931210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Chuẩn bị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tx1"/>
                  </a:solidFill>
                </a:rPr>
                <a:t>bài mới</a:t>
              </a:r>
              <a:endParaRPr sz="2800" dirty="0">
                <a:solidFill>
                  <a:schemeClr val="tx1"/>
                </a:solidFill>
                <a:sym typeface="Arial"/>
              </a:endParaRPr>
            </a:p>
          </p:txBody>
        </p:sp>
      </p:grpSp>
      <p:pic>
        <p:nvPicPr>
          <p:cNvPr id="490" name="Google Shape;490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80681" y="1711509"/>
            <a:ext cx="3436971" cy="34084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84845" y="645422"/>
            <a:ext cx="287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DẶN DÒ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774">
        <p:fade thruBlk="1"/>
      </p:transition>
    </mc:Choice>
    <mc:Fallback xmlns="">
      <p:transition spd="slow" advTm="28774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715000"/>
            <a:ext cx="1219200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75082" y="2294509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5748" y="1350285"/>
            <a:ext cx="5238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3772" y="4867439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94226" y="5053177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38709" y="24838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121406">
            <a:off x="455748" y="345572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>
            <a:off x="1145468" y="481375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91082">
            <a:off x="10246510" y="4064737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6067" y="3557816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94772" y="1131302"/>
            <a:ext cx="8572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04298" y="2888694"/>
            <a:ext cx="3523298" cy="378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005437" y="4856076"/>
            <a:ext cx="1271238" cy="1630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38"/>
          <p:cNvSpPr txBox="1"/>
          <p:nvPr/>
        </p:nvSpPr>
        <p:spPr>
          <a:xfrm>
            <a:off x="2066956" y="1788613"/>
            <a:ext cx="865885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0" b="1" dirty="0">
                <a:solidFill>
                  <a:schemeClr val="lt1"/>
                </a:solidFill>
                <a:sym typeface="Arial"/>
              </a:rPr>
              <a:t>Xin chào tạm biệt</a:t>
            </a:r>
            <a:endParaRPr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64">
        <p:fade thruBlk="1"/>
      </p:transition>
    </mc:Choice>
    <mc:Fallback xmlns="">
      <p:transition spd="slow" advTm="10764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715000"/>
            <a:ext cx="1219200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7" name="图片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53" y="814637"/>
            <a:ext cx="2145196" cy="2800673"/>
          </a:xfrm>
          <a:prstGeom prst="rect">
            <a:avLst/>
          </a:prstGeom>
        </p:spPr>
      </p:pic>
      <p:pic>
        <p:nvPicPr>
          <p:cNvPr id="28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756" y="2545715"/>
            <a:ext cx="5087620" cy="4312285"/>
          </a:xfrm>
          <a:prstGeom prst="rect">
            <a:avLst/>
          </a:prstGeom>
        </p:spPr>
      </p:pic>
      <p:sp>
        <p:nvSpPr>
          <p:cNvPr id="29" name="文本框 2"/>
          <p:cNvSpPr txBox="1"/>
          <p:nvPr/>
        </p:nvSpPr>
        <p:spPr>
          <a:xfrm>
            <a:off x="2136775" y="1147702"/>
            <a:ext cx="9535757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E13E1A"/>
                </a:solidFill>
                <a:latin typeface="Arial" panose="020B0604020202020204" pitchFamily="34" charset="0"/>
                <a:ea typeface="叶根友微刚细赞" panose="03000509000000000000" charset="-122"/>
              </a:rPr>
              <a:t>NHỚ - VIẾT:</a:t>
            </a:r>
          </a:p>
          <a:p>
            <a:pPr algn="ctr"/>
            <a:r>
              <a:rPr lang="en-US" altLang="zh-CN" sz="6000" b="1" dirty="0">
                <a:solidFill>
                  <a:srgbClr val="E13E1A"/>
                </a:solidFill>
                <a:latin typeface="Arial" panose="020B0604020202020204" pitchFamily="34" charset="0"/>
                <a:ea typeface="叶根友微刚细赞" panose="03000509000000000000" charset="-122"/>
              </a:rPr>
              <a:t>TRUYỆN CỔ NƯỚC MÌNH</a:t>
            </a:r>
          </a:p>
          <a:p>
            <a:pPr algn="ctr"/>
            <a:endParaRPr lang="zh-CN" altLang="en-US" sz="6000" b="1" dirty="0">
              <a:solidFill>
                <a:srgbClr val="894411"/>
              </a:solidFill>
              <a:latin typeface="Arial" panose="020B0604020202020204" pitchFamily="34" charset="0"/>
              <a:ea typeface="叶根友微刚细赞" panose="03000509000000000000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0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3503">
        <p14:vortex dir="r"/>
      </p:transition>
    </mc:Choice>
    <mc:Fallback xmlns="">
      <p:transition spd="slow" advTm="33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74 0.937444 L 0 0 E" pathEditMode="relative" ptsTypes="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8"/>
          <p:cNvGrpSpPr/>
          <p:nvPr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644" name="Google Shape;644;p28"/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dirty="0"/>
            </a:p>
          </p:txBody>
        </p:sp>
      </p:grpSp>
      <p:pic>
        <p:nvPicPr>
          <p:cNvPr id="646" name="Google Shape;64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440383">
            <a:off x="10466581" y="5312366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91989" y="1220972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49977" y="345825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121406">
            <a:off x="471370" y="45347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459041" y="449139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91082">
            <a:off x="10764492" y="4478201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992" y="56216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43334" y="102687"/>
            <a:ext cx="664091" cy="74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0687" y="5474144"/>
            <a:ext cx="89100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28"/>
          <p:cNvSpPr txBox="1"/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65238" y="2300831"/>
            <a:ext cx="4211346" cy="42113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9" name="Google Shape;659;p28"/>
          <p:cNvGrpSpPr/>
          <p:nvPr/>
        </p:nvGrpSpPr>
        <p:grpSpPr>
          <a:xfrm>
            <a:off x="1510274" y="1248262"/>
            <a:ext cx="2986087" cy="2035971"/>
            <a:chOff x="1181100" y="2176211"/>
            <a:chExt cx="2986087" cy="2035971"/>
          </a:xfrm>
        </p:grpSpPr>
        <p:grpSp>
          <p:nvGrpSpPr>
            <p:cNvPr id="660" name="Google Shape;660;p28"/>
            <p:cNvGrpSpPr/>
            <p:nvPr/>
          </p:nvGrpSpPr>
          <p:grpSpPr>
            <a:xfrm>
              <a:off x="1181100" y="2176211"/>
              <a:ext cx="2986087" cy="2035971"/>
              <a:chOff x="1181100" y="2257425"/>
              <a:chExt cx="2986087" cy="2035971"/>
            </a:xfrm>
          </p:grpSpPr>
          <p:cxnSp>
            <p:nvCxnSpPr>
              <p:cNvPr id="661" name="Google Shape;661;p28"/>
              <p:cNvCxnSpPr/>
              <p:nvPr/>
            </p:nvCxnSpPr>
            <p:spPr>
              <a:xfrm>
                <a:off x="1181100" y="2257425"/>
                <a:ext cx="2380" cy="2035971"/>
              </a:xfrm>
              <a:prstGeom prst="straightConnector1">
                <a:avLst/>
              </a:prstGeom>
              <a:noFill/>
              <a:ln w="38100" cap="sq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" name="Google Shape;662;p28"/>
              <p:cNvCxnSpPr/>
              <p:nvPr/>
            </p:nvCxnSpPr>
            <p:spPr>
              <a:xfrm rot="10800000">
                <a:off x="1183480" y="4293396"/>
                <a:ext cx="2983707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" name="Google Shape;663;p28"/>
              <p:cNvCxnSpPr/>
              <p:nvPr/>
            </p:nvCxnSpPr>
            <p:spPr>
              <a:xfrm>
                <a:off x="4167187" y="2257425"/>
                <a:ext cx="0" cy="2035971"/>
              </a:xfrm>
              <a:prstGeom prst="straightConnector1">
                <a:avLst/>
              </a:prstGeom>
              <a:noFill/>
              <a:ln w="38100" cap="sq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" name="Google Shape;664;p28"/>
              <p:cNvCxnSpPr/>
              <p:nvPr/>
            </p:nvCxnSpPr>
            <p:spPr>
              <a:xfrm rot="10800000">
                <a:off x="1183481" y="2257425"/>
                <a:ext cx="882253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5" name="Google Shape;665;p28"/>
              <p:cNvCxnSpPr/>
              <p:nvPr/>
            </p:nvCxnSpPr>
            <p:spPr>
              <a:xfrm rot="10800000">
                <a:off x="3284934" y="2257425"/>
                <a:ext cx="882253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67" name="Google Shape;667;p28"/>
            <p:cNvSpPr txBox="1"/>
            <p:nvPr/>
          </p:nvSpPr>
          <p:spPr>
            <a:xfrm>
              <a:off x="1450615" y="2508229"/>
              <a:ext cx="2435186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600" b="1" dirty="0">
                  <a:solidFill>
                    <a:srgbClr val="7DC3D0"/>
                  </a:solidFill>
                  <a:latin typeface="Arial"/>
                  <a:ea typeface="Arial"/>
                  <a:cs typeface="Arial"/>
                  <a:sym typeface="Arial"/>
                </a:rPr>
                <a:t>NHỚ-VIẾT CHÍNH TẢ</a:t>
              </a:r>
              <a:endParaRPr sz="3600" b="1" dirty="0">
                <a:solidFill>
                  <a:srgbClr val="7DC3D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28"/>
          <p:cNvGrpSpPr/>
          <p:nvPr/>
        </p:nvGrpSpPr>
        <p:grpSpPr>
          <a:xfrm>
            <a:off x="7735132" y="2441914"/>
            <a:ext cx="2986087" cy="2035971"/>
            <a:chOff x="4653487" y="2176211"/>
            <a:chExt cx="2986087" cy="2035971"/>
          </a:xfrm>
        </p:grpSpPr>
        <p:grpSp>
          <p:nvGrpSpPr>
            <p:cNvPr id="670" name="Google Shape;670;p28"/>
            <p:cNvGrpSpPr/>
            <p:nvPr/>
          </p:nvGrpSpPr>
          <p:grpSpPr>
            <a:xfrm>
              <a:off x="4653487" y="2176211"/>
              <a:ext cx="2986087" cy="2035971"/>
              <a:chOff x="1181100" y="2257425"/>
              <a:chExt cx="2986087" cy="2035971"/>
            </a:xfrm>
          </p:grpSpPr>
          <p:cxnSp>
            <p:nvCxnSpPr>
              <p:cNvPr id="671" name="Google Shape;671;p28"/>
              <p:cNvCxnSpPr/>
              <p:nvPr/>
            </p:nvCxnSpPr>
            <p:spPr>
              <a:xfrm>
                <a:off x="1181100" y="2257425"/>
                <a:ext cx="2380" cy="2035971"/>
              </a:xfrm>
              <a:prstGeom prst="straightConnector1">
                <a:avLst/>
              </a:prstGeom>
              <a:noFill/>
              <a:ln w="38100" cap="sq" cmpd="sng">
                <a:solidFill>
                  <a:srgbClr val="7DC3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2" name="Google Shape;672;p28"/>
              <p:cNvCxnSpPr/>
              <p:nvPr/>
            </p:nvCxnSpPr>
            <p:spPr>
              <a:xfrm rot="10800000">
                <a:off x="1183480" y="4293396"/>
                <a:ext cx="2983707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7DC3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3" name="Google Shape;673;p28"/>
              <p:cNvCxnSpPr/>
              <p:nvPr/>
            </p:nvCxnSpPr>
            <p:spPr>
              <a:xfrm>
                <a:off x="4167187" y="2257425"/>
                <a:ext cx="0" cy="2035971"/>
              </a:xfrm>
              <a:prstGeom prst="straightConnector1">
                <a:avLst/>
              </a:prstGeom>
              <a:noFill/>
              <a:ln w="38100" cap="sq" cmpd="sng">
                <a:solidFill>
                  <a:srgbClr val="7DC3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4" name="Google Shape;674;p28"/>
              <p:cNvCxnSpPr/>
              <p:nvPr/>
            </p:nvCxnSpPr>
            <p:spPr>
              <a:xfrm rot="10800000">
                <a:off x="1183481" y="2257425"/>
                <a:ext cx="882253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7DC3D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5" name="Google Shape;675;p28"/>
              <p:cNvCxnSpPr/>
              <p:nvPr/>
            </p:nvCxnSpPr>
            <p:spPr>
              <a:xfrm rot="10800000">
                <a:off x="3284934" y="2257425"/>
                <a:ext cx="882253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7DC3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77" name="Google Shape;677;p28"/>
            <p:cNvSpPr txBox="1"/>
            <p:nvPr/>
          </p:nvSpPr>
          <p:spPr>
            <a:xfrm>
              <a:off x="4852123" y="2563154"/>
              <a:ext cx="259807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600" b="1" dirty="0">
                  <a:solidFill>
                    <a:srgbClr val="7DC3D0"/>
                  </a:solidFill>
                  <a:latin typeface="Arial"/>
                  <a:ea typeface="Arial"/>
                  <a:cs typeface="Arial"/>
                  <a:sym typeface="Arial"/>
                </a:rPr>
                <a:t>LÀM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600" b="1" dirty="0">
                  <a:solidFill>
                    <a:srgbClr val="7DC3D0"/>
                  </a:solidFill>
                  <a:latin typeface="Arial"/>
                  <a:ea typeface="Arial"/>
                  <a:cs typeface="Arial"/>
                  <a:sym typeface="Arial"/>
                </a:rPr>
                <a:t>BÀI TẬP</a:t>
              </a:r>
              <a:endParaRPr sz="3600" b="1" dirty="0">
                <a:solidFill>
                  <a:srgbClr val="7DC3D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799">
        <p:split orient="vert"/>
      </p:transition>
    </mc:Choice>
    <mc:Fallback xmlns="">
      <p:transition spd="slow" advTm="237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7"/>
          <p:cNvGrpSpPr/>
          <p:nvPr/>
        </p:nvGrpSpPr>
        <p:grpSpPr>
          <a:xfrm>
            <a:off x="616017" y="345825"/>
            <a:ext cx="10829664" cy="6100436"/>
            <a:chOff x="616017" y="345825"/>
            <a:chExt cx="10829664" cy="6100436"/>
          </a:xfrm>
        </p:grpSpPr>
        <p:sp>
          <p:nvSpPr>
            <p:cNvPr id="167" name="Google Shape;167;p17"/>
            <p:cNvSpPr/>
            <p:nvPr/>
          </p:nvSpPr>
          <p:spPr>
            <a:xfrm>
              <a:off x="616017" y="345825"/>
              <a:ext cx="10829664" cy="6100436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738256" y="410470"/>
              <a:ext cx="10454861" cy="5995885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65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yêu truyện cổ nước tôi</a:t>
              </a:r>
            </a:p>
            <a:p>
              <a:pPr lvl="0" algn="ctr"/>
              <a:r>
                <a:rPr lang="en-US" sz="265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nhân hậu lại tuyệt vời sâu xa</a:t>
              </a:r>
            </a:p>
            <a:p>
              <a:pPr lvl="0" algn="ctr"/>
              <a:r>
                <a:rPr lang="en-US" sz="265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 người rồi mới thương ta</a:t>
              </a:r>
            </a:p>
            <a:p>
              <a:pPr lvl="0" algn="ctr"/>
              <a:r>
                <a:rPr lang="en-US" sz="265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nhau dù mấy cách xa cũng tìm</a:t>
              </a:r>
            </a:p>
            <a:p>
              <a:pPr lvl="0" algn="ctr"/>
              <a:r>
                <a:rPr lang="en-US" sz="265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 hiền thì lại gặp hiền</a:t>
              </a:r>
            </a:p>
            <a:p>
              <a:pPr lvl="0" algn="ctr"/>
              <a:r>
                <a:rPr lang="en-US" sz="265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ngay thì được phật, tiên độ trì.</a:t>
              </a:r>
            </a:p>
            <a:p>
              <a:pPr lvl="0" algn="ctr"/>
              <a:r>
                <a:rPr lang="en-US" sz="2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 theo truyện cổ tôi đi</a:t>
              </a:r>
            </a:p>
            <a:p>
              <a:pPr lvl="0" algn="ctr"/>
              <a:r>
                <a:rPr lang="en-US" sz="2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trong cuộc sống thầm thì tiếng xưa</a:t>
              </a:r>
            </a:p>
            <a:p>
              <a:pPr lvl="0" algn="ctr"/>
              <a:r>
                <a:rPr lang="en-US" sz="2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cơn nắng, trắng cơn mưa</a:t>
              </a:r>
            </a:p>
            <a:p>
              <a:pPr lvl="0" algn="ctr"/>
              <a:r>
                <a:rPr lang="en-US" sz="265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sông chảy có rặng dừa nghiêng soi.</a:t>
              </a:r>
            </a:p>
            <a:p>
              <a:pPr lvl="0" algn="ctr"/>
              <a:r>
                <a:rPr lang="en-US" sz="265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 cha ông với đời tôi</a:t>
              </a:r>
            </a:p>
            <a:p>
              <a:pPr lvl="0" algn="ctr"/>
              <a:r>
                <a:rPr lang="en-US" sz="265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con sông với chân trời đã xa</a:t>
              </a:r>
            </a:p>
            <a:p>
              <a:pPr lvl="0" algn="ctr"/>
              <a:r>
                <a:rPr lang="en-US" sz="265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 còn truyện cổ thiết tha</a:t>
              </a:r>
            </a:p>
            <a:p>
              <a:pPr lvl="0" algn="ctr"/>
              <a:r>
                <a:rPr lang="en-US" sz="265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tôi nhận mặt ông cha của mình.</a:t>
              </a:r>
            </a:p>
          </p:txBody>
        </p:sp>
      </p:grp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5082" y="2294509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8446" y="5881385"/>
            <a:ext cx="5238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440383">
            <a:off x="10466581" y="5312366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91989" y="1220972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49977" y="345825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121406">
            <a:off x="471370" y="45347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459041" y="449139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91082">
            <a:off x="10764492" y="4478201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992" y="56216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43334" y="102687"/>
            <a:ext cx="664091" cy="74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0687" y="5474144"/>
            <a:ext cx="891001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30228" y="3011278"/>
            <a:ext cx="3273554" cy="367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8496">
        <p15:prstTrans prst="peelOff"/>
      </p:transition>
    </mc:Choice>
    <mc:Fallback xmlns="">
      <p:transition spd="slow" advTm="1084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52123" y="873456"/>
            <a:ext cx="12789949" cy="5541373"/>
            <a:chOff x="38947" y="1347534"/>
            <a:chExt cx="12165134" cy="5040000"/>
          </a:xfrm>
        </p:grpSpPr>
        <p:sp>
          <p:nvSpPr>
            <p:cNvPr id="11" name="流程图: 过程 10"/>
            <p:cNvSpPr/>
            <p:nvPr/>
          </p:nvSpPr>
          <p:spPr>
            <a:xfrm>
              <a:off x="3510753" y="1828800"/>
              <a:ext cx="5354114" cy="3368842"/>
            </a:xfrm>
            <a:prstGeom prst="flowChartProcess">
              <a:avLst/>
            </a:prstGeom>
            <a:solidFill>
              <a:srgbClr val="D9EEF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698587" y="2128918"/>
              <a:ext cx="4834065" cy="37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1400" dirty="0">
                <a:solidFill>
                  <a:srgbClr val="333333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6"/>
            <a:stretch/>
          </p:blipFill>
          <p:spPr>
            <a:xfrm>
              <a:off x="8720486" y="1347534"/>
              <a:ext cx="3483595" cy="5040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36"/>
            <a:stretch/>
          </p:blipFill>
          <p:spPr>
            <a:xfrm>
              <a:off x="38947" y="1347534"/>
              <a:ext cx="3471806" cy="5040000"/>
            </a:xfrm>
            <a:prstGeom prst="rect">
              <a:avLst/>
            </a:prstGeom>
          </p:spPr>
        </p:pic>
      </p:grpSp>
      <p:sp>
        <p:nvSpPr>
          <p:cNvPr id="18" name="流程图: 过程 11"/>
          <p:cNvSpPr/>
          <p:nvPr/>
        </p:nvSpPr>
        <p:spPr>
          <a:xfrm>
            <a:off x="3761834" y="386419"/>
            <a:ext cx="4668331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2"/>
          <p:cNvGrpSpPr/>
          <p:nvPr/>
        </p:nvGrpSpPr>
        <p:grpSpPr>
          <a:xfrm>
            <a:off x="3377765" y="171122"/>
            <a:ext cx="6684627" cy="1643483"/>
            <a:chOff x="3947277" y="581967"/>
            <a:chExt cx="6684627" cy="1643483"/>
          </a:xfrm>
        </p:grpSpPr>
        <p:sp>
          <p:nvSpPr>
            <p:cNvPr id="10" name="文本框 6"/>
            <p:cNvSpPr txBox="1"/>
            <p:nvPr/>
          </p:nvSpPr>
          <p:spPr>
            <a:xfrm>
              <a:off x="4675931" y="1849898"/>
              <a:ext cx="5955973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文本框 7"/>
            <p:cNvSpPr txBox="1"/>
            <p:nvPr/>
          </p:nvSpPr>
          <p:spPr>
            <a:xfrm>
              <a:off x="3947277" y="581967"/>
              <a:ext cx="60232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 dung </a:t>
              </a:r>
              <a:endParaRPr lang="zh-C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3" name="文本框 8"/>
          <p:cNvSpPr txBox="1"/>
          <p:nvPr/>
        </p:nvSpPr>
        <p:spPr>
          <a:xfrm>
            <a:off x="3362757" y="1732571"/>
            <a:ext cx="5899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Cha ông muốn khuyên con cháu hãy biết yêu thương, giúp đỡ lẫn nhau, ở hiền sẽ gặp nhiều điều may mắn, hạnh phúc.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671359"/>
      </p:ext>
    </p:extLst>
  </p:cSld>
  <p:clrMapOvr>
    <a:masterClrMapping/>
  </p:clrMapOvr>
  <p:transition spd="slow" advTm="1999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8"/>
          <p:cNvGrpSpPr/>
          <p:nvPr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192" name="Google Shape;192;p18"/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dirty="0"/>
            </a:p>
          </p:txBody>
        </p:sp>
      </p:grpSp>
      <p:pic>
        <p:nvPicPr>
          <p:cNvPr id="194" name="Google Shape;1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75082" y="2294509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19460" y="5874759"/>
            <a:ext cx="5238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440383">
            <a:off x="10466581" y="5312366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91989" y="1220972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49977" y="345825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121406">
            <a:off x="471370" y="45347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>
            <a:off x="459041" y="449139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91082">
            <a:off x="10764492" y="4478201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8992" y="56216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43334" y="102687"/>
            <a:ext cx="664091" cy="74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0687" y="5474144"/>
            <a:ext cx="891001" cy="1143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8"/>
          <p:cNvGrpSpPr/>
          <p:nvPr/>
        </p:nvGrpSpPr>
        <p:grpSpPr>
          <a:xfrm>
            <a:off x="997287" y="1047819"/>
            <a:ext cx="2469395" cy="3221904"/>
            <a:chOff x="7806844" y="1857883"/>
            <a:chExt cx="2469395" cy="3221904"/>
          </a:xfrm>
        </p:grpSpPr>
        <p:grpSp>
          <p:nvGrpSpPr>
            <p:cNvPr id="220" name="Google Shape;220;p18"/>
            <p:cNvGrpSpPr/>
            <p:nvPr/>
          </p:nvGrpSpPr>
          <p:grpSpPr>
            <a:xfrm>
              <a:off x="8243724" y="1857883"/>
              <a:ext cx="1595636" cy="1855246"/>
              <a:chOff x="8243724" y="1857883"/>
              <a:chExt cx="1595636" cy="1855246"/>
            </a:xfrm>
          </p:grpSpPr>
          <p:pic>
            <p:nvPicPr>
              <p:cNvPr id="221" name="Google Shape;221;p18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8243724" y="1857883"/>
                <a:ext cx="1595636" cy="18552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Google Shape;222;p18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8647030" y="2335693"/>
                <a:ext cx="855888" cy="8955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4" name="Google Shape;224;p18"/>
            <p:cNvSpPr/>
            <p:nvPr/>
          </p:nvSpPr>
          <p:spPr>
            <a:xfrm>
              <a:off x="7806844" y="3694792"/>
              <a:ext cx="246939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 viết từ khó</a:t>
              </a:r>
              <a:endPara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83226" y="894416"/>
            <a:ext cx="260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Truyện cổ</a:t>
            </a:r>
            <a:endParaRPr lang="vi-VN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4099408" y="2176842"/>
            <a:ext cx="260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Thầm thì</a:t>
            </a:r>
            <a:endParaRPr lang="vi-VN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4099408" y="3459268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Nghiêng soi</a:t>
            </a:r>
            <a:endParaRPr lang="vi-VN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4099408" y="4728168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Thiết tha</a:t>
            </a:r>
            <a:endParaRPr lang="vi-VN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7431172" y="916897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Tuyệt vời</a:t>
            </a:r>
            <a:endParaRPr lang="vi-VN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7449528" y="2121875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Rặng dừa</a:t>
            </a:r>
            <a:endParaRPr lang="vi-VN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7487245" y="3401231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Chân trời</a:t>
            </a:r>
            <a:endParaRPr lang="vi-VN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4083226" y="895418"/>
            <a:ext cx="260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Tr</a:t>
            </a:r>
            <a:r>
              <a:rPr lang="en-US" sz="4000" dirty="0">
                <a:solidFill>
                  <a:srgbClr val="FF0000"/>
                </a:solidFill>
              </a:rPr>
              <a:t>uyện</a:t>
            </a:r>
            <a:r>
              <a:rPr lang="en-US" sz="4000" dirty="0"/>
              <a:t> cổ</a:t>
            </a:r>
            <a:endParaRPr lang="vi-VN" sz="4000" dirty="0"/>
          </a:p>
        </p:txBody>
      </p:sp>
      <p:sp>
        <p:nvSpPr>
          <p:cNvPr id="44" name="TextBox 43"/>
          <p:cNvSpPr txBox="1"/>
          <p:nvPr/>
        </p:nvSpPr>
        <p:spPr>
          <a:xfrm>
            <a:off x="4099408" y="2178141"/>
            <a:ext cx="260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</a:t>
            </a:r>
            <a:r>
              <a:rPr lang="en-US" sz="4000" dirty="0">
                <a:solidFill>
                  <a:srgbClr val="FF0000"/>
                </a:solidFill>
              </a:rPr>
              <a:t>ầm</a:t>
            </a:r>
            <a:r>
              <a:rPr lang="en-US" sz="4000" dirty="0"/>
              <a:t> thì</a:t>
            </a:r>
            <a:endParaRPr lang="vi-VN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4087547" y="3457969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Ngh</a:t>
            </a:r>
            <a:r>
              <a:rPr lang="en-US" sz="4000" dirty="0">
                <a:solidFill>
                  <a:srgbClr val="FF0000"/>
                </a:solidFill>
              </a:rPr>
              <a:t>iêng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4000" dirty="0">
                <a:solidFill>
                  <a:srgbClr val="FF0000"/>
                </a:solidFill>
              </a:rPr>
              <a:t>oi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09616" y="4728168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</a:t>
            </a:r>
            <a:r>
              <a:rPr lang="en-US" sz="4000" dirty="0">
                <a:solidFill>
                  <a:srgbClr val="FF0000"/>
                </a:solidFill>
              </a:rPr>
              <a:t>iết</a:t>
            </a:r>
            <a:r>
              <a:rPr lang="en-US" sz="4000" dirty="0"/>
              <a:t> tha</a:t>
            </a:r>
            <a:endParaRPr lang="vi-VN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7432340" y="927703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</a:t>
            </a:r>
            <a:r>
              <a:rPr lang="en-US" sz="4000" dirty="0">
                <a:solidFill>
                  <a:srgbClr val="FF0000"/>
                </a:solidFill>
              </a:rPr>
              <a:t>uyệt</a:t>
            </a:r>
            <a:r>
              <a:rPr lang="en-US" sz="4000" dirty="0"/>
              <a:t> vời</a:t>
            </a:r>
            <a:endParaRPr lang="vi-VN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7449528" y="2111069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4000" dirty="0">
                <a:solidFill>
                  <a:srgbClr val="FF0000"/>
                </a:solidFill>
              </a:rPr>
              <a:t>ặng</a:t>
            </a:r>
            <a:r>
              <a:rPr lang="en-US" sz="4000" dirty="0"/>
              <a:t> dừa</a:t>
            </a:r>
            <a:endParaRPr lang="vi-VN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87245" y="3401231"/>
            <a:ext cx="29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sz="4000" dirty="0">
                <a:solidFill>
                  <a:srgbClr val="FF0000"/>
                </a:solidFill>
              </a:rPr>
              <a:t>ân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tr</a:t>
            </a:r>
            <a:r>
              <a:rPr lang="en-US" sz="4000" dirty="0"/>
              <a:t>ời</a:t>
            </a:r>
            <a:endParaRPr lang="vi-VN" sz="4000" dirty="0"/>
          </a:p>
        </p:txBody>
      </p:sp>
    </p:spTree>
    <p:custDataLst>
      <p:tags r:id="rId1"/>
    </p:custDataLst>
  </p:cSld>
  <p:clrMapOvr>
    <a:masterClrMapping/>
  </p:clrMapOvr>
  <p:transition spd="med" advTm="113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m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817827" y="769206"/>
            <a:ext cx="71535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2165" y="332509"/>
            <a:ext cx="907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6891" y="1378949"/>
            <a:ext cx="20731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P001 4 hàng" panose="020B0603050302020204" pitchFamily="34" charset="0"/>
              </a:rPr>
              <a:t>Chính tả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2596" y="963932"/>
            <a:ext cx="907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0327" y="1605458"/>
            <a:ext cx="907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8735" y="2029831"/>
            <a:ext cx="54751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P001 4 hàng" panose="020B0603050302020204" pitchFamily="34" charset="0"/>
              </a:rPr>
              <a:t>Truyện cổ nước mình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8058" y="2939819"/>
            <a:ext cx="907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0878" y="4225571"/>
            <a:ext cx="907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2165" y="3601538"/>
            <a:ext cx="907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5661" y="4613660"/>
            <a:ext cx="1142696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9419" y="4856340"/>
            <a:ext cx="907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2380" y="2685541"/>
            <a:ext cx="20731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P001 4 hàng" panose="020B0603050302020204" pitchFamily="34" charset="0"/>
              </a:rPr>
              <a:t>Lỗi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82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510">
        <p:split orient="vert"/>
      </p:transition>
    </mc:Choice>
    <mc:Fallback xmlns="">
      <p:transition spd="slow" advTm="545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6" grpId="0"/>
      <p:bldP spid="1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5 phần mềm kiểm tra chính tả tiếng Việt miễn phí, chính xác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75" y="87863"/>
            <a:ext cx="2125518" cy="11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Google Shape;31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715000"/>
            <a:ext cx="1219200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5082" y="2294509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18548" y="1077796"/>
            <a:ext cx="5238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13772" y="4867439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91121" y="4406765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49977" y="345825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121406">
            <a:off x="455748" y="345572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800000">
            <a:off x="1145468" y="481375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791082">
            <a:off x="10246510" y="4064737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9085" y="345825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43013" y="1161892"/>
            <a:ext cx="8572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56852" y="3838405"/>
            <a:ext cx="2600603" cy="279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57991" y="5303259"/>
            <a:ext cx="89100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/>
          <p:nvPr/>
        </p:nvSpPr>
        <p:spPr>
          <a:xfrm>
            <a:off x="3357153" y="827202"/>
            <a:ext cx="4846139" cy="2162528"/>
          </a:xfrm>
          <a:prstGeom prst="cloudCallout">
            <a:avLst>
              <a:gd name="adj1" fmla="val -39291"/>
              <a:gd name="adj2" fmla="val 94486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Dò lỗi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chính tả </a:t>
            </a:r>
            <a:endParaRPr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31" y="3494659"/>
            <a:ext cx="3442714" cy="27520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90">
        <p15:prstTrans prst="peelOff"/>
      </p:transition>
    </mc:Choice>
    <mc:Fallback xmlns="">
      <p:transition spd="slow" advTm="12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5 phần mềm kiểm tra chính tả tiếng Việt miễn phí, chính xác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75" y="87863"/>
            <a:ext cx="2125518" cy="11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Google Shape;31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715000"/>
            <a:ext cx="1219200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218" y="3040800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5082" y="2294509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18548" y="1077796"/>
            <a:ext cx="5238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13772" y="4867439"/>
            <a:ext cx="76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91121" y="4406765"/>
            <a:ext cx="542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49977" y="345825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121406">
            <a:off x="455748" y="345572"/>
            <a:ext cx="1028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800000">
            <a:off x="1145468" y="4813754"/>
            <a:ext cx="72339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791082">
            <a:off x="10246510" y="4064737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3796" y="1483669"/>
            <a:ext cx="753783" cy="71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9085" y="345825"/>
            <a:ext cx="8572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43013" y="1161892"/>
            <a:ext cx="8572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56852" y="3838405"/>
            <a:ext cx="2600603" cy="279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57991" y="5303259"/>
            <a:ext cx="89100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/>
          <p:nvPr/>
        </p:nvSpPr>
        <p:spPr>
          <a:xfrm>
            <a:off x="3331648" y="898278"/>
            <a:ext cx="4846139" cy="2162528"/>
          </a:xfrm>
          <a:prstGeom prst="cloudCallout">
            <a:avLst>
              <a:gd name="adj1" fmla="val -39291"/>
              <a:gd name="adj2" fmla="val 94486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</a:t>
            </a:r>
            <a:endParaRPr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65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19">
        <p15:prstTrans prst="peelOff"/>
      </p:transition>
    </mc:Choice>
    <mc:Fallback xmlns="">
      <p:transition spd="slow" advTm="8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4.1|1.2|9.8|2.6|7.6|2.9|0.8|12.7|3|6.9|2.7|6.3|3.1|7.9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4|3.5|17|4.4|8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5.1|5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997</Words>
  <Application>Microsoft Macintosh PowerPoint</Application>
  <PresentationFormat>Widescreen</PresentationFormat>
  <Paragraphs>110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微软雅黑 Light</vt:lpstr>
      <vt:lpstr>HP001 4 hàng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Microsoft Office User</cp:lastModifiedBy>
  <cp:revision>19</cp:revision>
  <dcterms:modified xsi:type="dcterms:W3CDTF">2021-10-05T08:40:28Z</dcterms:modified>
</cp:coreProperties>
</file>