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</p:sldMasterIdLst>
  <p:notesMasterIdLst>
    <p:notesMasterId r:id="rId30"/>
  </p:notesMasterIdLst>
  <p:sldIdLst>
    <p:sldId id="452" r:id="rId3"/>
    <p:sldId id="433" r:id="rId4"/>
    <p:sldId id="460" r:id="rId5"/>
    <p:sldId id="468" r:id="rId6"/>
    <p:sldId id="448" r:id="rId7"/>
    <p:sldId id="470" r:id="rId8"/>
    <p:sldId id="472" r:id="rId9"/>
    <p:sldId id="478" r:id="rId10"/>
    <p:sldId id="424" r:id="rId11"/>
    <p:sldId id="461" r:id="rId12"/>
    <p:sldId id="464" r:id="rId13"/>
    <p:sldId id="462" r:id="rId14"/>
    <p:sldId id="463" r:id="rId15"/>
    <p:sldId id="465" r:id="rId16"/>
    <p:sldId id="438" r:id="rId17"/>
    <p:sldId id="473" r:id="rId18"/>
    <p:sldId id="434" r:id="rId19"/>
    <p:sldId id="474" r:id="rId20"/>
    <p:sldId id="456" r:id="rId21"/>
    <p:sldId id="466" r:id="rId22"/>
    <p:sldId id="475" r:id="rId23"/>
    <p:sldId id="455" r:id="rId24"/>
    <p:sldId id="476" r:id="rId25"/>
    <p:sldId id="458" r:id="rId26"/>
    <p:sldId id="439" r:id="rId27"/>
    <p:sldId id="459" r:id="rId28"/>
    <p:sldId id="43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33CC"/>
    <a:srgbClr val="FFCC99"/>
    <a:srgbClr val="CC3300"/>
    <a:srgbClr val="FFFF66"/>
    <a:srgbClr val="FFFFCC"/>
    <a:srgbClr val="FFFF99"/>
    <a:srgbClr val="9933FF"/>
    <a:srgbClr val="CC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79533" autoAdjust="0"/>
  </p:normalViewPr>
  <p:slideViewPr>
    <p:cSldViewPr>
      <p:cViewPr varScale="1">
        <p:scale>
          <a:sx n="59" d="100"/>
          <a:sy n="59" d="100"/>
        </p:scale>
        <p:origin x="12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9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7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6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347D0C-1E0C-42DA-A62D-BA14ABD28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93E1D1-79A6-4031-9422-4F5BA9B80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9114C0-316D-4FEF-B0B3-EE8D6FECD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E5701-27E7-4E07-A346-6EA827752C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07513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44583C-EDFD-4470-8EF1-17ADB2393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0BA855-16AA-436E-B133-C5D200A28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7EF002-D830-4820-8101-BBA7D7A71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AF670-42E2-4C4A-B6FE-10E0012EDF9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06408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2C4CC4A-C1DA-459C-BFC0-2B1E1A674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B882A81-B757-4733-AD12-3B951D224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90B6CAE-C25A-495A-9EF8-6AABE6DCD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58252-E771-4268-97D9-E89A8AE9A2A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32520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5C2791F-8564-489B-9299-D4BF7FDF0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061C562-1988-47DC-ACFE-92A201C5D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EA517B2-BE65-4E2F-BD09-361F4DE0A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0937B-99AC-434D-90A8-B07E4CEB4A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8581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3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E255B5B-F1AF-4D18-A86B-48E24D5CB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C2BD70F-6070-48EE-A8EB-43C38B525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71F71BB-26C1-4227-8B39-2EA2A29D1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D285A-8A39-4DFC-B820-4824B33F5D6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888225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770C2D5-A651-4953-82AB-BA4AB0F04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6B5A1B0-8934-4AE7-B566-7FF80C0BD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FD1C07-217C-4C82-98CF-69D324703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6DC11-FBE1-4BDF-8D53-BB2A30FEA7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92707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262C8C2-4FCB-4885-9462-196E6F8E0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5B8B83D-3855-4388-8299-E3727A643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83B0491-AE09-4E4B-AA8E-9014CBF98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9064C-7780-4902-9EC8-04D4B34482B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85073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441B8A-8A48-4677-B7EB-E6C061CBA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F7F404-777C-464E-A404-DF9A4EF72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361182-D86D-46CA-8B3B-E639417A8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BFBDB-6CA1-44A7-827D-D07D9C699B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69649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6509E9E-1ED6-4DCD-B9E8-84E33BFB5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A669764-00C3-4487-BCC8-440E89B87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41B9FB9-86CA-4734-98AC-C2C9E6057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13AFD-D38B-4166-8096-F800B89D3E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59331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90BA3AD-9528-4152-AC40-81A09085E3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A1EBB56-D507-41BD-A30E-CEB1A7637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29DF32C-AEE1-4D5D-AF4D-53734FE08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52C94-0737-4EF8-BBF6-0BF4017C84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385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3DC0720-9832-4A69-A91C-2724C23685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554EE74-68EE-4A6A-A3A3-0E7180E40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BF4FA3A-1F50-4A6B-B75B-CFCE23288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0981D-1A1F-49A5-BE14-315A175E43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10436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89C9A07-33B7-4C6A-B9BC-4D7A62D7E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8D8033B-A58A-4692-A2A7-75D141EB6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1AE0630-5ED8-4439-8B45-6967B13914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8FB1BA0-D529-4EFC-AD9E-B028A9918F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0E9C7AF-09F5-41B2-9294-ACE6A517FF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058D92-9276-453C-ACDA-68BB5AA7FC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69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657" y="2133600"/>
            <a:ext cx="96005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TẬP ĐỌC LỚP 4</a:t>
            </a:r>
          </a:p>
          <a:p>
            <a:pPr algn="ctr"/>
            <a:r>
              <a:rPr lang="en-US" sz="4000" b="1" dirty="0" smtClean="0">
                <a:ln/>
                <a:solidFill>
                  <a:srgbClr val="0033CC"/>
                </a:solidFill>
              </a:rPr>
              <a:t>Tuần 3 (tiết 2)</a:t>
            </a:r>
            <a:endParaRPr lang="vi-VN" sz="4000" b="1" cap="none" spc="0" dirty="0">
              <a:ln/>
              <a:solidFill>
                <a:srgbClr val="00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84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3591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724400"/>
            <a:ext cx="5392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Lọm khọm: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(dáng vẻ) già yếu, lưng còng, chậm chạp.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024" y="1146519"/>
            <a:ext cx="5893376" cy="33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69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3591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181600"/>
            <a:ext cx="621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 đọc: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 đỏ, như có pha sắc máu.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26" y="1104297"/>
            <a:ext cx="5458273" cy="37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301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3591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800600"/>
            <a:ext cx="5392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 giụa: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(nước mắt) tràn ra nhiều, không kìm giữ được.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7 Reasons Your Child May Be Cry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69" y="938147"/>
            <a:ext cx="5981700" cy="36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0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3591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724400"/>
            <a:ext cx="5570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 hại: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(dáng vẻ) khổ sở, đáng thương.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976247"/>
            <a:ext cx="5257800" cy="37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12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3591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100" y="4757057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Chằm chằm: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(nhìn) chăm chú, </a:t>
            </a:r>
          </a:p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 không chớp mắt và có ý dò hỏi.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943589"/>
            <a:ext cx="5219700" cy="38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1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xmlns="" id="{72BA3143-BBF0-468F-A401-3357B1B2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80188"/>
            <a:ext cx="8551445" cy="40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D1DA4D8-8D4D-4C08-AD69-F2F2BE59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50382"/>
            <a:ext cx="53355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TÌM HIỂU BÀI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43" y="827314"/>
            <a:ext cx="21336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143" y="838200"/>
            <a:ext cx="2133600" cy="2122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743" y="870857"/>
            <a:ext cx="2133600" cy="2090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1343" y="311331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 lão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7343" y="311331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 bé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8057" y="3113314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cho đi và nhận lại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-Point Star 16"/>
          <p:cNvSpPr/>
          <p:nvPr/>
        </p:nvSpPr>
        <p:spPr>
          <a:xfrm>
            <a:off x="221322" y="6019800"/>
            <a:ext cx="693078" cy="808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21322" y="1793320"/>
            <a:ext cx="87866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1.b Hình ảnh ông lão ăn xin đáng thương như thế nào?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756" y="2344581"/>
            <a:ext cx="371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Dáng vẻ: Lọm khọm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9345" y="2790637"/>
            <a:ext cx="3954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Đôi mắt: Đỏ đọc,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 giụa nước mắt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4929" y="3006081"/>
            <a:ext cx="442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Bàn tay: Sưng húp bẩn thỉu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7428" y="2324338"/>
            <a:ext cx="407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Áo quần: Tả tơi thảm hại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86" y="3805062"/>
            <a:ext cx="371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Đôi môi: Tái nhợt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2010" y="3735082"/>
            <a:ext cx="404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Giọng nói: Rên rỉ cầu xin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13" y="4464083"/>
            <a:ext cx="5762625" cy="23939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65" y="703771"/>
            <a:ext cx="87866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1.a Cậu bé gặp ông lão ăn xin khi nào?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328" y="1287309"/>
            <a:ext cx="864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Cậu bé gặp ông lão ăn xin khi cậu đang đi trên phố.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4061356130"/>
      </p:ext>
    </p:extLst>
  </p:cSld>
  <p:clrMapOvr>
    <a:masterClrMapping/>
  </p:clrMapOvr>
  <p:transition spd="slow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22" y="4204952"/>
            <a:ext cx="6177290" cy="2442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09600"/>
            <a:ext cx="21336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2913696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P001 4 hàng" panose="020B0603050302020204" pitchFamily="34" charset="-93"/>
                <a:sym typeface="Wingdings" panose="05000000000000000000" pitchFamily="2" charset="2"/>
              </a:rPr>
              <a:t> </a:t>
            </a:r>
            <a:r>
              <a:rPr lang="en-US" sz="3200" b="1" dirty="0" smtClean="0">
                <a:latin typeface="HP001 4 hàng" panose="020B0603050302020204" pitchFamily="34" charset="-93"/>
              </a:rPr>
              <a:t>Hình ảnh ông lão ăn xin đáng thương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08214" y="1302142"/>
            <a:ext cx="3581400" cy="18468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 chính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 1</a:t>
            </a:r>
            <a:endParaRPr lang="vi-V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5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4676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2. Hành động và lời nói ân cần của cậu bé chứng tỏ tình cảm của cậu bé đối với ông lão ăn xin như thế nào?</a:t>
            </a:r>
            <a:endParaRPr lang="vi-VN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43200"/>
            <a:ext cx="3219450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639786"/>
            <a:ext cx="2133600" cy="21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6461" y="470101"/>
            <a:ext cx="27430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3600" b="1" cap="none" spc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ăn xin</a:t>
            </a:r>
            <a:endParaRPr lang="en-US" sz="3600" b="1" cap="none" spc="0" dirty="0" smtClean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784028"/>
            <a:ext cx="5876925" cy="3577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4626011"/>
            <a:ext cx="5876925" cy="76944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HP001 4 hàng" panose="020B0603050302020204" pitchFamily="34" charset="-93"/>
              </a:rPr>
              <a:t>Cùng tìm hiểu tác giả</a:t>
            </a:r>
            <a:endParaRPr lang="vi-VN" sz="44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9303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1046" y="381000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Nhân vật cậu bé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40039" y="1600200"/>
            <a:ext cx="0" cy="373380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5756599" y="2035013"/>
            <a:ext cx="1519284" cy="860587"/>
          </a:xfrm>
          <a:prstGeom prst="wedgeEllipseCallout">
            <a:avLst>
              <a:gd name="adj1" fmla="val -27390"/>
              <a:gd name="adj2" fmla="val 84139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332287" y="1548638"/>
            <a:ext cx="199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Hành động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900503" y="1548638"/>
            <a:ext cx="199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Lời nói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2883" y="3227801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Lục tìm hết túi nọ đến túi kia.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181908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Nắm chặt lấy bàn tay run rẩy của ông lão.</a:t>
            </a:r>
            <a:endParaRPr lang="vi-VN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948" y="2035013"/>
            <a:ext cx="1447800" cy="1104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1241" y="375102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Ông đừng giận cháu, cháu không có gì để cho ông cả.</a:t>
            </a:r>
            <a:endParaRPr lang="vi-VN" sz="2800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309724" y="5304803"/>
            <a:ext cx="8416317" cy="1553197"/>
          </a:xfrm>
          <a:prstGeom prst="flowChartAlternateProcess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Hành động và lời nói của cậu bé chứng tỏ cậu bé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tốt bụng, biết xót thương ông lão và muốn 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giúp đỡ ông.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210172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P001 4 hàng" panose="020B0603050302020204" pitchFamily="34" charset="-93"/>
                <a:sym typeface="Wingdings" panose="05000000000000000000" pitchFamily="2" charset="2"/>
              </a:rPr>
              <a:t> </a:t>
            </a:r>
            <a:r>
              <a:rPr lang="en-US" sz="3200" b="1" dirty="0" smtClean="0">
                <a:latin typeface="HP001 4 hàng" panose="020B0603050302020204" pitchFamily="34" charset="-93"/>
              </a:rPr>
              <a:t>Cậu bé xót thương ông lão và muốn giúp đỡ ông.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33400" y="1379605"/>
            <a:ext cx="3581400" cy="18468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 chính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 2</a:t>
            </a:r>
            <a:endParaRPr lang="vi-V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65103"/>
            <a:ext cx="2133600" cy="21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15" y="147817"/>
            <a:ext cx="3823446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Cậu bé không có gì cho ông lão, nhưng ông lão lại nói: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“Như vậy là cháu đã cho lão rồi.”.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hiểu cậu bé đã cho ông lão cái gì?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304800"/>
            <a:ext cx="0" cy="5710773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5801" y="3099375"/>
            <a:ext cx="7924799" cy="1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1" y="2514600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Thứ cậu bé “cho đi”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253092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Thứ cậu bé “nhận lại”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4" y="3284152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- Tình thương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" y="4002371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- Cảm thông 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319" y="4720590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- Tôn trọng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9554" y="831778"/>
            <a:ext cx="355098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4. Theo em, cậu bé đã nhận được gì từ ông lão ăn xin?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9554" y="3348531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- Lòng biết ơn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1" y="4066750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- Sự trân trọng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8519" y="4784969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- Sự thấu hiểu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5683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7" grpId="0"/>
      <p:bldP spid="18" grpId="0"/>
      <p:bldP spid="19" grpId="0"/>
      <p:bldP spid="21" grpId="0" animBg="1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4290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P001 4 hàng" panose="020B0603050302020204" pitchFamily="34" charset="-93"/>
                <a:sym typeface="Wingdings" panose="05000000000000000000" pitchFamily="2" charset="2"/>
              </a:rPr>
              <a:t> </a:t>
            </a:r>
            <a:r>
              <a:rPr lang="en-US" sz="3200" b="1" dirty="0" smtClean="0">
                <a:latin typeface="HP001 4 hàng" panose="020B0603050302020204" pitchFamily="34" charset="-93"/>
              </a:rPr>
              <a:t>Sự đồng cảm giữa ông lão ăn xin và cậu bé.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85800" y="1235478"/>
            <a:ext cx="3581400" cy="18468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 chính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vi-V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485633"/>
            <a:ext cx="3333750" cy="27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76" y="1524000"/>
            <a:ext cx="7434024" cy="2922190"/>
          </a:xfrm>
        </p:spPr>
        <p:txBody>
          <a:bodyPr/>
          <a:lstStyle/>
          <a:p>
            <a:r>
              <a:rPr lang="en-US" sz="4000" b="1" i="1" dirty="0">
                <a:latin typeface="HP001 4 hàng" panose="020B0603050302020204" pitchFamily="34" charset="-93"/>
              </a:rPr>
              <a:t>	</a:t>
            </a:r>
            <a:r>
              <a:rPr lang="en-US" sz="4000" b="1" i="1" u="sng" dirty="0" smtClean="0">
                <a:latin typeface="HP001 4 hàng" panose="020B0603050302020204" pitchFamily="34" charset="-93"/>
              </a:rPr>
              <a:t>Nội dung:</a:t>
            </a:r>
            <a:r>
              <a:rPr lang="en-US" sz="4000" b="1" i="1" dirty="0" smtClean="0">
                <a:latin typeface="HP001 4 hàng" panose="020B0603050302020204" pitchFamily="34" charset="-93"/>
              </a:rPr>
              <a:t> Ca ngợi cậu bé có tấm lòng nhân hậu, biết đồng cảm, thương xót trước hoàn cảnh bất hạnh của ông lão ăn xin nghèo khổ.</a:t>
            </a:r>
            <a:endParaRPr lang="vi-VN" sz="4000" b="1" i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76090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xmlns="" id="{72BA3143-BBF0-468F-A401-3357B1B2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80188"/>
            <a:ext cx="8551445" cy="40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D1DA4D8-8D4D-4C08-AD69-F2F2BE59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50382"/>
            <a:ext cx="53355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Luyện đọc hay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624" y="533400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  Tôi chẳng biết làm cách nào. Tôi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nắm chặt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lấy bàn tay run rẩy kia: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   - Ông đừng giận cháu,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cháu không có gì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để cho ông cả.</a:t>
            </a:r>
          </a:p>
          <a:p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  Người ăn xin nhìn tôi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chằm </a:t>
            </a:r>
            <a:r>
              <a:rPr lang="en-US" sz="3200" b="1" u="sng" dirty="0" err="1" smtClean="0">
                <a:solidFill>
                  <a:schemeClr val="bg1"/>
                </a:solidFill>
                <a:latin typeface="HP001 4 hàng" panose="020B0603050302020204" pitchFamily="34" charset="-93"/>
              </a:rPr>
              <a:t>chằm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bằng đôi mắt ướt đẫm. Đôi môi tái nhợt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nở nụ cười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và tay ông cũng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xiết lấy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tay tôi:</a:t>
            </a:r>
          </a:p>
          <a:p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  - Cháu ơi,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cảm ơn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cháu! Như vậy là cháu đã cho lão rồi – Ông lão nói bằng giọng khản đặc,</a:t>
            </a:r>
          </a:p>
          <a:p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  Khi ấy, tôi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chợt hiểu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rằng: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cả tôi</a:t>
            </a:r>
            <a:r>
              <a:rPr lang="en-US" sz="3200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nữa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, tôi cũng vừa nhận được chút gì của ông lão.</a:t>
            </a:r>
          </a:p>
        </p:txBody>
      </p:sp>
    </p:spTree>
    <p:extLst>
      <p:ext uri="{BB962C8B-B14F-4D97-AF65-F5344CB8AC3E}">
        <p14:creationId xmlns:p14="http://schemas.microsoft.com/office/powerpoint/2010/main" val="32338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>
            <a:extLst>
              <a:ext uri="{FF2B5EF4-FFF2-40B4-BE49-F238E27FC236}">
                <a16:creationId xmlns:a16="http://schemas.microsoft.com/office/drawing/2014/main" xmlns="" id="{883D04A6-3015-473E-951D-ACFB4745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201" y="1304256"/>
            <a:ext cx="168988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Aft>
                <a:spcPct val="15000"/>
              </a:spcAft>
            </a:pPr>
            <a:r>
              <a:rPr lang="en-US" altLang="en-US" sz="3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C79A85B-E00C-4D57-8F61-26668FF659DC}"/>
              </a:ext>
            </a:extLst>
          </p:cNvPr>
          <p:cNvGrpSpPr>
            <a:grpSpLocks/>
          </p:cNvGrpSpPr>
          <p:nvPr/>
        </p:nvGrpSpPr>
        <p:grpSpPr bwMode="auto">
          <a:xfrm>
            <a:off x="737253" y="1452801"/>
            <a:ext cx="816769" cy="4405313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xmlns="" id="{787579F5-40F5-424F-8719-00E6C15782A6}"/>
                </a:ext>
              </a:extLst>
            </p:cNvPr>
            <p:cNvSpPr/>
            <p:nvPr/>
          </p:nvSpPr>
          <p:spPr>
            <a:xfrm rot="5400000">
              <a:off x="1103767" y="5857517"/>
              <a:ext cx="814561" cy="272552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70BF08D-25FC-4B97-AB02-8D3C32BF03ED}"/>
                </a:ext>
              </a:extLst>
            </p:cNvPr>
            <p:cNvSpPr/>
            <p:nvPr/>
          </p:nvSpPr>
          <p:spPr>
            <a:xfrm>
              <a:off x="1374772" y="2007211"/>
              <a:ext cx="273437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A285E30C-454D-4445-AAED-C680715E5118}"/>
                </a:ext>
              </a:extLst>
            </p:cNvPr>
            <p:cNvSpPr/>
            <p:nvPr/>
          </p:nvSpPr>
          <p:spPr>
            <a:xfrm>
              <a:off x="1374772" y="1416969"/>
              <a:ext cx="272552" cy="59024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EAE4FF84-3A7C-4E42-A6CE-F9BD5217D296}"/>
                </a:ext>
              </a:extLst>
            </p:cNvPr>
            <p:cNvSpPr/>
            <p:nvPr/>
          </p:nvSpPr>
          <p:spPr>
            <a:xfrm>
              <a:off x="1404859" y="1213680"/>
              <a:ext cx="212378" cy="203289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xmlns="" id="{4A75A3F3-441B-41D8-8664-1ED238439082}"/>
                </a:ext>
              </a:extLst>
            </p:cNvPr>
            <p:cNvSpPr/>
            <p:nvPr/>
          </p:nvSpPr>
          <p:spPr>
            <a:xfrm rot="5400000">
              <a:off x="1396785" y="6250530"/>
              <a:ext cx="228526" cy="72563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9AE7D96-DEE6-4942-AEAB-E473383AA458}"/>
                </a:ext>
              </a:extLst>
            </p:cNvPr>
            <p:cNvCxnSpPr/>
            <p:nvPr/>
          </p:nvCxnSpPr>
          <p:spPr>
            <a:xfrm>
              <a:off x="1374772" y="148706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8FE10A88-E35B-466E-B335-4FE5C318FBCB}"/>
                </a:ext>
              </a:extLst>
            </p:cNvPr>
            <p:cNvCxnSpPr/>
            <p:nvPr/>
          </p:nvCxnSpPr>
          <p:spPr>
            <a:xfrm>
              <a:off x="1374772" y="156277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5C49A6B5-4A3A-45F2-89F5-A946B8AA710D}"/>
                </a:ext>
              </a:extLst>
            </p:cNvPr>
            <p:cNvCxnSpPr/>
            <p:nvPr/>
          </p:nvCxnSpPr>
          <p:spPr>
            <a:xfrm>
              <a:off x="1374772" y="1638485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1AA64C30-2243-4C78-BDBC-D126FB4C3381}"/>
                </a:ext>
              </a:extLst>
            </p:cNvPr>
            <p:cNvCxnSpPr/>
            <p:nvPr/>
          </p:nvCxnSpPr>
          <p:spPr>
            <a:xfrm>
              <a:off x="1374772" y="1714193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861E0FF8-7D51-4BAE-A445-D830A4503FCB}"/>
                </a:ext>
              </a:extLst>
            </p:cNvPr>
            <p:cNvCxnSpPr/>
            <p:nvPr/>
          </p:nvCxnSpPr>
          <p:spPr>
            <a:xfrm>
              <a:off x="1374772" y="1789901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B628A61D-F9EE-43ED-8A9B-5FE36CE6D895}"/>
                </a:ext>
              </a:extLst>
            </p:cNvPr>
            <p:cNvCxnSpPr/>
            <p:nvPr/>
          </p:nvCxnSpPr>
          <p:spPr>
            <a:xfrm>
              <a:off x="1374772" y="186560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56B673FC-8D4F-4EB3-AF77-67F7210439B4}"/>
                </a:ext>
              </a:extLst>
            </p:cNvPr>
            <p:cNvCxnSpPr/>
            <p:nvPr/>
          </p:nvCxnSpPr>
          <p:spPr>
            <a:xfrm>
              <a:off x="1374772" y="194131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C1E1E09-DE9E-41E9-8DE6-AA3A5A23FD6E}"/>
              </a:ext>
            </a:extLst>
          </p:cNvPr>
          <p:cNvGrpSpPr>
            <a:grpSpLocks/>
          </p:cNvGrpSpPr>
          <p:nvPr/>
        </p:nvGrpSpPr>
        <p:grpSpPr bwMode="auto">
          <a:xfrm>
            <a:off x="1195882" y="2265902"/>
            <a:ext cx="4645819" cy="725144"/>
            <a:chOff x="740867" y="1755042"/>
            <a:chExt cx="6194385" cy="787215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xmlns="" id="{FDC36E50-8BB6-495A-A969-F6109809E3E8}"/>
                </a:ext>
              </a:extLst>
            </p:cNvPr>
            <p:cNvSpPr/>
            <p:nvPr/>
          </p:nvSpPr>
          <p:spPr>
            <a:xfrm rot="16200000">
              <a:off x="397265" y="2098644"/>
              <a:ext cx="787215" cy="10001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xmlns="" id="{106D35FD-BFBC-4F1E-91CC-38D611D02C6C}"/>
                </a:ext>
              </a:extLst>
            </p:cNvPr>
            <p:cNvSpPr/>
            <p:nvPr/>
          </p:nvSpPr>
          <p:spPr>
            <a:xfrm>
              <a:off x="809129" y="1836149"/>
              <a:ext cx="6126123" cy="644084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623E2C2-4E5B-4B15-859C-E0E373D83462}"/>
                </a:ext>
              </a:extLst>
            </p:cNvPr>
            <p:cNvSpPr txBox="1"/>
            <p:nvPr/>
          </p:nvSpPr>
          <p:spPr>
            <a:xfrm>
              <a:off x="751027" y="1844209"/>
              <a:ext cx="1496289" cy="5513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2877F84-6F16-4767-B980-1D277AFAFBB9}"/>
                </a:ext>
              </a:extLst>
            </p:cNvPr>
            <p:cNvSpPr txBox="1"/>
            <p:nvPr/>
          </p:nvSpPr>
          <p:spPr>
            <a:xfrm>
              <a:off x="2709354" y="1871137"/>
              <a:ext cx="3644564" cy="5513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7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lại bài</a:t>
              </a:r>
              <a:endPara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E87DE9A-0EF8-45C9-9D48-15EDDDF52FDB}"/>
              </a:ext>
            </a:extLst>
          </p:cNvPr>
          <p:cNvGrpSpPr>
            <a:grpSpLocks/>
          </p:cNvGrpSpPr>
          <p:nvPr/>
        </p:nvGrpSpPr>
        <p:grpSpPr bwMode="auto">
          <a:xfrm>
            <a:off x="1178252" y="3306396"/>
            <a:ext cx="5359003" cy="602277"/>
            <a:chOff x="816491" y="3018734"/>
            <a:chExt cx="8144003" cy="650688"/>
          </a:xfrm>
        </p:grpSpPr>
        <p:sp>
          <p:nvSpPr>
            <p:cNvPr id="178" name="Pentagon 177">
              <a:extLst>
                <a:ext uri="{FF2B5EF4-FFF2-40B4-BE49-F238E27FC236}">
                  <a16:creationId xmlns:a16="http://schemas.microsoft.com/office/drawing/2014/main" xmlns="" id="{BA090FBC-7AEB-4F00-9598-25F94AD2FF49}"/>
                </a:ext>
              </a:extLst>
            </p:cNvPr>
            <p:cNvSpPr/>
            <p:nvPr/>
          </p:nvSpPr>
          <p:spPr>
            <a:xfrm>
              <a:off x="1715751" y="3018734"/>
              <a:ext cx="7244743" cy="647138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62F09B12-34BC-4555-B43F-FB4226545804}"/>
                </a:ext>
              </a:extLst>
            </p:cNvPr>
            <p:cNvSpPr txBox="1"/>
            <p:nvPr/>
          </p:nvSpPr>
          <p:spPr>
            <a:xfrm>
              <a:off x="816491" y="3025901"/>
              <a:ext cx="1546538" cy="5486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3DAC544B-ED26-429D-9550-23A275F743C2}"/>
                </a:ext>
              </a:extLst>
            </p:cNvPr>
            <p:cNvSpPr txBox="1"/>
            <p:nvPr/>
          </p:nvSpPr>
          <p:spPr>
            <a:xfrm>
              <a:off x="2849520" y="3120771"/>
              <a:ext cx="5395561" cy="548651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lại các câu hỏi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8110140-D679-42D8-A86F-D87FF712B7EC}"/>
              </a:ext>
            </a:extLst>
          </p:cNvPr>
          <p:cNvGrpSpPr>
            <a:grpSpLocks/>
          </p:cNvGrpSpPr>
          <p:nvPr/>
        </p:nvGrpSpPr>
        <p:grpSpPr bwMode="auto">
          <a:xfrm>
            <a:off x="1178252" y="4240365"/>
            <a:ext cx="6066234" cy="720016"/>
            <a:chOff x="751023" y="4390961"/>
            <a:chExt cx="10836280" cy="787215"/>
          </a:xfrm>
        </p:grpSpPr>
        <p:sp>
          <p:nvSpPr>
            <p:cNvPr id="182" name="Trapezoid 181">
              <a:extLst>
                <a:ext uri="{FF2B5EF4-FFF2-40B4-BE49-F238E27FC236}">
                  <a16:creationId xmlns:a16="http://schemas.microsoft.com/office/drawing/2014/main" xmlns="" id="{5E60037D-0849-4DAE-A185-85DB2C25275E}"/>
                </a:ext>
              </a:extLst>
            </p:cNvPr>
            <p:cNvSpPr/>
            <p:nvPr/>
          </p:nvSpPr>
          <p:spPr>
            <a:xfrm rot="16200000">
              <a:off x="409524" y="4734588"/>
              <a:ext cx="787215" cy="99962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>
              <a:extLst>
                <a:ext uri="{FF2B5EF4-FFF2-40B4-BE49-F238E27FC236}">
                  <a16:creationId xmlns:a16="http://schemas.microsoft.com/office/drawing/2014/main" xmlns="" id="{BF022EE1-C0D5-429A-88DF-61CA0BC33805}"/>
                </a:ext>
              </a:extLst>
            </p:cNvPr>
            <p:cNvSpPr/>
            <p:nvPr/>
          </p:nvSpPr>
          <p:spPr>
            <a:xfrm>
              <a:off x="751023" y="4467977"/>
              <a:ext cx="10836280" cy="646331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738D0954-B3B5-4F4E-B655-129DAC7B0EFD}"/>
                </a:ext>
              </a:extLst>
            </p:cNvPr>
            <p:cNvSpPr txBox="1"/>
            <p:nvPr/>
          </p:nvSpPr>
          <p:spPr>
            <a:xfrm>
              <a:off x="751023" y="4470247"/>
              <a:ext cx="1990796" cy="555227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66DF3CEE-0A54-4766-A729-E19CD26C1191}"/>
                </a:ext>
              </a:extLst>
            </p:cNvPr>
            <p:cNvSpPr txBox="1"/>
            <p:nvPr/>
          </p:nvSpPr>
          <p:spPr>
            <a:xfrm>
              <a:off x="3737173" y="4519574"/>
              <a:ext cx="4951544" cy="55522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bài mới</a:t>
              </a:r>
            </a:p>
          </p:txBody>
        </p:sp>
      </p:grpSp>
      <p:pic>
        <p:nvPicPr>
          <p:cNvPr id="22535" name="Picture 3" descr="G:\BACK GROUND\245367938509487affe8be1cb078d9af.jpg">
            <a:extLst>
              <a:ext uri="{FF2B5EF4-FFF2-40B4-BE49-F238E27FC236}">
                <a16:creationId xmlns:a16="http://schemas.microsoft.com/office/drawing/2014/main" xmlns="" id="{61849014-D55A-4A3E-9EBB-C929FD51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78" y="779565"/>
            <a:ext cx="2120504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6BD238-87A6-4F51-AFB7-9A1270ECB1C9}"/>
              </a:ext>
            </a:extLst>
          </p:cNvPr>
          <p:cNvSpPr/>
          <p:nvPr/>
        </p:nvSpPr>
        <p:spPr>
          <a:xfrm>
            <a:off x="7373797" y="3534014"/>
            <a:ext cx="725091" cy="539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87714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810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Tuốc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ghê – nhép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(1818 – 1883):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nhà văn, nhà soạn kịch nổi tiếng của Nga thế kỉ XIX.</a:t>
            </a:r>
          </a:p>
        </p:txBody>
      </p:sp>
      <p:pic>
        <p:nvPicPr>
          <p:cNvPr id="1026" name="Picture 2" descr="Ivan Sergeyevich Turgenev - Wikiw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4690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2mate.com - Khối 4  Tuần 3  Môn Tập đọc Bài Người ăn xi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0" end="396511.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3644" y="6215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53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803818"/>
            <a:ext cx="655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HP001 4 hàng" panose="020B0603050302020204" pitchFamily="34" charset="-93"/>
              </a:rPr>
              <a:t>1. Luyện đọc đúng</a:t>
            </a:r>
            <a:endParaRPr lang="vi-VN" sz="5400" b="1" dirty="0">
              <a:latin typeface="HP001 4 hàng" panose="020B0603050302020204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399553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HP001 4 hàng" panose="020B0603050302020204" pitchFamily="34" charset="-93"/>
              </a:rPr>
              <a:t>2</a:t>
            </a:r>
            <a:r>
              <a:rPr lang="en-US" sz="5400" b="1" dirty="0" smtClean="0">
                <a:latin typeface="HP001 4 hàng" panose="020B0603050302020204" pitchFamily="34" charset="-93"/>
              </a:rPr>
              <a:t>. Tìm hiểu bài</a:t>
            </a:r>
            <a:endParaRPr lang="vi-VN" sz="5400" b="1" dirty="0">
              <a:latin typeface="HP001 4 hàng" panose="020B0603050302020204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257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HP001 4 hàng" panose="020B0603050302020204" pitchFamily="34" charset="-93"/>
              </a:rPr>
              <a:t>3</a:t>
            </a:r>
            <a:r>
              <a:rPr lang="en-US" sz="5400" b="1" dirty="0" smtClean="0">
                <a:latin typeface="HP001 4 hàng" panose="020B0603050302020204" pitchFamily="34" charset="-93"/>
              </a:rPr>
              <a:t>. Luyện đọc hay</a:t>
            </a:r>
            <a:endParaRPr lang="vi-VN" sz="5400" b="1" dirty="0">
              <a:latin typeface="HP001 4 hàng" panose="020B0603050302020204" pitchFamily="34" charset="-9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07236"/>
            <a:ext cx="518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ăn xin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0" y="481027"/>
            <a:ext cx="1676400" cy="65772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SGK/30, 31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2487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xmlns="" id="{72BA3143-BBF0-468F-A401-3357B1B2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80188"/>
            <a:ext cx="8551445" cy="40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D1DA4D8-8D4D-4C08-AD69-F2F2BE59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50382"/>
            <a:ext cx="53355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46852"/>
      </p:ext>
    </p:extLst>
  </p:cSld>
  <p:clrMapOvr>
    <a:masterClrMapping/>
  </p:clrMapOvr>
  <p:transition spd="slow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3" y="609600"/>
            <a:ext cx="8229600" cy="1811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2667000"/>
            <a:ext cx="8229600" cy="16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4565837"/>
            <a:ext cx="8229600" cy="179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38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48200" y="4091203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ẩy bẩy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76489" y="1814328"/>
            <a:ext cx="40717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Tuốc</a:t>
            </a:r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-ghê-nhép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351406" y="948066"/>
            <a:ext cx="23441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Từ:</a:t>
            </a:r>
            <a:endParaRPr lang="en-US" alt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277091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1406" y="2921998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lọm khọm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1071" y="2888711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ọm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ọm</a:t>
            </a:r>
            <a:endParaRPr lang="en-US" alt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994" y="4007616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ưng húp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994" y="4007615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ưng 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endParaRPr lang="en-US" alt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48200" y="1814327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ẩn thỉu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8200" y="2971159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ứu giúp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2757" y="4091203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endParaRPr lang="en-US" alt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42757" y="1811242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bẩn </a:t>
            </a:r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ỉu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42757" y="2971159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ứu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giúp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86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16" grpId="0"/>
      <p:bldP spid="18" grpId="0"/>
      <p:bldP spid="19" grpId="0"/>
      <p:bldP spid="10" grpId="0"/>
      <p:bldP spid="11" grpId="0"/>
      <p:bldP spid="13" grpId="0"/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193" y="802553"/>
            <a:ext cx="862420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HP001 4 hàng" panose="020B0603050302020204" pitchFamily="34" charset="-93"/>
              </a:rPr>
              <a:t>	- Chao ôi!</a:t>
            </a:r>
            <a:r>
              <a:rPr lang="en-US" sz="4400" b="1" dirty="0" smtClean="0">
                <a:latin typeface="HP001 4 hàng" panose="020B0603050302020204" pitchFamily="34" charset="-93"/>
              </a:rPr>
              <a:t> </a:t>
            </a:r>
            <a:r>
              <a:rPr lang="en-US" sz="3600" b="1" dirty="0" smtClean="0">
                <a:latin typeface="HP001 4 hàng" panose="020B0603050302020204" pitchFamily="34" charset="-93"/>
              </a:rPr>
              <a:t>Cảnh nghèo đói đã gặm nát con người đau khổ kia thành xấu xí biết nhường nào!</a:t>
            </a:r>
            <a:endParaRPr lang="vi-VN" sz="3600" dirty="0"/>
          </a:p>
        </p:txBody>
      </p:sp>
      <p:sp>
        <p:nvSpPr>
          <p:cNvPr id="9" name="Rectangle 8"/>
          <p:cNvSpPr/>
          <p:nvPr/>
        </p:nvSpPr>
        <p:spPr>
          <a:xfrm>
            <a:off x="361496" y="2992819"/>
            <a:ext cx="8624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HP001 4 hàng" panose="020B0603050302020204" pitchFamily="34" charset="-93"/>
              </a:rPr>
              <a:t>	- Cháu ơi, cảm ơn cháu! Như vậy là cháu đã cho lão rồi.</a:t>
            </a:r>
            <a:endParaRPr lang="vi-VN" sz="36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231697" y="802553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629400" y="807996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62600" y="1412918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733800" y="2022518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86200" y="2060783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52800" y="2915867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96465" y="2889350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366419" y="3507010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18819" y="3545275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1193" y="6136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Câu:</a:t>
            </a:r>
            <a:endParaRPr lang="vi-VN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665</Words>
  <Application>Microsoft Office PowerPoint</Application>
  <PresentationFormat>On-screen Show (4:3)</PresentationFormat>
  <Paragraphs>101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Bahnschrift Light Condensed</vt:lpstr>
      <vt:lpstr>Calibri</vt:lpstr>
      <vt:lpstr>Calibri Light</vt:lpstr>
      <vt:lpstr>HP001 4 hàng</vt:lpstr>
      <vt:lpstr>Times New Roman</vt:lpstr>
      <vt:lpstr>Wingdings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nghĩa từ</vt:lpstr>
      <vt:lpstr>Giải nghĩa từ</vt:lpstr>
      <vt:lpstr>Giải nghĩa từ</vt:lpstr>
      <vt:lpstr>Giải nghĩa từ</vt:lpstr>
      <vt:lpstr>Giải nghĩa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Nội dung: Ca ngợi cậu bé có tấm lòng nhân hậu, biết đồng cảm, thương xót trước hoàn cảnh bất hạnh của ông lão ăn xin nghèo khổ.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MyPC</cp:lastModifiedBy>
  <cp:revision>686</cp:revision>
  <dcterms:created xsi:type="dcterms:W3CDTF">2020-04-13T04:20:25Z</dcterms:created>
  <dcterms:modified xsi:type="dcterms:W3CDTF">2021-09-27T05:45:56Z</dcterms:modified>
</cp:coreProperties>
</file>