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media/audio1.wav" ContentType="audio/wav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7" r:id="rId2"/>
    <p:sldId id="272" r:id="rId3"/>
    <p:sldId id="256" r:id="rId4"/>
    <p:sldId id="258" r:id="rId5"/>
    <p:sldId id="267" r:id="rId6"/>
    <p:sldId id="268" r:id="rId7"/>
    <p:sldId id="269" r:id="rId8"/>
    <p:sldId id="270" r:id="rId9"/>
    <p:sldId id="278" r:id="rId10"/>
    <p:sldId id="273" r:id="rId11"/>
    <p:sldId id="274" r:id="rId12"/>
    <p:sldId id="279" r:id="rId13"/>
    <p:sldId id="281" r:id="rId14"/>
    <p:sldId id="283" r:id="rId15"/>
    <p:sldId id="275" r:id="rId16"/>
    <p:sldId id="285" r:id="rId17"/>
    <p:sldId id="286" r:id="rId18"/>
    <p:sldId id="288" r:id="rId19"/>
    <p:sldId id="293" r:id="rId20"/>
    <p:sldId id="290" r:id="rId21"/>
    <p:sldId id="295" r:id="rId22"/>
    <p:sldId id="296" r:id="rId23"/>
    <p:sldId id="297" r:id="rId24"/>
    <p:sldId id="300" r:id="rId25"/>
    <p:sldId id="302" r:id="rId26"/>
    <p:sldId id="298" r:id="rId27"/>
    <p:sldId id="303" r:id="rId28"/>
    <p:sldId id="305" r:id="rId29"/>
    <p:sldId id="307" r:id="rId30"/>
    <p:sldId id="311" r:id="rId31"/>
    <p:sldId id="314" r:id="rId32"/>
    <p:sldId id="313" r:id="rId33"/>
    <p:sldId id="310" r:id="rId34"/>
    <p:sldId id="309" r:id="rId35"/>
    <p:sldId id="315" r:id="rId36"/>
  </p:sldIdLst>
  <p:sldSz cx="9144000" cy="6858000" type="screen4x3"/>
  <p:notesSz cx="6858000" cy="9144000"/>
  <p:embeddedFontLst>
    <p:embeddedFont>
      <p:font typeface=".VnTime" panose="020F0502020204030204" pitchFamily="34" charset="0"/>
      <p:regular r:id="rId37"/>
      <p:bold r:id="rId38"/>
      <p:italic r:id="rId39"/>
      <p:boldItalic r:id="rId40"/>
    </p:embeddedFont>
    <p:embeddedFont>
      <p:font typeface="Britannic Bold" panose="020B0903060703020204" pitchFamily="34" charset="77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HP001 Kieu 5H" panose="020B0603050302020204" pitchFamily="34" charset="77"/>
      <p:bold r:id="rId48"/>
      <p:italic r:id="rId49"/>
      <p:boldItalic r:id="rId50"/>
    </p:embeddedFont>
    <p:embeddedFont>
      <p:font typeface="Tahoma" panose="020B0604030504040204" pitchFamily="34" charset="0"/>
      <p:regular r:id="rId51"/>
      <p:bold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2A2F"/>
    <a:srgbClr val="FF9900"/>
    <a:srgbClr val="2B4FD2"/>
    <a:srgbClr val="C45A12"/>
    <a:srgbClr val="FF6600"/>
    <a:srgbClr val="993366"/>
    <a:srgbClr val="FF0000"/>
    <a:srgbClr val="A54C0F"/>
    <a:srgbClr val="581D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704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00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79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84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312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3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70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10/14/21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7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50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10/14/21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26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23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526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0EBB-87F6-418F-B326-C8B29B7DC95F}" type="datetimeFigureOut">
              <a:rPr lang="en-US" smtClean="0"/>
              <a:t>10/14/21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93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slideLayout" Target="../slideLayouts/slideLayout1.xml"/><Relationship Id="rId7" Type="http://schemas.openxmlformats.org/officeDocument/2006/relationships/slide" Target="slide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slide" Target="slide9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0.png"/><Relationship Id="rId18" Type="http://schemas.openxmlformats.org/officeDocument/2006/relationships/slide" Target="slide7.xml"/><Relationship Id="rId3" Type="http://schemas.microsoft.com/office/2007/relationships/media" Target="../media/media3.wav"/><Relationship Id="rId7" Type="http://schemas.openxmlformats.org/officeDocument/2006/relationships/image" Target="../media/image8.png"/><Relationship Id="rId12" Type="http://schemas.openxmlformats.org/officeDocument/2006/relationships/slide" Target="slide6.xml"/><Relationship Id="rId17" Type="http://schemas.openxmlformats.org/officeDocument/2006/relationships/image" Target="../media/image3.gif"/><Relationship Id="rId2" Type="http://schemas.microsoft.com/office/2007/relationships/media" Target="../media/media2.wav"/><Relationship Id="rId16" Type="http://schemas.openxmlformats.org/officeDocument/2006/relationships/slide" Target="slide9.xml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1.gif"/><Relationship Id="rId10" Type="http://schemas.openxmlformats.org/officeDocument/2006/relationships/slide" Target="slide5.xml"/><Relationship Id="rId4" Type="http://schemas.openxmlformats.org/officeDocument/2006/relationships/audio" Target="../media/media3.wav"/><Relationship Id="rId9" Type="http://schemas.openxmlformats.org/officeDocument/2006/relationships/slide" Target="slide4.xml"/><Relationship Id="rId14" Type="http://schemas.openxmlformats.org/officeDocument/2006/relationships/slide" Target="slide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2.png"/><Relationship Id="rId18" Type="http://schemas.openxmlformats.org/officeDocument/2006/relationships/image" Target="../media/image16.gif"/><Relationship Id="rId3" Type="http://schemas.openxmlformats.org/officeDocument/2006/relationships/tags" Target="../tags/tag3.xml"/><Relationship Id="rId7" Type="http://schemas.openxmlformats.org/officeDocument/2006/relationships/audio" Target="../media/audio2.wav"/><Relationship Id="rId12" Type="http://schemas.openxmlformats.org/officeDocument/2006/relationships/slide" Target="slide3.xml"/><Relationship Id="rId17" Type="http://schemas.openxmlformats.org/officeDocument/2006/relationships/image" Target="../media/image15.gif"/><Relationship Id="rId2" Type="http://schemas.openxmlformats.org/officeDocument/2006/relationships/tags" Target="../tags/tag2.xml"/><Relationship Id="rId16" Type="http://schemas.openxmlformats.org/officeDocument/2006/relationships/image" Target="../media/image14.gif"/><Relationship Id="rId20" Type="http://schemas.openxmlformats.org/officeDocument/2006/relationships/image" Target="../media/image18.gif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3.gif"/><Relationship Id="rId10" Type="http://schemas.openxmlformats.org/officeDocument/2006/relationships/audio" Target="../media/audio5.wav"/><Relationship Id="rId19" Type="http://schemas.openxmlformats.org/officeDocument/2006/relationships/image" Target="../media/image17.gif"/><Relationship Id="rId4" Type="http://schemas.openxmlformats.org/officeDocument/2006/relationships/tags" Target="../tags/tag4.xml"/><Relationship Id="rId9" Type="http://schemas.openxmlformats.org/officeDocument/2006/relationships/audio" Target="../media/audio4.wav"/><Relationship Id="rId1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2.png"/><Relationship Id="rId18" Type="http://schemas.openxmlformats.org/officeDocument/2006/relationships/image" Target="../media/image16.gif"/><Relationship Id="rId3" Type="http://schemas.openxmlformats.org/officeDocument/2006/relationships/tags" Target="../tags/tag7.xml"/><Relationship Id="rId7" Type="http://schemas.openxmlformats.org/officeDocument/2006/relationships/audio" Target="../media/audio2.wav"/><Relationship Id="rId12" Type="http://schemas.openxmlformats.org/officeDocument/2006/relationships/slide" Target="slide3.xml"/><Relationship Id="rId17" Type="http://schemas.openxmlformats.org/officeDocument/2006/relationships/image" Target="../media/image15.gif"/><Relationship Id="rId2" Type="http://schemas.openxmlformats.org/officeDocument/2006/relationships/tags" Target="../tags/tag6.xml"/><Relationship Id="rId16" Type="http://schemas.openxmlformats.org/officeDocument/2006/relationships/image" Target="../media/image14.gif"/><Relationship Id="rId20" Type="http://schemas.openxmlformats.org/officeDocument/2006/relationships/image" Target="../media/image18.gif"/><Relationship Id="rId1" Type="http://schemas.openxmlformats.org/officeDocument/2006/relationships/tags" Target="../tags/tag5.xml"/><Relationship Id="rId6" Type="http://schemas.openxmlformats.org/officeDocument/2006/relationships/audio" Target="../media/audio1.wav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3.gif"/><Relationship Id="rId10" Type="http://schemas.openxmlformats.org/officeDocument/2006/relationships/audio" Target="../media/audio5.wav"/><Relationship Id="rId19" Type="http://schemas.openxmlformats.org/officeDocument/2006/relationships/image" Target="../media/image17.gif"/><Relationship Id="rId4" Type="http://schemas.openxmlformats.org/officeDocument/2006/relationships/tags" Target="../tags/tag8.xml"/><Relationship Id="rId9" Type="http://schemas.openxmlformats.org/officeDocument/2006/relationships/audio" Target="../media/audio4.wav"/><Relationship Id="rId1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2.png"/><Relationship Id="rId18" Type="http://schemas.openxmlformats.org/officeDocument/2006/relationships/image" Target="../media/image16.gif"/><Relationship Id="rId3" Type="http://schemas.openxmlformats.org/officeDocument/2006/relationships/tags" Target="../tags/tag11.xml"/><Relationship Id="rId7" Type="http://schemas.openxmlformats.org/officeDocument/2006/relationships/audio" Target="../media/audio2.wav"/><Relationship Id="rId12" Type="http://schemas.openxmlformats.org/officeDocument/2006/relationships/slide" Target="slide3.xml"/><Relationship Id="rId17" Type="http://schemas.openxmlformats.org/officeDocument/2006/relationships/image" Target="../media/image15.gif"/><Relationship Id="rId2" Type="http://schemas.openxmlformats.org/officeDocument/2006/relationships/tags" Target="../tags/tag10.xml"/><Relationship Id="rId16" Type="http://schemas.openxmlformats.org/officeDocument/2006/relationships/image" Target="../media/image14.gif"/><Relationship Id="rId20" Type="http://schemas.openxmlformats.org/officeDocument/2006/relationships/image" Target="../media/image18.gif"/><Relationship Id="rId1" Type="http://schemas.openxmlformats.org/officeDocument/2006/relationships/tags" Target="../tags/tag9.xml"/><Relationship Id="rId6" Type="http://schemas.openxmlformats.org/officeDocument/2006/relationships/audio" Target="../media/audio1.wav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3.gif"/><Relationship Id="rId10" Type="http://schemas.openxmlformats.org/officeDocument/2006/relationships/audio" Target="../media/audio5.wav"/><Relationship Id="rId19" Type="http://schemas.openxmlformats.org/officeDocument/2006/relationships/image" Target="../media/image17.gif"/><Relationship Id="rId4" Type="http://schemas.openxmlformats.org/officeDocument/2006/relationships/tags" Target="../tags/tag12.xml"/><Relationship Id="rId9" Type="http://schemas.openxmlformats.org/officeDocument/2006/relationships/audio" Target="../media/audio4.wav"/><Relationship Id="rId1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2.png"/><Relationship Id="rId18" Type="http://schemas.openxmlformats.org/officeDocument/2006/relationships/image" Target="../media/image16.gif"/><Relationship Id="rId3" Type="http://schemas.openxmlformats.org/officeDocument/2006/relationships/tags" Target="../tags/tag15.xml"/><Relationship Id="rId7" Type="http://schemas.openxmlformats.org/officeDocument/2006/relationships/audio" Target="../media/audio2.wav"/><Relationship Id="rId12" Type="http://schemas.openxmlformats.org/officeDocument/2006/relationships/slide" Target="slide3.xml"/><Relationship Id="rId17" Type="http://schemas.openxmlformats.org/officeDocument/2006/relationships/image" Target="../media/image15.gif"/><Relationship Id="rId2" Type="http://schemas.openxmlformats.org/officeDocument/2006/relationships/tags" Target="../tags/tag14.xml"/><Relationship Id="rId16" Type="http://schemas.openxmlformats.org/officeDocument/2006/relationships/image" Target="../media/image14.gif"/><Relationship Id="rId20" Type="http://schemas.openxmlformats.org/officeDocument/2006/relationships/image" Target="../media/image18.gif"/><Relationship Id="rId1" Type="http://schemas.openxmlformats.org/officeDocument/2006/relationships/tags" Target="../tags/tag13.xml"/><Relationship Id="rId6" Type="http://schemas.openxmlformats.org/officeDocument/2006/relationships/audio" Target="../media/audio1.wav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3.gif"/><Relationship Id="rId10" Type="http://schemas.openxmlformats.org/officeDocument/2006/relationships/audio" Target="../media/audio5.wav"/><Relationship Id="rId19" Type="http://schemas.openxmlformats.org/officeDocument/2006/relationships/image" Target="../media/image17.gif"/><Relationship Id="rId4" Type="http://schemas.openxmlformats.org/officeDocument/2006/relationships/tags" Target="../tags/tag16.xml"/><Relationship Id="rId9" Type="http://schemas.openxmlformats.org/officeDocument/2006/relationships/audio" Target="../media/audio4.wav"/><Relationship Id="rId1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2.png"/><Relationship Id="rId18" Type="http://schemas.openxmlformats.org/officeDocument/2006/relationships/image" Target="../media/image16.gif"/><Relationship Id="rId3" Type="http://schemas.openxmlformats.org/officeDocument/2006/relationships/tags" Target="../tags/tag19.xml"/><Relationship Id="rId7" Type="http://schemas.openxmlformats.org/officeDocument/2006/relationships/audio" Target="../media/audio2.wav"/><Relationship Id="rId12" Type="http://schemas.openxmlformats.org/officeDocument/2006/relationships/slide" Target="slide3.xml"/><Relationship Id="rId17" Type="http://schemas.openxmlformats.org/officeDocument/2006/relationships/image" Target="../media/image15.gif"/><Relationship Id="rId2" Type="http://schemas.openxmlformats.org/officeDocument/2006/relationships/tags" Target="../tags/tag18.xml"/><Relationship Id="rId16" Type="http://schemas.openxmlformats.org/officeDocument/2006/relationships/image" Target="../media/image14.gif"/><Relationship Id="rId20" Type="http://schemas.openxmlformats.org/officeDocument/2006/relationships/image" Target="../media/image18.gif"/><Relationship Id="rId1" Type="http://schemas.openxmlformats.org/officeDocument/2006/relationships/tags" Target="../tags/tag17.xml"/><Relationship Id="rId6" Type="http://schemas.openxmlformats.org/officeDocument/2006/relationships/audio" Target="../media/audio1.wav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3.gif"/><Relationship Id="rId10" Type="http://schemas.openxmlformats.org/officeDocument/2006/relationships/audio" Target="../media/audio5.wav"/><Relationship Id="rId19" Type="http://schemas.openxmlformats.org/officeDocument/2006/relationships/image" Target="../media/image17.gif"/><Relationship Id="rId4" Type="http://schemas.openxmlformats.org/officeDocument/2006/relationships/tags" Target="../tags/tag20.xml"/><Relationship Id="rId9" Type="http://schemas.openxmlformats.org/officeDocument/2006/relationships/audio" Target="../media/audio4.wav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5092453" y="3578694"/>
            <a:ext cx="2748353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4156811" y="290782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8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65C5C52-09B7-4024-8FFF-08FD166C1AAF}"/>
              </a:ext>
            </a:extLst>
          </p:cNvPr>
          <p:cNvGrpSpPr/>
          <p:nvPr/>
        </p:nvGrpSpPr>
        <p:grpSpPr>
          <a:xfrm>
            <a:off x="581491" y="3019181"/>
            <a:ext cx="2529754" cy="2793361"/>
            <a:chOff x="4119963" y="3436882"/>
            <a:chExt cx="2522103" cy="2784913"/>
          </a:xfrm>
        </p:grpSpPr>
        <p:sp>
          <p:nvSpPr>
            <p:cNvPr id="8" name="Rounded Rectangle 26">
              <a:extLst>
                <a:ext uri="{FF2B5EF4-FFF2-40B4-BE49-F238E27FC236}">
                  <a16:creationId xmlns:a16="http://schemas.microsoft.com/office/drawing/2014/main" id="{FA89BFF6-B981-4A91-8380-4CB8A273D888}"/>
                </a:ext>
              </a:extLst>
            </p:cNvPr>
            <p:cNvSpPr/>
            <p:nvPr/>
          </p:nvSpPr>
          <p:spPr>
            <a:xfrm>
              <a:off x="5360275" y="4749526"/>
              <a:ext cx="794588" cy="1472269"/>
            </a:xfrm>
            <a:prstGeom prst="round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25">
              <a:extLst>
                <a:ext uri="{FF2B5EF4-FFF2-40B4-BE49-F238E27FC236}">
                  <a16:creationId xmlns:a16="http://schemas.microsoft.com/office/drawing/2014/main" id="{1469B872-B080-44C2-8A9F-5C2E3E434C22}"/>
                </a:ext>
              </a:extLst>
            </p:cNvPr>
            <p:cNvSpPr/>
            <p:nvPr/>
          </p:nvSpPr>
          <p:spPr>
            <a:xfrm>
              <a:off x="4526278" y="4686789"/>
              <a:ext cx="794588" cy="1472269"/>
            </a:xfrm>
            <a:prstGeom prst="round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le 20">
              <a:extLst>
                <a:ext uri="{FF2B5EF4-FFF2-40B4-BE49-F238E27FC236}">
                  <a16:creationId xmlns:a16="http://schemas.microsoft.com/office/drawing/2014/main" id="{25D20406-A7C6-4E01-B39F-8DE3C961ABF0}"/>
                </a:ext>
              </a:extLst>
            </p:cNvPr>
            <p:cNvSpPr/>
            <p:nvPr/>
          </p:nvSpPr>
          <p:spPr>
            <a:xfrm>
              <a:off x="4303984" y="3448382"/>
              <a:ext cx="2122981" cy="1899744"/>
            </a:xfrm>
            <a:prstGeom prst="roundRect">
              <a:avLst>
                <a:gd name="adj" fmla="val 21646"/>
              </a:avLst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6DD97C24-AC18-49B1-BC29-CB5E856B1C4E}"/>
                </a:ext>
              </a:extLst>
            </p:cNvPr>
            <p:cNvSpPr/>
            <p:nvPr/>
          </p:nvSpPr>
          <p:spPr>
            <a:xfrm flipV="1">
              <a:off x="4430111" y="3436882"/>
              <a:ext cx="1844566" cy="1348612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BB9207C8-1D1B-461E-ABDC-C1A387441D87}"/>
                </a:ext>
              </a:extLst>
            </p:cNvPr>
            <p:cNvSpPr/>
            <p:nvPr/>
          </p:nvSpPr>
          <p:spPr>
            <a:xfrm>
              <a:off x="5080225" y="4853113"/>
              <a:ext cx="528444" cy="492347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lowchart: Delay 12">
              <a:extLst>
                <a:ext uri="{FF2B5EF4-FFF2-40B4-BE49-F238E27FC236}">
                  <a16:creationId xmlns:a16="http://schemas.microsoft.com/office/drawing/2014/main" id="{2577FEA5-1E08-456C-A840-A7E3EE14F8F3}"/>
                </a:ext>
              </a:extLst>
            </p:cNvPr>
            <p:cNvSpPr/>
            <p:nvPr/>
          </p:nvSpPr>
          <p:spPr>
            <a:xfrm rot="16200000">
              <a:off x="4729790" y="5582963"/>
              <a:ext cx="387564" cy="794588"/>
            </a:xfrm>
            <a:prstGeom prst="flowChartDelay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lowchart: Delay 13">
              <a:extLst>
                <a:ext uri="{FF2B5EF4-FFF2-40B4-BE49-F238E27FC236}">
                  <a16:creationId xmlns:a16="http://schemas.microsoft.com/office/drawing/2014/main" id="{126FA6E1-B987-4CCE-B6F6-E6E5B7F3E607}"/>
                </a:ext>
              </a:extLst>
            </p:cNvPr>
            <p:cNvSpPr/>
            <p:nvPr/>
          </p:nvSpPr>
          <p:spPr>
            <a:xfrm rot="16200000">
              <a:off x="5581490" y="5654532"/>
              <a:ext cx="339938" cy="794588"/>
            </a:xfrm>
            <a:prstGeom prst="flowChartDelay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31">
              <a:extLst>
                <a:ext uri="{FF2B5EF4-FFF2-40B4-BE49-F238E27FC236}">
                  <a16:creationId xmlns:a16="http://schemas.microsoft.com/office/drawing/2014/main" id="{8C4ED126-BCF4-4D34-94C1-EECEE10B5298}"/>
                </a:ext>
              </a:extLst>
            </p:cNvPr>
            <p:cNvSpPr/>
            <p:nvPr/>
          </p:nvSpPr>
          <p:spPr>
            <a:xfrm>
              <a:off x="4119963" y="3698333"/>
              <a:ext cx="462675" cy="1346142"/>
            </a:xfrm>
            <a:prstGeom prst="roundRect">
              <a:avLst>
                <a:gd name="adj" fmla="val 49754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32">
              <a:extLst>
                <a:ext uri="{FF2B5EF4-FFF2-40B4-BE49-F238E27FC236}">
                  <a16:creationId xmlns:a16="http://schemas.microsoft.com/office/drawing/2014/main" id="{B5F70F4B-4705-4C84-91A1-AA91EA3F0B47}"/>
                </a:ext>
              </a:extLst>
            </p:cNvPr>
            <p:cNvSpPr/>
            <p:nvPr/>
          </p:nvSpPr>
          <p:spPr>
            <a:xfrm>
              <a:off x="6179391" y="3708184"/>
              <a:ext cx="462675" cy="1346142"/>
            </a:xfrm>
            <a:prstGeom prst="roundRect">
              <a:avLst>
                <a:gd name="adj" fmla="val 49754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A8E99C8-AC64-4D9A-AF2F-F3377031067D}"/>
                </a:ext>
              </a:extLst>
            </p:cNvPr>
            <p:cNvSpPr/>
            <p:nvPr/>
          </p:nvSpPr>
          <p:spPr>
            <a:xfrm>
              <a:off x="5080680" y="4741695"/>
              <a:ext cx="157225" cy="157225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20BC087-7ED0-4C21-B7A5-CCDD7554798B}"/>
                </a:ext>
              </a:extLst>
            </p:cNvPr>
            <p:cNvSpPr/>
            <p:nvPr/>
          </p:nvSpPr>
          <p:spPr>
            <a:xfrm>
              <a:off x="5477708" y="4741695"/>
              <a:ext cx="157225" cy="157225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33">
              <a:extLst>
                <a:ext uri="{FF2B5EF4-FFF2-40B4-BE49-F238E27FC236}">
                  <a16:creationId xmlns:a16="http://schemas.microsoft.com/office/drawing/2014/main" id="{4E0C8968-384A-4A3F-B321-150E1988DFD3}"/>
                </a:ext>
              </a:extLst>
            </p:cNvPr>
            <p:cNvSpPr/>
            <p:nvPr/>
          </p:nvSpPr>
          <p:spPr>
            <a:xfrm flipV="1">
              <a:off x="5138445" y="4782294"/>
              <a:ext cx="443660" cy="81162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7EC7E83-B8E7-48F4-A72D-77F389C90E2C}"/>
              </a:ext>
            </a:extLst>
          </p:cNvPr>
          <p:cNvGrpSpPr/>
          <p:nvPr/>
        </p:nvGrpSpPr>
        <p:grpSpPr>
          <a:xfrm>
            <a:off x="359674" y="3885954"/>
            <a:ext cx="2982953" cy="2263227"/>
            <a:chOff x="9116622" y="4080294"/>
            <a:chExt cx="2973931" cy="225638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F4D8996-3467-45CA-84A3-7AD4E1E28260}"/>
                </a:ext>
              </a:extLst>
            </p:cNvPr>
            <p:cNvGrpSpPr/>
            <p:nvPr/>
          </p:nvGrpSpPr>
          <p:grpSpPr>
            <a:xfrm>
              <a:off x="9353504" y="4080294"/>
              <a:ext cx="2737049" cy="2256382"/>
              <a:chOff x="9080035" y="2596602"/>
              <a:chExt cx="3589900" cy="2959457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D91714F-92A0-46F4-8744-BE17F685C03A}"/>
                  </a:ext>
                </a:extLst>
              </p:cNvPr>
              <p:cNvSpPr/>
              <p:nvPr/>
            </p:nvSpPr>
            <p:spPr>
              <a:xfrm>
                <a:off x="9367325" y="2891878"/>
                <a:ext cx="2552700" cy="1434455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ounded Rectangle 37">
                <a:extLst>
                  <a:ext uri="{FF2B5EF4-FFF2-40B4-BE49-F238E27FC236}">
                    <a16:creationId xmlns:a16="http://schemas.microsoft.com/office/drawing/2014/main" id="{D65F4881-119E-4991-A546-7A1DD1B475F4}"/>
                  </a:ext>
                </a:extLst>
              </p:cNvPr>
              <p:cNvSpPr/>
              <p:nvPr/>
            </p:nvSpPr>
            <p:spPr>
              <a:xfrm>
                <a:off x="11691425" y="2644227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ounded Rectangle 38">
                <a:extLst>
                  <a:ext uri="{FF2B5EF4-FFF2-40B4-BE49-F238E27FC236}">
                    <a16:creationId xmlns:a16="http://schemas.microsoft.com/office/drawing/2014/main" id="{B979116E-DC44-425E-97EE-D7BB46199214}"/>
                  </a:ext>
                </a:extLst>
              </p:cNvPr>
              <p:cNvSpPr/>
              <p:nvPr/>
            </p:nvSpPr>
            <p:spPr>
              <a:xfrm>
                <a:off x="9080035" y="2596602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ounded Rectangle 40">
                <a:extLst>
                  <a:ext uri="{FF2B5EF4-FFF2-40B4-BE49-F238E27FC236}">
                    <a16:creationId xmlns:a16="http://schemas.microsoft.com/office/drawing/2014/main" id="{42E56D64-5E15-45D6-B4B3-C6D5136EEE90}"/>
                  </a:ext>
                </a:extLst>
              </p:cNvPr>
              <p:cNvSpPr/>
              <p:nvPr/>
            </p:nvSpPr>
            <p:spPr>
              <a:xfrm>
                <a:off x="12245433" y="2700638"/>
                <a:ext cx="424502" cy="2855421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Rounded Rectangle 43">
              <a:extLst>
                <a:ext uri="{FF2B5EF4-FFF2-40B4-BE49-F238E27FC236}">
                  <a16:creationId xmlns:a16="http://schemas.microsoft.com/office/drawing/2014/main" id="{6BEC321C-2FC8-4CCB-97E9-D29B6BB9850D}"/>
                </a:ext>
              </a:extLst>
            </p:cNvPr>
            <p:cNvSpPr/>
            <p:nvPr/>
          </p:nvSpPr>
          <p:spPr>
            <a:xfrm>
              <a:off x="9116622" y="4104047"/>
              <a:ext cx="291208" cy="2232629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387459C-58A7-4393-8F8E-FDC95B2C752E}"/>
              </a:ext>
            </a:extLst>
          </p:cNvPr>
          <p:cNvGrpSpPr/>
          <p:nvPr/>
        </p:nvGrpSpPr>
        <p:grpSpPr>
          <a:xfrm>
            <a:off x="9508" y="406499"/>
            <a:ext cx="3635589" cy="2941283"/>
            <a:chOff x="3547978" y="824200"/>
            <a:chExt cx="3624593" cy="2932387"/>
          </a:xfrm>
        </p:grpSpPr>
        <p:sp>
          <p:nvSpPr>
            <p:cNvPr id="28" name="Rounded Rectangle 3">
              <a:extLst>
                <a:ext uri="{FF2B5EF4-FFF2-40B4-BE49-F238E27FC236}">
                  <a16:creationId xmlns:a16="http://schemas.microsoft.com/office/drawing/2014/main" id="{143A7DE4-77A1-4D04-92CE-FF339FD0EF61}"/>
                </a:ext>
              </a:extLst>
            </p:cNvPr>
            <p:cNvSpPr/>
            <p:nvPr/>
          </p:nvSpPr>
          <p:spPr>
            <a:xfrm>
              <a:off x="4303986" y="1707070"/>
              <a:ext cx="2112579" cy="2049517"/>
            </a:xfrm>
            <a:prstGeom prst="roundRect">
              <a:avLst>
                <a:gd name="adj" fmla="val 37436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lowchart: Delay 28">
              <a:extLst>
                <a:ext uri="{FF2B5EF4-FFF2-40B4-BE49-F238E27FC236}">
                  <a16:creationId xmlns:a16="http://schemas.microsoft.com/office/drawing/2014/main" id="{4886DAC1-FC11-403D-8485-BFB128F7843A}"/>
                </a:ext>
              </a:extLst>
            </p:cNvPr>
            <p:cNvSpPr/>
            <p:nvPr/>
          </p:nvSpPr>
          <p:spPr>
            <a:xfrm rot="16200000">
              <a:off x="4587765" y="540421"/>
              <a:ext cx="1545023" cy="2112581"/>
            </a:xfrm>
            <a:prstGeom prst="flowChartDelay">
              <a:avLst/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lowchart: Delay 29">
              <a:extLst>
                <a:ext uri="{FF2B5EF4-FFF2-40B4-BE49-F238E27FC236}">
                  <a16:creationId xmlns:a16="http://schemas.microsoft.com/office/drawing/2014/main" id="{0B4792E3-BBDC-43FA-9BC6-767A36C1996C}"/>
                </a:ext>
              </a:extLst>
            </p:cNvPr>
            <p:cNvSpPr/>
            <p:nvPr/>
          </p:nvSpPr>
          <p:spPr>
            <a:xfrm>
              <a:off x="6416565" y="2369223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lowchart: Delay 30">
              <a:extLst>
                <a:ext uri="{FF2B5EF4-FFF2-40B4-BE49-F238E27FC236}">
                  <a16:creationId xmlns:a16="http://schemas.microsoft.com/office/drawing/2014/main" id="{FF55B12F-B00D-4A0B-B275-489829C21C14}"/>
                </a:ext>
              </a:extLst>
            </p:cNvPr>
            <p:cNvSpPr/>
            <p:nvPr/>
          </p:nvSpPr>
          <p:spPr>
            <a:xfrm flipH="1">
              <a:off x="4004439" y="2384991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Moon 31">
              <a:extLst>
                <a:ext uri="{FF2B5EF4-FFF2-40B4-BE49-F238E27FC236}">
                  <a16:creationId xmlns:a16="http://schemas.microsoft.com/office/drawing/2014/main" id="{B9A4F3A6-EFA2-4CDC-8DAC-3957816F3AD8}"/>
                </a:ext>
              </a:extLst>
            </p:cNvPr>
            <p:cNvSpPr/>
            <p:nvPr/>
          </p:nvSpPr>
          <p:spPr>
            <a:xfrm rot="16200000">
              <a:off x="4855450" y="233733"/>
              <a:ext cx="1009650" cy="3624593"/>
            </a:xfrm>
            <a:prstGeom prst="moon">
              <a:avLst>
                <a:gd name="adj" fmla="val 3584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12">
              <a:extLst>
                <a:ext uri="{FF2B5EF4-FFF2-40B4-BE49-F238E27FC236}">
                  <a16:creationId xmlns:a16="http://schemas.microsoft.com/office/drawing/2014/main" id="{FE6DCABE-EE84-4862-82D0-280EB4AC8B19}"/>
                </a:ext>
              </a:extLst>
            </p:cNvPr>
            <p:cNvSpPr/>
            <p:nvPr/>
          </p:nvSpPr>
          <p:spPr>
            <a:xfrm>
              <a:off x="5188531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ounded Rectangle 10">
              <a:extLst>
                <a:ext uri="{FF2B5EF4-FFF2-40B4-BE49-F238E27FC236}">
                  <a16:creationId xmlns:a16="http://schemas.microsoft.com/office/drawing/2014/main" id="{ADED1428-DE80-41DF-A53A-DB7131476470}"/>
                </a:ext>
              </a:extLst>
            </p:cNvPr>
            <p:cNvSpPr/>
            <p:nvPr/>
          </p:nvSpPr>
          <p:spPr>
            <a:xfrm>
              <a:off x="5032615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ounded Rectangle 15">
              <a:extLst>
                <a:ext uri="{FF2B5EF4-FFF2-40B4-BE49-F238E27FC236}">
                  <a16:creationId xmlns:a16="http://schemas.microsoft.com/office/drawing/2014/main" id="{AB25ED47-1025-492C-A34A-F0974526F74F}"/>
                </a:ext>
              </a:extLst>
            </p:cNvPr>
            <p:cNvSpPr/>
            <p:nvPr/>
          </p:nvSpPr>
          <p:spPr>
            <a:xfrm>
              <a:off x="5500362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ounded Rectangle 16">
              <a:extLst>
                <a:ext uri="{FF2B5EF4-FFF2-40B4-BE49-F238E27FC236}">
                  <a16:creationId xmlns:a16="http://schemas.microsoft.com/office/drawing/2014/main" id="{E7336AD7-C279-4C27-AF4F-64360B44DA32}"/>
                </a:ext>
              </a:extLst>
            </p:cNvPr>
            <p:cNvSpPr/>
            <p:nvPr/>
          </p:nvSpPr>
          <p:spPr>
            <a:xfrm>
              <a:off x="5344447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unded Rectangle 17">
              <a:extLst>
                <a:ext uri="{FF2B5EF4-FFF2-40B4-BE49-F238E27FC236}">
                  <a16:creationId xmlns:a16="http://schemas.microsoft.com/office/drawing/2014/main" id="{B2711FD2-F419-4EA1-AA16-D16399F9FFE8}"/>
                </a:ext>
              </a:extLst>
            </p:cNvPr>
            <p:cNvSpPr/>
            <p:nvPr/>
          </p:nvSpPr>
          <p:spPr>
            <a:xfrm>
              <a:off x="5305100" y="2646436"/>
              <a:ext cx="160020" cy="358140"/>
            </a:xfrm>
            <a:prstGeom prst="roundRect">
              <a:avLst>
                <a:gd name="adj" fmla="val 3006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ounded Rectangle 18">
              <a:extLst>
                <a:ext uri="{FF2B5EF4-FFF2-40B4-BE49-F238E27FC236}">
                  <a16:creationId xmlns:a16="http://schemas.microsoft.com/office/drawing/2014/main" id="{F9B5C04F-618C-4E41-8CF1-981F17C0D85A}"/>
                </a:ext>
              </a:extLst>
            </p:cNvPr>
            <p:cNvSpPr/>
            <p:nvPr/>
          </p:nvSpPr>
          <p:spPr>
            <a:xfrm rot="16200000">
              <a:off x="5858731" y="2430052"/>
              <a:ext cx="74628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ounded Rectangle 19">
              <a:extLst>
                <a:ext uri="{FF2B5EF4-FFF2-40B4-BE49-F238E27FC236}">
                  <a16:creationId xmlns:a16="http://schemas.microsoft.com/office/drawing/2014/main" id="{DD80342F-3AB0-4DF7-8FB7-177268BE2508}"/>
                </a:ext>
              </a:extLst>
            </p:cNvPr>
            <p:cNvSpPr/>
            <p:nvPr/>
          </p:nvSpPr>
          <p:spPr>
            <a:xfrm rot="16200000">
              <a:off x="4758181" y="2427361"/>
              <a:ext cx="80010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446" y="2177595"/>
            <a:ext cx="1622629" cy="1340147"/>
          </a:xfrm>
          <a:prstGeom prst="rect">
            <a:avLst/>
          </a:prstGeom>
        </p:spPr>
      </p:pic>
      <p:pic>
        <p:nvPicPr>
          <p:cNvPr id="43" name="Picture 42">
            <a:hlinkClick r:id="rId7" action="ppaction://hlinksldjump"/>
            <a:extLst>
              <a:ext uri="{FF2B5EF4-FFF2-40B4-BE49-F238E27FC236}">
                <a16:creationId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297" y="5027048"/>
            <a:ext cx="1088460" cy="88286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5212616" y="3604026"/>
            <a:ext cx="24363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12700" cmpd="sng">
                  <a:noFill/>
                  <a:prstDash val="solid"/>
                </a:ln>
                <a:solidFill>
                  <a:srgbClr val="00B0F0"/>
                </a:solidFill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36757" y="7273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0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1.11111E-6 L -0.00091 0.01644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27200" y="1159933"/>
            <a:ext cx="6197600" cy="1719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b="1" dirty="0">
                <a:solidFill>
                  <a:srgbClr val="2B4FD2"/>
                </a:solidFill>
                <a:latin typeface="HP001 Kieu 5H" panose="020B0603050302020204" pitchFamily="34" charset="0"/>
              </a:rPr>
              <a:t>Thứ tư ngày 13 -  10  -  2021</a:t>
            </a:r>
          </a:p>
          <a:p>
            <a:pPr algn="ctr">
              <a:lnSpc>
                <a:spcPct val="150000"/>
              </a:lnSpc>
            </a:pPr>
            <a:r>
              <a:rPr lang="vi-VN" b="1" dirty="0">
                <a:solidFill>
                  <a:srgbClr val="2B4FD2"/>
                </a:solidFill>
                <a:latin typeface="HP001 Kieu 5H" panose="020B0603050302020204" pitchFamily="34" charset="0"/>
              </a:rPr>
              <a:t>Lịch sử</a:t>
            </a:r>
          </a:p>
          <a:p>
            <a:pPr algn="ctr">
              <a:lnSpc>
                <a:spcPct val="150000"/>
              </a:lnSpc>
            </a:pPr>
            <a:r>
              <a:rPr lang="vi-VN" b="1" dirty="0">
                <a:solidFill>
                  <a:srgbClr val="2B4FD2"/>
                </a:solidFill>
                <a:latin typeface="HP001 Kieu 5H" panose="020B0603050302020204" pitchFamily="34" charset="0"/>
              </a:rPr>
              <a:t>Khởi nghĩa Hai Bà Trưng</a:t>
            </a:r>
          </a:p>
          <a:p>
            <a:pPr algn="ctr">
              <a:lnSpc>
                <a:spcPct val="150000"/>
              </a:lnSpc>
            </a:pPr>
            <a:r>
              <a:rPr lang="vi-VN" b="1" dirty="0">
                <a:solidFill>
                  <a:srgbClr val="2B4FD2"/>
                </a:solidFill>
                <a:latin typeface="HP001 Kieu 5H" panose="020B0603050302020204" pitchFamily="34" charset="0"/>
              </a:rPr>
              <a:t> ( năm 40)</a:t>
            </a:r>
            <a:endParaRPr lang="en-US" b="1" dirty="0">
              <a:solidFill>
                <a:srgbClr val="2B4FD2"/>
              </a:solidFill>
              <a:latin typeface="HP001 Kieu 5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35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61"/>
            <a:ext cx="9144000" cy="6771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03348" y="381150"/>
            <a:ext cx="4744123" cy="9574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40014" y="505922"/>
            <a:ext cx="4485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C00000"/>
                </a:solidFill>
              </a:rPr>
              <a:t>Hoạt động 1:</a:t>
            </a:r>
          </a:p>
          <a:p>
            <a:r>
              <a:rPr lang="vi-VN" sz="2000" dirty="0">
                <a:solidFill>
                  <a:srgbClr val="C00000"/>
                </a:solidFill>
              </a:rPr>
              <a:t>Nguyên nhân của cuộc khởi nghĩa.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791142" y="1832920"/>
            <a:ext cx="3238054" cy="239895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03117" y="2300609"/>
            <a:ext cx="29260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Đọc SGK đoạn:      «Từ đầu đến đền  nợ nước, trả thù nhà»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90564" y="3870269"/>
            <a:ext cx="3792068" cy="12399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84695" y="4074686"/>
            <a:ext cx="36038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/>
              <a:t>  </a:t>
            </a:r>
            <a:r>
              <a:rPr lang="vi-VN" b="1" dirty="0"/>
              <a:t>- Quận Giao </a:t>
            </a:r>
            <a:r>
              <a:rPr lang="vi-VN" b="1"/>
              <a:t>Chỉ và </a:t>
            </a:r>
            <a:r>
              <a:rPr lang="vi-VN" b="1" dirty="0"/>
              <a:t>Thái thú có nghĩa là gì?</a:t>
            </a:r>
          </a:p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5239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  <p:bldP spid="7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IMG_1146"/>
          <p:cNvPicPr>
            <a:picLocks noChangeAspect="1" noChangeArrowheads="1"/>
          </p:cNvPicPr>
          <p:nvPr/>
        </p:nvPicPr>
        <p:blipFill>
          <a:blip r:embed="rId2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2" t="17056" r="5954"/>
          <a:stretch>
            <a:fillRect/>
          </a:stretch>
        </p:blipFill>
        <p:spPr bwMode="auto">
          <a:xfrm>
            <a:off x="228600" y="886525"/>
            <a:ext cx="6879153" cy="576365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228600" y="152400"/>
            <a:ext cx="8153400" cy="4572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</a:rPr>
              <a:t>BẢN ĐỒ NƯỚC ÂU LẠC THỜI NHÀ HÁN CAI TRỊ</a:t>
            </a:r>
          </a:p>
        </p:txBody>
      </p:sp>
      <p:sp>
        <p:nvSpPr>
          <p:cNvPr id="93190" name="Oval 6"/>
          <p:cNvSpPr>
            <a:spLocks noChangeArrowheads="1"/>
          </p:cNvSpPr>
          <p:nvPr/>
        </p:nvSpPr>
        <p:spPr bwMode="auto">
          <a:xfrm>
            <a:off x="1484418" y="1674421"/>
            <a:ext cx="1603163" cy="1643578"/>
          </a:xfrm>
          <a:prstGeom prst="ellips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" name="TextBox 1"/>
          <p:cNvSpPr txBox="1"/>
          <p:nvPr/>
        </p:nvSpPr>
        <p:spPr>
          <a:xfrm>
            <a:off x="7327076" y="1033153"/>
            <a:ext cx="1555668" cy="2677656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latin typeface="+mj-lt"/>
              </a:rPr>
              <a:t>Quận Giao Chỉ: là vùng đất Bắc Bộ và Bắc Trung Bộ của nước ta</a:t>
            </a:r>
            <a:endParaRPr lang="en-US" sz="24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27076" y="3972526"/>
            <a:ext cx="1555668" cy="2308324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latin typeface="+mj-lt"/>
              </a:rPr>
              <a:t>Thái thú: là một chức quan cai trị một quận thời nhà Hán.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06767952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3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931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931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0" grpId="0" animBg="1"/>
      <p:bldP spid="9319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61"/>
            <a:ext cx="9144000" cy="6771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03348" y="547401"/>
            <a:ext cx="4744123" cy="9574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40014" y="672173"/>
            <a:ext cx="4485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C00000"/>
                </a:solidFill>
              </a:rPr>
              <a:t>Hoạt động 1:</a:t>
            </a:r>
          </a:p>
          <a:p>
            <a:r>
              <a:rPr lang="vi-VN" sz="2000" dirty="0">
                <a:solidFill>
                  <a:srgbClr val="C00000"/>
                </a:solidFill>
              </a:rPr>
              <a:t>Nguyên nhân của cuộc khởi nghĩa.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002424" y="1987296"/>
            <a:ext cx="4811539" cy="239895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419665" y="2490610"/>
            <a:ext cx="41908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dirty="0">
                <a:solidFill>
                  <a:srgbClr val="00B050"/>
                </a:solidFill>
              </a:rPr>
              <a:t>Xem video sau, em hãy nêu nguyên nhân của cuộc khởi nghĩa Hai Bà Trưng?</a:t>
            </a:r>
            <a:endParaRPr lang="en-US" sz="2400" b="1" i="1" dirty="0">
              <a:solidFill>
                <a:srgbClr val="00B050"/>
              </a:solidFill>
            </a:endParaRPr>
          </a:p>
          <a:p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37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UỘC KHỞI NGHĨA HAI BÀ TRƯNG NĂM 40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"/>
            <a:ext cx="9144000" cy="62797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9914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61"/>
            <a:ext cx="9144000" cy="6771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26832" y="2291379"/>
            <a:ext cx="1097281" cy="1754326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vi-VN" b="1" dirty="0"/>
              <a:t>Nguyên nhân</a:t>
            </a:r>
          </a:p>
          <a:p>
            <a:pPr algn="ctr"/>
            <a:r>
              <a:rPr lang="vi-VN" b="1" dirty="0"/>
              <a:t>của cuộc khởi nghĩa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4572000" y="849855"/>
            <a:ext cx="4389120" cy="11618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00B050"/>
                </a:solidFill>
                <a:latin typeface="+mj-lt"/>
              </a:rPr>
              <a:t> - </a:t>
            </a:r>
            <a:r>
              <a:rPr lang="vi-VN" dirty="0">
                <a:solidFill>
                  <a:srgbClr val="00B050"/>
                </a:solidFill>
                <a:latin typeface="OpenSans"/>
              </a:rPr>
              <a:t>Hai chị em là Trưng Trắc, Trưng Nhị. Sinh ra và lớn lên trong cảnh nước mất nhà tan, hai chị em sớm có lòng căm thù quân xâm lược.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0" y="2382120"/>
            <a:ext cx="4389120" cy="11618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00B050"/>
                </a:solidFill>
              </a:rPr>
              <a:t>  </a:t>
            </a:r>
            <a:r>
              <a:rPr lang="vi-VN" dirty="0">
                <a:solidFill>
                  <a:srgbClr val="00B050"/>
                </a:solidFill>
                <a:latin typeface="OpenSans"/>
              </a:rPr>
              <a:t>Thi Sách </a:t>
            </a:r>
            <a:r>
              <a:rPr lang="en-US" dirty="0" err="1">
                <a:solidFill>
                  <a:srgbClr val="00B050"/>
                </a:solidFill>
                <a:latin typeface="OpenSans"/>
              </a:rPr>
              <a:t>chồng</a:t>
            </a:r>
            <a:r>
              <a:rPr lang="en-US" dirty="0">
                <a:solidFill>
                  <a:srgbClr val="00B050"/>
                </a:solidFill>
                <a:latin typeface="OpenSans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OpenSans"/>
              </a:rPr>
              <a:t>của</a:t>
            </a:r>
            <a:r>
              <a:rPr lang="en-US" dirty="0">
                <a:solidFill>
                  <a:srgbClr val="00B050"/>
                </a:solidFill>
                <a:latin typeface="OpenSans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OpenSans"/>
              </a:rPr>
              <a:t>Trưng</a:t>
            </a:r>
            <a:r>
              <a:rPr lang="en-US" dirty="0">
                <a:solidFill>
                  <a:srgbClr val="00B050"/>
                </a:solidFill>
                <a:latin typeface="OpenSans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OpenSans"/>
              </a:rPr>
              <a:t>Trắc</a:t>
            </a:r>
            <a:r>
              <a:rPr lang="en-US" dirty="0">
                <a:solidFill>
                  <a:srgbClr val="00B050"/>
                </a:solidFill>
                <a:latin typeface="OpenSans"/>
              </a:rPr>
              <a:t> </a:t>
            </a:r>
            <a:r>
              <a:rPr lang="vi-VN" dirty="0">
                <a:solidFill>
                  <a:srgbClr val="00B050"/>
                </a:solidFill>
                <a:latin typeface="OpenSans"/>
              </a:rPr>
              <a:t>bị Tô Định bắt và giết hại</a:t>
            </a:r>
          </a:p>
          <a:p>
            <a:endParaRPr lang="en-US" sz="1600" b="1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32557" y="3897850"/>
            <a:ext cx="4389120" cy="11618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00B050"/>
                </a:solidFill>
                <a:latin typeface="+mj-lt"/>
              </a:rPr>
              <a:t> </a:t>
            </a:r>
            <a:r>
              <a:rPr lang="vi-VN" dirty="0">
                <a:solidFill>
                  <a:srgbClr val="00B050"/>
                </a:solidFill>
                <a:latin typeface="OpenSans"/>
              </a:rPr>
              <a:t>Oán hận trước ách đô hô của nhà Hán, Hai Bà Trưng đã phất cờ khởi nghĩa, </a:t>
            </a:r>
            <a:endParaRPr lang="en-US" b="1" dirty="0">
              <a:solidFill>
                <a:srgbClr val="00B050"/>
              </a:solidFill>
              <a:latin typeface="+mj-lt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324113" y="1527586"/>
            <a:ext cx="1247887" cy="1082937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304391" y="2894429"/>
            <a:ext cx="1267609" cy="1747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endCxn id="6" idx="1"/>
          </p:cNvCxnSpPr>
          <p:nvPr/>
        </p:nvCxnSpPr>
        <p:spPr>
          <a:xfrm>
            <a:off x="3324113" y="3190041"/>
            <a:ext cx="1208444" cy="128872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898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61"/>
            <a:ext cx="9144000" cy="6771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03348" y="381150"/>
            <a:ext cx="4744123" cy="9574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40014" y="505922"/>
            <a:ext cx="44859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C00000"/>
                </a:solidFill>
              </a:rPr>
              <a:t>Hoạt động </a:t>
            </a:r>
            <a:r>
              <a:rPr lang="en-US" sz="2000" dirty="0">
                <a:solidFill>
                  <a:srgbClr val="C00000"/>
                </a:solidFill>
              </a:rPr>
              <a:t>2</a:t>
            </a:r>
            <a:r>
              <a:rPr lang="vi-VN" sz="2000" dirty="0">
                <a:solidFill>
                  <a:srgbClr val="C00000"/>
                </a:solidFill>
              </a:rPr>
              <a:t>:</a:t>
            </a:r>
          </a:p>
          <a:p>
            <a:r>
              <a:rPr lang="en-US" sz="2400" dirty="0" err="1">
                <a:solidFill>
                  <a:srgbClr val="C00000"/>
                </a:solidFill>
              </a:rPr>
              <a:t>Diễn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biến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vi-VN" sz="2000" dirty="0">
                <a:solidFill>
                  <a:srgbClr val="C00000"/>
                </a:solidFill>
              </a:rPr>
              <a:t>của cuộc khởi nghĩa.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791142" y="1832920"/>
            <a:ext cx="3238054" cy="239895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03117" y="2300609"/>
            <a:ext cx="29260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Đọc SGK đoạn:      «Từ </a:t>
            </a:r>
            <a:r>
              <a:rPr lang="en-US" sz="2400" dirty="0" err="1">
                <a:solidFill>
                  <a:srgbClr val="0070C0"/>
                </a:solidFill>
              </a:rPr>
              <a:t>Mùa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xuân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năm</a:t>
            </a:r>
            <a:r>
              <a:rPr lang="en-US" sz="2400" dirty="0">
                <a:solidFill>
                  <a:srgbClr val="0070C0"/>
                </a:solidFill>
              </a:rPr>
              <a:t> 40</a:t>
            </a:r>
            <a:r>
              <a:rPr lang="vi-VN" sz="2400" dirty="0">
                <a:solidFill>
                  <a:srgbClr val="0070C0"/>
                </a:solidFill>
              </a:rPr>
              <a:t> đến đền  </a:t>
            </a:r>
            <a:r>
              <a:rPr lang="en-US" sz="2400" dirty="0" err="1">
                <a:solidFill>
                  <a:srgbClr val="0070C0"/>
                </a:solidFill>
              </a:rPr>
              <a:t>trốn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về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Trung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Quốc</a:t>
            </a:r>
            <a:r>
              <a:rPr lang="vi-VN" sz="2400" dirty="0">
                <a:solidFill>
                  <a:srgbClr val="0070C0"/>
                </a:solidFill>
              </a:rPr>
              <a:t>»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70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icture 001"/>
          <p:cNvPicPr>
            <a:picLocks noChangeAspect="1" noChangeArrowheads="1"/>
          </p:cNvPicPr>
          <p:nvPr/>
        </p:nvPicPr>
        <p:blipFill>
          <a:blip r:embed="rId2">
            <a:lum bright="-18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8" t="37642" r="31766" b="36148"/>
          <a:stretch>
            <a:fillRect/>
          </a:stretch>
        </p:blipFill>
        <p:spPr bwMode="auto">
          <a:xfrm>
            <a:off x="190500" y="647700"/>
            <a:ext cx="8610600" cy="61722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Lược đồ  khởi nghĩa Hai Bà Trưng</a:t>
            </a:r>
          </a:p>
        </p:txBody>
      </p:sp>
      <p:sp>
        <p:nvSpPr>
          <p:cNvPr id="249867" name="AutoShape 11"/>
          <p:cNvSpPr>
            <a:spLocks noChangeArrowheads="1"/>
          </p:cNvSpPr>
          <p:nvPr/>
        </p:nvSpPr>
        <p:spPr bwMode="auto">
          <a:xfrm rot="10800000">
            <a:off x="971550" y="5746375"/>
            <a:ext cx="1828800" cy="925608"/>
          </a:xfrm>
          <a:prstGeom prst="wedgeRectCallout">
            <a:avLst>
              <a:gd name="adj1" fmla="val -116181"/>
              <a:gd name="adj2" fmla="val 7674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solidFill>
                  <a:srgbClr val="FFFF00"/>
                </a:solidFill>
                <a:latin typeface=".VnTime" panose="020B7200000000000000" pitchFamily="34" charset="0"/>
              </a:rPr>
              <a:t>H</a:t>
            </a:r>
            <a:r>
              <a:rPr lang="vi-VN" altLang="en-US" sz="1800" b="1" dirty="0">
                <a:solidFill>
                  <a:srgbClr val="FFFF00"/>
                </a:solidFill>
              </a:rPr>
              <a:t>át</a:t>
            </a:r>
            <a:r>
              <a:rPr lang="en-US" altLang="en-US" sz="1800" b="1" dirty="0">
                <a:solidFill>
                  <a:srgbClr val="FFFF00"/>
                </a:solidFill>
              </a:rPr>
              <a:t> M</a:t>
            </a:r>
            <a:r>
              <a:rPr lang="vi-VN" altLang="en-US" sz="1800" b="1" dirty="0">
                <a:solidFill>
                  <a:srgbClr val="FFFF00"/>
                </a:solidFill>
              </a:rPr>
              <a:t>ô</a:t>
            </a:r>
            <a:r>
              <a:rPr lang="en-US" altLang="en-US" sz="1800" b="1" dirty="0">
                <a:solidFill>
                  <a:srgbClr val="FFFF00"/>
                </a:solidFill>
              </a:rPr>
              <a:t>n- H</a:t>
            </a:r>
            <a:r>
              <a:rPr lang="vi-VN" altLang="en-US" sz="1800" b="1" dirty="0">
                <a:solidFill>
                  <a:srgbClr val="FFFF00"/>
                </a:solidFill>
              </a:rPr>
              <a:t>à</a:t>
            </a:r>
            <a:r>
              <a:rPr lang="en-US" altLang="en-US" sz="1800" b="1" dirty="0">
                <a:solidFill>
                  <a:srgbClr val="FFFF00"/>
                </a:solidFill>
              </a:rPr>
              <a:t> T</a:t>
            </a:r>
            <a:r>
              <a:rPr lang="vi-VN" altLang="en-US" sz="1800" b="1" dirty="0">
                <a:solidFill>
                  <a:srgbClr val="FFFF00"/>
                </a:solidFill>
              </a:rPr>
              <a:t>â</a:t>
            </a:r>
            <a:r>
              <a:rPr lang="en-US" altLang="en-US" sz="1800" b="1" dirty="0">
                <a:solidFill>
                  <a:srgbClr val="FFFF00"/>
                </a:solidFill>
              </a:rPr>
              <a:t>y (nay l</a:t>
            </a:r>
            <a:r>
              <a:rPr lang="vi-VN" altLang="en-US" sz="1800" b="1" dirty="0">
                <a:solidFill>
                  <a:srgbClr val="FFFF00"/>
                </a:solidFill>
              </a:rPr>
              <a:t>à</a:t>
            </a:r>
            <a:r>
              <a:rPr lang="en-US" altLang="en-US" sz="1800" b="1" dirty="0">
                <a:solidFill>
                  <a:srgbClr val="FFFF00"/>
                </a:solidFill>
              </a:rPr>
              <a:t> H</a:t>
            </a:r>
            <a:r>
              <a:rPr lang="vi-VN" altLang="en-US" sz="1800" b="1" dirty="0">
                <a:solidFill>
                  <a:srgbClr val="FFFF00"/>
                </a:solidFill>
              </a:rPr>
              <a:t>à</a:t>
            </a:r>
            <a:r>
              <a:rPr lang="en-US" altLang="en-US" sz="1800" b="1" dirty="0">
                <a:solidFill>
                  <a:srgbClr val="FFFF00"/>
                </a:solidFill>
              </a:rPr>
              <a:t> N</a:t>
            </a:r>
            <a:r>
              <a:rPr lang="vi-VN" altLang="en-US" sz="1800" b="1" dirty="0">
                <a:solidFill>
                  <a:srgbClr val="FFFF00"/>
                </a:solidFill>
              </a:rPr>
              <a:t>ội</a:t>
            </a:r>
            <a:r>
              <a:rPr lang="en-US" altLang="en-US" sz="1800" b="1" dirty="0">
                <a:solidFill>
                  <a:srgbClr val="FFFF00"/>
                </a:solidFill>
              </a:rPr>
              <a:t>)</a:t>
            </a:r>
            <a:endParaRPr lang="vi-VN" altLang="en-US" sz="1800" b="1" dirty="0">
              <a:solidFill>
                <a:srgbClr val="FFFF00"/>
              </a:solidFill>
            </a:endParaRPr>
          </a:p>
        </p:txBody>
      </p:sp>
      <p:sp>
        <p:nvSpPr>
          <p:cNvPr id="249868" name="AutoShape 12"/>
          <p:cNvSpPr>
            <a:spLocks noChangeArrowheads="1"/>
          </p:cNvSpPr>
          <p:nvPr/>
        </p:nvSpPr>
        <p:spPr bwMode="auto">
          <a:xfrm>
            <a:off x="5410200" y="3200400"/>
            <a:ext cx="2523565" cy="838200"/>
          </a:xfrm>
          <a:prstGeom prst="wedgeEllipseCallout">
            <a:avLst>
              <a:gd name="adj1" fmla="val -70466"/>
              <a:gd name="adj2" fmla="val 188661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1800" b="1" dirty="0">
                <a:solidFill>
                  <a:srgbClr val="0000FF"/>
                </a:solidFill>
              </a:rPr>
              <a:t>Thuận Thành </a:t>
            </a:r>
            <a:endParaRPr lang="en-US" altLang="en-US" sz="1800" b="1" dirty="0">
              <a:solidFill>
                <a:srgbClr val="0000FF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1800" b="1" dirty="0">
                <a:solidFill>
                  <a:srgbClr val="0000FF"/>
                </a:solidFill>
              </a:rPr>
              <a:t>- Bắc Ninh</a:t>
            </a:r>
          </a:p>
        </p:txBody>
      </p:sp>
      <p:sp>
        <p:nvSpPr>
          <p:cNvPr id="249869" name="AutoShape 13"/>
          <p:cNvSpPr>
            <a:spLocks noChangeArrowheads="1"/>
          </p:cNvSpPr>
          <p:nvPr/>
        </p:nvSpPr>
        <p:spPr bwMode="auto">
          <a:xfrm>
            <a:off x="2286000" y="3505200"/>
            <a:ext cx="2438400" cy="762000"/>
          </a:xfrm>
          <a:prstGeom prst="wedgeRoundRectCallout">
            <a:avLst>
              <a:gd name="adj1" fmla="val 23413"/>
              <a:gd name="adj2" fmla="val 165441"/>
              <a:gd name="adj3" fmla="val 1666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1600" b="1" dirty="0"/>
              <a:t>Miền Sơn Tây cũ , nay là </a:t>
            </a:r>
            <a:r>
              <a:rPr lang="en-US" altLang="en-US" sz="1600" b="1" dirty="0" err="1"/>
              <a:t>Hà</a:t>
            </a:r>
            <a:r>
              <a:rPr lang="en-US" altLang="en-US" sz="1600" b="1" dirty="0"/>
              <a:t> </a:t>
            </a:r>
            <a:r>
              <a:rPr lang="en-US" altLang="en-US" sz="1600" b="1" dirty="0" err="1"/>
              <a:t>Nội</a:t>
            </a:r>
            <a:endParaRPr lang="vi-VN" altLang="en-US" sz="1600" b="1" dirty="0"/>
          </a:p>
        </p:txBody>
      </p:sp>
      <p:sp>
        <p:nvSpPr>
          <p:cNvPr id="249870" name="AutoShape 14"/>
          <p:cNvSpPr>
            <a:spLocks noChangeArrowheads="1"/>
          </p:cNvSpPr>
          <p:nvPr/>
        </p:nvSpPr>
        <p:spPr bwMode="auto">
          <a:xfrm rot="10800000">
            <a:off x="5410200" y="5909982"/>
            <a:ext cx="2348753" cy="762000"/>
          </a:xfrm>
          <a:prstGeom prst="wedgeRectCallout">
            <a:avLst>
              <a:gd name="adj1" fmla="val 89535"/>
              <a:gd name="adj2" fmla="val 114260"/>
            </a:avLst>
          </a:prstGeom>
          <a:solidFill>
            <a:srgbClr val="FF66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b="1" dirty="0">
              <a:solidFill>
                <a:srgbClr val="2D2A2F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1800" b="1" dirty="0">
                <a:solidFill>
                  <a:srgbClr val="2D2A2F"/>
                </a:solidFill>
              </a:rPr>
              <a:t>Đông </a:t>
            </a:r>
            <a:r>
              <a:rPr lang="en-US" altLang="en-US" sz="1800" b="1" dirty="0">
                <a:solidFill>
                  <a:srgbClr val="2D2A2F"/>
                </a:solidFill>
              </a:rPr>
              <a:t>A</a:t>
            </a:r>
            <a:r>
              <a:rPr lang="vi-VN" altLang="en-US" sz="1800" b="1" dirty="0">
                <a:solidFill>
                  <a:srgbClr val="2D2A2F"/>
                </a:solidFill>
              </a:rPr>
              <a:t>nh – Hà Nội</a:t>
            </a:r>
          </a:p>
        </p:txBody>
      </p:sp>
    </p:spTree>
    <p:extLst>
      <p:ext uri="{BB962C8B-B14F-4D97-AF65-F5344CB8AC3E}">
        <p14:creationId xmlns:p14="http://schemas.microsoft.com/office/powerpoint/2010/main" val="1567421967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9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249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249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49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867" grpId="0" animBg="1"/>
      <p:bldP spid="249868" grpId="0" animBg="1"/>
      <p:bldP spid="249869" grpId="0" animBg="1"/>
      <p:bldP spid="24987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61"/>
            <a:ext cx="9144000" cy="6771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03348" y="381150"/>
            <a:ext cx="4744123" cy="9574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40014" y="505922"/>
            <a:ext cx="44859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C00000"/>
                </a:solidFill>
              </a:rPr>
              <a:t>Hoạt động </a:t>
            </a:r>
            <a:r>
              <a:rPr lang="en-US" sz="2000" dirty="0">
                <a:solidFill>
                  <a:srgbClr val="C00000"/>
                </a:solidFill>
              </a:rPr>
              <a:t>2</a:t>
            </a:r>
            <a:r>
              <a:rPr lang="vi-VN" sz="2000" dirty="0">
                <a:solidFill>
                  <a:srgbClr val="C00000"/>
                </a:solidFill>
              </a:rPr>
              <a:t>:</a:t>
            </a:r>
          </a:p>
          <a:p>
            <a:r>
              <a:rPr lang="en-US" sz="2400" dirty="0" err="1">
                <a:solidFill>
                  <a:srgbClr val="C00000"/>
                </a:solidFill>
              </a:rPr>
              <a:t>Diễn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biến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vi-VN" sz="2000" dirty="0">
                <a:solidFill>
                  <a:srgbClr val="C00000"/>
                </a:solidFill>
              </a:rPr>
              <a:t>của cuộc khởi nghĩa.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77669" y="2066191"/>
            <a:ext cx="4448284" cy="17258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971801" y="2066191"/>
            <a:ext cx="46526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 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4051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 001"/>
          <p:cNvPicPr>
            <a:picLocks noChangeAspect="1" noChangeArrowheads="1"/>
          </p:cNvPicPr>
          <p:nvPr/>
        </p:nvPicPr>
        <p:blipFill>
          <a:blip r:embed="rId2">
            <a:lum bright="-18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8" t="37642" r="31766" b="36148"/>
          <a:stretch>
            <a:fillRect/>
          </a:stretch>
        </p:blipFill>
        <p:spPr bwMode="auto">
          <a:xfrm>
            <a:off x="165100" y="762000"/>
            <a:ext cx="8763000" cy="60960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0" y="152400"/>
            <a:ext cx="9144000" cy="5191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Lược đồ  khởi nghĩa Hai Bà Trưng</a:t>
            </a:r>
          </a:p>
        </p:txBody>
      </p:sp>
      <p:sp>
        <p:nvSpPr>
          <p:cNvPr id="247812" name="AutoShape 4"/>
          <p:cNvSpPr>
            <a:spLocks noChangeArrowheads="1"/>
          </p:cNvSpPr>
          <p:nvPr/>
        </p:nvSpPr>
        <p:spPr bwMode="auto">
          <a:xfrm>
            <a:off x="4724400" y="5257800"/>
            <a:ext cx="228600" cy="228600"/>
          </a:xfrm>
          <a:prstGeom prst="star24">
            <a:avLst>
              <a:gd name="adj" fmla="val 37500"/>
            </a:avLst>
          </a:prstGeom>
          <a:solidFill>
            <a:srgbClr val="00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47813" name="AutoShape 5"/>
          <p:cNvSpPr>
            <a:spLocks noChangeArrowheads="1"/>
          </p:cNvSpPr>
          <p:nvPr/>
        </p:nvSpPr>
        <p:spPr bwMode="auto">
          <a:xfrm>
            <a:off x="3962400" y="5410200"/>
            <a:ext cx="228600" cy="228600"/>
          </a:xfrm>
          <a:prstGeom prst="star24">
            <a:avLst>
              <a:gd name="adj" fmla="val 37500"/>
            </a:avLst>
          </a:prstGeom>
          <a:solidFill>
            <a:srgbClr val="00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47814" name="AutoShape 6"/>
          <p:cNvSpPr>
            <a:spLocks noChangeArrowheads="1"/>
          </p:cNvSpPr>
          <p:nvPr/>
        </p:nvSpPr>
        <p:spPr bwMode="auto">
          <a:xfrm>
            <a:off x="4419600" y="5334000"/>
            <a:ext cx="228600" cy="228600"/>
          </a:xfrm>
          <a:prstGeom prst="star24">
            <a:avLst>
              <a:gd name="adj" fmla="val 37500"/>
            </a:avLst>
          </a:prstGeom>
          <a:solidFill>
            <a:srgbClr val="00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47815" name="AutoShape 7"/>
          <p:cNvSpPr>
            <a:spLocks noChangeArrowheads="1"/>
          </p:cNvSpPr>
          <p:nvPr/>
        </p:nvSpPr>
        <p:spPr bwMode="auto">
          <a:xfrm>
            <a:off x="4038600" y="5105400"/>
            <a:ext cx="228600" cy="228600"/>
          </a:xfrm>
          <a:prstGeom prst="star24">
            <a:avLst>
              <a:gd name="adj" fmla="val 37500"/>
            </a:avLst>
          </a:prstGeom>
          <a:solidFill>
            <a:srgbClr val="00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47816" name="AutoShape 8"/>
          <p:cNvSpPr>
            <a:spLocks noChangeArrowheads="1"/>
          </p:cNvSpPr>
          <p:nvPr/>
        </p:nvSpPr>
        <p:spPr bwMode="auto">
          <a:xfrm>
            <a:off x="4419600" y="5257800"/>
            <a:ext cx="381000" cy="228600"/>
          </a:xfrm>
          <a:prstGeom prst="rightArrow">
            <a:avLst>
              <a:gd name="adj1" fmla="val 50000"/>
              <a:gd name="adj2" fmla="val 41667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47817" name="AutoShape 9"/>
          <p:cNvSpPr>
            <a:spLocks noChangeArrowheads="1"/>
          </p:cNvSpPr>
          <p:nvPr/>
        </p:nvSpPr>
        <p:spPr bwMode="auto">
          <a:xfrm rot="2565255">
            <a:off x="4114800" y="51816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47818" name="AutoShape 10"/>
          <p:cNvSpPr>
            <a:spLocks noChangeArrowheads="1"/>
          </p:cNvSpPr>
          <p:nvPr/>
        </p:nvSpPr>
        <p:spPr bwMode="auto">
          <a:xfrm rot="-3679612">
            <a:off x="3908425" y="5254625"/>
            <a:ext cx="361950" cy="254000"/>
          </a:xfrm>
          <a:prstGeom prst="rightArrow">
            <a:avLst>
              <a:gd name="adj1" fmla="val 50000"/>
              <a:gd name="adj2" fmla="val 3562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1402893015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7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247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247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247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7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247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2000"/>
                                        <p:tgtEl>
                                          <p:spTgt spid="247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2000"/>
                                        <p:tgtEl>
                                          <p:spTgt spid="247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812" grpId="0" animBg="1"/>
      <p:bldP spid="247813" grpId="0" animBg="1"/>
      <p:bldP spid="247813" grpId="1" animBg="1"/>
      <p:bldP spid="247814" grpId="0" animBg="1"/>
      <p:bldP spid="247815" grpId="0" animBg="1"/>
      <p:bldP spid="247816" grpId="0" animBg="1"/>
      <p:bldP spid="247817" grpId="0" animBg="1"/>
      <p:bldP spid="2478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3057745" y="862244"/>
            <a:ext cx="263407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Luật</a:t>
            </a:r>
            <a:r>
              <a:rPr lang="en-US" sz="3600" b="1" u="sng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chơi</a:t>
            </a:r>
            <a:endParaRPr lang="en-US" sz="3600" b="1" u="sng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057745" y="1537055"/>
            <a:ext cx="6086253" cy="3985706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Trên màn hình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xong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thưởng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gian 5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lời đúng bạn sẽ nhận được một phần quà, nếu trả lời sai quyền trả lời sẽ thuộc về bạn </a:t>
            </a:r>
            <a:r>
              <a:rPr lang="en-US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1708828" y="64671"/>
            <a:ext cx="6245571" cy="914124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6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6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6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ĐÀO VÀNG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65C5C52-09B7-4024-8FFF-08FD166C1AAF}"/>
              </a:ext>
            </a:extLst>
          </p:cNvPr>
          <p:cNvGrpSpPr/>
          <p:nvPr/>
        </p:nvGrpSpPr>
        <p:grpSpPr>
          <a:xfrm>
            <a:off x="426943" y="3755066"/>
            <a:ext cx="2211171" cy="2057476"/>
            <a:chOff x="4119963" y="3436882"/>
            <a:chExt cx="2522103" cy="2784913"/>
          </a:xfrm>
        </p:grpSpPr>
        <p:sp>
          <p:nvSpPr>
            <p:cNvPr id="11" name="Rounded Rectangle 26">
              <a:extLst>
                <a:ext uri="{FF2B5EF4-FFF2-40B4-BE49-F238E27FC236}">
                  <a16:creationId xmlns:a16="http://schemas.microsoft.com/office/drawing/2014/main" id="{FA89BFF6-B981-4A91-8380-4CB8A273D888}"/>
                </a:ext>
              </a:extLst>
            </p:cNvPr>
            <p:cNvSpPr/>
            <p:nvPr/>
          </p:nvSpPr>
          <p:spPr>
            <a:xfrm>
              <a:off x="5360275" y="4749526"/>
              <a:ext cx="794588" cy="1472269"/>
            </a:xfrm>
            <a:prstGeom prst="round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25">
              <a:extLst>
                <a:ext uri="{FF2B5EF4-FFF2-40B4-BE49-F238E27FC236}">
                  <a16:creationId xmlns:a16="http://schemas.microsoft.com/office/drawing/2014/main" id="{1469B872-B080-44C2-8A9F-5C2E3E434C22}"/>
                </a:ext>
              </a:extLst>
            </p:cNvPr>
            <p:cNvSpPr/>
            <p:nvPr/>
          </p:nvSpPr>
          <p:spPr>
            <a:xfrm>
              <a:off x="4526278" y="4686789"/>
              <a:ext cx="794588" cy="1472269"/>
            </a:xfrm>
            <a:prstGeom prst="round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20">
              <a:extLst>
                <a:ext uri="{FF2B5EF4-FFF2-40B4-BE49-F238E27FC236}">
                  <a16:creationId xmlns:a16="http://schemas.microsoft.com/office/drawing/2014/main" id="{25D20406-A7C6-4E01-B39F-8DE3C961ABF0}"/>
                </a:ext>
              </a:extLst>
            </p:cNvPr>
            <p:cNvSpPr/>
            <p:nvPr/>
          </p:nvSpPr>
          <p:spPr>
            <a:xfrm>
              <a:off x="4303984" y="3448382"/>
              <a:ext cx="2122981" cy="1899744"/>
            </a:xfrm>
            <a:prstGeom prst="roundRect">
              <a:avLst>
                <a:gd name="adj" fmla="val 21646"/>
              </a:avLst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6DD97C24-AC18-49B1-BC29-CB5E856B1C4E}"/>
                </a:ext>
              </a:extLst>
            </p:cNvPr>
            <p:cNvSpPr/>
            <p:nvPr/>
          </p:nvSpPr>
          <p:spPr>
            <a:xfrm flipV="1">
              <a:off x="4430111" y="3436882"/>
              <a:ext cx="1844566" cy="1348612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BB9207C8-1D1B-461E-ABDC-C1A387441D87}"/>
                </a:ext>
              </a:extLst>
            </p:cNvPr>
            <p:cNvSpPr/>
            <p:nvPr/>
          </p:nvSpPr>
          <p:spPr>
            <a:xfrm>
              <a:off x="5080225" y="4853113"/>
              <a:ext cx="528444" cy="492347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Delay 15">
              <a:extLst>
                <a:ext uri="{FF2B5EF4-FFF2-40B4-BE49-F238E27FC236}">
                  <a16:creationId xmlns:a16="http://schemas.microsoft.com/office/drawing/2014/main" id="{2577FEA5-1E08-456C-A840-A7E3EE14F8F3}"/>
                </a:ext>
              </a:extLst>
            </p:cNvPr>
            <p:cNvSpPr/>
            <p:nvPr/>
          </p:nvSpPr>
          <p:spPr>
            <a:xfrm rot="16200000">
              <a:off x="4729790" y="5582963"/>
              <a:ext cx="387564" cy="794588"/>
            </a:xfrm>
            <a:prstGeom prst="flowChartDelay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Delay 16">
              <a:extLst>
                <a:ext uri="{FF2B5EF4-FFF2-40B4-BE49-F238E27FC236}">
                  <a16:creationId xmlns:a16="http://schemas.microsoft.com/office/drawing/2014/main" id="{126FA6E1-B987-4CCE-B6F6-E6E5B7F3E607}"/>
                </a:ext>
              </a:extLst>
            </p:cNvPr>
            <p:cNvSpPr/>
            <p:nvPr/>
          </p:nvSpPr>
          <p:spPr>
            <a:xfrm rot="16200000">
              <a:off x="5581490" y="5654532"/>
              <a:ext cx="339938" cy="794588"/>
            </a:xfrm>
            <a:prstGeom prst="flowChartDelay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31">
              <a:extLst>
                <a:ext uri="{FF2B5EF4-FFF2-40B4-BE49-F238E27FC236}">
                  <a16:creationId xmlns:a16="http://schemas.microsoft.com/office/drawing/2014/main" id="{8C4ED126-BCF4-4D34-94C1-EECEE10B5298}"/>
                </a:ext>
              </a:extLst>
            </p:cNvPr>
            <p:cNvSpPr/>
            <p:nvPr/>
          </p:nvSpPr>
          <p:spPr>
            <a:xfrm>
              <a:off x="4119963" y="3698333"/>
              <a:ext cx="462675" cy="1346142"/>
            </a:xfrm>
            <a:prstGeom prst="roundRect">
              <a:avLst>
                <a:gd name="adj" fmla="val 49754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32">
              <a:extLst>
                <a:ext uri="{FF2B5EF4-FFF2-40B4-BE49-F238E27FC236}">
                  <a16:creationId xmlns:a16="http://schemas.microsoft.com/office/drawing/2014/main" id="{B5F70F4B-4705-4C84-91A1-AA91EA3F0B47}"/>
                </a:ext>
              </a:extLst>
            </p:cNvPr>
            <p:cNvSpPr/>
            <p:nvPr/>
          </p:nvSpPr>
          <p:spPr>
            <a:xfrm>
              <a:off x="6179391" y="3708184"/>
              <a:ext cx="462675" cy="1346142"/>
            </a:xfrm>
            <a:prstGeom prst="roundRect">
              <a:avLst>
                <a:gd name="adj" fmla="val 49754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A8E99C8-AC64-4D9A-AF2F-F3377031067D}"/>
                </a:ext>
              </a:extLst>
            </p:cNvPr>
            <p:cNvSpPr/>
            <p:nvPr/>
          </p:nvSpPr>
          <p:spPr>
            <a:xfrm>
              <a:off x="5080680" y="4741695"/>
              <a:ext cx="157225" cy="157225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20BC087-7ED0-4C21-B7A5-CCDD7554798B}"/>
                </a:ext>
              </a:extLst>
            </p:cNvPr>
            <p:cNvSpPr/>
            <p:nvPr/>
          </p:nvSpPr>
          <p:spPr>
            <a:xfrm>
              <a:off x="5477708" y="4741695"/>
              <a:ext cx="157225" cy="157225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33">
              <a:extLst>
                <a:ext uri="{FF2B5EF4-FFF2-40B4-BE49-F238E27FC236}">
                  <a16:creationId xmlns:a16="http://schemas.microsoft.com/office/drawing/2014/main" id="{4E0C8968-384A-4A3F-B321-150E1988DFD3}"/>
                </a:ext>
              </a:extLst>
            </p:cNvPr>
            <p:cNvSpPr/>
            <p:nvPr/>
          </p:nvSpPr>
          <p:spPr>
            <a:xfrm flipV="1">
              <a:off x="5138445" y="4782294"/>
              <a:ext cx="443660" cy="81162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7EC7E83-B8E7-48F4-A72D-77F389C90E2C}"/>
              </a:ext>
            </a:extLst>
          </p:cNvPr>
          <p:cNvGrpSpPr/>
          <p:nvPr/>
        </p:nvGrpSpPr>
        <p:grpSpPr>
          <a:xfrm>
            <a:off x="205127" y="4482180"/>
            <a:ext cx="2607296" cy="1667001"/>
            <a:chOff x="9116622" y="4080294"/>
            <a:chExt cx="2973931" cy="225638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F4D8996-3467-45CA-84A3-7AD4E1E28260}"/>
                </a:ext>
              </a:extLst>
            </p:cNvPr>
            <p:cNvGrpSpPr/>
            <p:nvPr/>
          </p:nvGrpSpPr>
          <p:grpSpPr>
            <a:xfrm>
              <a:off x="9353504" y="4080294"/>
              <a:ext cx="2737049" cy="2256382"/>
              <a:chOff x="9080035" y="2596602"/>
              <a:chExt cx="3589900" cy="2959457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D91714F-92A0-46F4-8744-BE17F685C03A}"/>
                  </a:ext>
                </a:extLst>
              </p:cNvPr>
              <p:cNvSpPr/>
              <p:nvPr/>
            </p:nvSpPr>
            <p:spPr>
              <a:xfrm>
                <a:off x="9367325" y="2891878"/>
                <a:ext cx="2552700" cy="1434455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ounded Rectangle 37">
                <a:extLst>
                  <a:ext uri="{FF2B5EF4-FFF2-40B4-BE49-F238E27FC236}">
                    <a16:creationId xmlns:a16="http://schemas.microsoft.com/office/drawing/2014/main" id="{D65F4881-119E-4991-A546-7A1DD1B475F4}"/>
                  </a:ext>
                </a:extLst>
              </p:cNvPr>
              <p:cNvSpPr/>
              <p:nvPr/>
            </p:nvSpPr>
            <p:spPr>
              <a:xfrm>
                <a:off x="11691425" y="2644227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ounded Rectangle 38">
                <a:extLst>
                  <a:ext uri="{FF2B5EF4-FFF2-40B4-BE49-F238E27FC236}">
                    <a16:creationId xmlns:a16="http://schemas.microsoft.com/office/drawing/2014/main" id="{B979116E-DC44-425E-97EE-D7BB46199214}"/>
                  </a:ext>
                </a:extLst>
              </p:cNvPr>
              <p:cNvSpPr/>
              <p:nvPr/>
            </p:nvSpPr>
            <p:spPr>
              <a:xfrm>
                <a:off x="9080035" y="2596602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ounded Rectangle 40">
                <a:extLst>
                  <a:ext uri="{FF2B5EF4-FFF2-40B4-BE49-F238E27FC236}">
                    <a16:creationId xmlns:a16="http://schemas.microsoft.com/office/drawing/2014/main" id="{42E56D64-5E15-45D6-B4B3-C6D5136EEE90}"/>
                  </a:ext>
                </a:extLst>
              </p:cNvPr>
              <p:cNvSpPr/>
              <p:nvPr/>
            </p:nvSpPr>
            <p:spPr>
              <a:xfrm>
                <a:off x="12245433" y="2700638"/>
                <a:ext cx="424502" cy="2855421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Rounded Rectangle 43">
              <a:extLst>
                <a:ext uri="{FF2B5EF4-FFF2-40B4-BE49-F238E27FC236}">
                  <a16:creationId xmlns:a16="http://schemas.microsoft.com/office/drawing/2014/main" id="{6BEC321C-2FC8-4CCB-97E9-D29B6BB9850D}"/>
                </a:ext>
              </a:extLst>
            </p:cNvPr>
            <p:cNvSpPr/>
            <p:nvPr/>
          </p:nvSpPr>
          <p:spPr>
            <a:xfrm>
              <a:off x="9116622" y="4104047"/>
              <a:ext cx="291208" cy="2232629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387459C-58A7-4393-8F8E-FDC95B2C752E}"/>
              </a:ext>
            </a:extLst>
          </p:cNvPr>
          <p:cNvGrpSpPr/>
          <p:nvPr/>
        </p:nvGrpSpPr>
        <p:grpSpPr>
          <a:xfrm>
            <a:off x="-119997" y="1620021"/>
            <a:ext cx="3177743" cy="2166429"/>
            <a:chOff x="3547978" y="824200"/>
            <a:chExt cx="3624593" cy="2932387"/>
          </a:xfrm>
        </p:grpSpPr>
        <p:sp>
          <p:nvSpPr>
            <p:cNvPr id="31" name="Rounded Rectangle 3">
              <a:extLst>
                <a:ext uri="{FF2B5EF4-FFF2-40B4-BE49-F238E27FC236}">
                  <a16:creationId xmlns:a16="http://schemas.microsoft.com/office/drawing/2014/main" id="{143A7DE4-77A1-4D04-92CE-FF339FD0EF61}"/>
                </a:ext>
              </a:extLst>
            </p:cNvPr>
            <p:cNvSpPr/>
            <p:nvPr/>
          </p:nvSpPr>
          <p:spPr>
            <a:xfrm>
              <a:off x="4303986" y="1707070"/>
              <a:ext cx="2112579" cy="2049517"/>
            </a:xfrm>
            <a:prstGeom prst="roundRect">
              <a:avLst>
                <a:gd name="adj" fmla="val 37436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lowchart: Delay 31">
              <a:extLst>
                <a:ext uri="{FF2B5EF4-FFF2-40B4-BE49-F238E27FC236}">
                  <a16:creationId xmlns:a16="http://schemas.microsoft.com/office/drawing/2014/main" id="{4886DAC1-FC11-403D-8485-BFB128F7843A}"/>
                </a:ext>
              </a:extLst>
            </p:cNvPr>
            <p:cNvSpPr/>
            <p:nvPr/>
          </p:nvSpPr>
          <p:spPr>
            <a:xfrm rot="16200000">
              <a:off x="4587765" y="540421"/>
              <a:ext cx="1545023" cy="2112581"/>
            </a:xfrm>
            <a:prstGeom prst="flowChartDelay">
              <a:avLst/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lowchart: Delay 32">
              <a:extLst>
                <a:ext uri="{FF2B5EF4-FFF2-40B4-BE49-F238E27FC236}">
                  <a16:creationId xmlns:a16="http://schemas.microsoft.com/office/drawing/2014/main" id="{0B4792E3-BBDC-43FA-9BC6-767A36C1996C}"/>
                </a:ext>
              </a:extLst>
            </p:cNvPr>
            <p:cNvSpPr/>
            <p:nvPr/>
          </p:nvSpPr>
          <p:spPr>
            <a:xfrm>
              <a:off x="6416565" y="2369223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lowchart: Delay 33">
              <a:extLst>
                <a:ext uri="{FF2B5EF4-FFF2-40B4-BE49-F238E27FC236}">
                  <a16:creationId xmlns:a16="http://schemas.microsoft.com/office/drawing/2014/main" id="{FF55B12F-B00D-4A0B-B275-489829C21C14}"/>
                </a:ext>
              </a:extLst>
            </p:cNvPr>
            <p:cNvSpPr/>
            <p:nvPr/>
          </p:nvSpPr>
          <p:spPr>
            <a:xfrm flipH="1">
              <a:off x="4004439" y="2384991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Moon 34">
              <a:extLst>
                <a:ext uri="{FF2B5EF4-FFF2-40B4-BE49-F238E27FC236}">
                  <a16:creationId xmlns:a16="http://schemas.microsoft.com/office/drawing/2014/main" id="{B9A4F3A6-EFA2-4CDC-8DAC-3957816F3AD8}"/>
                </a:ext>
              </a:extLst>
            </p:cNvPr>
            <p:cNvSpPr/>
            <p:nvPr/>
          </p:nvSpPr>
          <p:spPr>
            <a:xfrm rot="16200000">
              <a:off x="4855450" y="233733"/>
              <a:ext cx="1009650" cy="3624593"/>
            </a:xfrm>
            <a:prstGeom prst="moon">
              <a:avLst>
                <a:gd name="adj" fmla="val 3584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ounded Rectangle 12">
              <a:extLst>
                <a:ext uri="{FF2B5EF4-FFF2-40B4-BE49-F238E27FC236}">
                  <a16:creationId xmlns:a16="http://schemas.microsoft.com/office/drawing/2014/main" id="{FE6DCABE-EE84-4862-82D0-280EB4AC8B19}"/>
                </a:ext>
              </a:extLst>
            </p:cNvPr>
            <p:cNvSpPr/>
            <p:nvPr/>
          </p:nvSpPr>
          <p:spPr>
            <a:xfrm>
              <a:off x="5188531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unded Rectangle 10">
              <a:extLst>
                <a:ext uri="{FF2B5EF4-FFF2-40B4-BE49-F238E27FC236}">
                  <a16:creationId xmlns:a16="http://schemas.microsoft.com/office/drawing/2014/main" id="{ADED1428-DE80-41DF-A53A-DB7131476470}"/>
                </a:ext>
              </a:extLst>
            </p:cNvPr>
            <p:cNvSpPr/>
            <p:nvPr/>
          </p:nvSpPr>
          <p:spPr>
            <a:xfrm>
              <a:off x="5032615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ounded Rectangle 15">
              <a:extLst>
                <a:ext uri="{FF2B5EF4-FFF2-40B4-BE49-F238E27FC236}">
                  <a16:creationId xmlns:a16="http://schemas.microsoft.com/office/drawing/2014/main" id="{AB25ED47-1025-492C-A34A-F0974526F74F}"/>
                </a:ext>
              </a:extLst>
            </p:cNvPr>
            <p:cNvSpPr/>
            <p:nvPr/>
          </p:nvSpPr>
          <p:spPr>
            <a:xfrm>
              <a:off x="5500362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ounded Rectangle 16">
              <a:extLst>
                <a:ext uri="{FF2B5EF4-FFF2-40B4-BE49-F238E27FC236}">
                  <a16:creationId xmlns:a16="http://schemas.microsoft.com/office/drawing/2014/main" id="{E7336AD7-C279-4C27-AF4F-64360B44DA32}"/>
                </a:ext>
              </a:extLst>
            </p:cNvPr>
            <p:cNvSpPr/>
            <p:nvPr/>
          </p:nvSpPr>
          <p:spPr>
            <a:xfrm>
              <a:off x="5344447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ounded Rectangle 17">
              <a:extLst>
                <a:ext uri="{FF2B5EF4-FFF2-40B4-BE49-F238E27FC236}">
                  <a16:creationId xmlns:a16="http://schemas.microsoft.com/office/drawing/2014/main" id="{B2711FD2-F419-4EA1-AA16-D16399F9FFE8}"/>
                </a:ext>
              </a:extLst>
            </p:cNvPr>
            <p:cNvSpPr/>
            <p:nvPr/>
          </p:nvSpPr>
          <p:spPr>
            <a:xfrm>
              <a:off x="5305100" y="2646436"/>
              <a:ext cx="160020" cy="358140"/>
            </a:xfrm>
            <a:prstGeom prst="roundRect">
              <a:avLst>
                <a:gd name="adj" fmla="val 3006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ounded Rectangle 18">
              <a:extLst>
                <a:ext uri="{FF2B5EF4-FFF2-40B4-BE49-F238E27FC236}">
                  <a16:creationId xmlns:a16="http://schemas.microsoft.com/office/drawing/2014/main" id="{F9B5C04F-618C-4E41-8CF1-981F17C0D85A}"/>
                </a:ext>
              </a:extLst>
            </p:cNvPr>
            <p:cNvSpPr/>
            <p:nvPr/>
          </p:nvSpPr>
          <p:spPr>
            <a:xfrm rot="16200000">
              <a:off x="5858731" y="2430052"/>
              <a:ext cx="74628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ounded Rectangle 19">
              <a:extLst>
                <a:ext uri="{FF2B5EF4-FFF2-40B4-BE49-F238E27FC236}">
                  <a16:creationId xmlns:a16="http://schemas.microsoft.com/office/drawing/2014/main" id="{DD80342F-3AB0-4DF7-8FB7-177268BE2508}"/>
                </a:ext>
              </a:extLst>
            </p:cNvPr>
            <p:cNvSpPr/>
            <p:nvPr/>
          </p:nvSpPr>
          <p:spPr>
            <a:xfrm rot="16200000">
              <a:off x="4758181" y="2427361"/>
              <a:ext cx="80010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912" y="5824389"/>
            <a:ext cx="539354" cy="445459"/>
          </a:xfrm>
          <a:prstGeom prst="rect">
            <a:avLst/>
          </a:prstGeom>
        </p:spPr>
      </p:pic>
      <p:pic>
        <p:nvPicPr>
          <p:cNvPr id="44" name="Picture 43">
            <a:hlinkClick r:id="rId5" action="ppaction://hlinksldjump"/>
            <a:extLst>
              <a:ext uri="{FF2B5EF4-FFF2-40B4-BE49-F238E27FC236}">
                <a16:creationId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982" y="5448153"/>
            <a:ext cx="1088460" cy="88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8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1.11111E-6 L -0.00091 0.01644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icture 001"/>
          <p:cNvPicPr>
            <a:picLocks noChangeAspect="1" noChangeArrowheads="1"/>
          </p:cNvPicPr>
          <p:nvPr/>
        </p:nvPicPr>
        <p:blipFill>
          <a:blip r:embed="rId2">
            <a:lum bright="-18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8" t="37642" r="31766" b="36148"/>
          <a:stretch>
            <a:fillRect/>
          </a:stretch>
        </p:blipFill>
        <p:spPr bwMode="auto">
          <a:xfrm>
            <a:off x="228600" y="762000"/>
            <a:ext cx="8686800" cy="60960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0" y="152400"/>
            <a:ext cx="9144000" cy="519113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Lược đồ  khởi nghĩa Hai Bà Trưng</a:t>
            </a:r>
          </a:p>
        </p:txBody>
      </p:sp>
      <p:sp>
        <p:nvSpPr>
          <p:cNvPr id="262148" name="AutoShape 4"/>
          <p:cNvSpPr>
            <a:spLocks noChangeArrowheads="1"/>
          </p:cNvSpPr>
          <p:nvPr/>
        </p:nvSpPr>
        <p:spPr bwMode="auto">
          <a:xfrm>
            <a:off x="4724400" y="5257800"/>
            <a:ext cx="228600" cy="228600"/>
          </a:xfrm>
          <a:prstGeom prst="star24">
            <a:avLst>
              <a:gd name="adj" fmla="val 37500"/>
            </a:avLst>
          </a:prstGeom>
          <a:solidFill>
            <a:srgbClr val="00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62149" name="AutoShape 5"/>
          <p:cNvSpPr>
            <a:spLocks noChangeArrowheads="1"/>
          </p:cNvSpPr>
          <p:nvPr/>
        </p:nvSpPr>
        <p:spPr bwMode="auto">
          <a:xfrm>
            <a:off x="3962400" y="5410200"/>
            <a:ext cx="228600" cy="228600"/>
          </a:xfrm>
          <a:prstGeom prst="star24">
            <a:avLst>
              <a:gd name="adj" fmla="val 37500"/>
            </a:avLst>
          </a:prstGeom>
          <a:solidFill>
            <a:srgbClr val="00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62150" name="AutoShape 6"/>
          <p:cNvSpPr>
            <a:spLocks noChangeArrowheads="1"/>
          </p:cNvSpPr>
          <p:nvPr/>
        </p:nvSpPr>
        <p:spPr bwMode="auto">
          <a:xfrm>
            <a:off x="4343400" y="5334000"/>
            <a:ext cx="228600" cy="228600"/>
          </a:xfrm>
          <a:prstGeom prst="star24">
            <a:avLst>
              <a:gd name="adj" fmla="val 37500"/>
            </a:avLst>
          </a:prstGeom>
          <a:solidFill>
            <a:srgbClr val="00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62151" name="AutoShape 7"/>
          <p:cNvSpPr>
            <a:spLocks noChangeArrowheads="1"/>
          </p:cNvSpPr>
          <p:nvPr/>
        </p:nvSpPr>
        <p:spPr bwMode="auto">
          <a:xfrm>
            <a:off x="4038600" y="5181600"/>
            <a:ext cx="228600" cy="228600"/>
          </a:xfrm>
          <a:prstGeom prst="star24">
            <a:avLst>
              <a:gd name="adj" fmla="val 37500"/>
            </a:avLst>
          </a:prstGeom>
          <a:solidFill>
            <a:srgbClr val="00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62152" name="AutoShape 8"/>
          <p:cNvSpPr>
            <a:spLocks noChangeArrowheads="1"/>
          </p:cNvSpPr>
          <p:nvPr/>
        </p:nvSpPr>
        <p:spPr bwMode="auto">
          <a:xfrm>
            <a:off x="4419600" y="5257800"/>
            <a:ext cx="381000" cy="228600"/>
          </a:xfrm>
          <a:prstGeom prst="rightArrow">
            <a:avLst>
              <a:gd name="adj1" fmla="val 50000"/>
              <a:gd name="adj2" fmla="val 41667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62153" name="AutoShape 9"/>
          <p:cNvSpPr>
            <a:spLocks noChangeArrowheads="1"/>
          </p:cNvSpPr>
          <p:nvPr/>
        </p:nvSpPr>
        <p:spPr bwMode="auto">
          <a:xfrm rot="2565255">
            <a:off x="4114800" y="52578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62154" name="AutoShape 10"/>
          <p:cNvSpPr>
            <a:spLocks noChangeArrowheads="1"/>
          </p:cNvSpPr>
          <p:nvPr/>
        </p:nvSpPr>
        <p:spPr bwMode="auto">
          <a:xfrm rot="-3679612">
            <a:off x="3908425" y="5330825"/>
            <a:ext cx="361950" cy="254000"/>
          </a:xfrm>
          <a:prstGeom prst="rightArrow">
            <a:avLst>
              <a:gd name="adj1" fmla="val 50000"/>
              <a:gd name="adj2" fmla="val 3562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4135758182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2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262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3000"/>
                                        <p:tgtEl>
                                          <p:spTgt spid="262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62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62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262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262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262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62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262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2000"/>
                                        <p:tgtEl>
                                          <p:spTgt spid="262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262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2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7" dur="2000"/>
                                        <p:tgtEl>
                                          <p:spTgt spid="262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6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262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262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53" presetID="2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262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57" presetID="8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" dur="2000" fill="hold"/>
                                        <p:tgtEl>
                                          <p:spTgt spid="262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148" grpId="0" animBg="1"/>
      <p:bldP spid="262148" grpId="1" animBg="1"/>
      <p:bldP spid="262149" grpId="0" animBg="1"/>
      <p:bldP spid="262149" grpId="1" animBg="1"/>
      <p:bldP spid="262150" grpId="0" animBg="1"/>
      <p:bldP spid="262151" grpId="0" animBg="1"/>
      <p:bldP spid="262151" grpId="1" animBg="1"/>
      <p:bldP spid="262152" grpId="0" animBg="1"/>
      <p:bldP spid="262152" grpId="1" animBg="1"/>
      <p:bldP spid="262152" grpId="2" animBg="1"/>
      <p:bldP spid="262153" grpId="0" animBg="1"/>
      <p:bldP spid="262153" grpId="1" animBg="1"/>
      <p:bldP spid="262154" grpId="0" animBg="1"/>
      <p:bldP spid="262154" grpId="1" animBg="1"/>
      <p:bldP spid="262154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icture 001"/>
          <p:cNvPicPr>
            <a:picLocks noChangeAspect="1" noChangeArrowheads="1"/>
          </p:cNvPicPr>
          <p:nvPr/>
        </p:nvPicPr>
        <p:blipFill>
          <a:blip r:embed="rId2">
            <a:lum bright="-18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8" t="37642" r="31766" b="36148"/>
          <a:stretch>
            <a:fillRect/>
          </a:stretch>
        </p:blipFill>
        <p:spPr bwMode="auto">
          <a:xfrm>
            <a:off x="165100" y="762000"/>
            <a:ext cx="8763000" cy="60960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0" y="152400"/>
            <a:ext cx="9144000" cy="519113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Lược đồ  khởi nghĩa Hai Bà Trưng</a:t>
            </a:r>
          </a:p>
        </p:txBody>
      </p:sp>
      <p:sp>
        <p:nvSpPr>
          <p:cNvPr id="236548" name="AutoShape 4"/>
          <p:cNvSpPr>
            <a:spLocks noChangeArrowheads="1"/>
          </p:cNvSpPr>
          <p:nvPr/>
        </p:nvSpPr>
        <p:spPr bwMode="auto">
          <a:xfrm>
            <a:off x="4400550" y="5257800"/>
            <a:ext cx="228600" cy="228600"/>
          </a:xfrm>
          <a:prstGeom prst="star24">
            <a:avLst>
              <a:gd name="adj" fmla="val 37500"/>
            </a:avLst>
          </a:prstGeom>
          <a:solidFill>
            <a:srgbClr val="00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36549" name="AutoShape 5"/>
          <p:cNvSpPr>
            <a:spLocks noChangeArrowheads="1"/>
          </p:cNvSpPr>
          <p:nvPr/>
        </p:nvSpPr>
        <p:spPr bwMode="auto">
          <a:xfrm>
            <a:off x="3943350" y="5410200"/>
            <a:ext cx="228600" cy="228600"/>
          </a:xfrm>
          <a:prstGeom prst="star24">
            <a:avLst>
              <a:gd name="adj" fmla="val 37500"/>
            </a:avLst>
          </a:prstGeom>
          <a:solidFill>
            <a:srgbClr val="00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36551" name="AutoShape 7"/>
          <p:cNvSpPr>
            <a:spLocks noChangeArrowheads="1"/>
          </p:cNvSpPr>
          <p:nvPr/>
        </p:nvSpPr>
        <p:spPr bwMode="auto">
          <a:xfrm>
            <a:off x="4724400" y="5257800"/>
            <a:ext cx="228600" cy="228600"/>
          </a:xfrm>
          <a:prstGeom prst="star24">
            <a:avLst>
              <a:gd name="adj" fmla="val 37500"/>
            </a:avLst>
          </a:prstGeom>
          <a:solidFill>
            <a:srgbClr val="00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36552" name="AutoShape 8"/>
          <p:cNvSpPr>
            <a:spLocks noChangeArrowheads="1"/>
          </p:cNvSpPr>
          <p:nvPr/>
        </p:nvSpPr>
        <p:spPr bwMode="auto">
          <a:xfrm>
            <a:off x="4076700" y="5105400"/>
            <a:ext cx="228600" cy="228600"/>
          </a:xfrm>
          <a:prstGeom prst="star24">
            <a:avLst>
              <a:gd name="adj" fmla="val 37500"/>
            </a:avLst>
          </a:prstGeom>
          <a:solidFill>
            <a:srgbClr val="00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36553" name="AutoShape 9"/>
          <p:cNvSpPr>
            <a:spLocks noChangeArrowheads="1"/>
          </p:cNvSpPr>
          <p:nvPr/>
        </p:nvSpPr>
        <p:spPr bwMode="auto">
          <a:xfrm>
            <a:off x="4495800" y="5257800"/>
            <a:ext cx="381000" cy="228600"/>
          </a:xfrm>
          <a:prstGeom prst="rightArrow">
            <a:avLst>
              <a:gd name="adj1" fmla="val 50000"/>
              <a:gd name="adj2" fmla="val 41667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36554" name="AutoShape 10"/>
          <p:cNvSpPr>
            <a:spLocks noChangeArrowheads="1"/>
          </p:cNvSpPr>
          <p:nvPr/>
        </p:nvSpPr>
        <p:spPr bwMode="auto">
          <a:xfrm rot="2565255">
            <a:off x="4114800" y="5105400"/>
            <a:ext cx="457200" cy="1524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36555" name="AutoShape 11"/>
          <p:cNvSpPr>
            <a:spLocks noChangeArrowheads="1"/>
          </p:cNvSpPr>
          <p:nvPr/>
        </p:nvSpPr>
        <p:spPr bwMode="auto">
          <a:xfrm rot="-3679612">
            <a:off x="3908425" y="5311775"/>
            <a:ext cx="361950" cy="254000"/>
          </a:xfrm>
          <a:prstGeom prst="rightArrow">
            <a:avLst>
              <a:gd name="adj1" fmla="val 50000"/>
              <a:gd name="adj2" fmla="val 3562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pic>
        <p:nvPicPr>
          <p:cNvPr id="236556" name="Picture 12" descr="trungvuongzt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62000"/>
            <a:ext cx="4572000" cy="23622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6557" name="Text Box 13"/>
          <p:cNvSpPr txBox="1">
            <a:spLocks noChangeArrowheads="1"/>
          </p:cNvSpPr>
          <p:nvPr/>
        </p:nvSpPr>
        <p:spPr bwMode="auto">
          <a:xfrm>
            <a:off x="4495800" y="3200400"/>
            <a:ext cx="3581400" cy="125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</a:rPr>
              <a:t>“ Một xin rửa sạch nước thù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</a:rPr>
              <a:t>  Hai xin đem lại nghiệp xưa họ Hùng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</a:rPr>
              <a:t>           Ba kẻo oan ức lòng chồng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</a:rPr>
              <a:t>  Bốn xin vẻn vẹn sở công lênh này”</a:t>
            </a:r>
            <a:r>
              <a:rPr lang="en-US" altLang="en-US" sz="1400" b="1"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  <a:endParaRPr lang="en-US" altLang="en-US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36558" name="Picture 14" descr="Untitled-16 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62000"/>
            <a:ext cx="4572000" cy="23622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6559" name="Rectangle 15"/>
          <p:cNvSpPr>
            <a:spLocks noChangeArrowheads="1"/>
          </p:cNvSpPr>
          <p:nvPr/>
        </p:nvSpPr>
        <p:spPr bwMode="auto">
          <a:xfrm>
            <a:off x="4572000" y="2438400"/>
            <a:ext cx="3276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      Ng</a:t>
            </a:r>
            <a:r>
              <a:rPr lang="vi-VN" altLang="en-US" sz="1800">
                <a:solidFill>
                  <a:srgbClr val="FF0000"/>
                </a:solidFill>
              </a:rPr>
              <a:t>àn</a:t>
            </a:r>
            <a:r>
              <a:rPr lang="en-US" altLang="en-US" sz="1800">
                <a:solidFill>
                  <a:srgbClr val="FF0000"/>
                </a:solidFill>
              </a:rPr>
              <a:t> t</a:t>
            </a:r>
            <a:r>
              <a:rPr lang="vi-VN" altLang="en-US" sz="1800">
                <a:solidFill>
                  <a:srgbClr val="FF0000"/>
                </a:solidFill>
              </a:rPr>
              <a:t>â</a:t>
            </a:r>
            <a:r>
              <a:rPr lang="en-US" altLang="en-US" sz="1800">
                <a:solidFill>
                  <a:srgbClr val="FF0000"/>
                </a:solidFill>
              </a:rPr>
              <a:t>y n</a:t>
            </a:r>
            <a:r>
              <a:rPr lang="vi-VN" altLang="en-US" sz="1800">
                <a:solidFill>
                  <a:srgbClr val="FF0000"/>
                </a:solidFill>
              </a:rPr>
              <a:t>ổi</a:t>
            </a:r>
            <a:r>
              <a:rPr lang="en-US" altLang="en-US" sz="1800">
                <a:solidFill>
                  <a:srgbClr val="FF0000"/>
                </a:solidFill>
              </a:rPr>
              <a:t> </a:t>
            </a:r>
            <a:r>
              <a:rPr lang="vi-VN" altLang="en-US" sz="1800">
                <a:solidFill>
                  <a:srgbClr val="FF0000"/>
                </a:solidFill>
              </a:rPr>
              <a:t>áng phong trần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1800">
                <a:solidFill>
                  <a:srgbClr val="FF0000"/>
                </a:solidFill>
              </a:rPr>
              <a:t>Ầm ầm binh mã xuống gần Long Biên</a:t>
            </a:r>
          </a:p>
        </p:txBody>
      </p:sp>
      <p:pic>
        <p:nvPicPr>
          <p:cNvPr id="236560" name="Picture 16" descr="Untitled-17"/>
          <p:cNvPicPr>
            <a:picLocks noChangeAspect="1" noChangeArrowheads="1"/>
          </p:cNvPicPr>
          <p:nvPr/>
        </p:nvPicPr>
        <p:blipFill>
          <a:blip r:embed="rId5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62000"/>
            <a:ext cx="4572000" cy="23622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6561" name="Picture 17" descr="Untitled-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62000"/>
            <a:ext cx="4572000" cy="23622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6562" name="Picture 18" descr="Untitled-21"/>
          <p:cNvPicPr>
            <a:picLocks noChangeAspect="1" noChangeArrowheads="1"/>
          </p:cNvPicPr>
          <p:nvPr/>
        </p:nvPicPr>
        <p:blipFill>
          <a:blip r:embed="rId7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62000"/>
            <a:ext cx="4572000" cy="23622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753281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6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35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36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6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236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236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236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8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2365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236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365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365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236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6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2365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9" dur="2000"/>
                                        <p:tgtEl>
                                          <p:spTgt spid="236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6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365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365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6" dur="2000"/>
                                        <p:tgtEl>
                                          <p:spTgt spid="236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0" dur="2000"/>
                                        <p:tgtEl>
                                          <p:spTgt spid="236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2365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6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8" dur="2000"/>
                                        <p:tgtEl>
                                          <p:spTgt spid="236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2000" fill="hold"/>
                                        <p:tgtEl>
                                          <p:spTgt spid="2365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36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6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2365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2365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"/>
                                        <p:tgtEl>
                                          <p:spTgt spid="2365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400" fill="hold"/>
                                        <p:tgtEl>
                                          <p:spTgt spid="236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00" fill="hold"/>
                                        <p:tgtEl>
                                          <p:spTgt spid="236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6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6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6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6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36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3" dur="500"/>
                                        <p:tgtEl>
                                          <p:spTgt spid="2365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6" presetID="8" presetClass="emph" presetSubtype="0" repeatCount="1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7" dur="2000" fill="hold"/>
                                        <p:tgtEl>
                                          <p:spTgt spid="2365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9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365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6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6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105" presetID="8" presetClass="emph" presetSubtype="0" repeatCount="1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6" dur="2000" fill="hold"/>
                                        <p:tgtEl>
                                          <p:spTgt spid="2365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548" grpId="0" animBg="1"/>
      <p:bldP spid="236548" grpId="1" animBg="1"/>
      <p:bldP spid="236549" grpId="0" animBg="1"/>
      <p:bldP spid="236549" grpId="1" animBg="1"/>
      <p:bldP spid="236551" grpId="0" animBg="1"/>
      <p:bldP spid="236551" grpId="1" animBg="1"/>
      <p:bldP spid="236551" grpId="2" animBg="1"/>
      <p:bldP spid="236551" grpId="3" animBg="1"/>
      <p:bldP spid="236552" grpId="0" animBg="1"/>
      <p:bldP spid="236552" grpId="1" animBg="1"/>
      <p:bldP spid="236553" grpId="0" animBg="1"/>
      <p:bldP spid="236553" grpId="1" animBg="1"/>
      <p:bldP spid="236553" grpId="2" animBg="1"/>
      <p:bldP spid="236554" grpId="0" animBg="1"/>
      <p:bldP spid="236554" grpId="1" animBg="1"/>
      <p:bldP spid="236554" grpId="2" animBg="1"/>
      <p:bldP spid="236555" grpId="0" animBg="1"/>
      <p:bldP spid="236555" grpId="1" animBg="1"/>
      <p:bldP spid="236555" grpId="2" animBg="1"/>
      <p:bldP spid="236557" grpId="0"/>
      <p:bldP spid="236557" grpId="1"/>
      <p:bldP spid="23655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61"/>
            <a:ext cx="9144000" cy="6771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26832" y="2291379"/>
            <a:ext cx="1097281" cy="1477328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Diễn</a:t>
            </a:r>
            <a:r>
              <a:rPr lang="en-US" b="1" dirty="0"/>
              <a:t> </a:t>
            </a:r>
            <a:r>
              <a:rPr lang="en-US" b="1" dirty="0" err="1"/>
              <a:t>biến</a:t>
            </a:r>
            <a:endParaRPr lang="vi-VN" b="1" dirty="0"/>
          </a:p>
          <a:p>
            <a:pPr algn="ctr"/>
            <a:r>
              <a:rPr lang="vi-VN" b="1" dirty="0"/>
              <a:t>của cuộc khởi nghĩa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4572000" y="541643"/>
            <a:ext cx="4389120" cy="147003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b="1" dirty="0">
                <a:solidFill>
                  <a:srgbClr val="00B050"/>
                </a:solidFill>
                <a:latin typeface="+mj-lt"/>
              </a:rPr>
              <a:t> </a:t>
            </a:r>
            <a:r>
              <a:rPr lang="vi-VN" b="1" dirty="0">
                <a:solidFill>
                  <a:srgbClr val="7030A0"/>
                </a:solidFill>
                <a:latin typeface="+mj-lt"/>
              </a:rPr>
              <a:t>- </a:t>
            </a:r>
            <a:r>
              <a:rPr lang="vi-VN" b="1" dirty="0">
                <a:solidFill>
                  <a:srgbClr val="7030A0"/>
                </a:solidFill>
                <a:latin typeface="OpenSans"/>
              </a:rPr>
              <a:t>Mùa xuân năm 40, Hai Bà Trưng dựng cờ khởi nghĩa ở Hát Môn (Hà Nội).</a:t>
            </a:r>
          </a:p>
          <a:p>
            <a:pPr algn="just"/>
            <a:r>
              <a:rPr lang="vi-VN" b="1" dirty="0">
                <a:solidFill>
                  <a:srgbClr val="7030A0"/>
                </a:solidFill>
                <a:latin typeface="OpenSans"/>
              </a:rPr>
              <a:t>- Cuộc khởi nghĩa nhanh chóng được nhân dân khắp nơi ủng hộ.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0" y="2382120"/>
            <a:ext cx="4389120" cy="11618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dirty="0">
                <a:solidFill>
                  <a:srgbClr val="00B050"/>
                </a:solidFill>
              </a:rPr>
              <a:t>  </a:t>
            </a:r>
            <a:r>
              <a:rPr lang="vi-VN" dirty="0">
                <a:solidFill>
                  <a:srgbClr val="000000"/>
                </a:solidFill>
                <a:latin typeface="OpenSans"/>
              </a:rPr>
              <a:t>- </a:t>
            </a:r>
            <a:r>
              <a:rPr lang="vi-VN" b="1" dirty="0">
                <a:solidFill>
                  <a:srgbClr val="7030A0"/>
                </a:solidFill>
                <a:latin typeface="OpenSans"/>
              </a:rPr>
              <a:t>Nghĩa quân nhanh chóng đánh bại kẻ thù, làm chủ Mê Linh, rồi từ Mê Linh tiến đánh Cổ Loa và Luy Lâu.</a:t>
            </a:r>
          </a:p>
          <a:p>
            <a:endParaRPr lang="en-US" sz="1600" b="1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32557" y="3897850"/>
            <a:ext cx="4389120" cy="11618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b="1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b="1" dirty="0">
                <a:solidFill>
                  <a:srgbClr val="00B050"/>
                </a:solidFill>
                <a:latin typeface="+mj-lt"/>
              </a:rPr>
              <a:t>- </a:t>
            </a:r>
            <a:r>
              <a:rPr lang="vi-VN" b="1" dirty="0">
                <a:solidFill>
                  <a:srgbClr val="7030A0"/>
                </a:solidFill>
                <a:latin typeface="OpenSans"/>
              </a:rPr>
              <a:t>Tô Định hoảng hốt bỏ chạy về nước. Quân Hán ở các quận khác cũng bị đánh tan.</a:t>
            </a:r>
          </a:p>
          <a:p>
            <a:pPr algn="just"/>
            <a:r>
              <a:rPr lang="vi-VN" b="1" dirty="0">
                <a:solidFill>
                  <a:srgbClr val="7030A0"/>
                </a:solidFill>
                <a:latin typeface="OpenSans"/>
              </a:rPr>
              <a:t>=&gt; Cuộc khởi nghĩa giành thắng lợi.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324113" y="1527586"/>
            <a:ext cx="1247887" cy="1082937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304391" y="2894429"/>
            <a:ext cx="1267609" cy="1747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endCxn id="6" idx="1"/>
          </p:cNvCxnSpPr>
          <p:nvPr/>
        </p:nvCxnSpPr>
        <p:spPr>
          <a:xfrm>
            <a:off x="3324113" y="3190041"/>
            <a:ext cx="1208444" cy="128872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236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61"/>
            <a:ext cx="9144000" cy="6771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28047" y="645459"/>
            <a:ext cx="5970494" cy="830997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Cuộc</a:t>
            </a:r>
            <a:r>
              <a:rPr lang="en-US" sz="2400" dirty="0"/>
              <a:t> </a:t>
            </a:r>
            <a:r>
              <a:rPr lang="en-US" sz="2400" dirty="0" err="1"/>
              <a:t>khởi</a:t>
            </a:r>
            <a:r>
              <a:rPr lang="en-US" sz="2400" dirty="0"/>
              <a:t> </a:t>
            </a:r>
            <a:r>
              <a:rPr lang="en-US" sz="2400" dirty="0" err="1"/>
              <a:t>nghĩa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Bà</a:t>
            </a:r>
            <a:r>
              <a:rPr lang="en-US" sz="2400" dirty="0"/>
              <a:t> </a:t>
            </a:r>
            <a:r>
              <a:rPr lang="en-US" sz="2400" dirty="0" err="1"/>
              <a:t>Trưng</a:t>
            </a:r>
            <a:r>
              <a:rPr lang="en-US" sz="2400" dirty="0"/>
              <a:t>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đạt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thế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</a:t>
            </a:r>
          </a:p>
        </p:txBody>
      </p:sp>
      <p:sp>
        <p:nvSpPr>
          <p:cNvPr id="4" name="Oval 3"/>
          <p:cNvSpPr/>
          <p:nvPr/>
        </p:nvSpPr>
        <p:spPr>
          <a:xfrm>
            <a:off x="1929653" y="2443330"/>
            <a:ext cx="7167282" cy="2057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00"/>
                </a:solidFill>
              </a:rPr>
              <a:t>- </a:t>
            </a:r>
            <a:r>
              <a:rPr lang="en-US" sz="2000" b="1" dirty="0" err="1">
                <a:solidFill>
                  <a:srgbClr val="FFFF00"/>
                </a:solidFill>
              </a:rPr>
              <a:t>Trong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vòng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không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đầy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một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tháng</a:t>
            </a:r>
            <a:r>
              <a:rPr lang="en-US" sz="2000" b="1" dirty="0">
                <a:solidFill>
                  <a:srgbClr val="FFFF00"/>
                </a:solidFill>
              </a:rPr>
              <a:t>, </a:t>
            </a:r>
          </a:p>
          <a:p>
            <a:pPr algn="ctr"/>
            <a:r>
              <a:rPr lang="en-US" sz="2000" b="1" dirty="0" err="1">
                <a:solidFill>
                  <a:srgbClr val="FFFF00"/>
                </a:solidFill>
              </a:rPr>
              <a:t>cuộc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khởi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nghĩa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hoàn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toàn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thắng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lợi</a:t>
            </a:r>
            <a:r>
              <a:rPr lang="en-US" sz="2000" b="1" dirty="0">
                <a:solidFill>
                  <a:srgbClr val="FFFF00"/>
                </a:solidFill>
              </a:rPr>
              <a:t>.</a:t>
            </a:r>
          </a:p>
          <a:p>
            <a:pPr algn="ctr"/>
            <a:r>
              <a:rPr lang="en-US" sz="2000" b="1" dirty="0">
                <a:solidFill>
                  <a:srgbClr val="FFFF00"/>
                </a:solidFill>
              </a:rPr>
              <a:t>- </a:t>
            </a:r>
            <a:r>
              <a:rPr lang="en-US" sz="2000" b="1" dirty="0" err="1">
                <a:solidFill>
                  <a:srgbClr val="FFFF00"/>
                </a:solidFill>
              </a:rPr>
              <a:t>Quân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Hán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bỏ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của</a:t>
            </a:r>
            <a:r>
              <a:rPr lang="en-US" sz="2000" b="1" dirty="0">
                <a:solidFill>
                  <a:srgbClr val="FFFF00"/>
                </a:solidFill>
              </a:rPr>
              <a:t>, </a:t>
            </a:r>
            <a:r>
              <a:rPr lang="en-US" sz="2000" b="1" dirty="0" err="1">
                <a:solidFill>
                  <a:srgbClr val="FFFF00"/>
                </a:solidFill>
              </a:rPr>
              <a:t>bỏ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vũ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khí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chạy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thoát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thân</a:t>
            </a:r>
            <a:r>
              <a:rPr lang="en-US" sz="2000" b="1" dirty="0">
                <a:solidFill>
                  <a:srgbClr val="FFFF00"/>
                </a:solidFill>
              </a:rPr>
              <a:t>.</a:t>
            </a:r>
          </a:p>
          <a:p>
            <a:pPr algn="ctr"/>
            <a:r>
              <a:rPr lang="en-US" sz="2000" b="1" dirty="0">
                <a:solidFill>
                  <a:srgbClr val="FFFF00"/>
                </a:solidFill>
              </a:rPr>
              <a:t>- </a:t>
            </a:r>
            <a:r>
              <a:rPr lang="en-US" sz="2000" b="1" dirty="0" err="1">
                <a:solidFill>
                  <a:srgbClr val="FFFF00"/>
                </a:solidFill>
              </a:rPr>
              <a:t>Tô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Định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phải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cải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trang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làm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dân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thường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trốn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về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nước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70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61"/>
            <a:ext cx="9144000" cy="6771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28047" y="645459"/>
            <a:ext cx="5970494" cy="830997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Cuộc</a:t>
            </a:r>
            <a:r>
              <a:rPr lang="en-US" sz="2400" dirty="0"/>
              <a:t> </a:t>
            </a:r>
            <a:r>
              <a:rPr lang="en-US" sz="2400" dirty="0" err="1"/>
              <a:t>khởi</a:t>
            </a:r>
            <a:r>
              <a:rPr lang="en-US" sz="2400" dirty="0"/>
              <a:t> </a:t>
            </a:r>
            <a:r>
              <a:rPr lang="en-US" sz="2400" dirty="0" err="1"/>
              <a:t>nghĩa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Bà</a:t>
            </a:r>
            <a:r>
              <a:rPr lang="en-US" sz="2400" dirty="0"/>
              <a:t> </a:t>
            </a:r>
            <a:r>
              <a:rPr lang="en-US" sz="2400" dirty="0" err="1"/>
              <a:t>Trưng</a:t>
            </a:r>
            <a:r>
              <a:rPr lang="en-US" sz="2400" dirty="0"/>
              <a:t> </a:t>
            </a:r>
            <a:r>
              <a:rPr lang="en-US" sz="2400" dirty="0" err="1"/>
              <a:t>thắng</a:t>
            </a:r>
            <a:r>
              <a:rPr lang="en-US" sz="2400" dirty="0"/>
              <a:t> </a:t>
            </a:r>
            <a:r>
              <a:rPr lang="en-US" sz="2400" dirty="0" err="1"/>
              <a:t>lợi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ý </a:t>
            </a:r>
            <a:r>
              <a:rPr lang="en-US" sz="2400" dirty="0" err="1"/>
              <a:t>nghĩa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thế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</a:t>
            </a:r>
          </a:p>
        </p:txBody>
      </p:sp>
      <p:sp>
        <p:nvSpPr>
          <p:cNvPr id="4" name="Oval 3"/>
          <p:cNvSpPr/>
          <p:nvPr/>
        </p:nvSpPr>
        <p:spPr>
          <a:xfrm>
            <a:off x="3005417" y="1936376"/>
            <a:ext cx="4726642" cy="267193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- </a:t>
            </a:r>
            <a:r>
              <a:rPr lang="en-US" sz="2400" b="1" dirty="0" err="1">
                <a:solidFill>
                  <a:srgbClr val="FFFF00"/>
                </a:solidFill>
              </a:rPr>
              <a:t>Sau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hơn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hai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thế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kỉ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bị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phong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kiến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nước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ngoài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đô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hộ</a:t>
            </a:r>
            <a:r>
              <a:rPr lang="en-US" sz="2400" b="1" dirty="0">
                <a:solidFill>
                  <a:srgbClr val="FFFF00"/>
                </a:solidFill>
              </a:rPr>
              <a:t>, </a:t>
            </a:r>
            <a:r>
              <a:rPr lang="en-US" sz="2400" b="1" dirty="0" err="1">
                <a:solidFill>
                  <a:srgbClr val="FFFF00"/>
                </a:solidFill>
              </a:rPr>
              <a:t>từ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năm</a:t>
            </a:r>
            <a:r>
              <a:rPr lang="en-US" sz="2400" b="1" dirty="0">
                <a:solidFill>
                  <a:srgbClr val="FFFF00"/>
                </a:solidFill>
              </a:rPr>
              <a:t> 179 TCN  </a:t>
            </a:r>
            <a:r>
              <a:rPr lang="en-US" sz="2400" b="1" dirty="0" err="1">
                <a:solidFill>
                  <a:srgbClr val="FFFF00"/>
                </a:solidFill>
              </a:rPr>
              <a:t>đến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năm</a:t>
            </a:r>
            <a:r>
              <a:rPr lang="en-US" sz="2400" b="1" dirty="0">
                <a:solidFill>
                  <a:srgbClr val="FFFF00"/>
                </a:solidFill>
              </a:rPr>
              <a:t> 40, </a:t>
            </a:r>
            <a:r>
              <a:rPr lang="en-US" sz="2400" b="1" dirty="0" err="1">
                <a:solidFill>
                  <a:srgbClr val="FFFF00"/>
                </a:solidFill>
              </a:rPr>
              <a:t>lần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đầu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tiên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nhân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dân</a:t>
            </a:r>
            <a:r>
              <a:rPr lang="en-US" sz="2400" b="1" dirty="0">
                <a:solidFill>
                  <a:srgbClr val="FFFF00"/>
                </a:solidFill>
              </a:rPr>
              <a:t> ta </a:t>
            </a:r>
            <a:r>
              <a:rPr lang="en-US" sz="2400" b="1" dirty="0" err="1">
                <a:solidFill>
                  <a:srgbClr val="FFFF00"/>
                </a:solidFill>
              </a:rPr>
              <a:t>giành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được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độc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lập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24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61"/>
            <a:ext cx="9144000" cy="6771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28047" y="645459"/>
            <a:ext cx="5970494" cy="1200329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Cuộc</a:t>
            </a:r>
            <a:r>
              <a:rPr lang="en-US" sz="2400" dirty="0"/>
              <a:t> </a:t>
            </a:r>
            <a:r>
              <a:rPr lang="en-US" sz="2400" dirty="0" err="1"/>
              <a:t>khởi</a:t>
            </a:r>
            <a:r>
              <a:rPr lang="en-US" sz="2400" dirty="0"/>
              <a:t> </a:t>
            </a:r>
            <a:r>
              <a:rPr lang="en-US" sz="2400" dirty="0" err="1"/>
              <a:t>nghĩa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Bà</a:t>
            </a:r>
            <a:r>
              <a:rPr lang="en-US" sz="2400" dirty="0"/>
              <a:t> </a:t>
            </a:r>
            <a:r>
              <a:rPr lang="en-US" sz="2400" dirty="0" err="1"/>
              <a:t>Trưng</a:t>
            </a:r>
            <a:r>
              <a:rPr lang="en-US" sz="2400" dirty="0"/>
              <a:t> </a:t>
            </a:r>
            <a:r>
              <a:rPr lang="en-US" sz="2400" dirty="0" err="1"/>
              <a:t>thắng</a:t>
            </a:r>
            <a:r>
              <a:rPr lang="en-US" sz="2400" dirty="0"/>
              <a:t> </a:t>
            </a:r>
            <a:r>
              <a:rPr lang="en-US" sz="2400" dirty="0" err="1"/>
              <a:t>lợi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lên</a:t>
            </a:r>
            <a:r>
              <a:rPr lang="en-US" sz="2400" dirty="0"/>
              <a:t> </a:t>
            </a:r>
            <a:r>
              <a:rPr lang="en-US" sz="2400" dirty="0" err="1"/>
              <a:t>điều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tinh</a:t>
            </a:r>
            <a:r>
              <a:rPr lang="en-US" sz="2400" dirty="0"/>
              <a:t> </a:t>
            </a:r>
            <a:r>
              <a:rPr lang="en-US" sz="2400" dirty="0" err="1"/>
              <a:t>thần</a:t>
            </a:r>
            <a:r>
              <a:rPr lang="en-US" sz="2400" dirty="0"/>
              <a:t> </a:t>
            </a:r>
            <a:r>
              <a:rPr lang="en-US" sz="2400" dirty="0" err="1"/>
              <a:t>yêu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nhân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ta?</a:t>
            </a:r>
          </a:p>
        </p:txBody>
      </p:sp>
      <p:sp>
        <p:nvSpPr>
          <p:cNvPr id="4" name="Oval 3"/>
          <p:cNvSpPr/>
          <p:nvPr/>
        </p:nvSpPr>
        <p:spPr>
          <a:xfrm>
            <a:off x="2857499" y="2405186"/>
            <a:ext cx="4726642" cy="267193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- </a:t>
            </a:r>
            <a:r>
              <a:rPr lang="en-US" sz="2400" b="1" dirty="0" err="1">
                <a:solidFill>
                  <a:srgbClr val="FFFF00"/>
                </a:solidFill>
              </a:rPr>
              <a:t>Nhân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dân</a:t>
            </a:r>
            <a:r>
              <a:rPr lang="en-US" sz="2400" b="1" dirty="0">
                <a:solidFill>
                  <a:srgbClr val="FFFF00"/>
                </a:solidFill>
              </a:rPr>
              <a:t> ta </a:t>
            </a:r>
            <a:r>
              <a:rPr lang="en-US" sz="2400" b="1" dirty="0" err="1">
                <a:solidFill>
                  <a:srgbClr val="FFFF00"/>
                </a:solidFill>
              </a:rPr>
              <a:t>rất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yêu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nước</a:t>
            </a:r>
            <a:r>
              <a:rPr lang="en-US" sz="2400" b="1" dirty="0">
                <a:solidFill>
                  <a:srgbClr val="FFFF00"/>
                </a:solidFill>
              </a:rPr>
              <a:t>, </a:t>
            </a:r>
            <a:r>
              <a:rPr lang="en-US" sz="2400" b="1" dirty="0" err="1">
                <a:solidFill>
                  <a:srgbClr val="FFFF00"/>
                </a:solidFill>
              </a:rPr>
              <a:t>có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truyền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thống</a:t>
            </a:r>
            <a:r>
              <a:rPr lang="en-US" sz="2400" b="1" dirty="0">
                <a:solidFill>
                  <a:srgbClr val="FFFF00"/>
                </a:solidFill>
              </a:rPr>
              <a:t>  </a:t>
            </a:r>
            <a:r>
              <a:rPr lang="en-US" sz="2400" b="1" dirty="0" err="1">
                <a:solidFill>
                  <a:srgbClr val="FFFF00"/>
                </a:solidFill>
              </a:rPr>
              <a:t>bất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khuất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chống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giặc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ngoại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xâm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73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61"/>
            <a:ext cx="9144000" cy="6771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26832" y="2291379"/>
            <a:ext cx="1097281" cy="1754326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quả</a:t>
            </a:r>
            <a:r>
              <a:rPr lang="en-US" b="1" dirty="0"/>
              <a:t>, ý </a:t>
            </a:r>
            <a:r>
              <a:rPr lang="en-US" b="1" dirty="0" err="1"/>
              <a:t>nghĩa</a:t>
            </a:r>
            <a:endParaRPr lang="vi-VN" b="1" dirty="0"/>
          </a:p>
          <a:p>
            <a:pPr algn="ctr"/>
            <a:r>
              <a:rPr lang="vi-VN" b="1" dirty="0"/>
              <a:t>của cuộc khởi nghĩa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4572000" y="393788"/>
            <a:ext cx="4389120" cy="161789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b="1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- </a:t>
            </a:r>
            <a:r>
              <a:rPr lang="en-US" b="1" dirty="0" err="1">
                <a:solidFill>
                  <a:schemeClr val="tx1"/>
                </a:solidFill>
              </a:rPr>
              <a:t>Trong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vòng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không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đầy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một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tháng</a:t>
            </a:r>
            <a:r>
              <a:rPr lang="en-US" b="1" dirty="0">
                <a:solidFill>
                  <a:schemeClr val="tx1"/>
                </a:solidFill>
              </a:rPr>
              <a:t>, </a:t>
            </a:r>
            <a:r>
              <a:rPr lang="en-US" b="1" dirty="0" err="1">
                <a:solidFill>
                  <a:schemeClr val="tx1"/>
                </a:solidFill>
              </a:rPr>
              <a:t>cuộc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khởi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nghĩa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hoàn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toàn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thắng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lợi</a:t>
            </a:r>
            <a:r>
              <a:rPr lang="en-US" b="1" dirty="0">
                <a:solidFill>
                  <a:schemeClr val="tx1"/>
                </a:solidFill>
              </a:rPr>
              <a:t>.</a:t>
            </a:r>
          </a:p>
          <a:p>
            <a:r>
              <a:rPr lang="en-US" b="1" dirty="0">
                <a:solidFill>
                  <a:schemeClr val="tx1"/>
                </a:solidFill>
              </a:rPr>
              <a:t>- </a:t>
            </a:r>
            <a:r>
              <a:rPr lang="en-US" b="1" dirty="0" err="1">
                <a:solidFill>
                  <a:schemeClr val="tx1"/>
                </a:solidFill>
              </a:rPr>
              <a:t>Quân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Hán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bỏ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của</a:t>
            </a:r>
            <a:r>
              <a:rPr lang="en-US" b="1" dirty="0">
                <a:solidFill>
                  <a:schemeClr val="tx1"/>
                </a:solidFill>
              </a:rPr>
              <a:t>, </a:t>
            </a:r>
            <a:r>
              <a:rPr lang="en-US" b="1" dirty="0" err="1">
                <a:solidFill>
                  <a:schemeClr val="tx1"/>
                </a:solidFill>
              </a:rPr>
              <a:t>bỏ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vũ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khí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chạy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thoát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thân</a:t>
            </a:r>
            <a:r>
              <a:rPr lang="en-US" b="1" dirty="0">
                <a:solidFill>
                  <a:schemeClr val="tx1"/>
                </a:solidFill>
              </a:rPr>
              <a:t>.</a:t>
            </a:r>
          </a:p>
          <a:p>
            <a:r>
              <a:rPr lang="en-US" b="1" dirty="0">
                <a:solidFill>
                  <a:schemeClr val="tx1"/>
                </a:solidFill>
              </a:rPr>
              <a:t>- </a:t>
            </a:r>
            <a:r>
              <a:rPr lang="en-US" b="1" dirty="0" err="1">
                <a:solidFill>
                  <a:schemeClr val="tx1"/>
                </a:solidFill>
              </a:rPr>
              <a:t>Tô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Định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phải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cải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trang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làm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dân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thường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trốn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về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nước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2382120"/>
            <a:ext cx="4389120" cy="11618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B050"/>
                </a:solidFill>
              </a:rPr>
              <a:t>  </a:t>
            </a:r>
            <a:r>
              <a:rPr lang="en-US" b="1" dirty="0">
                <a:solidFill>
                  <a:schemeClr val="tx1"/>
                </a:solidFill>
              </a:rPr>
              <a:t>- </a:t>
            </a:r>
            <a:r>
              <a:rPr lang="en-US" b="1" dirty="0" err="1">
                <a:solidFill>
                  <a:schemeClr val="tx1"/>
                </a:solidFill>
              </a:rPr>
              <a:t>Sau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hơn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hai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thế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kỉ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bị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phong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kiến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nước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ngoài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đô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hộ</a:t>
            </a:r>
            <a:r>
              <a:rPr lang="en-US" b="1" dirty="0">
                <a:solidFill>
                  <a:schemeClr val="tx1"/>
                </a:solidFill>
              </a:rPr>
              <a:t>, </a:t>
            </a:r>
            <a:r>
              <a:rPr lang="en-US" b="1" dirty="0" err="1">
                <a:solidFill>
                  <a:schemeClr val="tx1"/>
                </a:solidFill>
              </a:rPr>
              <a:t>từ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năm</a:t>
            </a:r>
            <a:r>
              <a:rPr lang="en-US" b="1" dirty="0">
                <a:solidFill>
                  <a:schemeClr val="tx1"/>
                </a:solidFill>
              </a:rPr>
              <a:t> 179 TCN  </a:t>
            </a:r>
            <a:r>
              <a:rPr lang="en-US" b="1" dirty="0" err="1">
                <a:solidFill>
                  <a:schemeClr val="tx1"/>
                </a:solidFill>
              </a:rPr>
              <a:t>đến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năm</a:t>
            </a:r>
            <a:r>
              <a:rPr lang="en-US" b="1" dirty="0">
                <a:solidFill>
                  <a:schemeClr val="tx1"/>
                </a:solidFill>
              </a:rPr>
              <a:t> 40, </a:t>
            </a:r>
            <a:r>
              <a:rPr lang="en-US" b="1" dirty="0" err="1">
                <a:solidFill>
                  <a:schemeClr val="tx1"/>
                </a:solidFill>
              </a:rPr>
              <a:t>lần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đầu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tiên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nhân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dân</a:t>
            </a:r>
            <a:r>
              <a:rPr lang="en-US" b="1" dirty="0">
                <a:solidFill>
                  <a:schemeClr val="tx1"/>
                </a:solidFill>
              </a:rPr>
              <a:t> ta </a:t>
            </a:r>
            <a:r>
              <a:rPr lang="en-US" b="1" dirty="0" err="1">
                <a:solidFill>
                  <a:schemeClr val="tx1"/>
                </a:solidFill>
              </a:rPr>
              <a:t>giành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được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độc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lập</a:t>
            </a:r>
            <a:endParaRPr lang="en-US" b="1" dirty="0">
              <a:solidFill>
                <a:schemeClr val="tx1"/>
              </a:solidFill>
            </a:endParaRPr>
          </a:p>
          <a:p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32557" y="3897850"/>
            <a:ext cx="4389120" cy="11618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- </a:t>
            </a:r>
            <a:r>
              <a:rPr lang="en-US" b="1" dirty="0" err="1">
                <a:solidFill>
                  <a:schemeClr val="tx1"/>
                </a:solidFill>
              </a:rPr>
              <a:t>Nhân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dân</a:t>
            </a:r>
            <a:r>
              <a:rPr lang="en-US" b="1" dirty="0">
                <a:solidFill>
                  <a:schemeClr val="tx1"/>
                </a:solidFill>
              </a:rPr>
              <a:t> ta </a:t>
            </a:r>
            <a:r>
              <a:rPr lang="en-US" b="1" dirty="0" err="1">
                <a:solidFill>
                  <a:schemeClr val="tx1"/>
                </a:solidFill>
              </a:rPr>
              <a:t>rất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yêu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nước</a:t>
            </a:r>
            <a:r>
              <a:rPr lang="en-US" b="1" dirty="0">
                <a:solidFill>
                  <a:schemeClr val="tx1"/>
                </a:solidFill>
              </a:rPr>
              <a:t>, </a:t>
            </a:r>
            <a:r>
              <a:rPr lang="en-US" b="1" dirty="0" err="1">
                <a:solidFill>
                  <a:schemeClr val="tx1"/>
                </a:solidFill>
              </a:rPr>
              <a:t>có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truyền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thống</a:t>
            </a:r>
            <a:r>
              <a:rPr lang="en-US" b="1" dirty="0">
                <a:solidFill>
                  <a:schemeClr val="tx1"/>
                </a:solidFill>
              </a:rPr>
              <a:t>  </a:t>
            </a:r>
            <a:r>
              <a:rPr lang="en-US" b="1" dirty="0" err="1">
                <a:solidFill>
                  <a:schemeClr val="tx1"/>
                </a:solidFill>
              </a:rPr>
              <a:t>bất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khuất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chống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giặc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ngoại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xâm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324113" y="1527586"/>
            <a:ext cx="1247887" cy="1082937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304391" y="2894429"/>
            <a:ext cx="1267609" cy="1747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endCxn id="6" idx="1"/>
          </p:cNvCxnSpPr>
          <p:nvPr/>
        </p:nvCxnSpPr>
        <p:spPr>
          <a:xfrm>
            <a:off x="3324113" y="3190041"/>
            <a:ext cx="1208444" cy="128872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606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61"/>
            <a:ext cx="9144000" cy="6771939"/>
          </a:xfrm>
          <a:prstGeom prst="rect">
            <a:avLst/>
          </a:prstGeom>
        </p:spPr>
      </p:pic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2214282" y="3258670"/>
            <a:ext cx="6477000" cy="1143000"/>
          </a:xfrm>
          <a:prstGeom prst="rect">
            <a:avLst/>
          </a:prstGeom>
          <a:solidFill>
            <a:srgbClr val="00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en-US" sz="2800" dirty="0" err="1"/>
              <a:t>Để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tỏ</a:t>
            </a:r>
            <a:r>
              <a:rPr lang="en-US" altLang="en-US" sz="2800" dirty="0"/>
              <a:t> </a:t>
            </a:r>
            <a:r>
              <a:rPr lang="en-US" altLang="en-US" sz="2800" dirty="0" err="1"/>
              <a:t>lòng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biết</a:t>
            </a:r>
            <a:r>
              <a:rPr lang="en-US" altLang="en-US" sz="2800" dirty="0"/>
              <a:t> </a:t>
            </a:r>
            <a:r>
              <a:rPr lang="en-US" altLang="en-US" sz="2800" dirty="0" err="1"/>
              <a:t>ơn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và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tự</a:t>
            </a:r>
            <a:r>
              <a:rPr lang="en-US" altLang="en-US" sz="2800" dirty="0"/>
              <a:t> </a:t>
            </a:r>
            <a:r>
              <a:rPr lang="en-US" altLang="en-US" sz="2800" dirty="0" err="1"/>
              <a:t>hào</a:t>
            </a:r>
            <a:r>
              <a:rPr lang="en-US" altLang="en-US" sz="2800" dirty="0"/>
              <a:t> </a:t>
            </a:r>
            <a:r>
              <a:rPr lang="en-US" altLang="en-US" sz="2800" dirty="0" err="1"/>
              <a:t>đối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với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Hai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Bà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Trưng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nhân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dân</a:t>
            </a:r>
            <a:r>
              <a:rPr lang="en-US" altLang="en-US" sz="2800" dirty="0"/>
              <a:t> ta </a:t>
            </a:r>
            <a:r>
              <a:rPr lang="en-US" altLang="en-US" sz="2800" dirty="0" err="1"/>
              <a:t>đã</a:t>
            </a:r>
            <a:r>
              <a:rPr lang="en-US" altLang="en-US" sz="2800" dirty="0"/>
              <a:t> </a:t>
            </a:r>
            <a:r>
              <a:rPr lang="en-US" altLang="en-US" sz="2800" dirty="0" err="1"/>
              <a:t>làm</a:t>
            </a:r>
            <a:r>
              <a:rPr lang="en-US" altLang="en-US" sz="2800" dirty="0"/>
              <a:t> </a:t>
            </a:r>
            <a:r>
              <a:rPr lang="en-US" altLang="en-US" sz="2800" dirty="0" err="1"/>
              <a:t>gì</a:t>
            </a:r>
            <a:r>
              <a:rPr lang="en-US" altLang="en-US" sz="2800" dirty="0"/>
              <a:t> ? </a:t>
            </a:r>
            <a:endParaRPr lang="vi-V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6623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A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4191000" cy="5410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533400" y="5697538"/>
            <a:ext cx="3429000" cy="100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Đền thờ hai Bà Trưng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 (Hát Môn) trước đây</a:t>
            </a:r>
            <a:endParaRPr lang="en-US" altLang="en-US" sz="2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292" name="Picture 6" descr="48501aa1_m%C3%AA%20linh%208-6-08%20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00"/>
            <a:ext cx="4343400" cy="5410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3" name="Text Box 7"/>
          <p:cNvSpPr txBox="1">
            <a:spLocks noChangeArrowheads="1"/>
          </p:cNvSpPr>
          <p:nvPr/>
        </p:nvSpPr>
        <p:spPr bwMode="auto">
          <a:xfrm>
            <a:off x="4953000" y="5715000"/>
            <a:ext cx="3429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Đền thờ hai Bà Trưng (Hát Môn) ngày nay</a:t>
            </a:r>
            <a:endParaRPr lang="en-US" altLang="en-US" sz="2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368035"/>
      </p:ext>
    </p:extLst>
  </p:cSld>
  <p:clrMapOvr>
    <a:masterClrMapping/>
  </p:clrMapOvr>
  <p:transition spd="med">
    <p:split orient="vert" dir="in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images[17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4495800" cy="5410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457200" y="5638800"/>
            <a:ext cx="32766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Đền thờ Hai Bà Trưng 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( Hà Nội )</a:t>
            </a:r>
          </a:p>
        </p:txBody>
      </p:sp>
      <p:pic>
        <p:nvPicPr>
          <p:cNvPr id="13316" name="Picture 6" descr="images[2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191000" cy="5410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Text Box 7"/>
          <p:cNvSpPr txBox="1">
            <a:spLocks noChangeArrowheads="1"/>
          </p:cNvSpPr>
          <p:nvPr/>
        </p:nvSpPr>
        <p:spPr bwMode="auto">
          <a:xfrm>
            <a:off x="5257800" y="5562600"/>
            <a:ext cx="32766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Đền thờ Hai Bà Trưng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 (Mê Linh )</a:t>
            </a:r>
          </a:p>
        </p:txBody>
      </p:sp>
    </p:spTree>
    <p:extLst>
      <p:ext uri="{BB962C8B-B14F-4D97-AF65-F5344CB8AC3E}">
        <p14:creationId xmlns:p14="http://schemas.microsoft.com/office/powerpoint/2010/main" val="2691251468"/>
      </p:ext>
    </p:extLst>
  </p:cSld>
  <p:clrMapOvr>
    <a:masterClrMapping/>
  </p:clrMapOvr>
  <p:transition spd="med">
    <p:spli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6857507" y="4898099"/>
            <a:ext cx="1427176" cy="1176098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C90470FA-322B-42E6-9D90-B9CB082E9E2C}"/>
              </a:ext>
            </a:extLst>
          </p:cNvPr>
          <p:cNvGrpSpPr/>
          <p:nvPr/>
        </p:nvGrpSpPr>
        <p:grpSpPr>
          <a:xfrm>
            <a:off x="4083317" y="1101579"/>
            <a:ext cx="637297" cy="602194"/>
            <a:chOff x="4119963" y="3436882"/>
            <a:chExt cx="2522103" cy="2784913"/>
          </a:xfrm>
        </p:grpSpPr>
        <p:sp>
          <p:nvSpPr>
            <p:cNvPr id="84" name="Rounded Rectangle 26">
              <a:extLst>
                <a:ext uri="{FF2B5EF4-FFF2-40B4-BE49-F238E27FC236}">
                  <a16:creationId xmlns:a16="http://schemas.microsoft.com/office/drawing/2014/main" id="{A09CE938-133D-4236-86AD-420327EACF8D}"/>
                </a:ext>
              </a:extLst>
            </p:cNvPr>
            <p:cNvSpPr/>
            <p:nvPr/>
          </p:nvSpPr>
          <p:spPr>
            <a:xfrm>
              <a:off x="5360275" y="4749526"/>
              <a:ext cx="794588" cy="1472269"/>
            </a:xfrm>
            <a:prstGeom prst="round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ounded Rectangle 25">
              <a:extLst>
                <a:ext uri="{FF2B5EF4-FFF2-40B4-BE49-F238E27FC236}">
                  <a16:creationId xmlns:a16="http://schemas.microsoft.com/office/drawing/2014/main" id="{7B01F5B6-2105-420A-A34A-F9C284F45641}"/>
                </a:ext>
              </a:extLst>
            </p:cNvPr>
            <p:cNvSpPr/>
            <p:nvPr/>
          </p:nvSpPr>
          <p:spPr>
            <a:xfrm>
              <a:off x="4526278" y="4686789"/>
              <a:ext cx="794588" cy="1472269"/>
            </a:xfrm>
            <a:prstGeom prst="round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ounded Rectangle 20">
              <a:extLst>
                <a:ext uri="{FF2B5EF4-FFF2-40B4-BE49-F238E27FC236}">
                  <a16:creationId xmlns:a16="http://schemas.microsoft.com/office/drawing/2014/main" id="{2A496A60-8987-405F-BBBE-2D2D49501A05}"/>
                </a:ext>
              </a:extLst>
            </p:cNvPr>
            <p:cNvSpPr/>
            <p:nvPr/>
          </p:nvSpPr>
          <p:spPr>
            <a:xfrm>
              <a:off x="4303984" y="3448382"/>
              <a:ext cx="2122981" cy="1899744"/>
            </a:xfrm>
            <a:prstGeom prst="roundRect">
              <a:avLst>
                <a:gd name="adj" fmla="val 21646"/>
              </a:avLst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Isosceles Triangle 86">
              <a:extLst>
                <a:ext uri="{FF2B5EF4-FFF2-40B4-BE49-F238E27FC236}">
                  <a16:creationId xmlns:a16="http://schemas.microsoft.com/office/drawing/2014/main" id="{D01EDB21-F018-4C47-BB37-5E4723BCE054}"/>
                </a:ext>
              </a:extLst>
            </p:cNvPr>
            <p:cNvSpPr/>
            <p:nvPr/>
          </p:nvSpPr>
          <p:spPr>
            <a:xfrm flipV="1">
              <a:off x="4430111" y="3436882"/>
              <a:ext cx="1844566" cy="1348612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Isosceles Triangle 87">
              <a:extLst>
                <a:ext uri="{FF2B5EF4-FFF2-40B4-BE49-F238E27FC236}">
                  <a16:creationId xmlns:a16="http://schemas.microsoft.com/office/drawing/2014/main" id="{07E13012-71A0-4675-AF2F-DECADB6CCC63}"/>
                </a:ext>
              </a:extLst>
            </p:cNvPr>
            <p:cNvSpPr/>
            <p:nvPr/>
          </p:nvSpPr>
          <p:spPr>
            <a:xfrm>
              <a:off x="5080225" y="4853113"/>
              <a:ext cx="528444" cy="492347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Flowchart: Delay 89">
              <a:extLst>
                <a:ext uri="{FF2B5EF4-FFF2-40B4-BE49-F238E27FC236}">
                  <a16:creationId xmlns:a16="http://schemas.microsoft.com/office/drawing/2014/main" id="{016DCE45-8AC8-4D89-996E-E58D14B33082}"/>
                </a:ext>
              </a:extLst>
            </p:cNvPr>
            <p:cNvSpPr/>
            <p:nvPr/>
          </p:nvSpPr>
          <p:spPr>
            <a:xfrm rot="16200000">
              <a:off x="4729790" y="5582963"/>
              <a:ext cx="387564" cy="794588"/>
            </a:xfrm>
            <a:prstGeom prst="flowChartDelay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Flowchart: Delay 90">
              <a:extLst>
                <a:ext uri="{FF2B5EF4-FFF2-40B4-BE49-F238E27FC236}">
                  <a16:creationId xmlns:a16="http://schemas.microsoft.com/office/drawing/2014/main" id="{305A7E6A-C8B4-40F4-BE4E-A4F3A9E8DEF7}"/>
                </a:ext>
              </a:extLst>
            </p:cNvPr>
            <p:cNvSpPr/>
            <p:nvPr/>
          </p:nvSpPr>
          <p:spPr>
            <a:xfrm rot="16200000">
              <a:off x="5581490" y="5654532"/>
              <a:ext cx="339938" cy="794588"/>
            </a:xfrm>
            <a:prstGeom prst="flowChartDelay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ounded Rectangle 31">
              <a:extLst>
                <a:ext uri="{FF2B5EF4-FFF2-40B4-BE49-F238E27FC236}">
                  <a16:creationId xmlns:a16="http://schemas.microsoft.com/office/drawing/2014/main" id="{0E85C63A-BAA2-4A89-A0BC-7A445C1A6D82}"/>
                </a:ext>
              </a:extLst>
            </p:cNvPr>
            <p:cNvSpPr/>
            <p:nvPr/>
          </p:nvSpPr>
          <p:spPr>
            <a:xfrm>
              <a:off x="4119963" y="3698333"/>
              <a:ext cx="462675" cy="1346142"/>
            </a:xfrm>
            <a:prstGeom prst="roundRect">
              <a:avLst>
                <a:gd name="adj" fmla="val 49754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ounded Rectangle 32">
              <a:extLst>
                <a:ext uri="{FF2B5EF4-FFF2-40B4-BE49-F238E27FC236}">
                  <a16:creationId xmlns:a16="http://schemas.microsoft.com/office/drawing/2014/main" id="{8B75AC91-BB3F-4132-96EE-A5010B582781}"/>
                </a:ext>
              </a:extLst>
            </p:cNvPr>
            <p:cNvSpPr/>
            <p:nvPr/>
          </p:nvSpPr>
          <p:spPr>
            <a:xfrm>
              <a:off x="6179391" y="3708184"/>
              <a:ext cx="462675" cy="1346142"/>
            </a:xfrm>
            <a:prstGeom prst="roundRect">
              <a:avLst>
                <a:gd name="adj" fmla="val 49754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22E556EF-251B-43B3-B898-77F7943E22BB}"/>
                </a:ext>
              </a:extLst>
            </p:cNvPr>
            <p:cNvSpPr/>
            <p:nvPr/>
          </p:nvSpPr>
          <p:spPr>
            <a:xfrm>
              <a:off x="5080680" y="4741695"/>
              <a:ext cx="157225" cy="157225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F53C565D-23B4-429C-934A-820DE8BF6E1A}"/>
                </a:ext>
              </a:extLst>
            </p:cNvPr>
            <p:cNvSpPr/>
            <p:nvPr/>
          </p:nvSpPr>
          <p:spPr>
            <a:xfrm>
              <a:off x="5477708" y="4741695"/>
              <a:ext cx="157225" cy="157225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ounded Rectangle 33">
              <a:extLst>
                <a:ext uri="{FF2B5EF4-FFF2-40B4-BE49-F238E27FC236}">
                  <a16:creationId xmlns:a16="http://schemas.microsoft.com/office/drawing/2014/main" id="{E0F1D4ED-F209-41CF-90F4-15EBA8993925}"/>
                </a:ext>
              </a:extLst>
            </p:cNvPr>
            <p:cNvSpPr/>
            <p:nvPr/>
          </p:nvSpPr>
          <p:spPr>
            <a:xfrm flipV="1">
              <a:off x="5138445" y="4782294"/>
              <a:ext cx="443660" cy="81162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E21B78E-473E-4B8B-9199-F1293B3F2E04}"/>
              </a:ext>
            </a:extLst>
          </p:cNvPr>
          <p:cNvGrpSpPr/>
          <p:nvPr/>
        </p:nvGrpSpPr>
        <p:grpSpPr>
          <a:xfrm>
            <a:off x="3922734" y="1151350"/>
            <a:ext cx="965178" cy="567044"/>
            <a:chOff x="9116622" y="4080294"/>
            <a:chExt cx="2973931" cy="2256382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2884FE29-5501-4F27-B8D9-B11DD1AC07DA}"/>
                </a:ext>
              </a:extLst>
            </p:cNvPr>
            <p:cNvGrpSpPr/>
            <p:nvPr/>
          </p:nvGrpSpPr>
          <p:grpSpPr>
            <a:xfrm>
              <a:off x="9353504" y="4080294"/>
              <a:ext cx="2737049" cy="2256382"/>
              <a:chOff x="9080035" y="2596602"/>
              <a:chExt cx="3589900" cy="2959457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91921090-8F62-4E1B-88E3-AA9C00F66BE6}"/>
                  </a:ext>
                </a:extLst>
              </p:cNvPr>
              <p:cNvSpPr/>
              <p:nvPr/>
            </p:nvSpPr>
            <p:spPr>
              <a:xfrm>
                <a:off x="9367325" y="2891878"/>
                <a:ext cx="2552700" cy="1434455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ounded Rectangle 37">
                <a:extLst>
                  <a:ext uri="{FF2B5EF4-FFF2-40B4-BE49-F238E27FC236}">
                    <a16:creationId xmlns:a16="http://schemas.microsoft.com/office/drawing/2014/main" id="{855FB45E-1611-4BC7-8CE6-D5AA3EB86B92}"/>
                  </a:ext>
                </a:extLst>
              </p:cNvPr>
              <p:cNvSpPr/>
              <p:nvPr/>
            </p:nvSpPr>
            <p:spPr>
              <a:xfrm>
                <a:off x="11691425" y="2644227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ounded Rectangle 38">
                <a:extLst>
                  <a:ext uri="{FF2B5EF4-FFF2-40B4-BE49-F238E27FC236}">
                    <a16:creationId xmlns:a16="http://schemas.microsoft.com/office/drawing/2014/main" id="{7F18F1BF-908B-474B-938C-B5B21A231834}"/>
                  </a:ext>
                </a:extLst>
              </p:cNvPr>
              <p:cNvSpPr/>
              <p:nvPr/>
            </p:nvSpPr>
            <p:spPr>
              <a:xfrm>
                <a:off x="9080035" y="2596602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ounded Rectangle 40">
                <a:extLst>
                  <a:ext uri="{FF2B5EF4-FFF2-40B4-BE49-F238E27FC236}">
                    <a16:creationId xmlns:a16="http://schemas.microsoft.com/office/drawing/2014/main" id="{09F863F0-5F36-435A-BAA2-E9A8D15C95A6}"/>
                  </a:ext>
                </a:extLst>
              </p:cNvPr>
              <p:cNvSpPr/>
              <p:nvPr/>
            </p:nvSpPr>
            <p:spPr>
              <a:xfrm>
                <a:off x="12245433" y="2700638"/>
                <a:ext cx="424502" cy="2855421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6" name="Rounded Rectangle 43">
              <a:extLst>
                <a:ext uri="{FF2B5EF4-FFF2-40B4-BE49-F238E27FC236}">
                  <a16:creationId xmlns:a16="http://schemas.microsoft.com/office/drawing/2014/main" id="{A842426C-6F08-4B9B-AF89-29E6D104B917}"/>
                </a:ext>
              </a:extLst>
            </p:cNvPr>
            <p:cNvSpPr/>
            <p:nvPr/>
          </p:nvSpPr>
          <p:spPr>
            <a:xfrm>
              <a:off x="9116622" y="4104047"/>
              <a:ext cx="291208" cy="2232629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949881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EAB7FC20-9893-4252-B5F3-43AD599870F5}"/>
              </a:ext>
            </a:extLst>
          </p:cNvPr>
          <p:cNvGrpSpPr/>
          <p:nvPr/>
        </p:nvGrpSpPr>
        <p:grpSpPr>
          <a:xfrm>
            <a:off x="3937549" y="535513"/>
            <a:ext cx="904836" cy="626436"/>
            <a:chOff x="3547978" y="824200"/>
            <a:chExt cx="3624593" cy="2932387"/>
          </a:xfrm>
        </p:grpSpPr>
        <p:sp>
          <p:nvSpPr>
            <p:cNvPr id="111" name="Rounded Rectangle 3">
              <a:extLst>
                <a:ext uri="{FF2B5EF4-FFF2-40B4-BE49-F238E27FC236}">
                  <a16:creationId xmlns:a16="http://schemas.microsoft.com/office/drawing/2014/main" id="{3352A93C-1A23-4035-A956-E4A23868BF2B}"/>
                </a:ext>
              </a:extLst>
            </p:cNvPr>
            <p:cNvSpPr/>
            <p:nvPr/>
          </p:nvSpPr>
          <p:spPr>
            <a:xfrm>
              <a:off x="4303986" y="1707070"/>
              <a:ext cx="2112579" cy="2049517"/>
            </a:xfrm>
            <a:prstGeom prst="roundRect">
              <a:avLst>
                <a:gd name="adj" fmla="val 37436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Flowchart: Delay 111">
              <a:extLst>
                <a:ext uri="{FF2B5EF4-FFF2-40B4-BE49-F238E27FC236}">
                  <a16:creationId xmlns:a16="http://schemas.microsoft.com/office/drawing/2014/main" id="{4A1BEEE5-A57F-4A41-BD67-65B6379ED504}"/>
                </a:ext>
              </a:extLst>
            </p:cNvPr>
            <p:cNvSpPr/>
            <p:nvPr/>
          </p:nvSpPr>
          <p:spPr>
            <a:xfrm rot="16200000">
              <a:off x="4587765" y="540421"/>
              <a:ext cx="1545023" cy="2112581"/>
            </a:xfrm>
            <a:prstGeom prst="flowChartDelay">
              <a:avLst/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Flowchart: Delay 112">
              <a:extLst>
                <a:ext uri="{FF2B5EF4-FFF2-40B4-BE49-F238E27FC236}">
                  <a16:creationId xmlns:a16="http://schemas.microsoft.com/office/drawing/2014/main" id="{B668CB81-3605-44D7-A1D9-4A8653E3D3AF}"/>
                </a:ext>
              </a:extLst>
            </p:cNvPr>
            <p:cNvSpPr/>
            <p:nvPr/>
          </p:nvSpPr>
          <p:spPr>
            <a:xfrm>
              <a:off x="6416565" y="2369223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Flowchart: Delay 113">
              <a:extLst>
                <a:ext uri="{FF2B5EF4-FFF2-40B4-BE49-F238E27FC236}">
                  <a16:creationId xmlns:a16="http://schemas.microsoft.com/office/drawing/2014/main" id="{E72C6A44-C186-4BE4-B881-7EF1053A44A3}"/>
                </a:ext>
              </a:extLst>
            </p:cNvPr>
            <p:cNvSpPr/>
            <p:nvPr/>
          </p:nvSpPr>
          <p:spPr>
            <a:xfrm flipH="1">
              <a:off x="4004439" y="2384991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Moon 114">
              <a:extLst>
                <a:ext uri="{FF2B5EF4-FFF2-40B4-BE49-F238E27FC236}">
                  <a16:creationId xmlns:a16="http://schemas.microsoft.com/office/drawing/2014/main" id="{CDA4B06C-6A5E-491E-8CE9-70D5AEDFE8EA}"/>
                </a:ext>
              </a:extLst>
            </p:cNvPr>
            <p:cNvSpPr/>
            <p:nvPr/>
          </p:nvSpPr>
          <p:spPr>
            <a:xfrm rot="16200000">
              <a:off x="4855450" y="233733"/>
              <a:ext cx="1009650" cy="3624593"/>
            </a:xfrm>
            <a:prstGeom prst="moon">
              <a:avLst>
                <a:gd name="adj" fmla="val 3584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ounded Rectangle 12">
              <a:extLst>
                <a:ext uri="{FF2B5EF4-FFF2-40B4-BE49-F238E27FC236}">
                  <a16:creationId xmlns:a16="http://schemas.microsoft.com/office/drawing/2014/main" id="{13FC5D06-C4C4-42D6-B00D-3B0D8A457921}"/>
                </a:ext>
              </a:extLst>
            </p:cNvPr>
            <p:cNvSpPr/>
            <p:nvPr/>
          </p:nvSpPr>
          <p:spPr>
            <a:xfrm>
              <a:off x="5188531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ounded Rectangle 10">
              <a:extLst>
                <a:ext uri="{FF2B5EF4-FFF2-40B4-BE49-F238E27FC236}">
                  <a16:creationId xmlns:a16="http://schemas.microsoft.com/office/drawing/2014/main" id="{05D34F3A-ACC4-4D11-A7E8-6758A7733250}"/>
                </a:ext>
              </a:extLst>
            </p:cNvPr>
            <p:cNvSpPr/>
            <p:nvPr/>
          </p:nvSpPr>
          <p:spPr>
            <a:xfrm>
              <a:off x="5032615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ounded Rectangle 15">
              <a:extLst>
                <a:ext uri="{FF2B5EF4-FFF2-40B4-BE49-F238E27FC236}">
                  <a16:creationId xmlns:a16="http://schemas.microsoft.com/office/drawing/2014/main" id="{371C282B-0A5B-4614-A1C4-235A8D023A48}"/>
                </a:ext>
              </a:extLst>
            </p:cNvPr>
            <p:cNvSpPr/>
            <p:nvPr/>
          </p:nvSpPr>
          <p:spPr>
            <a:xfrm>
              <a:off x="5500362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ounded Rectangle 16">
              <a:extLst>
                <a:ext uri="{FF2B5EF4-FFF2-40B4-BE49-F238E27FC236}">
                  <a16:creationId xmlns:a16="http://schemas.microsoft.com/office/drawing/2014/main" id="{FF4868B0-DF2C-4538-8506-64C57E8344A2}"/>
                </a:ext>
              </a:extLst>
            </p:cNvPr>
            <p:cNvSpPr/>
            <p:nvPr/>
          </p:nvSpPr>
          <p:spPr>
            <a:xfrm>
              <a:off x="5344447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ounded Rectangle 17">
              <a:extLst>
                <a:ext uri="{FF2B5EF4-FFF2-40B4-BE49-F238E27FC236}">
                  <a16:creationId xmlns:a16="http://schemas.microsoft.com/office/drawing/2014/main" id="{AC3621C9-3A04-415D-80A0-E60193C38E26}"/>
                </a:ext>
              </a:extLst>
            </p:cNvPr>
            <p:cNvSpPr/>
            <p:nvPr/>
          </p:nvSpPr>
          <p:spPr>
            <a:xfrm>
              <a:off x="5305100" y="2646436"/>
              <a:ext cx="160020" cy="358140"/>
            </a:xfrm>
            <a:prstGeom prst="roundRect">
              <a:avLst>
                <a:gd name="adj" fmla="val 3006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ounded Rectangle 18">
              <a:extLst>
                <a:ext uri="{FF2B5EF4-FFF2-40B4-BE49-F238E27FC236}">
                  <a16:creationId xmlns:a16="http://schemas.microsoft.com/office/drawing/2014/main" id="{E76959B1-8B55-43A4-95D5-BA43B71318EB}"/>
                </a:ext>
              </a:extLst>
            </p:cNvPr>
            <p:cNvSpPr/>
            <p:nvPr/>
          </p:nvSpPr>
          <p:spPr>
            <a:xfrm rot="16200000">
              <a:off x="5858731" y="2430052"/>
              <a:ext cx="74628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ounded Rectangle 19">
              <a:extLst>
                <a:ext uri="{FF2B5EF4-FFF2-40B4-BE49-F238E27FC236}">
                  <a16:creationId xmlns:a16="http://schemas.microsoft.com/office/drawing/2014/main" id="{5687C18E-2969-4B0A-90C7-3329C6658EB0}"/>
                </a:ext>
              </a:extLst>
            </p:cNvPr>
            <p:cNvSpPr/>
            <p:nvPr/>
          </p:nvSpPr>
          <p:spPr>
            <a:xfrm rot="16200000">
              <a:off x="4758181" y="2427361"/>
              <a:ext cx="80010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58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02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2199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6422" y="508000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9" action="ppaction://hlinksldjump"/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11852" y="2707091"/>
            <a:ext cx="811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30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5118840" y="1101579"/>
            <a:ext cx="811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30</a:t>
            </a:r>
          </a:p>
        </p:txBody>
      </p:sp>
      <p:sp>
        <p:nvSpPr>
          <p:cNvPr id="60" name="TextBox 59">
            <a:hlinkClick r:id="rId10" action="ppaction://hlinksldjump"/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1346558" y="4480262"/>
            <a:ext cx="8098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5180526" y="1056110"/>
            <a:ext cx="8098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4386019" y="1407243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4896709" y="4913847"/>
            <a:ext cx="649214" cy="535000"/>
          </a:xfrm>
          <a:prstGeom prst="rect">
            <a:avLst/>
          </a:prstGeom>
        </p:spPr>
      </p:pic>
      <p:sp>
        <p:nvSpPr>
          <p:cNvPr id="65" name="TextBox 64">
            <a:hlinkClick r:id="rId12" action="ppaction://hlinksldjump"/>
            <a:extLst>
              <a:ext uri="{FF2B5EF4-FFF2-40B4-BE49-F238E27FC236}">
                <a16:creationId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4017247" y="4431721"/>
            <a:ext cx="8098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5144598" y="1128830"/>
            <a:ext cx="8098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4376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5212601" y="1089539"/>
            <a:ext cx="811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25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4452775" y="1383726"/>
            <a:ext cx="3763946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7905465" y="3401415"/>
            <a:ext cx="742218" cy="611642"/>
          </a:xfrm>
          <a:prstGeom prst="rect">
            <a:avLst/>
          </a:prstGeom>
        </p:spPr>
      </p:pic>
      <p:sp>
        <p:nvSpPr>
          <p:cNvPr id="100" name="TextBox 99">
            <a:hlinkClick r:id="rId14" action="ppaction://hlinksldjump"/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7739085" y="2665905"/>
            <a:ext cx="811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5144598" y="1101579"/>
            <a:ext cx="811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60667" y="406020"/>
            <a:ext cx="1173415" cy="1245524"/>
          </a:xfrm>
          <a:prstGeom prst="rect">
            <a:avLst/>
          </a:prstGeom>
        </p:spPr>
      </p:pic>
      <p:pic>
        <p:nvPicPr>
          <p:cNvPr id="17" name="Picture 16">
            <a:hlinkClick r:id="rId16" action="ppaction://hlinksldjump"/>
            <a:extLst>
              <a:ext uri="{FF2B5EF4-FFF2-40B4-BE49-F238E27FC236}">
                <a16:creationId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640" y="1101582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18" action="ppaction://hlinksldjump"/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6994906" y="4191646"/>
            <a:ext cx="811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27181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3.95833E-6 0.00556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9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8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48148E-6 L 0.35976 -0.35208 " pathEditMode="relative" rAng="0" ptsTypes="AA">
                                      <p:cBhvr>
                                        <p:cTn id="22" dur="9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82" y="-1761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9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8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 L 0.23542 -0.58565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71" y="-2928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07407E-6 L -0.08907 -0.54166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62" y="-27083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9000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48148E-6 L -0.33958 -0.57986 " pathEditMode="relative" rAng="0" ptsTypes="AA">
                                      <p:cBhvr>
                                        <p:cTn id="153" dur="7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79" y="-29005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8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7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7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7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7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7.40741E-7 L -0.41736 -0.34005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68" y="-17014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65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65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65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650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65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2730278161_1077d3a4a7_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5943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457200" y="6172200"/>
            <a:ext cx="868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Trường PTTH Hai Bà Trưng</a:t>
            </a:r>
          </a:p>
        </p:txBody>
      </p:sp>
    </p:spTree>
    <p:extLst>
      <p:ext uri="{BB962C8B-B14F-4D97-AF65-F5344CB8AC3E}">
        <p14:creationId xmlns:p14="http://schemas.microsoft.com/office/powerpoint/2010/main" val="3344536411"/>
      </p:ext>
    </p:extLst>
  </p:cSld>
  <p:clrMapOvr>
    <a:masterClrMapping/>
  </p:clrMapOvr>
  <p:transition spd="med">
    <p:cover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luy lau-ha ba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610600" cy="644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285" name="Text Box 5"/>
          <p:cNvSpPr txBox="1">
            <a:spLocks noChangeArrowheads="1"/>
          </p:cNvSpPr>
          <p:nvPr/>
        </p:nvSpPr>
        <p:spPr bwMode="auto">
          <a:xfrm>
            <a:off x="533400" y="457200"/>
            <a:ext cx="7924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Thành Luy Lâu (Thuận Thành, Bắc Ninh)</a:t>
            </a:r>
          </a:p>
        </p:txBody>
      </p:sp>
    </p:spTree>
    <p:extLst>
      <p:ext uri="{BB962C8B-B14F-4D97-AF65-F5344CB8AC3E}">
        <p14:creationId xmlns:p14="http://schemas.microsoft.com/office/powerpoint/2010/main" val="1454784045"/>
      </p:ext>
    </p:extLst>
  </p:cSld>
  <p:clrMapOvr>
    <a:masterClrMapping/>
  </p:clrMapOvr>
  <p:transition spd="med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252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25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25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8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3" name="Picture 5" descr="oc e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0"/>
            <a:ext cx="8323263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76200" y="38100"/>
            <a:ext cx="7620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Một số hình ảnh lễ hội Hai Bà Trưng</a:t>
            </a:r>
          </a:p>
        </p:txBody>
      </p:sp>
    </p:spTree>
    <p:extLst>
      <p:ext uri="{BB962C8B-B14F-4D97-AF65-F5344CB8AC3E}">
        <p14:creationId xmlns:p14="http://schemas.microsoft.com/office/powerpoint/2010/main" val="1073342564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22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HaiBaTrung-Mattpowellu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686800" cy="6019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457200" y="6172200"/>
            <a:ext cx="868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Phố Hai Bà Trưng ở Hà Nội</a:t>
            </a:r>
          </a:p>
        </p:txBody>
      </p:sp>
    </p:spTree>
    <p:extLst>
      <p:ext uri="{BB962C8B-B14F-4D97-AF65-F5344CB8AC3E}">
        <p14:creationId xmlns:p14="http://schemas.microsoft.com/office/powerpoint/2010/main" val="966974924"/>
      </p:ext>
    </p:extLst>
  </p:cSld>
  <p:clrMapOvr>
    <a:masterClrMapping/>
  </p:clrMapOvr>
  <p:transition spd="med">
    <p:pull dir="r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DSCN02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763000" cy="6019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457200" y="6172200"/>
            <a:ext cx="868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Ủy ban nhân dân Quận Hai Bà Trưng</a:t>
            </a:r>
            <a:r>
              <a:rPr lang="en-US" altLang="en-US" sz="2400">
                <a:latin typeface=".VnTime" panose="020B72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07368389"/>
      </p:ext>
    </p:extLst>
  </p:cSld>
  <p:clrMapOvr>
    <a:masterClrMapping/>
  </p:clrMapOvr>
  <p:transition spd="med">
    <p:spli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61"/>
            <a:ext cx="9144000" cy="6771939"/>
          </a:xfrm>
          <a:prstGeom prst="rect">
            <a:avLst/>
          </a:prstGeom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866900" y="1905000"/>
            <a:ext cx="7086600" cy="3508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Oán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hận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trước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ách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đô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hộ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Hán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Trưng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cờ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khởi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khắp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hưởng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ứng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đầy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khởi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2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kỷ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phương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đô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hộ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lần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giành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độc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lập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173941" y="990600"/>
            <a:ext cx="1676400" cy="57943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200" b="1" i="1" dirty="0" err="1">
                <a:solidFill>
                  <a:srgbClr val="A50021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en-US" sz="3200" b="1" i="1" dirty="0">
                <a:solidFill>
                  <a:srgbClr val="A5002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A50021"/>
                </a:solidFill>
                <a:latin typeface="Times New Roman" panose="02020603050405020304" pitchFamily="18" charset="0"/>
              </a:rPr>
              <a:t>nhớ</a:t>
            </a:r>
            <a:r>
              <a:rPr lang="en-US" altLang="en-US" sz="3200" i="1" dirty="0">
                <a:solidFill>
                  <a:srgbClr val="A50021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090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9816" y="16383"/>
            <a:ext cx="9153815" cy="765495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itchFamily="34" charset="0"/>
                <a:cs typeface="Arial" pitchFamily="34" charset="0"/>
              </a:rPr>
              <a:t>Câu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1: </a:t>
            </a:r>
            <a:r>
              <a:rPr lang="vi-VN" sz="3200" dirty="0">
                <a:latin typeface="Arial" pitchFamily="34" charset="0"/>
                <a:cs typeface="Arial" pitchFamily="34" charset="0"/>
              </a:rPr>
              <a:t>Khởi nghĩa Bà Triệu vào năm: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5246532" y="3365451"/>
            <a:ext cx="4202514" cy="3592190"/>
          </a:xfrm>
          <a:prstGeom prst="rect">
            <a:avLst/>
          </a:prstGeom>
        </p:spPr>
      </p:pic>
      <p:sp>
        <p:nvSpPr>
          <p:cNvPr id="4" name="Flowchart: Terminator 3"/>
          <p:cNvSpPr/>
          <p:nvPr>
            <p:custDataLst>
              <p:tags r:id="rId1"/>
            </p:custDataLst>
          </p:nvPr>
        </p:nvSpPr>
        <p:spPr>
          <a:xfrm>
            <a:off x="1181533" y="1310564"/>
            <a:ext cx="3136900" cy="50405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vi-VN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284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lowchart: Terminator 4"/>
          <p:cNvSpPr/>
          <p:nvPr>
            <p:custDataLst>
              <p:tags r:id="rId2"/>
            </p:custDataLst>
          </p:nvPr>
        </p:nvSpPr>
        <p:spPr>
          <a:xfrm>
            <a:off x="5287015" y="2462988"/>
            <a:ext cx="3136900" cy="53421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it-IT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vi-VN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428</a:t>
            </a:r>
          </a:p>
        </p:txBody>
      </p:sp>
      <p:sp>
        <p:nvSpPr>
          <p:cNvPr id="6" name="Flowchart: Terminator 5"/>
          <p:cNvSpPr/>
          <p:nvPr>
            <p:custDataLst>
              <p:tags r:id="rId3"/>
            </p:custDataLst>
          </p:nvPr>
        </p:nvSpPr>
        <p:spPr>
          <a:xfrm>
            <a:off x="1181533" y="2478065"/>
            <a:ext cx="3148808" cy="50405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vi-VN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842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lowchart: Terminator 6"/>
          <p:cNvSpPr/>
          <p:nvPr>
            <p:custDataLst>
              <p:tags r:id="rId4"/>
            </p:custDataLst>
          </p:nvPr>
        </p:nvSpPr>
        <p:spPr>
          <a:xfrm>
            <a:off x="5246532" y="1338446"/>
            <a:ext cx="3177383" cy="50405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vi-VN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248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AutoShape 46"/>
          <p:cNvSpPr>
            <a:spLocks noChangeArrowheads="1"/>
          </p:cNvSpPr>
          <p:nvPr/>
        </p:nvSpPr>
        <p:spPr bwMode="auto">
          <a:xfrm>
            <a:off x="-9815" y="5249392"/>
            <a:ext cx="1028700" cy="900113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pic>
        <p:nvPicPr>
          <p:cNvPr id="11" name="Picture 10" descr="11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1" y="5387839"/>
            <a:ext cx="606425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2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1" y="5311639"/>
            <a:ext cx="5127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3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1" y="5311639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4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1" y="5387839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5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1" y="5311639"/>
            <a:ext cx="582613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2" descr="bell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61" y="5294177"/>
            <a:ext cx="76835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2879"/>
            <a:ext cx="9143999" cy="124925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" pitchFamily="34" charset="0"/>
                <a:cs typeface="Arial" pitchFamily="34" charset="0"/>
              </a:rPr>
              <a:t>Câu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36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: </a:t>
            </a:r>
            <a:r>
              <a:rPr lang="vi-VN" sz="3600" dirty="0">
                <a:cs typeface="Arial" pitchFamily="34" charset="0"/>
              </a:rPr>
              <a:t>Khởi nghĩa Lý Bí vào năm: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5246532" y="3365451"/>
            <a:ext cx="4202514" cy="3592190"/>
          </a:xfrm>
          <a:prstGeom prst="rect">
            <a:avLst/>
          </a:prstGeom>
        </p:spPr>
      </p:pic>
      <p:sp>
        <p:nvSpPr>
          <p:cNvPr id="4" name="Flowchart: Terminator 3"/>
          <p:cNvSpPr/>
          <p:nvPr>
            <p:custDataLst>
              <p:tags r:id="rId1"/>
            </p:custDataLst>
          </p:nvPr>
        </p:nvSpPr>
        <p:spPr>
          <a:xfrm>
            <a:off x="941611" y="1453668"/>
            <a:ext cx="3136900" cy="50405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FF00"/>
                </a:solidFill>
                <a:latin typeface="+mj-lt"/>
              </a:rPr>
              <a:t>A. </a:t>
            </a:r>
            <a:r>
              <a:rPr lang="vi-VN" b="1" dirty="0">
                <a:solidFill>
                  <a:srgbClr val="FFFF00"/>
                </a:solidFill>
                <a:latin typeface="+mj-lt"/>
              </a:rPr>
              <a:t> 425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5" name="Flowchart: Terminator 4"/>
          <p:cNvSpPr/>
          <p:nvPr>
            <p:custDataLst>
              <p:tags r:id="rId2"/>
            </p:custDataLst>
          </p:nvPr>
        </p:nvSpPr>
        <p:spPr>
          <a:xfrm>
            <a:off x="5246532" y="2469523"/>
            <a:ext cx="3136900" cy="53421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it-IT" sz="2000" b="1" dirty="0">
                <a:solidFill>
                  <a:srgbClr val="FFFF00"/>
                </a:solidFill>
                <a:latin typeface="+mj-lt"/>
              </a:rPr>
              <a:t>D.</a:t>
            </a:r>
            <a:r>
              <a:rPr lang="vi-VN" sz="2000" b="1" dirty="0">
                <a:solidFill>
                  <a:srgbClr val="FFFF00"/>
                </a:solidFill>
                <a:latin typeface="+mj-lt"/>
              </a:rPr>
              <a:t> 452</a:t>
            </a:r>
            <a:r>
              <a:rPr lang="it-IT" sz="2000" b="1" dirty="0">
                <a:solidFill>
                  <a:srgbClr val="FFFF00"/>
                </a:solidFill>
                <a:latin typeface="+mj-lt"/>
              </a:rPr>
              <a:t> </a:t>
            </a:r>
            <a:endParaRPr lang="vi-VN" sz="2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6" name="Flowchart: Terminator 5"/>
          <p:cNvSpPr/>
          <p:nvPr>
            <p:custDataLst>
              <p:tags r:id="rId3"/>
            </p:custDataLst>
          </p:nvPr>
        </p:nvSpPr>
        <p:spPr>
          <a:xfrm>
            <a:off x="1018885" y="2499677"/>
            <a:ext cx="3148808" cy="50405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vi-VN" b="1" dirty="0">
                <a:solidFill>
                  <a:srgbClr val="FFFF00"/>
                </a:solidFill>
                <a:latin typeface="+mj-lt"/>
              </a:rPr>
              <a:t>C</a:t>
            </a:r>
            <a:r>
              <a:rPr lang="en-US" b="1" dirty="0">
                <a:solidFill>
                  <a:srgbClr val="FFFF00"/>
                </a:solidFill>
                <a:latin typeface="+mj-lt"/>
              </a:rPr>
              <a:t>. </a:t>
            </a:r>
            <a:r>
              <a:rPr lang="vi-VN" b="1" dirty="0">
                <a:solidFill>
                  <a:srgbClr val="FFFF00"/>
                </a:solidFill>
                <a:latin typeface="+mj-lt"/>
              </a:rPr>
              <a:t>542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0" name="AutoShape 46"/>
          <p:cNvSpPr>
            <a:spLocks noChangeArrowheads="1"/>
          </p:cNvSpPr>
          <p:nvPr/>
        </p:nvSpPr>
        <p:spPr bwMode="auto">
          <a:xfrm>
            <a:off x="-9815" y="5249392"/>
            <a:ext cx="1028700" cy="900113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pic>
        <p:nvPicPr>
          <p:cNvPr id="11" name="Picture 10" descr="11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1" y="5387839"/>
            <a:ext cx="606425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2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1" y="5311639"/>
            <a:ext cx="5127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3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1" y="5311639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4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1" y="5387839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5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1" y="5311639"/>
            <a:ext cx="582613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2" descr="bell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61" y="5294177"/>
            <a:ext cx="76835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lowchart: Terminator 16"/>
          <p:cNvSpPr/>
          <p:nvPr>
            <p:custDataLst>
              <p:tags r:id="rId4"/>
            </p:custDataLst>
          </p:nvPr>
        </p:nvSpPr>
        <p:spPr>
          <a:xfrm>
            <a:off x="5246532" y="1512475"/>
            <a:ext cx="3136900" cy="53421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vi-VN" sz="2000" b="1" dirty="0">
                <a:solidFill>
                  <a:srgbClr val="FFFF00"/>
                </a:solidFill>
                <a:latin typeface="+mj-lt"/>
              </a:rPr>
              <a:t>B</a:t>
            </a:r>
            <a:r>
              <a:rPr lang="it-IT" sz="2000" b="1" dirty="0">
                <a:solidFill>
                  <a:srgbClr val="FFFF00"/>
                </a:solidFill>
                <a:latin typeface="+mj-lt"/>
              </a:rPr>
              <a:t>. </a:t>
            </a:r>
            <a:r>
              <a:rPr lang="vi-VN" sz="2000" b="1" dirty="0">
                <a:solidFill>
                  <a:srgbClr val="FFFF00"/>
                </a:solidFill>
                <a:latin typeface="+mj-lt"/>
              </a:rPr>
              <a:t>254</a:t>
            </a:r>
          </a:p>
        </p:txBody>
      </p:sp>
    </p:spTree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5" grpId="0" animBg="1"/>
      <p:bldP spid="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197735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itchFamily="34" charset="0"/>
                <a:cs typeface="Arial" pitchFamily="34" charset="0"/>
              </a:rPr>
              <a:t>Câu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32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: </a:t>
            </a:r>
            <a:r>
              <a:rPr lang="vi-VN" sz="3200" dirty="0">
                <a:cs typeface="Arial" pitchFamily="34" charset="0"/>
              </a:rPr>
              <a:t>Khởi nghĩa Triệu Quang Phục vào năm: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5246532" y="3365451"/>
            <a:ext cx="4202514" cy="3592190"/>
          </a:xfrm>
          <a:prstGeom prst="rect">
            <a:avLst/>
          </a:prstGeom>
        </p:spPr>
      </p:pic>
      <p:sp>
        <p:nvSpPr>
          <p:cNvPr id="4" name="Flowchart: Terminator 3"/>
          <p:cNvSpPr/>
          <p:nvPr>
            <p:custDataLst>
              <p:tags r:id="rId1"/>
            </p:custDataLst>
          </p:nvPr>
        </p:nvSpPr>
        <p:spPr>
          <a:xfrm>
            <a:off x="1169625" y="1525509"/>
            <a:ext cx="3136900" cy="50405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FF00"/>
                </a:solidFill>
                <a:latin typeface="+mj-lt"/>
              </a:rPr>
              <a:t>A. </a:t>
            </a:r>
            <a:r>
              <a:rPr lang="vi-VN" b="1" dirty="0">
                <a:solidFill>
                  <a:srgbClr val="FFFF00"/>
                </a:solidFill>
                <a:latin typeface="+mj-lt"/>
              </a:rPr>
              <a:t>55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5" name="Flowchart: Terminator 4"/>
          <p:cNvSpPr/>
          <p:nvPr>
            <p:custDataLst>
              <p:tags r:id="rId2"/>
            </p:custDataLst>
          </p:nvPr>
        </p:nvSpPr>
        <p:spPr>
          <a:xfrm>
            <a:off x="5246532" y="2425955"/>
            <a:ext cx="3136900" cy="53421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it-IT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550</a:t>
            </a:r>
          </a:p>
        </p:txBody>
      </p:sp>
      <p:sp>
        <p:nvSpPr>
          <p:cNvPr id="6" name="Flowchart: Terminator 5"/>
          <p:cNvSpPr/>
          <p:nvPr>
            <p:custDataLst>
              <p:tags r:id="rId3"/>
            </p:custDataLst>
          </p:nvPr>
        </p:nvSpPr>
        <p:spPr>
          <a:xfrm>
            <a:off x="1169625" y="2398311"/>
            <a:ext cx="3148808" cy="50405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FF00"/>
                </a:solidFill>
                <a:latin typeface="+mj-lt"/>
              </a:rPr>
              <a:t>C. </a:t>
            </a:r>
            <a:r>
              <a:rPr lang="vi-VN" b="1" dirty="0">
                <a:solidFill>
                  <a:srgbClr val="FFFF00"/>
                </a:solidFill>
                <a:latin typeface="+mj-lt"/>
              </a:rPr>
              <a:t>50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7" name="Flowchart: Terminator 6"/>
          <p:cNvSpPr/>
          <p:nvPr>
            <p:custDataLst>
              <p:tags r:id="rId4"/>
            </p:custDataLst>
          </p:nvPr>
        </p:nvSpPr>
        <p:spPr>
          <a:xfrm>
            <a:off x="5226290" y="1501618"/>
            <a:ext cx="3177383" cy="50405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FF00"/>
                </a:solidFill>
                <a:latin typeface="+mj-lt"/>
              </a:rPr>
              <a:t>B. </a:t>
            </a:r>
            <a:r>
              <a:rPr lang="vi-VN" b="1" dirty="0">
                <a:solidFill>
                  <a:srgbClr val="FFFF00"/>
                </a:solidFill>
                <a:latin typeface="+mj-lt"/>
              </a:rPr>
              <a:t>505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0" name="AutoShape 46"/>
          <p:cNvSpPr>
            <a:spLocks noChangeArrowheads="1"/>
          </p:cNvSpPr>
          <p:nvPr/>
        </p:nvSpPr>
        <p:spPr bwMode="auto">
          <a:xfrm>
            <a:off x="-9815" y="5249392"/>
            <a:ext cx="1028700" cy="900113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pic>
        <p:nvPicPr>
          <p:cNvPr id="11" name="Picture 10" descr="11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1" y="5387839"/>
            <a:ext cx="606425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2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1" y="5311639"/>
            <a:ext cx="5127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3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1" y="5311639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4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1" y="5387839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5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1" y="5311639"/>
            <a:ext cx="582613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2" descr="bell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61" y="5294177"/>
            <a:ext cx="76835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941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13334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" pitchFamily="34" charset="0"/>
                <a:cs typeface="Arial" pitchFamily="34" charset="0"/>
              </a:rPr>
              <a:t>Câu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36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: </a:t>
            </a:r>
            <a:r>
              <a:rPr lang="vi-VN" sz="3600" dirty="0">
                <a:cs typeface="Arial" pitchFamily="34" charset="0"/>
              </a:rPr>
              <a:t>Khởi nghĩa Mai Thúc Loan vào năm: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5246532" y="3365451"/>
            <a:ext cx="4202514" cy="3592190"/>
          </a:xfrm>
          <a:prstGeom prst="rect">
            <a:avLst/>
          </a:prstGeom>
        </p:spPr>
      </p:pic>
      <p:sp>
        <p:nvSpPr>
          <p:cNvPr id="4" name="Flowchart: Terminator 3"/>
          <p:cNvSpPr/>
          <p:nvPr>
            <p:custDataLst>
              <p:tags r:id="rId1"/>
            </p:custDataLst>
          </p:nvPr>
        </p:nvSpPr>
        <p:spPr>
          <a:xfrm>
            <a:off x="1181533" y="1310564"/>
            <a:ext cx="3136900" cy="50405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FF00"/>
                </a:solidFill>
                <a:latin typeface="+mj-lt"/>
              </a:rPr>
              <a:t>A.</a:t>
            </a:r>
            <a:r>
              <a:rPr lang="vi-VN" b="1" dirty="0">
                <a:solidFill>
                  <a:srgbClr val="FFFF00"/>
                </a:solidFill>
                <a:latin typeface="+mj-lt"/>
              </a:rPr>
              <a:t> 272</a:t>
            </a:r>
            <a:r>
              <a:rPr lang="en-US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b="1" dirty="0">
                <a:solidFill>
                  <a:srgbClr val="FFFF00"/>
                </a:solidFill>
                <a:latin typeface="+mj-lt"/>
              </a:rPr>
              <a:t> 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5" name="Flowchart: Terminator 4"/>
          <p:cNvSpPr/>
          <p:nvPr>
            <p:custDataLst>
              <p:tags r:id="rId2"/>
            </p:custDataLst>
          </p:nvPr>
        </p:nvSpPr>
        <p:spPr>
          <a:xfrm>
            <a:off x="5246532" y="2034245"/>
            <a:ext cx="3136900" cy="53421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it-IT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vi-VN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702</a:t>
            </a:r>
            <a:r>
              <a:rPr lang="it-IT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Terminator 5"/>
          <p:cNvSpPr/>
          <p:nvPr>
            <p:custDataLst>
              <p:tags r:id="rId3"/>
            </p:custDataLst>
          </p:nvPr>
        </p:nvSpPr>
        <p:spPr>
          <a:xfrm>
            <a:off x="1130018" y="2034245"/>
            <a:ext cx="3148808" cy="50405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FF00"/>
                </a:solidFill>
                <a:latin typeface="+mj-lt"/>
              </a:rPr>
              <a:t>C. </a:t>
            </a:r>
            <a:r>
              <a:rPr lang="vi-VN" b="1" dirty="0">
                <a:solidFill>
                  <a:srgbClr val="FFFF00"/>
                </a:solidFill>
                <a:latin typeface="+mj-lt"/>
              </a:rPr>
              <a:t>227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7" name="Flowchart: Terminator 6"/>
          <p:cNvSpPr/>
          <p:nvPr>
            <p:custDataLst>
              <p:tags r:id="rId4"/>
            </p:custDataLst>
          </p:nvPr>
        </p:nvSpPr>
        <p:spPr>
          <a:xfrm>
            <a:off x="5246532" y="1338446"/>
            <a:ext cx="3177383" cy="50405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FF00"/>
                </a:solidFill>
                <a:latin typeface="+mj-lt"/>
              </a:rPr>
              <a:t>B. </a:t>
            </a:r>
            <a:r>
              <a:rPr lang="vi-VN" b="1" dirty="0">
                <a:solidFill>
                  <a:srgbClr val="FFFF00"/>
                </a:solidFill>
                <a:latin typeface="+mj-lt"/>
              </a:rPr>
              <a:t>722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0" name="AutoShape 46"/>
          <p:cNvSpPr>
            <a:spLocks noChangeArrowheads="1"/>
          </p:cNvSpPr>
          <p:nvPr/>
        </p:nvSpPr>
        <p:spPr bwMode="auto">
          <a:xfrm>
            <a:off x="-9815" y="5249392"/>
            <a:ext cx="1028700" cy="900113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pic>
        <p:nvPicPr>
          <p:cNvPr id="11" name="Picture 10" descr="11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1" y="5387839"/>
            <a:ext cx="606425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2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1" y="5311639"/>
            <a:ext cx="5127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3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1" y="5311639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4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1" y="5387839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5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1" y="5311639"/>
            <a:ext cx="582613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2" descr="bell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61" y="5294177"/>
            <a:ext cx="76835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561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287887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" pitchFamily="34" charset="0"/>
                <a:cs typeface="Arial" pitchFamily="34" charset="0"/>
              </a:rPr>
              <a:t>Câu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3600" dirty="0">
                <a:latin typeface="Arial" pitchFamily="34" charset="0"/>
                <a:cs typeface="Arial" pitchFamily="34" charset="0"/>
              </a:rPr>
              <a:t>5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: </a:t>
            </a:r>
            <a:r>
              <a:rPr lang="vi-VN" sz="3600" dirty="0">
                <a:cs typeface="Arial" pitchFamily="34" charset="0"/>
              </a:rPr>
              <a:t>Khởi nghĩa Phùng Hưng vào năm: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5246532" y="3365451"/>
            <a:ext cx="4202514" cy="3592190"/>
          </a:xfrm>
          <a:prstGeom prst="rect">
            <a:avLst/>
          </a:prstGeom>
        </p:spPr>
      </p:pic>
      <p:sp>
        <p:nvSpPr>
          <p:cNvPr id="5" name="Flowchart: Terminator 4"/>
          <p:cNvSpPr/>
          <p:nvPr>
            <p:custDataLst>
              <p:tags r:id="rId1"/>
            </p:custDataLst>
          </p:nvPr>
        </p:nvSpPr>
        <p:spPr>
          <a:xfrm>
            <a:off x="5206822" y="2286273"/>
            <a:ext cx="3136900" cy="53421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it-IT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767</a:t>
            </a:r>
          </a:p>
        </p:txBody>
      </p:sp>
      <p:sp>
        <p:nvSpPr>
          <p:cNvPr id="6" name="Flowchart: Terminator 5"/>
          <p:cNvSpPr/>
          <p:nvPr>
            <p:custDataLst>
              <p:tags r:id="rId2"/>
            </p:custDataLst>
          </p:nvPr>
        </p:nvSpPr>
        <p:spPr>
          <a:xfrm>
            <a:off x="1018885" y="2316427"/>
            <a:ext cx="3148808" cy="50405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FF00"/>
                </a:solidFill>
                <a:latin typeface="+mj-lt"/>
              </a:rPr>
              <a:t>C. </a:t>
            </a:r>
            <a:r>
              <a:rPr lang="vi-VN" b="1" dirty="0">
                <a:solidFill>
                  <a:srgbClr val="FFFF00"/>
                </a:solidFill>
                <a:latin typeface="+mj-lt"/>
              </a:rPr>
              <a:t>667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7" name="Flowchart: Terminator 6"/>
          <p:cNvSpPr/>
          <p:nvPr>
            <p:custDataLst>
              <p:tags r:id="rId3"/>
            </p:custDataLst>
          </p:nvPr>
        </p:nvSpPr>
        <p:spPr>
          <a:xfrm>
            <a:off x="5246532" y="1419104"/>
            <a:ext cx="3177383" cy="50405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FF00"/>
                </a:solidFill>
                <a:latin typeface="+mj-lt"/>
              </a:rPr>
              <a:t>B. </a:t>
            </a:r>
            <a:r>
              <a:rPr lang="vi-VN" b="1" dirty="0">
                <a:solidFill>
                  <a:srgbClr val="FFFF00"/>
                </a:solidFill>
                <a:latin typeface="+mj-lt"/>
              </a:rPr>
              <a:t>676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0" name="AutoShape 46"/>
          <p:cNvSpPr>
            <a:spLocks noChangeArrowheads="1"/>
          </p:cNvSpPr>
          <p:nvPr/>
        </p:nvSpPr>
        <p:spPr bwMode="auto">
          <a:xfrm>
            <a:off x="-9815" y="5249392"/>
            <a:ext cx="1028700" cy="900113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pic>
        <p:nvPicPr>
          <p:cNvPr id="11" name="Picture 10" descr="11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1" y="5387839"/>
            <a:ext cx="606425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2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1" y="5311639"/>
            <a:ext cx="5127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3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1" y="5311639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4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1" y="5387839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5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1" y="5311639"/>
            <a:ext cx="582613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2" descr="bell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61" y="5294177"/>
            <a:ext cx="76835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lowchart: Terminator 6">
            <a:extLst>
              <a:ext uri="{FF2B5EF4-FFF2-40B4-BE49-F238E27FC236}">
                <a16:creationId xmlns:a16="http://schemas.microsoft.com/office/drawing/2014/main" id="{340D6796-7AE6-084C-B0AF-15AD0BEF3A7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18885" y="1419104"/>
            <a:ext cx="3177383" cy="50405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vi-VN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776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84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6" grpId="0" animBg="1"/>
      <p:bldP spid="7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rungvuongzt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6" r="12474" b="26015"/>
          <a:stretch>
            <a:fillRect/>
          </a:stretch>
        </p:blipFill>
        <p:spPr bwMode="auto">
          <a:xfrm>
            <a:off x="398034" y="258184"/>
            <a:ext cx="8358692" cy="6196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582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3976</TotalTime>
  <Words>1147</Words>
  <Application>Microsoft Macintosh PowerPoint</Application>
  <PresentationFormat>On-screen Show (4:3)</PresentationFormat>
  <Paragraphs>123</Paragraphs>
  <Slides>35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Calibri Light</vt:lpstr>
      <vt:lpstr>Times New Roman</vt:lpstr>
      <vt:lpstr>HP001 Kieu 5H</vt:lpstr>
      <vt:lpstr>Britannic Bold</vt:lpstr>
      <vt:lpstr>Calibri</vt:lpstr>
      <vt:lpstr>Arial</vt:lpstr>
      <vt:lpstr>OpenSans</vt:lpstr>
      <vt:lpstr>Tahoma</vt:lpstr>
      <vt:lpstr>.VnTime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Microsoft Office User</cp:lastModifiedBy>
  <cp:revision>106</cp:revision>
  <dcterms:created xsi:type="dcterms:W3CDTF">2018-01-17T20:15:41Z</dcterms:created>
  <dcterms:modified xsi:type="dcterms:W3CDTF">2021-10-14T15:22:40Z</dcterms:modified>
</cp:coreProperties>
</file>