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81" r:id="rId4"/>
    <p:sldId id="258" r:id="rId5"/>
    <p:sldId id="284" r:id="rId6"/>
    <p:sldId id="285" r:id="rId7"/>
    <p:sldId id="286" r:id="rId8"/>
    <p:sldId id="257" r:id="rId9"/>
    <p:sldId id="288" r:id="rId10"/>
    <p:sldId id="289" r:id="rId11"/>
    <p:sldId id="259" r:id="rId12"/>
    <p:sldId id="282" r:id="rId13"/>
    <p:sldId id="264" r:id="rId14"/>
    <p:sldId id="290" r:id="rId15"/>
    <p:sldId id="266" r:id="rId16"/>
    <p:sldId id="265" r:id="rId17"/>
    <p:sldId id="268" r:id="rId18"/>
    <p:sldId id="269" r:id="rId19"/>
    <p:sldId id="270" r:id="rId20"/>
    <p:sldId id="291" r:id="rId21"/>
    <p:sldId id="292" r:id="rId22"/>
    <p:sldId id="293" r:id="rId23"/>
    <p:sldId id="28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D27"/>
    <a:srgbClr val="FFA100"/>
    <a:srgbClr val="9DB900"/>
    <a:srgbClr val="E6E6E6"/>
    <a:srgbClr val="123A75"/>
    <a:srgbClr val="BE3352"/>
    <a:srgbClr val="FFFFFF"/>
    <a:srgbClr val="E34038"/>
    <a:srgbClr val="E03E0F"/>
    <a:srgbClr val="FFC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576" y="58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C96-67DE-44C4-B2F0-1C339265760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B7E2-0617-4AC1-993F-2E58B2FF1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77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7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63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05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97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6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17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48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792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912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18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97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2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0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3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17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8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5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4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4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7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8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3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0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1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8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文本框 15">
            <a:extLst>
              <a:ext uri="{FF2B5EF4-FFF2-40B4-BE49-F238E27FC236}">
                <a16:creationId xmlns:a16="http://schemas.microsoft.com/office/drawing/2014/main" id="{419454E9-0A93-4E81-9BF5-812F9CFBA890}"/>
              </a:ext>
            </a:extLst>
          </p:cNvPr>
          <p:cNvSpPr txBox="1"/>
          <p:nvPr/>
        </p:nvSpPr>
        <p:spPr>
          <a:xfrm>
            <a:off x="2479121" y="2522906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6350">
                  <a:noFill/>
                </a:ln>
                <a:solidFill>
                  <a:srgbClr val="FF7543"/>
                </a:solidFill>
                <a:effectLst/>
                <a:uLnTx/>
                <a:uFillTx/>
                <a:latin typeface="#9Slide03 Smoothy Sans" panose="00000500000000000000" pitchFamily="2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</a:t>
            </a:r>
            <a:r>
              <a:rPr kumimoji="0" lang="en-US" altLang="zh-CN" sz="6600" b="1" i="0" u="none" strike="noStrike" kern="1200" cap="none" spc="0" normalizeH="0" baseline="0" noProof="0">
                <a:ln w="6350">
                  <a:noFill/>
                </a:ln>
                <a:solidFill>
                  <a:srgbClr val="FF7543"/>
                </a:solidFill>
                <a:effectLst/>
                <a:uLnTx/>
                <a:uFillTx/>
                <a:latin typeface="#9Slide03 Smoothy Sans" panose="00000500000000000000" pitchFamily="2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LỚP 4</a:t>
            </a:r>
            <a:endParaRPr kumimoji="0" lang="zh-CN" altLang="en-US" sz="6600" b="1" i="0" u="none" strike="noStrike" kern="1200" cap="none" spc="0" normalizeH="0" baseline="0" noProof="0" dirty="0">
              <a:ln w="6350">
                <a:noFill/>
              </a:ln>
              <a:solidFill>
                <a:srgbClr val="FF7543"/>
              </a:solidFill>
              <a:effectLst/>
              <a:uLnTx/>
              <a:uFillTx/>
              <a:latin typeface="#9Slide03 Smoothy Sans" panose="00000500000000000000" pitchFamily="2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30E684ED-4D00-42D9-B86F-D0A63A6B2D89}"/>
              </a:ext>
            </a:extLst>
          </p:cNvPr>
          <p:cNvSpPr txBox="1"/>
          <p:nvPr/>
        </p:nvSpPr>
        <p:spPr>
          <a:xfrm>
            <a:off x="566763" y="772298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TRƯỜNG </a:t>
            </a: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TIỂU HỌC LÊ</a:t>
            </a:r>
            <a:r>
              <a:rPr kumimoji="0" lang="en-US" altLang="zh-CN" sz="2400" b="1" i="0" u="none" strike="noStrike" kern="1200" cap="none" spc="0" normalizeH="0" noProof="0" dirty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QUÝ ĐÔN</a:t>
            </a:r>
            <a:endParaRPr kumimoji="0" lang="zh-CN" alt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/>
              <a:uLnTx/>
              <a:uFillTx/>
              <a:latin typeface="#9Slide07 SVNNexa Rust Slab Bla" panose="020B0606040200020203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041B2-1C51-4236-9D8D-01455A46A7F7}"/>
              </a:ext>
            </a:extLst>
          </p:cNvPr>
          <p:cNvSpPr txBox="1"/>
          <p:nvPr/>
        </p:nvSpPr>
        <p:spPr>
          <a:xfrm>
            <a:off x="1788989" y="3160831"/>
            <a:ext cx="9649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9DB900"/>
                </a:solidFill>
                <a:latin typeface="#9Slide03 BoosterNextFYBlack" panose="02000A03000000020004" pitchFamily="2" charset="0"/>
                <a:cs typeface="#9Slide03 Arima Madurai ExtraBo" panose="00000900000000000000" pitchFamily="2" charset="0"/>
              </a:rPr>
              <a:t>Giây, thế kỉ</a:t>
            </a:r>
            <a:endParaRPr lang="vi-VN" sz="9600">
              <a:solidFill>
                <a:srgbClr val="9DB900"/>
              </a:solidFill>
              <a:latin typeface="#9Slide03 BoosterNextFYBlack" panose="02000A03000000020004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9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BAA1DD0-C659-4ACC-B84C-4F0A74F3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E4F900C-1593-4A8A-B01A-38DC2AE52DDC}"/>
              </a:ext>
            </a:extLst>
          </p:cNvPr>
          <p:cNvSpPr/>
          <p:nvPr/>
        </p:nvSpPr>
        <p:spPr>
          <a:xfrm>
            <a:off x="4633491" y="1844419"/>
            <a:ext cx="3578643" cy="498785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100 năm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EA3D84-909E-4A6E-9A1D-69C9C9DC52C6}"/>
              </a:ext>
            </a:extLst>
          </p:cNvPr>
          <p:cNvSpPr/>
          <p:nvPr/>
        </p:nvSpPr>
        <p:spPr>
          <a:xfrm>
            <a:off x="4633491" y="2811439"/>
            <a:ext cx="3578643" cy="477671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năm= 1 thế kỉ</a:t>
            </a:r>
          </a:p>
        </p:txBody>
      </p:sp>
    </p:spTree>
    <p:extLst>
      <p:ext uri="{BB962C8B-B14F-4D97-AF65-F5344CB8AC3E}">
        <p14:creationId xmlns:p14="http://schemas.microsoft.com/office/powerpoint/2010/main" val="39016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8"/>
          <p:cNvSpPr>
            <a:spLocks/>
          </p:cNvSpPr>
          <p:nvPr/>
        </p:nvSpPr>
        <p:spPr bwMode="auto">
          <a:xfrm>
            <a:off x="1650999" y="965201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2555874" y="1416051"/>
            <a:ext cx="777875" cy="387350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806449" y="1265238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716212" y="1932782"/>
            <a:ext cx="423863" cy="1447800"/>
            <a:chOff x="2990850" y="4422775"/>
            <a:chExt cx="423863" cy="1447800"/>
          </a:xfrm>
        </p:grpSpPr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2990850" y="4422775"/>
              <a:ext cx="69850" cy="989013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167062" y="4422775"/>
              <a:ext cx="71438" cy="1217613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343275" y="4422775"/>
              <a:ext cx="71438" cy="1447800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7E9F022-AF15-4C0E-AAA3-3083338157F7}"/>
              </a:ext>
            </a:extLst>
          </p:cNvPr>
          <p:cNvGrpSpPr/>
          <p:nvPr/>
        </p:nvGrpSpPr>
        <p:grpSpPr>
          <a:xfrm>
            <a:off x="1946023" y="509769"/>
            <a:ext cx="8680605" cy="1581451"/>
            <a:chOff x="1423705" y="1607153"/>
            <a:chExt cx="8742272" cy="1922929"/>
          </a:xfrm>
        </p:grpSpPr>
        <p:sp>
          <p:nvSpPr>
            <p:cNvPr id="166" name="Rounded Rectangle 99">
              <a:extLst>
                <a:ext uri="{FF2B5EF4-FFF2-40B4-BE49-F238E27FC236}">
                  <a16:creationId xmlns:a16="http://schemas.microsoft.com/office/drawing/2014/main" id="{0ED84A6F-B545-4397-BAE6-710ED1351022}"/>
                </a:ext>
              </a:extLst>
            </p:cNvPr>
            <p:cNvSpPr/>
            <p:nvPr/>
          </p:nvSpPr>
          <p:spPr>
            <a:xfrm>
              <a:off x="1509448" y="1607153"/>
              <a:ext cx="8656529" cy="1922929"/>
            </a:xfrm>
            <a:prstGeom prst="roundRect">
              <a:avLst/>
            </a:prstGeom>
            <a:solidFill>
              <a:srgbClr val="FDEAD9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A39ABA4-104C-464B-80A0-D6FA4DEFC3CC}"/>
                </a:ext>
              </a:extLst>
            </p:cNvPr>
            <p:cNvGrpSpPr/>
            <p:nvPr/>
          </p:nvGrpSpPr>
          <p:grpSpPr>
            <a:xfrm>
              <a:off x="1612809" y="2212042"/>
              <a:ext cx="8380369" cy="363070"/>
              <a:chOff x="773153" y="2944906"/>
              <a:chExt cx="9034541" cy="363070"/>
            </a:xfrm>
          </p:grpSpPr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2A3A0CBE-C83D-486C-867D-616E84576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153" y="3101880"/>
                <a:ext cx="9034541" cy="245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D4983E5-2450-4149-BB24-60915E04119B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7E8507A-44BA-499F-9DF8-FEC12E5B0BBB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A0DA1E1-3CBC-4BB4-BBC7-AB308AFDAC70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88F877A7-2598-4407-86DF-2FD0090012AC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AA0CC8E-F041-4823-A759-B3D26E54A43E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628F656-EA14-407C-A8C7-1531D0E86736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6ED631C-3297-4510-9667-3B88C009E8E1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3F8CA5C-3CCE-4DCD-90FF-E7BB2600F915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2AFA237-BDE1-43A6-BC00-C6B4F31D6B49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15B720F-4E2D-4985-A8BB-8B8B3AA4F190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7A5FCBA-69F6-4A3A-A36B-9F7EA51F2444}"/>
                </a:ext>
              </a:extLst>
            </p:cNvPr>
            <p:cNvSpPr txBox="1"/>
            <p:nvPr/>
          </p:nvSpPr>
          <p:spPr>
            <a:xfrm>
              <a:off x="1423705" y="2622260"/>
              <a:ext cx="681808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/>
                <a:t>1</a:t>
              </a:r>
              <a:endParaRPr lang="en-VN" sz="2800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7A8D1EE-8D2F-4C54-8A3F-F2BFEDE75E62}"/>
                </a:ext>
              </a:extLst>
            </p:cNvPr>
            <p:cNvSpPr txBox="1"/>
            <p:nvPr/>
          </p:nvSpPr>
          <p:spPr>
            <a:xfrm>
              <a:off x="2172639" y="2619026"/>
              <a:ext cx="68170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2</a:t>
              </a:r>
              <a:endParaRPr lang="en-VN" sz="28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FEB7F0C-212B-4939-A138-501523D89A30}"/>
                </a:ext>
              </a:extLst>
            </p:cNvPr>
            <p:cNvSpPr txBox="1"/>
            <p:nvPr/>
          </p:nvSpPr>
          <p:spPr>
            <a:xfrm>
              <a:off x="2917844" y="2622260"/>
              <a:ext cx="641920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3</a:t>
              </a:r>
              <a:endParaRPr lang="en-VN" sz="2800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145D5BA-DD6A-40A1-9FDC-C7E2A60F9CE2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4</a:t>
              </a:r>
              <a:endParaRPr lang="en-VN" sz="2800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DF041A4-4BBC-4622-BE30-702B6C4193BB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5</a:t>
              </a:r>
              <a:endParaRPr lang="en-VN" sz="2800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F8EB278-11DF-4C1E-975A-E91F9DE2E0A7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…</a:t>
              </a:r>
              <a:endParaRPr lang="en-VN" sz="2800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2992F4A-F789-4E44-A6AB-BBF24FB5D1C1}"/>
                </a:ext>
              </a:extLst>
            </p:cNvPr>
            <p:cNvSpPr txBox="1"/>
            <p:nvPr/>
          </p:nvSpPr>
          <p:spPr>
            <a:xfrm>
              <a:off x="5831191" y="2622260"/>
              <a:ext cx="830897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9</a:t>
              </a:r>
              <a:r>
                <a:rPr lang="en-VN" sz="2800"/>
                <a:t>6</a:t>
              </a:r>
              <a:endParaRPr lang="en-VN" sz="2800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9DEB929-19F8-4B3C-BD61-BE651E6A9B8C}"/>
                </a:ext>
              </a:extLst>
            </p:cNvPr>
            <p:cNvSpPr txBox="1"/>
            <p:nvPr/>
          </p:nvSpPr>
          <p:spPr>
            <a:xfrm>
              <a:off x="6704959" y="2619026"/>
              <a:ext cx="641920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</a:t>
              </a:r>
              <a:r>
                <a:rPr lang="en-VN" sz="2800"/>
                <a:t>7</a:t>
              </a:r>
              <a:endParaRPr lang="en-VN" sz="2800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D95C2A3-D671-4611-81D5-F923E4E644F7}"/>
                </a:ext>
              </a:extLst>
            </p:cNvPr>
            <p:cNvSpPr txBox="1"/>
            <p:nvPr/>
          </p:nvSpPr>
          <p:spPr>
            <a:xfrm>
              <a:off x="7498336" y="2619026"/>
              <a:ext cx="641920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</a:t>
              </a:r>
              <a:r>
                <a:rPr lang="en-VN" sz="2800"/>
                <a:t>8</a:t>
              </a:r>
              <a:endParaRPr lang="en-VN" sz="2800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45E53EE-18A0-4268-AB8C-C3DC189CF703}"/>
                </a:ext>
              </a:extLst>
            </p:cNvPr>
            <p:cNvSpPr txBox="1"/>
            <p:nvPr/>
          </p:nvSpPr>
          <p:spPr>
            <a:xfrm>
              <a:off x="8133893" y="2622260"/>
              <a:ext cx="690755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/>
                <a:t>9</a:t>
              </a:r>
              <a:r>
                <a:rPr lang="en-US" sz="2800"/>
                <a:t>9</a:t>
              </a:r>
              <a:endParaRPr lang="en-VN" sz="2800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55E6363-79AC-45AC-A687-0AC3871B596D}"/>
                </a:ext>
              </a:extLst>
            </p:cNvPr>
            <p:cNvSpPr txBox="1"/>
            <p:nvPr/>
          </p:nvSpPr>
          <p:spPr>
            <a:xfrm>
              <a:off x="8927268" y="2619026"/>
              <a:ext cx="846098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10</a:t>
              </a:r>
              <a:r>
                <a:rPr lang="en-VN" sz="2800"/>
                <a:t>0</a:t>
              </a:r>
              <a:endParaRPr lang="en-VN" sz="2800" dirty="0"/>
            </a:p>
          </p:txBody>
        </p:sp>
      </p:grpSp>
      <p:sp>
        <p:nvSpPr>
          <p:cNvPr id="190" name="Rounded Rectangle 1">
            <a:extLst>
              <a:ext uri="{FF2B5EF4-FFF2-40B4-BE49-F238E27FC236}">
                <a16:creationId xmlns:a16="http://schemas.microsoft.com/office/drawing/2014/main" id="{AA1D504A-9973-4042-A809-A97D9B54B7F3}"/>
              </a:ext>
            </a:extLst>
          </p:cNvPr>
          <p:cNvSpPr/>
          <p:nvPr/>
        </p:nvSpPr>
        <p:spPr>
          <a:xfrm>
            <a:off x="2086010" y="2127599"/>
            <a:ext cx="8540618" cy="1230004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năm 1 đến năm 100 là thế kỉ một (thế kỉ I)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8094A8B-2E22-42D7-A95D-EC16976F3F40}"/>
              </a:ext>
            </a:extLst>
          </p:cNvPr>
          <p:cNvGrpSpPr/>
          <p:nvPr/>
        </p:nvGrpSpPr>
        <p:grpSpPr>
          <a:xfrm>
            <a:off x="1911251" y="3393982"/>
            <a:ext cx="8800515" cy="1581452"/>
            <a:chOff x="1302943" y="1607153"/>
            <a:chExt cx="8863034" cy="1922929"/>
          </a:xfrm>
        </p:grpSpPr>
        <p:sp>
          <p:nvSpPr>
            <p:cNvPr id="192" name="Rounded Rectangle 125">
              <a:extLst>
                <a:ext uri="{FF2B5EF4-FFF2-40B4-BE49-F238E27FC236}">
                  <a16:creationId xmlns:a16="http://schemas.microsoft.com/office/drawing/2014/main" id="{A8676A4C-D6C1-4D4E-8E52-F493BB92FBE6}"/>
                </a:ext>
              </a:extLst>
            </p:cNvPr>
            <p:cNvSpPr/>
            <p:nvPr/>
          </p:nvSpPr>
          <p:spPr>
            <a:xfrm>
              <a:off x="1509448" y="1607153"/>
              <a:ext cx="8656529" cy="1922929"/>
            </a:xfrm>
            <a:prstGeom prst="roundRect">
              <a:avLst/>
            </a:prstGeom>
            <a:solidFill>
              <a:srgbClr val="FDEAD9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101C171-7A87-43FF-BC1E-2FBF68098A51}"/>
                </a:ext>
              </a:extLst>
            </p:cNvPr>
            <p:cNvGrpSpPr/>
            <p:nvPr/>
          </p:nvGrpSpPr>
          <p:grpSpPr>
            <a:xfrm>
              <a:off x="1612809" y="2212042"/>
              <a:ext cx="8380369" cy="363070"/>
              <a:chOff x="773153" y="2944906"/>
              <a:chExt cx="9034541" cy="363070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5AB84115-0EFE-438C-8818-ADF191983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153" y="3101880"/>
                <a:ext cx="9034541" cy="245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910347B-778F-436D-B83F-DE3C7B6D2BB7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FE110C2-512B-4212-8D06-5A02FE7A037A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E0FA339-2B02-41E2-AD17-FEA2341D980C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3255CB4F-D2E9-4DD9-B313-9C6DF1FAB3C4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6222BF3-9307-43F7-9542-4B13C61BFB5F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66387F9-EC50-48C1-B294-E864A98C5A5B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6ADE439C-FD25-4CBE-9301-CACE14AD6EFC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D7FDFEEE-828C-446A-9D9B-1DB39FA4B1D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F8412FEF-7CE2-47D1-8412-2E90BAD9F1C2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222AFA3A-E636-4307-A7EF-23D41FD30BD6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F4AE0D5-650B-4981-BAAD-1FFEEC894681}"/>
                </a:ext>
              </a:extLst>
            </p:cNvPr>
            <p:cNvSpPr txBox="1"/>
            <p:nvPr/>
          </p:nvSpPr>
          <p:spPr>
            <a:xfrm>
              <a:off x="1302943" y="2622261"/>
              <a:ext cx="802570" cy="44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0D70B84-E2B8-4A05-9454-C1AD538A8868}"/>
                </a:ext>
              </a:extLst>
            </p:cNvPr>
            <p:cNvSpPr txBox="1"/>
            <p:nvPr/>
          </p:nvSpPr>
          <p:spPr>
            <a:xfrm>
              <a:off x="2051895" y="2619026"/>
              <a:ext cx="802447" cy="44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102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D73C3D5-CB61-4EC8-B698-C9D9AA7C9B18}"/>
                </a:ext>
              </a:extLst>
            </p:cNvPr>
            <p:cNvSpPr txBox="1"/>
            <p:nvPr/>
          </p:nvSpPr>
          <p:spPr>
            <a:xfrm>
              <a:off x="2804147" y="2622261"/>
              <a:ext cx="755617" cy="44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103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8E90314-086F-4A27-862C-6AEBE7FB1FF0}"/>
                </a:ext>
              </a:extLst>
            </p:cNvPr>
            <p:cNvSpPr txBox="1"/>
            <p:nvPr/>
          </p:nvSpPr>
          <p:spPr>
            <a:xfrm>
              <a:off x="3691302" y="2619025"/>
              <a:ext cx="569837" cy="44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104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E6B657D-A156-420E-93FC-18EA4D42876B}"/>
                </a:ext>
              </a:extLst>
            </p:cNvPr>
            <p:cNvSpPr txBox="1"/>
            <p:nvPr/>
          </p:nvSpPr>
          <p:spPr>
            <a:xfrm>
              <a:off x="4449293" y="2622261"/>
              <a:ext cx="569837" cy="44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105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45BAAE4-0776-4659-B122-064D24D9C2D0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…</a:t>
              </a:r>
              <a:endParaRPr lang="en-VN" sz="28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B2F9211-DC65-40D7-92DE-2D1718E8AB7A}"/>
                </a:ext>
              </a:extLst>
            </p:cNvPr>
            <p:cNvSpPr txBox="1"/>
            <p:nvPr/>
          </p:nvSpPr>
          <p:spPr>
            <a:xfrm>
              <a:off x="5831191" y="2622260"/>
              <a:ext cx="830897" cy="48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57A8F54-5F9C-4B9B-AAB4-909C733E9381}"/>
                </a:ext>
              </a:extLst>
            </p:cNvPr>
            <p:cNvSpPr txBox="1"/>
            <p:nvPr/>
          </p:nvSpPr>
          <p:spPr>
            <a:xfrm>
              <a:off x="6704959" y="2619026"/>
              <a:ext cx="641920" cy="48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805AF83-6716-4213-B12F-016D33CACE6B}"/>
                </a:ext>
              </a:extLst>
            </p:cNvPr>
            <p:cNvSpPr txBox="1"/>
            <p:nvPr/>
          </p:nvSpPr>
          <p:spPr>
            <a:xfrm>
              <a:off x="7498336" y="2619026"/>
              <a:ext cx="641920" cy="48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5C270BA-EF10-4BDA-A3F9-4EC6C2CF9701}"/>
                </a:ext>
              </a:extLst>
            </p:cNvPr>
            <p:cNvSpPr txBox="1"/>
            <p:nvPr/>
          </p:nvSpPr>
          <p:spPr>
            <a:xfrm>
              <a:off x="8133893" y="2622262"/>
              <a:ext cx="690755" cy="48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ADD9A20B-0F06-4343-9A57-30C91CA37C9C}"/>
                </a:ext>
              </a:extLst>
            </p:cNvPr>
            <p:cNvSpPr txBox="1"/>
            <p:nvPr/>
          </p:nvSpPr>
          <p:spPr>
            <a:xfrm>
              <a:off x="8927268" y="2619026"/>
              <a:ext cx="846098" cy="48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6" name="Rounded Rectangle 149">
            <a:extLst>
              <a:ext uri="{FF2B5EF4-FFF2-40B4-BE49-F238E27FC236}">
                <a16:creationId xmlns:a16="http://schemas.microsoft.com/office/drawing/2014/main" id="{21452BC7-523E-4A32-BDB2-3961C72D054C}"/>
              </a:ext>
            </a:extLst>
          </p:cNvPr>
          <p:cNvSpPr/>
          <p:nvPr/>
        </p:nvSpPr>
        <p:spPr>
          <a:xfrm>
            <a:off x="2086010" y="5061271"/>
            <a:ext cx="8540618" cy="1230004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năm 101 đến năm 200 là thế kỉ hai (thế kỉ II)</a:t>
            </a:r>
          </a:p>
        </p:txBody>
      </p:sp>
    </p:spTree>
    <p:extLst>
      <p:ext uri="{BB962C8B-B14F-4D97-AF65-F5344CB8AC3E}">
        <p14:creationId xmlns:p14="http://schemas.microsoft.com/office/powerpoint/2010/main" val="4042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2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0C0CC09-7F35-48BF-96E6-BE571BCA7547}"/>
              </a:ext>
            </a:extLst>
          </p:cNvPr>
          <p:cNvGrpSpPr/>
          <p:nvPr/>
        </p:nvGrpSpPr>
        <p:grpSpPr>
          <a:xfrm>
            <a:off x="1986912" y="446131"/>
            <a:ext cx="8767303" cy="1581451"/>
            <a:chOff x="1336391" y="1607153"/>
            <a:chExt cx="8829586" cy="1922929"/>
          </a:xfrm>
        </p:grpSpPr>
        <p:sp>
          <p:nvSpPr>
            <p:cNvPr id="117" name="Rounded Rectangle 99">
              <a:extLst>
                <a:ext uri="{FF2B5EF4-FFF2-40B4-BE49-F238E27FC236}">
                  <a16:creationId xmlns:a16="http://schemas.microsoft.com/office/drawing/2014/main" id="{B25AA892-E960-416E-81F0-0473E76A9FF5}"/>
                </a:ext>
              </a:extLst>
            </p:cNvPr>
            <p:cNvSpPr/>
            <p:nvPr/>
          </p:nvSpPr>
          <p:spPr>
            <a:xfrm>
              <a:off x="1509448" y="1607153"/>
              <a:ext cx="8656529" cy="1922929"/>
            </a:xfrm>
            <a:prstGeom prst="roundRect">
              <a:avLst/>
            </a:prstGeom>
            <a:solidFill>
              <a:srgbClr val="FDEAD9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A322F26-529B-48A3-B2AC-7061429E8CFB}"/>
                </a:ext>
              </a:extLst>
            </p:cNvPr>
            <p:cNvGrpSpPr/>
            <p:nvPr/>
          </p:nvGrpSpPr>
          <p:grpSpPr>
            <a:xfrm>
              <a:off x="1612809" y="2212042"/>
              <a:ext cx="8380369" cy="363070"/>
              <a:chOff x="773153" y="2944906"/>
              <a:chExt cx="9034541" cy="363070"/>
            </a:xfrm>
          </p:grpSpPr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B15F46FD-0B32-4CD6-9A6B-C3E172E34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153" y="3101880"/>
                <a:ext cx="9034541" cy="245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CE0A7782-DD17-4DCC-B5D1-9D6A0CB1C676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3676F44-365C-4AE2-B6FF-D0333B438EEB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D51E994-D9CC-4CCB-BF83-DAE49DB3CEE5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6046D8C-44ED-435F-B5F4-02D004A294F0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A65D7E8-7243-4254-9122-4B988C8E4A9E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F9A99ED-5E31-4161-A15F-A8920FE1820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41588A34-2EE1-458F-9DA0-5167C62C4B52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11DB381-7B87-46D9-A8E4-1A55AC201DBD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3B8C5F6-EAFD-4791-B03F-C927235A6885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5DDC4D5-13D0-4567-A278-9FD3B0E51CAC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A2D5ADF-2830-4154-AC17-3AC306C1CD02}"/>
                </a:ext>
              </a:extLst>
            </p:cNvPr>
            <p:cNvSpPr txBox="1"/>
            <p:nvPr/>
          </p:nvSpPr>
          <p:spPr>
            <a:xfrm>
              <a:off x="1336391" y="2622260"/>
              <a:ext cx="769122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190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03889A9-CDAF-4498-ACC6-C80BC2995805}"/>
                </a:ext>
              </a:extLst>
            </p:cNvPr>
            <p:cNvSpPr txBox="1"/>
            <p:nvPr/>
          </p:nvSpPr>
          <p:spPr>
            <a:xfrm>
              <a:off x="2081597" y="2619026"/>
              <a:ext cx="772746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1902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0B5B114-20D0-4DCD-8253-A9ED08D26640}"/>
                </a:ext>
              </a:extLst>
            </p:cNvPr>
            <p:cNvSpPr txBox="1"/>
            <p:nvPr/>
          </p:nvSpPr>
          <p:spPr>
            <a:xfrm>
              <a:off x="2790306" y="2622260"/>
              <a:ext cx="769459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1903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935CABD-9D2A-4808-A802-2C88FFD7F439}"/>
                </a:ext>
              </a:extLst>
            </p:cNvPr>
            <p:cNvSpPr txBox="1"/>
            <p:nvPr/>
          </p:nvSpPr>
          <p:spPr>
            <a:xfrm>
              <a:off x="3577318" y="2619026"/>
              <a:ext cx="748829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1904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99D144D-A6DE-4FD5-B138-DDD96DB15ED2}"/>
                </a:ext>
              </a:extLst>
            </p:cNvPr>
            <p:cNvSpPr txBox="1"/>
            <p:nvPr/>
          </p:nvSpPr>
          <p:spPr>
            <a:xfrm>
              <a:off x="4369019" y="2622260"/>
              <a:ext cx="771135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1905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3B8F02C-126C-4D08-AEE7-356D1D6F38AE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…</a:t>
              </a:r>
              <a:endParaRPr lang="en-VN" sz="28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CAC6D68-4916-4197-9DBF-E001C1E8DE54}"/>
                </a:ext>
              </a:extLst>
            </p:cNvPr>
            <p:cNvSpPr txBox="1"/>
            <p:nvPr/>
          </p:nvSpPr>
          <p:spPr>
            <a:xfrm>
              <a:off x="5734132" y="2622260"/>
              <a:ext cx="830897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6D9D81A-B7E7-4D0D-83C6-706C08215247}"/>
                </a:ext>
              </a:extLst>
            </p:cNvPr>
            <p:cNvSpPr txBox="1"/>
            <p:nvPr/>
          </p:nvSpPr>
          <p:spPr>
            <a:xfrm>
              <a:off x="6565029" y="2619027"/>
              <a:ext cx="781850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A641085-CFA9-410F-92C3-3A2DA624A630}"/>
                </a:ext>
              </a:extLst>
            </p:cNvPr>
            <p:cNvSpPr txBox="1"/>
            <p:nvPr/>
          </p:nvSpPr>
          <p:spPr>
            <a:xfrm>
              <a:off x="7391875" y="2619027"/>
              <a:ext cx="748381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EF57496-80A7-48E8-8123-1AEDE49BFAC9}"/>
                </a:ext>
              </a:extLst>
            </p:cNvPr>
            <p:cNvSpPr txBox="1"/>
            <p:nvPr/>
          </p:nvSpPr>
          <p:spPr>
            <a:xfrm>
              <a:off x="8133893" y="2622260"/>
              <a:ext cx="690755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FE276C5-1373-4AC5-A3B2-FEE8D85F8B0A}"/>
                </a:ext>
              </a:extLst>
            </p:cNvPr>
            <p:cNvSpPr txBox="1"/>
            <p:nvPr/>
          </p:nvSpPr>
          <p:spPr>
            <a:xfrm>
              <a:off x="8927268" y="2619026"/>
              <a:ext cx="846098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1" name="Rounded Rectangle 1">
            <a:extLst>
              <a:ext uri="{FF2B5EF4-FFF2-40B4-BE49-F238E27FC236}">
                <a16:creationId xmlns:a16="http://schemas.microsoft.com/office/drawing/2014/main" id="{B28AA5B5-D936-4633-A173-65D95CD6764B}"/>
              </a:ext>
            </a:extLst>
          </p:cNvPr>
          <p:cNvSpPr/>
          <p:nvPr/>
        </p:nvSpPr>
        <p:spPr>
          <a:xfrm>
            <a:off x="2213597" y="2212996"/>
            <a:ext cx="8540618" cy="980580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năm 1901 đến năm 2000 là thế kỉ hai mươi (thế kỉ XX)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B05CCB6-322E-4398-90C2-817431601B0A}"/>
              </a:ext>
            </a:extLst>
          </p:cNvPr>
          <p:cNvGrpSpPr/>
          <p:nvPr/>
        </p:nvGrpSpPr>
        <p:grpSpPr>
          <a:xfrm>
            <a:off x="2016176" y="3378990"/>
            <a:ext cx="8767303" cy="1581451"/>
            <a:chOff x="1336391" y="1607153"/>
            <a:chExt cx="8829586" cy="1922929"/>
          </a:xfrm>
        </p:grpSpPr>
        <p:sp>
          <p:nvSpPr>
            <p:cNvPr id="143" name="Rounded Rectangle 31">
              <a:extLst>
                <a:ext uri="{FF2B5EF4-FFF2-40B4-BE49-F238E27FC236}">
                  <a16:creationId xmlns:a16="http://schemas.microsoft.com/office/drawing/2014/main" id="{6331E189-A07B-4588-BE5A-5CE11D6CF205}"/>
                </a:ext>
              </a:extLst>
            </p:cNvPr>
            <p:cNvSpPr/>
            <p:nvPr/>
          </p:nvSpPr>
          <p:spPr>
            <a:xfrm>
              <a:off x="1509448" y="1607153"/>
              <a:ext cx="8656529" cy="1922929"/>
            </a:xfrm>
            <a:prstGeom prst="roundRect">
              <a:avLst/>
            </a:prstGeom>
            <a:solidFill>
              <a:srgbClr val="FDEAD9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B7F3154-5BDE-4381-B578-244F4B9D3B5F}"/>
                </a:ext>
              </a:extLst>
            </p:cNvPr>
            <p:cNvGrpSpPr/>
            <p:nvPr/>
          </p:nvGrpSpPr>
          <p:grpSpPr>
            <a:xfrm>
              <a:off x="1612809" y="2212042"/>
              <a:ext cx="8380369" cy="363070"/>
              <a:chOff x="773153" y="2944906"/>
              <a:chExt cx="9034541" cy="363070"/>
            </a:xfrm>
          </p:grpSpPr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4A38528-C752-4F5F-9B95-2074C9743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153" y="3101880"/>
                <a:ext cx="9034541" cy="2456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524B9AB-9F94-4539-A131-CD12C23E499C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5E33736-4109-4E66-ABA7-E0FB80D6C74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8A3BBD2-DEC4-4200-9F6D-E03B153A740D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6D18F9B-DCD1-4B2B-9BC3-E3448D5F412A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3D4A5E5-04AC-4E56-B0AF-2A2BCE1432E7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939C33-9DA8-472E-A7C3-00AA92D88000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55ED5C5-A046-43A9-92CE-36509F253AB3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99DA2BA-755F-4691-B27C-F8E7CD3F199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F47658C-9F69-47CE-8E5E-98BD86AE205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6570AA8-7339-496D-BE4C-DA0F333B4B36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E37226F-B1F6-4118-BDF9-65E65A0B66E6}"/>
                </a:ext>
              </a:extLst>
            </p:cNvPr>
            <p:cNvSpPr txBox="1"/>
            <p:nvPr/>
          </p:nvSpPr>
          <p:spPr>
            <a:xfrm>
              <a:off x="1336391" y="2622260"/>
              <a:ext cx="769122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</a:t>
              </a:r>
              <a:r>
                <a:rPr lang="en-VN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C5270AF-AAD1-42F4-BFDA-CDD1301EE69E}"/>
                </a:ext>
              </a:extLst>
            </p:cNvPr>
            <p:cNvSpPr txBox="1"/>
            <p:nvPr/>
          </p:nvSpPr>
          <p:spPr>
            <a:xfrm>
              <a:off x="2081597" y="2619026"/>
              <a:ext cx="772746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2002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38EFA9A-AEAC-4726-B185-000403372546}"/>
                </a:ext>
              </a:extLst>
            </p:cNvPr>
            <p:cNvSpPr txBox="1"/>
            <p:nvPr/>
          </p:nvSpPr>
          <p:spPr>
            <a:xfrm>
              <a:off x="2790306" y="2622260"/>
              <a:ext cx="769459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2003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2A2D39C-D106-4878-A191-3411FA62ED18}"/>
                </a:ext>
              </a:extLst>
            </p:cNvPr>
            <p:cNvSpPr txBox="1"/>
            <p:nvPr/>
          </p:nvSpPr>
          <p:spPr>
            <a:xfrm>
              <a:off x="3577318" y="2619026"/>
              <a:ext cx="748829" cy="4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2004</a:t>
              </a:r>
              <a:endParaRPr lang="en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59B5FD6-9221-4F01-A44B-E2406F9F8C9A}"/>
                </a:ext>
              </a:extLst>
            </p:cNvPr>
            <p:cNvSpPr txBox="1"/>
            <p:nvPr/>
          </p:nvSpPr>
          <p:spPr>
            <a:xfrm>
              <a:off x="4369019" y="2622260"/>
              <a:ext cx="771135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2005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76DB153-6FB3-471D-8AA0-9448FF19859D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63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…</a:t>
              </a:r>
              <a:endParaRPr lang="en-VN" sz="2800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2ED501D-F70A-49D9-91B0-FC0E4344174B}"/>
                </a:ext>
              </a:extLst>
            </p:cNvPr>
            <p:cNvSpPr txBox="1"/>
            <p:nvPr/>
          </p:nvSpPr>
          <p:spPr>
            <a:xfrm>
              <a:off x="5734132" y="2622260"/>
              <a:ext cx="830897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D2575B-96FB-4E81-8517-2C4A46F813E8}"/>
                </a:ext>
              </a:extLst>
            </p:cNvPr>
            <p:cNvSpPr txBox="1"/>
            <p:nvPr/>
          </p:nvSpPr>
          <p:spPr>
            <a:xfrm>
              <a:off x="6565029" y="2619027"/>
              <a:ext cx="781850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443AD3D-C508-4BFA-9F8F-0B02F40E5018}"/>
                </a:ext>
              </a:extLst>
            </p:cNvPr>
            <p:cNvSpPr txBox="1"/>
            <p:nvPr/>
          </p:nvSpPr>
          <p:spPr>
            <a:xfrm>
              <a:off x="7391875" y="2619027"/>
              <a:ext cx="748381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209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449709F-AAA2-4C07-9DD5-102522927C5B}"/>
                </a:ext>
              </a:extLst>
            </p:cNvPr>
            <p:cNvSpPr txBox="1"/>
            <p:nvPr/>
          </p:nvSpPr>
          <p:spPr>
            <a:xfrm>
              <a:off x="8133893" y="2622260"/>
              <a:ext cx="690755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EB5F3D6B-F644-4646-A610-6EB2CE347F69}"/>
                </a:ext>
              </a:extLst>
            </p:cNvPr>
            <p:cNvSpPr txBox="1"/>
            <p:nvPr/>
          </p:nvSpPr>
          <p:spPr>
            <a:xfrm>
              <a:off x="8927268" y="2619026"/>
              <a:ext cx="846098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210</a:t>
              </a:r>
              <a:r>
                <a:rPr lang="en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n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7" name="Rounded Rectangle 55">
            <a:extLst>
              <a:ext uri="{FF2B5EF4-FFF2-40B4-BE49-F238E27FC236}">
                <a16:creationId xmlns:a16="http://schemas.microsoft.com/office/drawing/2014/main" id="{6931FA04-A2DB-4395-9A2C-25317D4B28AD}"/>
              </a:ext>
            </a:extLst>
          </p:cNvPr>
          <p:cNvSpPr/>
          <p:nvPr/>
        </p:nvSpPr>
        <p:spPr>
          <a:xfrm>
            <a:off x="2158783" y="5009898"/>
            <a:ext cx="8540618" cy="980580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năm 2001 đến năm 2100 là thế kỉ hai mươi mươi mốt (thế kỉ XXI)</a:t>
            </a:r>
          </a:p>
        </p:txBody>
      </p:sp>
    </p:spTree>
    <p:extLst>
      <p:ext uri="{BB962C8B-B14F-4D97-AF65-F5344CB8AC3E}">
        <p14:creationId xmlns:p14="http://schemas.microsoft.com/office/powerpoint/2010/main" val="21754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60350" y="3430218"/>
            <a:ext cx="2298700" cy="3427782"/>
            <a:chOff x="8521700" y="1270000"/>
            <a:chExt cx="630238" cy="939800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200" y="3659914"/>
            <a:ext cx="2170462" cy="3236556"/>
            <a:chOff x="8521700" y="1270000"/>
            <a:chExt cx="630238" cy="939800"/>
          </a:xfrm>
        </p:grpSpPr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30573" y="5249741"/>
            <a:ext cx="2084417" cy="1609725"/>
            <a:chOff x="6738938" y="5481638"/>
            <a:chExt cx="1408113" cy="108743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00235" y="6071556"/>
            <a:ext cx="858837" cy="762000"/>
            <a:chOff x="4084638" y="1568450"/>
            <a:chExt cx="858837" cy="762000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14875" y="1778000"/>
              <a:ext cx="111125" cy="4921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525963" y="1568450"/>
              <a:ext cx="376238" cy="3968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589463" y="1668463"/>
              <a:ext cx="227013" cy="207963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778375" y="1928813"/>
              <a:ext cx="165100" cy="13176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202113" y="1838325"/>
              <a:ext cx="112713" cy="492125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127500" y="1628775"/>
              <a:ext cx="374650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211638" y="1728788"/>
              <a:ext cx="227013" cy="207963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84638" y="1989138"/>
              <a:ext cx="166688" cy="13176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54052401-5992-4179-B6C8-716C7C8EFE52}"/>
              </a:ext>
            </a:extLst>
          </p:cNvPr>
          <p:cNvSpPr/>
          <p:nvPr/>
        </p:nvSpPr>
        <p:spPr>
          <a:xfrm>
            <a:off x="2638897" y="795379"/>
            <a:ext cx="8540618" cy="713722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Xác định năm 1870 thuộc thế kỉ nào?</a:t>
            </a:r>
          </a:p>
        </p:txBody>
      </p:sp>
      <p:sp>
        <p:nvSpPr>
          <p:cNvPr id="71" name="Rounded Rectangle 55">
            <a:extLst>
              <a:ext uri="{FF2B5EF4-FFF2-40B4-BE49-F238E27FC236}">
                <a16:creationId xmlns:a16="http://schemas.microsoft.com/office/drawing/2014/main" id="{6B9B754C-B377-4789-8D60-B9D0DA2B0668}"/>
              </a:ext>
            </a:extLst>
          </p:cNvPr>
          <p:cNvSpPr/>
          <p:nvPr/>
        </p:nvSpPr>
        <p:spPr>
          <a:xfrm>
            <a:off x="2638897" y="3650199"/>
            <a:ext cx="8540618" cy="694866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năm 1870 thuộc thế kỉ XIX</a:t>
            </a:r>
          </a:p>
        </p:txBody>
      </p:sp>
      <p:sp>
        <p:nvSpPr>
          <p:cNvPr id="73" name="Rounded Rectangle 56">
            <a:extLst>
              <a:ext uri="{FF2B5EF4-FFF2-40B4-BE49-F238E27FC236}">
                <a16:creationId xmlns:a16="http://schemas.microsoft.com/office/drawing/2014/main" id="{8DCB0719-2C95-4577-A800-6F77BB45579C}"/>
              </a:ext>
            </a:extLst>
          </p:cNvPr>
          <p:cNvSpPr/>
          <p:nvPr/>
        </p:nvSpPr>
        <p:spPr>
          <a:xfrm>
            <a:off x="2638897" y="1825262"/>
            <a:ext cx="8540618" cy="518681"/>
          </a:xfrm>
          <a:prstGeom prst="roundRect">
            <a:avLst/>
          </a:prstGeom>
          <a:solidFill>
            <a:srgbClr val="FD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1870 = 1000 + 800 + 70</a:t>
            </a: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E872C49A-51D9-419E-B1DB-550EB1BB1A0C}"/>
              </a:ext>
            </a:extLst>
          </p:cNvPr>
          <p:cNvSpPr/>
          <p:nvPr/>
        </p:nvSpPr>
        <p:spPr>
          <a:xfrm rot="16200000">
            <a:off x="6525342" y="1995607"/>
            <a:ext cx="177419" cy="69667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3">
            <a:extLst>
              <a:ext uri="{FF2B5EF4-FFF2-40B4-BE49-F238E27FC236}">
                <a16:creationId xmlns:a16="http://schemas.microsoft.com/office/drawing/2014/main" id="{5FE5B985-1DF9-474D-A24D-E4DC9AC67D03}"/>
              </a:ext>
            </a:extLst>
          </p:cNvPr>
          <p:cNvSpPr/>
          <p:nvPr/>
        </p:nvSpPr>
        <p:spPr>
          <a:xfrm>
            <a:off x="5718702" y="2435691"/>
            <a:ext cx="1243685" cy="364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10 thế kỉ</a:t>
            </a: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449D49E4-E171-4988-A0A6-D7750DA46A81}"/>
              </a:ext>
            </a:extLst>
          </p:cNvPr>
          <p:cNvSpPr/>
          <p:nvPr/>
        </p:nvSpPr>
        <p:spPr>
          <a:xfrm rot="16200000">
            <a:off x="7545089" y="2053689"/>
            <a:ext cx="163357" cy="56644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58">
            <a:extLst>
              <a:ext uri="{FF2B5EF4-FFF2-40B4-BE49-F238E27FC236}">
                <a16:creationId xmlns:a16="http://schemas.microsoft.com/office/drawing/2014/main" id="{4112B173-D75F-40CF-927B-2B85F2DE271A}"/>
              </a:ext>
            </a:extLst>
          </p:cNvPr>
          <p:cNvSpPr/>
          <p:nvPr/>
        </p:nvSpPr>
        <p:spPr>
          <a:xfrm>
            <a:off x="6931784" y="2466112"/>
            <a:ext cx="1243685" cy="364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8 thế kỉ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1188419A-2E77-42C6-A3BD-C2EEA8FE1344}"/>
              </a:ext>
            </a:extLst>
          </p:cNvPr>
          <p:cNvSpPr/>
          <p:nvPr/>
        </p:nvSpPr>
        <p:spPr>
          <a:xfrm rot="16200000">
            <a:off x="8460896" y="2053689"/>
            <a:ext cx="163357" cy="56644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60">
            <a:extLst>
              <a:ext uri="{FF2B5EF4-FFF2-40B4-BE49-F238E27FC236}">
                <a16:creationId xmlns:a16="http://schemas.microsoft.com/office/drawing/2014/main" id="{BF9A0705-BD48-465C-952E-0AB2B1EB5021}"/>
              </a:ext>
            </a:extLst>
          </p:cNvPr>
          <p:cNvSpPr/>
          <p:nvPr/>
        </p:nvSpPr>
        <p:spPr>
          <a:xfrm>
            <a:off x="8141702" y="2467981"/>
            <a:ext cx="2061109" cy="364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thêm 70 năm là ở thế kỉ 19</a:t>
            </a:r>
          </a:p>
        </p:txBody>
      </p:sp>
    </p:spTree>
    <p:extLst>
      <p:ext uri="{BB962C8B-B14F-4D97-AF65-F5344CB8AC3E}">
        <p14:creationId xmlns:p14="http://schemas.microsoft.com/office/powerpoint/2010/main" val="35239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 animBg="1"/>
      <p:bldP spid="73" grpId="0" animBg="1"/>
      <p:bldP spid="74" grpId="0" animBg="1"/>
      <p:bldP spid="75" grpId="0"/>
      <p:bldP spid="76" grpId="0" animBg="1"/>
      <p:bldP spid="77" grpId="0"/>
      <p:bldP spid="78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5229307" y="2246357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774356" y="1991094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E6E300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02</a:t>
            </a:r>
            <a:endParaRPr lang="zh-CN" altLang="en-US" sz="9600" b="1" dirty="0">
              <a:solidFill>
                <a:srgbClr val="E6E300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4718034" y="3421276"/>
            <a:ext cx="4465551" cy="8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spc="300">
                <a:solidFill>
                  <a:srgbClr val="C56D27"/>
                </a:solidFill>
                <a:latin typeface="#9Slide03 AllRoundGothic" panose="020B07030202020201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LUYỆN TẬP</a:t>
            </a:r>
            <a:endParaRPr lang="zh-CN" altLang="en-US" sz="3600" b="1" spc="300" dirty="0">
              <a:solidFill>
                <a:srgbClr val="C56D27"/>
              </a:solidFill>
              <a:latin typeface="#9Slide03 AllRoundGothic" panose="020B07030202020201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16725" y="3429000"/>
            <a:ext cx="5368925" cy="3422650"/>
            <a:chOff x="4294" y="2160"/>
            <a:chExt cx="3382" cy="215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115" y="2160"/>
              <a:ext cx="2561" cy="2138"/>
            </a:xfrm>
            <a:custGeom>
              <a:avLst/>
              <a:gdLst>
                <a:gd name="T0" fmla="*/ 715 w 715"/>
                <a:gd name="T1" fmla="*/ 597 h 597"/>
                <a:gd name="T2" fmla="*/ 715 w 715"/>
                <a:gd name="T3" fmla="*/ 583 h 597"/>
                <a:gd name="T4" fmla="*/ 358 w 715"/>
                <a:gd name="T5" fmla="*/ 0 h 597"/>
                <a:gd name="T6" fmla="*/ 0 w 715"/>
                <a:gd name="T7" fmla="*/ 583 h 597"/>
                <a:gd name="T8" fmla="*/ 0 w 715"/>
                <a:gd name="T9" fmla="*/ 597 h 597"/>
                <a:gd name="T10" fmla="*/ 715 w 715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597">
                  <a:moveTo>
                    <a:pt x="715" y="597"/>
                  </a:moveTo>
                  <a:cubicBezTo>
                    <a:pt x="715" y="592"/>
                    <a:pt x="715" y="588"/>
                    <a:pt x="715" y="583"/>
                  </a:cubicBezTo>
                  <a:cubicBezTo>
                    <a:pt x="715" y="261"/>
                    <a:pt x="555" y="0"/>
                    <a:pt x="358" y="0"/>
                  </a:cubicBezTo>
                  <a:cubicBezTo>
                    <a:pt x="160" y="0"/>
                    <a:pt x="0" y="261"/>
                    <a:pt x="0" y="583"/>
                  </a:cubicBezTo>
                  <a:cubicBezTo>
                    <a:pt x="0" y="588"/>
                    <a:pt x="0" y="592"/>
                    <a:pt x="0" y="597"/>
                  </a:cubicBezTo>
                  <a:cubicBezTo>
                    <a:pt x="715" y="597"/>
                    <a:pt x="715" y="597"/>
                    <a:pt x="715" y="597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115" y="2163"/>
              <a:ext cx="1239" cy="2135"/>
            </a:xfrm>
            <a:custGeom>
              <a:avLst/>
              <a:gdLst>
                <a:gd name="T0" fmla="*/ 346 w 346"/>
                <a:gd name="T1" fmla="*/ 550 h 596"/>
                <a:gd name="T2" fmla="*/ 335 w 346"/>
                <a:gd name="T3" fmla="*/ 550 h 596"/>
                <a:gd name="T4" fmla="*/ 335 w 346"/>
                <a:gd name="T5" fmla="*/ 572 h 596"/>
                <a:gd name="T6" fmla="*/ 335 w 346"/>
                <a:gd name="T7" fmla="*/ 583 h 596"/>
                <a:gd name="T8" fmla="*/ 0 w 346"/>
                <a:gd name="T9" fmla="*/ 583 h 596"/>
                <a:gd name="T10" fmla="*/ 0 w 346"/>
                <a:gd name="T11" fmla="*/ 596 h 596"/>
                <a:gd name="T12" fmla="*/ 346 w 346"/>
                <a:gd name="T13" fmla="*/ 596 h 596"/>
                <a:gd name="T14" fmla="*/ 346 w 346"/>
                <a:gd name="T15" fmla="*/ 550 h 596"/>
                <a:gd name="T16" fmla="*/ 346 w 346"/>
                <a:gd name="T17" fmla="*/ 0 h 596"/>
                <a:gd name="T18" fmla="*/ 127 w 346"/>
                <a:gd name="T19" fmla="*/ 137 h 596"/>
                <a:gd name="T20" fmla="*/ 327 w 346"/>
                <a:gd name="T21" fmla="*/ 463 h 596"/>
                <a:gd name="T22" fmla="*/ 346 w 346"/>
                <a:gd name="T23" fmla="*/ 472 h 596"/>
                <a:gd name="T24" fmla="*/ 346 w 346"/>
                <a:gd name="T2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596">
                  <a:moveTo>
                    <a:pt x="346" y="550"/>
                  </a:moveTo>
                  <a:cubicBezTo>
                    <a:pt x="335" y="550"/>
                    <a:pt x="335" y="550"/>
                    <a:pt x="335" y="550"/>
                  </a:cubicBezTo>
                  <a:cubicBezTo>
                    <a:pt x="335" y="557"/>
                    <a:pt x="335" y="565"/>
                    <a:pt x="335" y="572"/>
                  </a:cubicBezTo>
                  <a:cubicBezTo>
                    <a:pt x="335" y="576"/>
                    <a:pt x="335" y="579"/>
                    <a:pt x="335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87"/>
                    <a:pt x="0" y="592"/>
                    <a:pt x="0" y="596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46" y="550"/>
                    <a:pt x="346" y="550"/>
                    <a:pt x="346" y="550"/>
                  </a:cubicBezTo>
                  <a:moveTo>
                    <a:pt x="346" y="0"/>
                  </a:moveTo>
                  <a:cubicBezTo>
                    <a:pt x="263" y="4"/>
                    <a:pt x="186" y="55"/>
                    <a:pt x="127" y="137"/>
                  </a:cubicBezTo>
                  <a:cubicBezTo>
                    <a:pt x="225" y="177"/>
                    <a:pt x="303" y="303"/>
                    <a:pt x="327" y="463"/>
                  </a:cubicBezTo>
                  <a:cubicBezTo>
                    <a:pt x="334" y="464"/>
                    <a:pt x="341" y="467"/>
                    <a:pt x="346" y="472"/>
                  </a:cubicBezTo>
                  <a:cubicBezTo>
                    <a:pt x="346" y="0"/>
                    <a:pt x="346" y="0"/>
                    <a:pt x="346" y="0"/>
                  </a:cubicBezTo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348" y="2608"/>
              <a:ext cx="1967" cy="1644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348" y="4101"/>
              <a:ext cx="3" cy="112"/>
            </a:xfrm>
            <a:custGeom>
              <a:avLst/>
              <a:gdLst>
                <a:gd name="T0" fmla="*/ 0 w 1"/>
                <a:gd name="T1" fmla="*/ 31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29 h 31"/>
                <a:gd name="T8" fmla="*/ 1 w 1"/>
                <a:gd name="T9" fmla="*/ 28 h 31"/>
                <a:gd name="T10" fmla="*/ 1 w 1"/>
                <a:gd name="T11" fmla="*/ 28 h 31"/>
                <a:gd name="T12" fmla="*/ 1 w 1"/>
                <a:gd name="T13" fmla="*/ 28 h 31"/>
                <a:gd name="T14" fmla="*/ 1 w 1"/>
                <a:gd name="T15" fmla="*/ 27 h 31"/>
                <a:gd name="T16" fmla="*/ 1 w 1"/>
                <a:gd name="T17" fmla="*/ 27 h 31"/>
                <a:gd name="T18" fmla="*/ 1 w 1"/>
                <a:gd name="T19" fmla="*/ 26 h 31"/>
                <a:gd name="T20" fmla="*/ 1 w 1"/>
                <a:gd name="T21" fmla="*/ 26 h 31"/>
                <a:gd name="T22" fmla="*/ 1 w 1"/>
                <a:gd name="T23" fmla="*/ 25 h 31"/>
                <a:gd name="T24" fmla="*/ 1 w 1"/>
                <a:gd name="T25" fmla="*/ 25 h 31"/>
                <a:gd name="T26" fmla="*/ 1 w 1"/>
                <a:gd name="T27" fmla="*/ 24 h 31"/>
                <a:gd name="T28" fmla="*/ 1 w 1"/>
                <a:gd name="T29" fmla="*/ 24 h 31"/>
                <a:gd name="T30" fmla="*/ 1 w 1"/>
                <a:gd name="T31" fmla="*/ 23 h 31"/>
                <a:gd name="T32" fmla="*/ 1 w 1"/>
                <a:gd name="T33" fmla="*/ 23 h 31"/>
                <a:gd name="T34" fmla="*/ 1 w 1"/>
                <a:gd name="T35" fmla="*/ 23 h 31"/>
                <a:gd name="T36" fmla="*/ 1 w 1"/>
                <a:gd name="T37" fmla="*/ 22 h 31"/>
                <a:gd name="T38" fmla="*/ 1 w 1"/>
                <a:gd name="T39" fmla="*/ 21 h 31"/>
                <a:gd name="T40" fmla="*/ 1 w 1"/>
                <a:gd name="T41" fmla="*/ 21 h 31"/>
                <a:gd name="T42" fmla="*/ 1 w 1"/>
                <a:gd name="T43" fmla="*/ 21 h 31"/>
                <a:gd name="T44" fmla="*/ 1 w 1"/>
                <a:gd name="T45" fmla="*/ 20 h 31"/>
                <a:gd name="T46" fmla="*/ 1 w 1"/>
                <a:gd name="T47" fmla="*/ 20 h 31"/>
                <a:gd name="T48" fmla="*/ 1 w 1"/>
                <a:gd name="T49" fmla="*/ 19 h 31"/>
                <a:gd name="T50" fmla="*/ 1 w 1"/>
                <a:gd name="T51" fmla="*/ 18 h 31"/>
                <a:gd name="T52" fmla="*/ 1 w 1"/>
                <a:gd name="T53" fmla="*/ 18 h 31"/>
                <a:gd name="T54" fmla="*/ 1 w 1"/>
                <a:gd name="T55" fmla="*/ 18 h 31"/>
                <a:gd name="T56" fmla="*/ 1 w 1"/>
                <a:gd name="T57" fmla="*/ 17 h 31"/>
                <a:gd name="T58" fmla="*/ 1 w 1"/>
                <a:gd name="T59" fmla="*/ 17 h 31"/>
                <a:gd name="T60" fmla="*/ 1 w 1"/>
                <a:gd name="T61" fmla="*/ 16 h 31"/>
                <a:gd name="T62" fmla="*/ 1 w 1"/>
                <a:gd name="T63" fmla="*/ 16 h 31"/>
                <a:gd name="T64" fmla="*/ 1 w 1"/>
                <a:gd name="T65" fmla="*/ 15 h 31"/>
                <a:gd name="T66" fmla="*/ 1 w 1"/>
                <a:gd name="T67" fmla="*/ 15 h 31"/>
                <a:gd name="T68" fmla="*/ 1 w 1"/>
                <a:gd name="T69" fmla="*/ 14 h 31"/>
                <a:gd name="T70" fmla="*/ 1 w 1"/>
                <a:gd name="T71" fmla="*/ 14 h 31"/>
                <a:gd name="T72" fmla="*/ 1 w 1"/>
                <a:gd name="T73" fmla="*/ 12 h 31"/>
                <a:gd name="T74" fmla="*/ 1 w 1"/>
                <a:gd name="T75" fmla="*/ 11 h 31"/>
                <a:gd name="T76" fmla="*/ 1 w 1"/>
                <a:gd name="T77" fmla="*/ 11 h 31"/>
                <a:gd name="T78" fmla="*/ 1 w 1"/>
                <a:gd name="T79" fmla="*/ 10 h 31"/>
                <a:gd name="T80" fmla="*/ 1 w 1"/>
                <a:gd name="T81" fmla="*/ 9 h 31"/>
                <a:gd name="T82" fmla="*/ 1 w 1"/>
                <a:gd name="T83" fmla="*/ 9 h 31"/>
                <a:gd name="T84" fmla="*/ 1 w 1"/>
                <a:gd name="T85" fmla="*/ 9 h 31"/>
                <a:gd name="T86" fmla="*/ 1 w 1"/>
                <a:gd name="T87" fmla="*/ 8 h 31"/>
                <a:gd name="T88" fmla="*/ 1 w 1"/>
                <a:gd name="T89" fmla="*/ 8 h 31"/>
                <a:gd name="T90" fmla="*/ 1 w 1"/>
                <a:gd name="T91" fmla="*/ 7 h 31"/>
                <a:gd name="T92" fmla="*/ 1 w 1"/>
                <a:gd name="T93" fmla="*/ 7 h 31"/>
                <a:gd name="T94" fmla="*/ 1 w 1"/>
                <a:gd name="T95" fmla="*/ 6 h 31"/>
                <a:gd name="T96" fmla="*/ 1 w 1"/>
                <a:gd name="T97" fmla="*/ 6 h 31"/>
                <a:gd name="T98" fmla="*/ 1 w 1"/>
                <a:gd name="T99" fmla="*/ 5 h 31"/>
                <a:gd name="T100" fmla="*/ 1 w 1"/>
                <a:gd name="T101" fmla="*/ 5 h 31"/>
                <a:gd name="T102" fmla="*/ 1 w 1"/>
                <a:gd name="T103" fmla="*/ 4 h 31"/>
                <a:gd name="T104" fmla="*/ 1 w 1"/>
                <a:gd name="T105" fmla="*/ 4 h 31"/>
                <a:gd name="T106" fmla="*/ 1 w 1"/>
                <a:gd name="T107" fmla="*/ 3 h 31"/>
                <a:gd name="T108" fmla="*/ 1 w 1"/>
                <a:gd name="T109" fmla="*/ 3 h 31"/>
                <a:gd name="T110" fmla="*/ 1 w 1"/>
                <a:gd name="T111" fmla="*/ 2 h 31"/>
                <a:gd name="T112" fmla="*/ 1 w 1"/>
                <a:gd name="T113" fmla="*/ 2 h 31"/>
                <a:gd name="T114" fmla="*/ 1 w 1"/>
                <a:gd name="T115" fmla="*/ 2 h 31"/>
                <a:gd name="T116" fmla="*/ 1 w 1"/>
                <a:gd name="T117" fmla="*/ 1 h 31"/>
                <a:gd name="T118" fmla="*/ 1 w 1"/>
                <a:gd name="T119" fmla="*/ 1 h 31"/>
                <a:gd name="T120" fmla="*/ 1 w 1"/>
                <a:gd name="T1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8"/>
                  </a:move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" y="23"/>
                  </a:move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348" y="2611"/>
              <a:ext cx="953" cy="1641"/>
            </a:xfrm>
            <a:custGeom>
              <a:avLst/>
              <a:gdLst>
                <a:gd name="T0" fmla="*/ 1 w 266"/>
                <a:gd name="T1" fmla="*/ 416 h 458"/>
                <a:gd name="T2" fmla="*/ 1 w 266"/>
                <a:gd name="T3" fmla="*/ 417 h 458"/>
                <a:gd name="T4" fmla="*/ 1 w 266"/>
                <a:gd name="T5" fmla="*/ 417 h 458"/>
                <a:gd name="T6" fmla="*/ 1 w 266"/>
                <a:gd name="T7" fmla="*/ 418 h 458"/>
                <a:gd name="T8" fmla="*/ 1 w 266"/>
                <a:gd name="T9" fmla="*/ 418 h 458"/>
                <a:gd name="T10" fmla="*/ 1 w 266"/>
                <a:gd name="T11" fmla="*/ 419 h 458"/>
                <a:gd name="T12" fmla="*/ 1 w 266"/>
                <a:gd name="T13" fmla="*/ 419 h 458"/>
                <a:gd name="T14" fmla="*/ 1 w 266"/>
                <a:gd name="T15" fmla="*/ 420 h 458"/>
                <a:gd name="T16" fmla="*/ 1 w 266"/>
                <a:gd name="T17" fmla="*/ 421 h 458"/>
                <a:gd name="T18" fmla="*/ 1 w 266"/>
                <a:gd name="T19" fmla="*/ 421 h 458"/>
                <a:gd name="T20" fmla="*/ 1 w 266"/>
                <a:gd name="T21" fmla="*/ 422 h 458"/>
                <a:gd name="T22" fmla="*/ 1 w 266"/>
                <a:gd name="T23" fmla="*/ 422 h 458"/>
                <a:gd name="T24" fmla="*/ 1 w 266"/>
                <a:gd name="T25" fmla="*/ 423 h 458"/>
                <a:gd name="T26" fmla="*/ 1 w 266"/>
                <a:gd name="T27" fmla="*/ 423 h 458"/>
                <a:gd name="T28" fmla="*/ 1 w 266"/>
                <a:gd name="T29" fmla="*/ 424 h 458"/>
                <a:gd name="T30" fmla="*/ 1 w 266"/>
                <a:gd name="T31" fmla="*/ 424 h 458"/>
                <a:gd name="T32" fmla="*/ 1 w 266"/>
                <a:gd name="T33" fmla="*/ 425 h 458"/>
                <a:gd name="T34" fmla="*/ 1 w 266"/>
                <a:gd name="T35" fmla="*/ 425 h 458"/>
                <a:gd name="T36" fmla="*/ 1 w 266"/>
                <a:gd name="T37" fmla="*/ 426 h 458"/>
                <a:gd name="T38" fmla="*/ 1 w 266"/>
                <a:gd name="T39" fmla="*/ 426 h 458"/>
                <a:gd name="T40" fmla="*/ 1 w 266"/>
                <a:gd name="T41" fmla="*/ 427 h 458"/>
                <a:gd name="T42" fmla="*/ 1 w 266"/>
                <a:gd name="T43" fmla="*/ 428 h 458"/>
                <a:gd name="T44" fmla="*/ 1 w 266"/>
                <a:gd name="T45" fmla="*/ 430 h 458"/>
                <a:gd name="T46" fmla="*/ 1 w 266"/>
                <a:gd name="T47" fmla="*/ 431 h 458"/>
                <a:gd name="T48" fmla="*/ 1 w 266"/>
                <a:gd name="T49" fmla="*/ 431 h 458"/>
                <a:gd name="T50" fmla="*/ 1 w 266"/>
                <a:gd name="T51" fmla="*/ 432 h 458"/>
                <a:gd name="T52" fmla="*/ 1 w 266"/>
                <a:gd name="T53" fmla="*/ 432 h 458"/>
                <a:gd name="T54" fmla="*/ 1 w 266"/>
                <a:gd name="T55" fmla="*/ 433 h 458"/>
                <a:gd name="T56" fmla="*/ 1 w 266"/>
                <a:gd name="T57" fmla="*/ 433 h 458"/>
                <a:gd name="T58" fmla="*/ 1 w 266"/>
                <a:gd name="T59" fmla="*/ 434 h 458"/>
                <a:gd name="T60" fmla="*/ 1 w 266"/>
                <a:gd name="T61" fmla="*/ 434 h 458"/>
                <a:gd name="T62" fmla="*/ 1 w 266"/>
                <a:gd name="T63" fmla="*/ 435 h 458"/>
                <a:gd name="T64" fmla="*/ 1 w 266"/>
                <a:gd name="T65" fmla="*/ 435 h 458"/>
                <a:gd name="T66" fmla="*/ 1 w 266"/>
                <a:gd name="T67" fmla="*/ 436 h 458"/>
                <a:gd name="T68" fmla="*/ 1 w 266"/>
                <a:gd name="T69" fmla="*/ 436 h 458"/>
                <a:gd name="T70" fmla="*/ 1 w 266"/>
                <a:gd name="T71" fmla="*/ 437 h 458"/>
                <a:gd name="T72" fmla="*/ 1 w 266"/>
                <a:gd name="T73" fmla="*/ 437 h 458"/>
                <a:gd name="T74" fmla="*/ 1 w 266"/>
                <a:gd name="T75" fmla="*/ 438 h 458"/>
                <a:gd name="T76" fmla="*/ 1 w 266"/>
                <a:gd name="T77" fmla="*/ 439 h 458"/>
                <a:gd name="T78" fmla="*/ 1 w 266"/>
                <a:gd name="T79" fmla="*/ 439 h 458"/>
                <a:gd name="T80" fmla="*/ 1 w 266"/>
                <a:gd name="T81" fmla="*/ 440 h 458"/>
                <a:gd name="T82" fmla="*/ 1 w 266"/>
                <a:gd name="T83" fmla="*/ 440 h 458"/>
                <a:gd name="T84" fmla="*/ 1 w 266"/>
                <a:gd name="T85" fmla="*/ 441 h 458"/>
                <a:gd name="T86" fmla="*/ 1 w 266"/>
                <a:gd name="T87" fmla="*/ 441 h 458"/>
                <a:gd name="T88" fmla="*/ 1 w 266"/>
                <a:gd name="T89" fmla="*/ 442 h 458"/>
                <a:gd name="T90" fmla="*/ 1 w 266"/>
                <a:gd name="T91" fmla="*/ 442 h 458"/>
                <a:gd name="T92" fmla="*/ 1 w 266"/>
                <a:gd name="T93" fmla="*/ 443 h 458"/>
                <a:gd name="T94" fmla="*/ 1 w 266"/>
                <a:gd name="T95" fmla="*/ 443 h 458"/>
                <a:gd name="T96" fmla="*/ 1 w 266"/>
                <a:gd name="T97" fmla="*/ 444 h 458"/>
                <a:gd name="T98" fmla="*/ 1 w 266"/>
                <a:gd name="T99" fmla="*/ 444 h 458"/>
                <a:gd name="T100" fmla="*/ 0 w 266"/>
                <a:gd name="T101" fmla="*/ 445 h 458"/>
                <a:gd name="T102" fmla="*/ 0 w 266"/>
                <a:gd name="T103" fmla="*/ 446 h 458"/>
                <a:gd name="T104" fmla="*/ 0 w 266"/>
                <a:gd name="T105" fmla="*/ 446 h 458"/>
                <a:gd name="T106" fmla="*/ 0 w 266"/>
                <a:gd name="T107" fmla="*/ 447 h 458"/>
                <a:gd name="T108" fmla="*/ 266 w 266"/>
                <a:gd name="T10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5" y="7"/>
                    <a:pt x="11" y="188"/>
                    <a:pt x="1" y="416"/>
                  </a:cubicBezTo>
                  <a:cubicBezTo>
                    <a:pt x="1" y="416"/>
                    <a:pt x="1" y="416"/>
                    <a:pt x="1" y="416"/>
                  </a:cubicBezTo>
                  <a:cubicBezTo>
                    <a:pt x="1" y="416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7"/>
                    <a:pt x="1" y="417"/>
                  </a:cubicBezTo>
                  <a:cubicBezTo>
                    <a:pt x="1" y="417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19"/>
                    <a:pt x="1" y="419"/>
                    <a:pt x="1" y="419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0"/>
                    <a:pt x="1" y="420"/>
                  </a:cubicBezTo>
                  <a:cubicBezTo>
                    <a:pt x="1" y="420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1"/>
                  </a:cubicBezTo>
                  <a:cubicBezTo>
                    <a:pt x="1" y="421"/>
                    <a:pt x="1" y="421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4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5"/>
                    <a:pt x="1" y="425"/>
                    <a:pt x="1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1" y="426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1" y="427"/>
                    <a:pt x="1" y="427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8"/>
                    <a:pt x="1" y="428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0"/>
                    <a:pt x="1" y="430"/>
                  </a:cubicBezTo>
                  <a:cubicBezTo>
                    <a:pt x="1" y="430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1"/>
                    <a:pt x="1" y="431"/>
                  </a:cubicBezTo>
                  <a:cubicBezTo>
                    <a:pt x="1" y="431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0" y="444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025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025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67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767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38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538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294" y="3729"/>
              <a:ext cx="100" cy="430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294" y="3729"/>
              <a:ext cx="100" cy="430"/>
            </a:xfrm>
            <a:custGeom>
              <a:avLst/>
              <a:gdLst>
                <a:gd name="T0" fmla="*/ 0 w 100"/>
                <a:gd name="T1" fmla="*/ 0 h 430"/>
                <a:gd name="T2" fmla="*/ 0 w 100"/>
                <a:gd name="T3" fmla="*/ 430 h 430"/>
                <a:gd name="T4" fmla="*/ 100 w 100"/>
                <a:gd name="T5" fmla="*/ 430 h 430"/>
                <a:gd name="T6" fmla="*/ 100 w 100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30">
                  <a:moveTo>
                    <a:pt x="0" y="0"/>
                  </a:moveTo>
                  <a:lnTo>
                    <a:pt x="0" y="430"/>
                  </a:lnTo>
                  <a:lnTo>
                    <a:pt x="100" y="43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337" y="3887"/>
              <a:ext cx="717" cy="128"/>
            </a:xfrm>
            <a:prstGeom prst="rect">
              <a:avLst/>
            </a:pr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337" y="3887"/>
              <a:ext cx="717" cy="128"/>
            </a:xfrm>
            <a:custGeom>
              <a:avLst/>
              <a:gdLst>
                <a:gd name="T0" fmla="*/ 0 w 717"/>
                <a:gd name="T1" fmla="*/ 128 h 128"/>
                <a:gd name="T2" fmla="*/ 717 w 717"/>
                <a:gd name="T3" fmla="*/ 128 h 128"/>
                <a:gd name="T4" fmla="*/ 717 w 717"/>
                <a:gd name="T5" fmla="*/ 0 h 128"/>
                <a:gd name="T6" fmla="*/ 0 w 717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28">
                  <a:moveTo>
                    <a:pt x="0" y="128"/>
                  </a:moveTo>
                  <a:lnTo>
                    <a:pt x="717" y="128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688" y="3786"/>
              <a:ext cx="913" cy="34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172" y="3818"/>
              <a:ext cx="114" cy="26"/>
            </a:xfrm>
            <a:custGeom>
              <a:avLst/>
              <a:gdLst>
                <a:gd name="T0" fmla="*/ 0 w 32"/>
                <a:gd name="T1" fmla="*/ 7 h 7"/>
                <a:gd name="T2" fmla="*/ 0 w 32"/>
                <a:gd name="T3" fmla="*/ 7 h 7"/>
                <a:gd name="T4" fmla="*/ 0 w 32"/>
                <a:gd name="T5" fmla="*/ 7 h 7"/>
                <a:gd name="T6" fmla="*/ 24 w 32"/>
                <a:gd name="T7" fmla="*/ 0 h 7"/>
                <a:gd name="T8" fmla="*/ 0 w 32"/>
                <a:gd name="T9" fmla="*/ 7 h 7"/>
                <a:gd name="T10" fmla="*/ 0 w 32"/>
                <a:gd name="T11" fmla="*/ 7 h 7"/>
                <a:gd name="T12" fmla="*/ 0 w 32"/>
                <a:gd name="T13" fmla="*/ 7 h 7"/>
                <a:gd name="T14" fmla="*/ 24 w 32"/>
                <a:gd name="T15" fmla="*/ 0 h 7"/>
                <a:gd name="T16" fmla="*/ 32 w 32"/>
                <a:gd name="T17" fmla="*/ 1 h 7"/>
                <a:gd name="T18" fmla="*/ 32 w 32"/>
                <a:gd name="T19" fmla="*/ 1 h 7"/>
                <a:gd name="T20" fmla="*/ 24 w 3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24" y="0"/>
                  </a:moveTo>
                  <a:cubicBezTo>
                    <a:pt x="15" y="0"/>
                    <a:pt x="7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27" y="0"/>
                    <a:pt x="30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27" y="0"/>
                    <a:pt x="2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146" y="3815"/>
              <a:ext cx="455" cy="319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9 w 127"/>
                <a:gd name="T25" fmla="*/ 2 h 89"/>
                <a:gd name="T26" fmla="*/ 31 w 127"/>
                <a:gd name="T27" fmla="*/ 1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7 w 127"/>
                <a:gd name="T35" fmla="*/ 8 h 89"/>
                <a:gd name="T36" fmla="*/ 0 w 127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3"/>
                    <a:pt x="59" y="6"/>
                    <a:pt x="39" y="2"/>
                  </a:cubicBezTo>
                  <a:cubicBezTo>
                    <a:pt x="37" y="1"/>
                    <a:pt x="3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842" y="3983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000" y="3861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43" y="3994"/>
              <a:ext cx="114" cy="9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00" y="3901"/>
              <a:ext cx="101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315" y="4001"/>
              <a:ext cx="100" cy="79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799" y="2382"/>
              <a:ext cx="680" cy="279"/>
            </a:xfrm>
            <a:custGeom>
              <a:avLst/>
              <a:gdLst>
                <a:gd name="T0" fmla="*/ 190 w 190"/>
                <a:gd name="T1" fmla="*/ 78 h 78"/>
                <a:gd name="T2" fmla="*/ 163 w 190"/>
                <a:gd name="T3" fmla="*/ 51 h 78"/>
                <a:gd name="T4" fmla="*/ 133 w 190"/>
                <a:gd name="T5" fmla="*/ 55 h 78"/>
                <a:gd name="T6" fmla="*/ 133 w 190"/>
                <a:gd name="T7" fmla="*/ 54 h 78"/>
                <a:gd name="T8" fmla="*/ 105 w 190"/>
                <a:gd name="T9" fmla="*/ 36 h 78"/>
                <a:gd name="T10" fmla="*/ 105 w 190"/>
                <a:gd name="T11" fmla="*/ 36 h 78"/>
                <a:gd name="T12" fmla="*/ 70 w 190"/>
                <a:gd name="T13" fmla="*/ 0 h 78"/>
                <a:gd name="T14" fmla="*/ 34 w 190"/>
                <a:gd name="T15" fmla="*/ 36 h 78"/>
                <a:gd name="T16" fmla="*/ 37 w 190"/>
                <a:gd name="T17" fmla="*/ 48 h 78"/>
                <a:gd name="T18" fmla="*/ 32 w 190"/>
                <a:gd name="T19" fmla="*/ 48 h 78"/>
                <a:gd name="T20" fmla="*/ 0 w 190"/>
                <a:gd name="T21" fmla="*/ 78 h 78"/>
                <a:gd name="T22" fmla="*/ 190 w 190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78">
                  <a:moveTo>
                    <a:pt x="190" y="78"/>
                  </a:moveTo>
                  <a:cubicBezTo>
                    <a:pt x="187" y="65"/>
                    <a:pt x="177" y="54"/>
                    <a:pt x="163" y="51"/>
                  </a:cubicBezTo>
                  <a:cubicBezTo>
                    <a:pt x="153" y="48"/>
                    <a:pt x="142" y="50"/>
                    <a:pt x="133" y="55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27" y="44"/>
                    <a:pt x="116" y="38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16"/>
                    <a:pt x="89" y="0"/>
                    <a:pt x="70" y="0"/>
                  </a:cubicBezTo>
                  <a:cubicBezTo>
                    <a:pt x="50" y="0"/>
                    <a:pt x="34" y="16"/>
                    <a:pt x="34" y="36"/>
                  </a:cubicBezTo>
                  <a:cubicBezTo>
                    <a:pt x="34" y="40"/>
                    <a:pt x="35" y="44"/>
                    <a:pt x="37" y="48"/>
                  </a:cubicBezTo>
                  <a:cubicBezTo>
                    <a:pt x="35" y="48"/>
                    <a:pt x="34" y="48"/>
                    <a:pt x="32" y="48"/>
                  </a:cubicBezTo>
                  <a:cubicBezTo>
                    <a:pt x="12" y="48"/>
                    <a:pt x="1" y="63"/>
                    <a:pt x="0" y="78"/>
                  </a:cubicBezTo>
                  <a:lnTo>
                    <a:pt x="190" y="7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405" y="3732"/>
              <a:ext cx="132" cy="584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183" y="3485"/>
              <a:ext cx="444" cy="47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258" y="3604"/>
              <a:ext cx="269" cy="247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480" y="3912"/>
              <a:ext cx="197" cy="157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2537392" y="2198391"/>
            <a:ext cx="771503" cy="385751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4F0C368-2067-474F-B933-43C4B0E8B82B}"/>
              </a:ext>
            </a:extLst>
          </p:cNvPr>
          <p:cNvSpPr/>
          <p:nvPr/>
        </p:nvSpPr>
        <p:spPr>
          <a:xfrm>
            <a:off x="1175803" y="322499"/>
            <a:ext cx="523220" cy="523220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59" name="Rounded Rectangle 25">
            <a:extLst>
              <a:ext uri="{FF2B5EF4-FFF2-40B4-BE49-F238E27FC236}">
                <a16:creationId xmlns:a16="http://schemas.microsoft.com/office/drawing/2014/main" id="{93DA79A7-027F-4E94-9976-3A37F7B1D5D1}"/>
              </a:ext>
            </a:extLst>
          </p:cNvPr>
          <p:cNvSpPr/>
          <p:nvPr/>
        </p:nvSpPr>
        <p:spPr>
          <a:xfrm>
            <a:off x="1846197" y="242058"/>
            <a:ext cx="7579589" cy="684102"/>
          </a:xfrm>
          <a:prstGeom prst="round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#9Slide03 AllRoundGothic" panose="020B0703020202020104" pitchFamily="34" charset="0"/>
              </a:rPr>
              <a:t>Viết số thích hợp vào chỗ chấm:</a:t>
            </a: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7EF4D404-7F0E-4439-9481-39A2D30DF9C4}"/>
              </a:ext>
            </a:extLst>
          </p:cNvPr>
          <p:cNvSpPr/>
          <p:nvPr/>
        </p:nvSpPr>
        <p:spPr>
          <a:xfrm>
            <a:off x="1168115" y="2048238"/>
            <a:ext cx="9845628" cy="1459554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045AEB92-6CEB-4E05-BE85-C0FE40A7DDD0}"/>
              </a:ext>
            </a:extLst>
          </p:cNvPr>
          <p:cNvSpPr/>
          <p:nvPr/>
        </p:nvSpPr>
        <p:spPr>
          <a:xfrm>
            <a:off x="1665028" y="2048238"/>
            <a:ext cx="2906844" cy="1459566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phút =….......giây</a:t>
            </a:r>
          </a:p>
          <a:p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giây = ….....phút</a:t>
            </a:r>
          </a:p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8000FE7-5293-423F-8F53-E92014759EE0}"/>
              </a:ext>
            </a:extLst>
          </p:cNvPr>
          <p:cNvSpPr/>
          <p:nvPr/>
        </p:nvSpPr>
        <p:spPr>
          <a:xfrm>
            <a:off x="858014" y="2241943"/>
            <a:ext cx="667753" cy="523220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a)</a:t>
            </a:r>
            <a:endParaRPr lang="en-US" sz="2400" b="1" dirty="0"/>
          </a:p>
        </p:txBody>
      </p:sp>
      <p:sp>
        <p:nvSpPr>
          <p:cNvPr id="63" name="Rounded Rectangle 29">
            <a:extLst>
              <a:ext uri="{FF2B5EF4-FFF2-40B4-BE49-F238E27FC236}">
                <a16:creationId xmlns:a16="http://schemas.microsoft.com/office/drawing/2014/main" id="{9B0BD7B8-2D84-4257-9369-828AB741CC4B}"/>
              </a:ext>
            </a:extLst>
          </p:cNvPr>
          <p:cNvSpPr/>
          <p:nvPr/>
        </p:nvSpPr>
        <p:spPr>
          <a:xfrm>
            <a:off x="4407292" y="2241942"/>
            <a:ext cx="2904182" cy="1156675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phút =…………. giây</a:t>
            </a:r>
          </a:p>
          <a:p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phút =…………. giây</a:t>
            </a:r>
          </a:p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0">
                <a:extLst>
                  <a:ext uri="{FF2B5EF4-FFF2-40B4-BE49-F238E27FC236}">
                    <a16:creationId xmlns:a16="http://schemas.microsoft.com/office/drawing/2014/main" id="{1C67D5B0-ABA5-4B9D-B063-8525D26A3B62}"/>
                  </a:ext>
                </a:extLst>
              </p:cNvPr>
              <p:cNvSpPr/>
              <p:nvPr/>
            </p:nvSpPr>
            <p:spPr>
              <a:xfrm>
                <a:off x="7342809" y="2048238"/>
                <a:ext cx="3868847" cy="1350382"/>
              </a:xfrm>
              <a:prstGeom prst="roundRect">
                <a:avLst/>
              </a:prstGeom>
              <a:solidFill>
                <a:srgbClr val="FCE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phút =…… …..giây</a:t>
                </a:r>
              </a:p>
              <a:p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30">
                <a:extLst>
                  <a:ext uri="{FF2B5EF4-FFF2-40B4-BE49-F238E27FC236}">
                    <a16:creationId xmlns:a16="http://schemas.microsoft.com/office/drawing/2014/main" id="{1C67D5B0-ABA5-4B9D-B063-8525D26A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09" y="2048238"/>
                <a:ext cx="3868847" cy="13503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31">
            <a:extLst>
              <a:ext uri="{FF2B5EF4-FFF2-40B4-BE49-F238E27FC236}">
                <a16:creationId xmlns:a16="http://schemas.microsoft.com/office/drawing/2014/main" id="{1673B2C9-30DE-4539-AA0B-9157B15924F4}"/>
              </a:ext>
            </a:extLst>
          </p:cNvPr>
          <p:cNvSpPr/>
          <p:nvPr/>
        </p:nvSpPr>
        <p:spPr>
          <a:xfrm>
            <a:off x="2735305" y="2115429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60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66" name="Rounded Rectangle 32">
            <a:extLst>
              <a:ext uri="{FF2B5EF4-FFF2-40B4-BE49-F238E27FC236}">
                <a16:creationId xmlns:a16="http://schemas.microsoft.com/office/drawing/2014/main" id="{3EF56284-4BE8-4F74-9F46-1FEEC6B8B272}"/>
              </a:ext>
            </a:extLst>
          </p:cNvPr>
          <p:cNvSpPr/>
          <p:nvPr/>
        </p:nvSpPr>
        <p:spPr>
          <a:xfrm>
            <a:off x="2830839" y="2632605"/>
            <a:ext cx="785271" cy="494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1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75" name="Rounded Rectangle 33">
            <a:extLst>
              <a:ext uri="{FF2B5EF4-FFF2-40B4-BE49-F238E27FC236}">
                <a16:creationId xmlns:a16="http://schemas.microsoft.com/office/drawing/2014/main" id="{7DF674BA-E5B3-46E3-8A77-AED9764C59E5}"/>
              </a:ext>
            </a:extLst>
          </p:cNvPr>
          <p:cNvSpPr/>
          <p:nvPr/>
        </p:nvSpPr>
        <p:spPr>
          <a:xfrm>
            <a:off x="5465756" y="2160523"/>
            <a:ext cx="96373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120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76" name="Rounded Rectangle 34">
            <a:extLst>
              <a:ext uri="{FF2B5EF4-FFF2-40B4-BE49-F238E27FC236}">
                <a16:creationId xmlns:a16="http://schemas.microsoft.com/office/drawing/2014/main" id="{5D871371-8722-4BCE-A17E-4B8A9488A36B}"/>
              </a:ext>
            </a:extLst>
          </p:cNvPr>
          <p:cNvSpPr/>
          <p:nvPr/>
        </p:nvSpPr>
        <p:spPr>
          <a:xfrm>
            <a:off x="5431189" y="2661345"/>
            <a:ext cx="963737" cy="494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420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77" name="Rounded Rectangle 35">
            <a:extLst>
              <a:ext uri="{FF2B5EF4-FFF2-40B4-BE49-F238E27FC236}">
                <a16:creationId xmlns:a16="http://schemas.microsoft.com/office/drawing/2014/main" id="{3C39545B-C144-4378-958C-83A96879FE68}"/>
              </a:ext>
            </a:extLst>
          </p:cNvPr>
          <p:cNvSpPr/>
          <p:nvPr/>
        </p:nvSpPr>
        <p:spPr>
          <a:xfrm>
            <a:off x="8422106" y="2230525"/>
            <a:ext cx="796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20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78" name="Rounded Rectangle 36">
            <a:extLst>
              <a:ext uri="{FF2B5EF4-FFF2-40B4-BE49-F238E27FC236}">
                <a16:creationId xmlns:a16="http://schemas.microsoft.com/office/drawing/2014/main" id="{E8432FB8-119B-4A0B-853A-78AD08144992}"/>
              </a:ext>
            </a:extLst>
          </p:cNvPr>
          <p:cNvSpPr/>
          <p:nvPr/>
        </p:nvSpPr>
        <p:spPr>
          <a:xfrm>
            <a:off x="1793952" y="1191210"/>
            <a:ext cx="2893326" cy="588492"/>
          </a:xfrm>
          <a:prstGeom prst="round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le 37">
                <a:extLst>
                  <a:ext uri="{FF2B5EF4-FFF2-40B4-BE49-F238E27FC236}">
                    <a16:creationId xmlns:a16="http://schemas.microsoft.com/office/drawing/2014/main" id="{E1C09D50-59EA-4A19-8951-65B7AF0E42CD}"/>
                  </a:ext>
                </a:extLst>
              </p:cNvPr>
              <p:cNvSpPr/>
              <p:nvPr/>
            </p:nvSpPr>
            <p:spPr>
              <a:xfrm>
                <a:off x="5187679" y="1030894"/>
                <a:ext cx="4996133" cy="942480"/>
              </a:xfrm>
              <a:prstGeom prst="roundRect">
                <a:avLst/>
              </a:prstGeom>
              <a:solidFill>
                <a:srgbClr val="FFA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phút bằng bao nhiêu giây chính là việc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60</a:t>
                </a:r>
              </a:p>
            </p:txBody>
          </p:sp>
        </mc:Choice>
        <mc:Fallback xmlns="">
          <p:sp>
            <p:nvSpPr>
              <p:cNvPr id="79" name="Rounded Rectangle 37">
                <a:extLst>
                  <a:ext uri="{FF2B5EF4-FFF2-40B4-BE49-F238E27FC236}">
                    <a16:creationId xmlns:a16="http://schemas.microsoft.com/office/drawing/2014/main" id="{E1C09D50-59EA-4A19-8951-65B7AF0E4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79" y="1030894"/>
                <a:ext cx="4996133" cy="942480"/>
              </a:xfrm>
              <a:prstGeom prst="roundRect">
                <a:avLst/>
              </a:prstGeom>
              <a:blipFill>
                <a:blip r:embed="rId4"/>
                <a:stretch>
                  <a:fillRect b="-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38">
            <a:extLst>
              <a:ext uri="{FF2B5EF4-FFF2-40B4-BE49-F238E27FC236}">
                <a16:creationId xmlns:a16="http://schemas.microsoft.com/office/drawing/2014/main" id="{D968A285-0289-4B4F-8F59-2890677D56EE}"/>
              </a:ext>
            </a:extLst>
          </p:cNvPr>
          <p:cNvSpPr/>
          <p:nvPr/>
        </p:nvSpPr>
        <p:spPr>
          <a:xfrm>
            <a:off x="387232" y="5530901"/>
            <a:ext cx="4698045" cy="773009"/>
          </a:xfrm>
          <a:prstGeom prst="round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" name="Rounded Rectangle 39">
            <a:extLst>
              <a:ext uri="{FF2B5EF4-FFF2-40B4-BE49-F238E27FC236}">
                <a16:creationId xmlns:a16="http://schemas.microsoft.com/office/drawing/2014/main" id="{DCADA261-343F-4DC9-9B99-B3B2D8685E5A}"/>
              </a:ext>
            </a:extLst>
          </p:cNvPr>
          <p:cNvSpPr/>
          <p:nvPr/>
        </p:nvSpPr>
        <p:spPr>
          <a:xfrm>
            <a:off x="5710131" y="5505879"/>
            <a:ext cx="4566716" cy="773009"/>
          </a:xfrm>
          <a:prstGeom prst="round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 tìm một phần mấy của một số ta lấy số đó chia cho số phần.</a:t>
            </a:r>
          </a:p>
        </p:txBody>
      </p:sp>
      <p:sp>
        <p:nvSpPr>
          <p:cNvPr id="82" name="Rounded Rectangle 42">
            <a:extLst>
              <a:ext uri="{FF2B5EF4-FFF2-40B4-BE49-F238E27FC236}">
                <a16:creationId xmlns:a16="http://schemas.microsoft.com/office/drawing/2014/main" id="{303E43A0-226F-4D5F-901D-50A22E05CEDC}"/>
              </a:ext>
            </a:extLst>
          </p:cNvPr>
          <p:cNvSpPr/>
          <p:nvPr/>
        </p:nvSpPr>
        <p:spPr>
          <a:xfrm>
            <a:off x="7411871" y="2765163"/>
            <a:ext cx="3464257" cy="7730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phút 8 giây = </a:t>
            </a:r>
            <a:r>
              <a:rPr lang="en-US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…......... </a:t>
            </a:r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</a:p>
        </p:txBody>
      </p:sp>
      <p:sp>
        <p:nvSpPr>
          <p:cNvPr id="83" name="Rounded Rectangle 43">
            <a:extLst>
              <a:ext uri="{FF2B5EF4-FFF2-40B4-BE49-F238E27FC236}">
                <a16:creationId xmlns:a16="http://schemas.microsoft.com/office/drawing/2014/main" id="{B14AE97A-14C9-4E08-8B74-BBB184AD1208}"/>
              </a:ext>
            </a:extLst>
          </p:cNvPr>
          <p:cNvSpPr/>
          <p:nvPr/>
        </p:nvSpPr>
        <p:spPr>
          <a:xfrm>
            <a:off x="9237932" y="2881623"/>
            <a:ext cx="796600" cy="515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68</a:t>
            </a:r>
          </a:p>
        </p:txBody>
      </p:sp>
      <p:sp>
        <p:nvSpPr>
          <p:cNvPr id="84" name="Rounded Rectangle 44">
            <a:extLst>
              <a:ext uri="{FF2B5EF4-FFF2-40B4-BE49-F238E27FC236}">
                <a16:creationId xmlns:a16="http://schemas.microsoft.com/office/drawing/2014/main" id="{1A04A0FA-B069-4363-9E3E-8993713B835A}"/>
              </a:ext>
            </a:extLst>
          </p:cNvPr>
          <p:cNvSpPr/>
          <p:nvPr/>
        </p:nvSpPr>
        <p:spPr>
          <a:xfrm>
            <a:off x="1168115" y="3809250"/>
            <a:ext cx="9845628" cy="1568284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F56572E-A9DE-457D-A509-C9FF93A0DD75}"/>
              </a:ext>
            </a:extLst>
          </p:cNvPr>
          <p:cNvSpPr/>
          <p:nvPr/>
        </p:nvSpPr>
        <p:spPr>
          <a:xfrm>
            <a:off x="914878" y="4168552"/>
            <a:ext cx="667753" cy="523220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b)</a:t>
            </a:r>
            <a:endParaRPr lang="en-US" sz="2400" b="1" dirty="0"/>
          </a:p>
        </p:txBody>
      </p:sp>
      <p:sp>
        <p:nvSpPr>
          <p:cNvPr id="86" name="Rounded Rectangle 46">
            <a:extLst>
              <a:ext uri="{FF2B5EF4-FFF2-40B4-BE49-F238E27FC236}">
                <a16:creationId xmlns:a16="http://schemas.microsoft.com/office/drawing/2014/main" id="{C7A826C8-78EF-4917-9C8F-18692C864100}"/>
              </a:ext>
            </a:extLst>
          </p:cNvPr>
          <p:cNvSpPr/>
          <p:nvPr/>
        </p:nvSpPr>
        <p:spPr>
          <a:xfrm>
            <a:off x="1665028" y="3863615"/>
            <a:ext cx="3085194" cy="1459566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thế kỉ =….......   năm</a:t>
            </a:r>
          </a:p>
          <a:p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năm= ….....thế kỉ</a:t>
            </a:r>
          </a:p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7" name="Rounded Rectangle 47">
            <a:extLst>
              <a:ext uri="{FF2B5EF4-FFF2-40B4-BE49-F238E27FC236}">
                <a16:creationId xmlns:a16="http://schemas.microsoft.com/office/drawing/2014/main" id="{BEC6166D-0510-4DA3-8C7D-E6A1BB83FBEB}"/>
              </a:ext>
            </a:extLst>
          </p:cNvPr>
          <p:cNvSpPr/>
          <p:nvPr/>
        </p:nvSpPr>
        <p:spPr>
          <a:xfrm>
            <a:off x="4407292" y="3863615"/>
            <a:ext cx="3085194" cy="1459566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thế kỉ =….......    năm</a:t>
            </a:r>
          </a:p>
          <a:p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thế kỉ =….......   năm</a:t>
            </a:r>
          </a:p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48">
                <a:extLst>
                  <a:ext uri="{FF2B5EF4-FFF2-40B4-BE49-F238E27FC236}">
                    <a16:creationId xmlns:a16="http://schemas.microsoft.com/office/drawing/2014/main" id="{4C63EF4E-2098-47DC-A138-1A7D64BCC29B}"/>
                  </a:ext>
                </a:extLst>
              </p:cNvPr>
              <p:cNvSpPr/>
              <p:nvPr/>
            </p:nvSpPr>
            <p:spPr>
              <a:xfrm>
                <a:off x="7495209" y="3972798"/>
                <a:ext cx="3868847" cy="1350382"/>
              </a:xfrm>
              <a:prstGeom prst="roundRect">
                <a:avLst/>
              </a:prstGeom>
              <a:solidFill>
                <a:srgbClr val="FCE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thế kỉ =…… …..năm</a:t>
                </a:r>
              </a:p>
              <a:p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 kỉ =…… …..năm</a:t>
                </a:r>
              </a:p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ounded Rectangle 48">
                <a:extLst>
                  <a:ext uri="{FF2B5EF4-FFF2-40B4-BE49-F238E27FC236}">
                    <a16:creationId xmlns:a16="http://schemas.microsoft.com/office/drawing/2014/main" id="{4C63EF4E-2098-47DC-A138-1A7D64BCC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09" y="3972798"/>
                <a:ext cx="3868847" cy="1350382"/>
              </a:xfrm>
              <a:prstGeom prst="roundRect">
                <a:avLst/>
              </a:prstGeom>
              <a:blipFill>
                <a:blip r:embed="rId5"/>
                <a:stretch>
                  <a:fillRect t="-6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ounded Rectangle 49">
            <a:extLst>
              <a:ext uri="{FF2B5EF4-FFF2-40B4-BE49-F238E27FC236}">
                <a16:creationId xmlns:a16="http://schemas.microsoft.com/office/drawing/2014/main" id="{E333F2A9-C7DC-4602-A884-25C509595841}"/>
              </a:ext>
            </a:extLst>
          </p:cNvPr>
          <p:cNvSpPr/>
          <p:nvPr/>
        </p:nvSpPr>
        <p:spPr>
          <a:xfrm>
            <a:off x="2835052" y="3862462"/>
            <a:ext cx="811126" cy="573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100</a:t>
            </a:r>
          </a:p>
        </p:txBody>
      </p:sp>
      <p:sp>
        <p:nvSpPr>
          <p:cNvPr id="90" name="Rounded Rectangle 50">
            <a:extLst>
              <a:ext uri="{FF2B5EF4-FFF2-40B4-BE49-F238E27FC236}">
                <a16:creationId xmlns:a16="http://schemas.microsoft.com/office/drawing/2014/main" id="{E4461686-1E6E-466A-9DBB-B28D978E59A4}"/>
              </a:ext>
            </a:extLst>
          </p:cNvPr>
          <p:cNvSpPr/>
          <p:nvPr/>
        </p:nvSpPr>
        <p:spPr>
          <a:xfrm>
            <a:off x="2942296" y="4427718"/>
            <a:ext cx="811126" cy="573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1</a:t>
            </a:r>
          </a:p>
        </p:txBody>
      </p:sp>
      <p:sp>
        <p:nvSpPr>
          <p:cNvPr id="91" name="Rounded Rectangle 51">
            <a:extLst>
              <a:ext uri="{FF2B5EF4-FFF2-40B4-BE49-F238E27FC236}">
                <a16:creationId xmlns:a16="http://schemas.microsoft.com/office/drawing/2014/main" id="{6C9C3AE8-D1BD-452E-B31A-E6F0BF316B4B}"/>
              </a:ext>
            </a:extLst>
          </p:cNvPr>
          <p:cNvSpPr/>
          <p:nvPr/>
        </p:nvSpPr>
        <p:spPr>
          <a:xfrm>
            <a:off x="5584407" y="3862462"/>
            <a:ext cx="811126" cy="573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500</a:t>
            </a:r>
          </a:p>
        </p:txBody>
      </p:sp>
      <p:sp>
        <p:nvSpPr>
          <p:cNvPr id="92" name="Rounded Rectangle 52">
            <a:extLst>
              <a:ext uri="{FF2B5EF4-FFF2-40B4-BE49-F238E27FC236}">
                <a16:creationId xmlns:a16="http://schemas.microsoft.com/office/drawing/2014/main" id="{DB2E38B3-7EF7-4E83-8042-083AD93EE95D}"/>
              </a:ext>
            </a:extLst>
          </p:cNvPr>
          <p:cNvSpPr/>
          <p:nvPr/>
        </p:nvSpPr>
        <p:spPr>
          <a:xfrm>
            <a:off x="5582467" y="4427718"/>
            <a:ext cx="811126" cy="573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900</a:t>
            </a:r>
          </a:p>
        </p:txBody>
      </p:sp>
      <p:sp>
        <p:nvSpPr>
          <p:cNvPr id="93" name="Rounded Rectangle 53">
            <a:extLst>
              <a:ext uri="{FF2B5EF4-FFF2-40B4-BE49-F238E27FC236}">
                <a16:creationId xmlns:a16="http://schemas.microsoft.com/office/drawing/2014/main" id="{5BC19580-B367-41FC-831B-5AFC38E6842E}"/>
              </a:ext>
            </a:extLst>
          </p:cNvPr>
          <p:cNvSpPr/>
          <p:nvPr/>
        </p:nvSpPr>
        <p:spPr>
          <a:xfrm>
            <a:off x="8729429" y="3828595"/>
            <a:ext cx="811126" cy="573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50</a:t>
            </a:r>
          </a:p>
        </p:txBody>
      </p:sp>
      <p:sp>
        <p:nvSpPr>
          <p:cNvPr id="94" name="Rounded Rectangle 54">
            <a:extLst>
              <a:ext uri="{FF2B5EF4-FFF2-40B4-BE49-F238E27FC236}">
                <a16:creationId xmlns:a16="http://schemas.microsoft.com/office/drawing/2014/main" id="{6B2D6A4E-E397-41D8-AEC1-E80271F66772}"/>
              </a:ext>
            </a:extLst>
          </p:cNvPr>
          <p:cNvSpPr/>
          <p:nvPr/>
        </p:nvSpPr>
        <p:spPr>
          <a:xfrm>
            <a:off x="8769639" y="4591365"/>
            <a:ext cx="811126" cy="573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43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60350" y="3430218"/>
            <a:ext cx="2298700" cy="3427782"/>
            <a:chOff x="8521700" y="1270000"/>
            <a:chExt cx="630238" cy="939800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200" y="3659914"/>
            <a:ext cx="2170462" cy="3236556"/>
            <a:chOff x="8521700" y="1270000"/>
            <a:chExt cx="630238" cy="939800"/>
          </a:xfrm>
        </p:grpSpPr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521700" y="1270000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707438" y="1587500"/>
              <a:ext cx="271463" cy="622300"/>
            </a:xfrm>
            <a:custGeom>
              <a:avLst/>
              <a:gdLst>
                <a:gd name="T0" fmla="*/ 171 w 171"/>
                <a:gd name="T1" fmla="*/ 68 h 392"/>
                <a:gd name="T2" fmla="*/ 97 w 171"/>
                <a:gd name="T3" fmla="*/ 112 h 392"/>
                <a:gd name="T4" fmla="*/ 85 w 171"/>
                <a:gd name="T5" fmla="*/ 0 h 392"/>
                <a:gd name="T6" fmla="*/ 74 w 171"/>
                <a:gd name="T7" fmla="*/ 112 h 392"/>
                <a:gd name="T8" fmla="*/ 0 w 171"/>
                <a:gd name="T9" fmla="*/ 68 h 392"/>
                <a:gd name="T10" fmla="*/ 68 w 171"/>
                <a:gd name="T11" fmla="*/ 148 h 392"/>
                <a:gd name="T12" fmla="*/ 70 w 171"/>
                <a:gd name="T13" fmla="*/ 392 h 392"/>
                <a:gd name="T14" fmla="*/ 106 w 171"/>
                <a:gd name="T15" fmla="*/ 392 h 392"/>
                <a:gd name="T16" fmla="*/ 103 w 171"/>
                <a:gd name="T17" fmla="*/ 148 h 392"/>
                <a:gd name="T18" fmla="*/ 171 w 171"/>
                <a:gd name="T19" fmla="*/ 6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92">
                  <a:moveTo>
                    <a:pt x="171" y="68"/>
                  </a:moveTo>
                  <a:lnTo>
                    <a:pt x="97" y="112"/>
                  </a:lnTo>
                  <a:lnTo>
                    <a:pt x="85" y="0"/>
                  </a:lnTo>
                  <a:lnTo>
                    <a:pt x="74" y="112"/>
                  </a:lnTo>
                  <a:lnTo>
                    <a:pt x="0" y="68"/>
                  </a:lnTo>
                  <a:lnTo>
                    <a:pt x="68" y="148"/>
                  </a:lnTo>
                  <a:lnTo>
                    <a:pt x="70" y="392"/>
                  </a:lnTo>
                  <a:lnTo>
                    <a:pt x="106" y="392"/>
                  </a:lnTo>
                  <a:lnTo>
                    <a:pt x="103" y="148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00235" y="6071556"/>
            <a:ext cx="858837" cy="762000"/>
            <a:chOff x="4084638" y="1568450"/>
            <a:chExt cx="858837" cy="762000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714875" y="1778000"/>
              <a:ext cx="111125" cy="4921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525963" y="1568450"/>
              <a:ext cx="376238" cy="3968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589463" y="1668463"/>
              <a:ext cx="227013" cy="207963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778375" y="1928813"/>
              <a:ext cx="165100" cy="13176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202113" y="1838325"/>
              <a:ext cx="112713" cy="492125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127500" y="1628775"/>
              <a:ext cx="374650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211638" y="1728788"/>
              <a:ext cx="227013" cy="207963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84638" y="1989138"/>
              <a:ext cx="166688" cy="13176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 rot="17100000">
            <a:off x="2996527" y="4203108"/>
            <a:ext cx="785813" cy="577849"/>
            <a:chOff x="10780713" y="4090988"/>
            <a:chExt cx="785813" cy="577849"/>
          </a:xfrm>
        </p:grpSpPr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793422" y="2142210"/>
            <a:ext cx="771503" cy="1972383"/>
            <a:chOff x="4352925" y="4806950"/>
            <a:chExt cx="533400" cy="1363662"/>
          </a:xfrm>
        </p:grpSpPr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57485" y="5092196"/>
            <a:ext cx="2084417" cy="1609725"/>
            <a:chOff x="6738938" y="5481638"/>
            <a:chExt cx="1408113" cy="108743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178675" y="5711825"/>
              <a:ext cx="968375" cy="857250"/>
            </a:xfrm>
            <a:custGeom>
              <a:avLst/>
              <a:gdLst>
                <a:gd name="T0" fmla="*/ 610 w 610"/>
                <a:gd name="T1" fmla="*/ 540 h 540"/>
                <a:gd name="T2" fmla="*/ 610 w 610"/>
                <a:gd name="T3" fmla="*/ 259 h 540"/>
                <a:gd name="T4" fmla="*/ 328 w 610"/>
                <a:gd name="T5" fmla="*/ 0 h 540"/>
                <a:gd name="T6" fmla="*/ 0 w 610"/>
                <a:gd name="T7" fmla="*/ 0 h 540"/>
                <a:gd name="T8" fmla="*/ 0 w 610"/>
                <a:gd name="T9" fmla="*/ 540 h 540"/>
                <a:gd name="T10" fmla="*/ 610 w 610"/>
                <a:gd name="T11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0">
                  <a:moveTo>
                    <a:pt x="610" y="540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0"/>
                  </a:lnTo>
                  <a:lnTo>
                    <a:pt x="610" y="540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761163" y="5751513"/>
              <a:ext cx="885825" cy="817563"/>
            </a:xfrm>
            <a:custGeom>
              <a:avLst/>
              <a:gdLst>
                <a:gd name="T0" fmla="*/ 558 w 558"/>
                <a:gd name="T1" fmla="*/ 515 h 515"/>
                <a:gd name="T2" fmla="*/ 558 w 558"/>
                <a:gd name="T3" fmla="*/ 209 h 515"/>
                <a:gd name="T4" fmla="*/ 280 w 558"/>
                <a:gd name="T5" fmla="*/ 0 h 515"/>
                <a:gd name="T6" fmla="*/ 0 w 558"/>
                <a:gd name="T7" fmla="*/ 209 h 515"/>
                <a:gd name="T8" fmla="*/ 0 w 558"/>
                <a:gd name="T9" fmla="*/ 515 h 515"/>
                <a:gd name="T10" fmla="*/ 558 w 558"/>
                <a:gd name="T11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515">
                  <a:moveTo>
                    <a:pt x="558" y="515"/>
                  </a:moveTo>
                  <a:lnTo>
                    <a:pt x="558" y="209"/>
                  </a:lnTo>
                  <a:lnTo>
                    <a:pt x="280" y="0"/>
                  </a:lnTo>
                  <a:lnTo>
                    <a:pt x="0" y="209"/>
                  </a:lnTo>
                  <a:lnTo>
                    <a:pt x="0" y="515"/>
                  </a:lnTo>
                  <a:lnTo>
                    <a:pt x="558" y="515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869113" y="6146800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442200" y="6146800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29550" y="6218238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60325" cap="flat">
              <a:solidFill>
                <a:srgbClr val="FF75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089775" y="6281738"/>
              <a:ext cx="227013" cy="2873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  <a:gd name="T12" fmla="*/ 292 w 887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738938" y="5729288"/>
              <a:ext cx="1408113" cy="393700"/>
            </a:xfrm>
            <a:custGeom>
              <a:avLst/>
              <a:gdLst>
                <a:gd name="T0" fmla="*/ 292 w 887"/>
                <a:gd name="T1" fmla="*/ 0 h 248"/>
                <a:gd name="T2" fmla="*/ 605 w 887"/>
                <a:gd name="T3" fmla="*/ 0 h 248"/>
                <a:gd name="T4" fmla="*/ 887 w 887"/>
                <a:gd name="T5" fmla="*/ 248 h 248"/>
                <a:gd name="T6" fmla="*/ 584 w 887"/>
                <a:gd name="T7" fmla="*/ 240 h 248"/>
                <a:gd name="T8" fmla="*/ 290 w 887"/>
                <a:gd name="T9" fmla="*/ 2 h 248"/>
                <a:gd name="T10" fmla="*/ 0 w 887"/>
                <a:gd name="T11" fmla="*/ 22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8">
                  <a:moveTo>
                    <a:pt x="292" y="0"/>
                  </a:moveTo>
                  <a:lnTo>
                    <a:pt x="605" y="0"/>
                  </a:lnTo>
                  <a:lnTo>
                    <a:pt x="887" y="248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9"/>
                  </a:lnTo>
                </a:path>
              </a:pathLst>
            </a:custGeom>
            <a:noFill/>
            <a:ln w="84138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577138" y="5567363"/>
              <a:ext cx="182563" cy="338138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577138" y="5481638"/>
              <a:ext cx="182563" cy="96838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2C2BF29B-FC44-4DBE-8BAB-30768ECD92D2}"/>
              </a:ext>
            </a:extLst>
          </p:cNvPr>
          <p:cNvSpPr/>
          <p:nvPr/>
        </p:nvSpPr>
        <p:spPr>
          <a:xfrm>
            <a:off x="1267156" y="618862"/>
            <a:ext cx="763316" cy="763316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B09A0F-FBE8-4665-AB7D-A3802C4B5187}"/>
              </a:ext>
            </a:extLst>
          </p:cNvPr>
          <p:cNvSpPr txBox="1"/>
          <p:nvPr/>
        </p:nvSpPr>
        <p:spPr>
          <a:xfrm>
            <a:off x="2177480" y="886254"/>
            <a:ext cx="5836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Bác Hồ sinh năm 1890. </a:t>
            </a:r>
          </a:p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Bác Hồ sinh vào thế kỉ nào?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72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E73C269-E4F2-42BB-B76C-84B683531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6475146" y="4798280"/>
            <a:ext cx="1161901" cy="16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10D7B8-10AC-4F47-9F94-351157896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7" y="343339"/>
            <a:ext cx="1980533" cy="2446624"/>
          </a:xfrm>
          <a:prstGeom prst="rect">
            <a:avLst/>
          </a:prstGeom>
        </p:spPr>
      </p:pic>
      <p:sp>
        <p:nvSpPr>
          <p:cNvPr id="74" name="Rounded Rectangle 37">
            <a:extLst>
              <a:ext uri="{FF2B5EF4-FFF2-40B4-BE49-F238E27FC236}">
                <a16:creationId xmlns:a16="http://schemas.microsoft.com/office/drawing/2014/main" id="{418BAAE5-FEBA-44D6-B3D6-A806FD899C6F}"/>
              </a:ext>
            </a:extLst>
          </p:cNvPr>
          <p:cNvSpPr/>
          <p:nvPr/>
        </p:nvSpPr>
        <p:spPr>
          <a:xfrm>
            <a:off x="6640124" y="1285287"/>
            <a:ext cx="1980532" cy="662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 kỉ XIX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685941-7354-4284-ADDB-B86D03DEF5E0}"/>
              </a:ext>
            </a:extLst>
          </p:cNvPr>
          <p:cNvSpPr txBox="1"/>
          <p:nvPr/>
        </p:nvSpPr>
        <p:spPr>
          <a:xfrm>
            <a:off x="2173847" y="2827148"/>
            <a:ext cx="4921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Bác Hồ ra đi tìm đường cứu nước năm 1911. Năm đó thuộc thế kỉ nào?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7697B6E-8AE5-49D5-9263-AAB91BD83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42" y="3425588"/>
            <a:ext cx="3969859" cy="1961072"/>
          </a:xfrm>
          <a:prstGeom prst="rect">
            <a:avLst/>
          </a:prstGeom>
        </p:spPr>
      </p:pic>
      <p:sp>
        <p:nvSpPr>
          <p:cNvPr id="77" name="Rounded Rectangle 41">
            <a:extLst>
              <a:ext uri="{FF2B5EF4-FFF2-40B4-BE49-F238E27FC236}">
                <a16:creationId xmlns:a16="http://schemas.microsoft.com/office/drawing/2014/main" id="{89AE345A-5542-4243-B9A4-2A78B03B9FC1}"/>
              </a:ext>
            </a:extLst>
          </p:cNvPr>
          <p:cNvSpPr/>
          <p:nvPr/>
        </p:nvSpPr>
        <p:spPr>
          <a:xfrm>
            <a:off x="5798386" y="3954387"/>
            <a:ext cx="1980531" cy="685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 kỉ XX</a:t>
            </a:r>
          </a:p>
        </p:txBody>
      </p:sp>
    </p:spTree>
    <p:extLst>
      <p:ext uri="{BB962C8B-B14F-4D97-AF65-F5344CB8AC3E}">
        <p14:creationId xmlns:p14="http://schemas.microsoft.com/office/powerpoint/2010/main" val="18885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75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53988" y="4256628"/>
            <a:ext cx="6021388" cy="2544223"/>
            <a:chOff x="-153988" y="4656138"/>
            <a:chExt cx="5256213" cy="2220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0A1366-985F-4C70-BABB-34C220DA9DB9}"/>
              </a:ext>
            </a:extLst>
          </p:cNvPr>
          <p:cNvSpPr txBox="1"/>
          <p:nvPr/>
        </p:nvSpPr>
        <p:spPr>
          <a:xfrm>
            <a:off x="1601742" y="886254"/>
            <a:ext cx="5836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Cách mạng tháng Tám thành công vào năm 1945. Năm đó thuộc thế kỉ nào?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61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B2B34ADA-4FB7-4506-8269-A42B6219A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6225664" y="4769653"/>
            <a:ext cx="1161901" cy="16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81FADA9-8B27-4FB6-A7DD-A717D2A6908D}"/>
              </a:ext>
            </a:extLst>
          </p:cNvPr>
          <p:cNvSpPr txBox="1"/>
          <p:nvPr/>
        </p:nvSpPr>
        <p:spPr>
          <a:xfrm>
            <a:off x="1531453" y="3075747"/>
            <a:ext cx="5329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Bà Triệu lãnh đạo khởi nghĩa chống quân Đông Ngô năm 248. Năm đó thuộc thế kỉ nào?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6AB6497-6D6B-4492-83EA-EBA7BD77D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9" y="792829"/>
            <a:ext cx="2943636" cy="15718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6E00F1-7DD9-4978-B259-2F6B2AEB8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50" y="3358775"/>
            <a:ext cx="3093630" cy="2334183"/>
          </a:xfrm>
          <a:prstGeom prst="rect">
            <a:avLst/>
          </a:prstGeom>
        </p:spPr>
      </p:pic>
      <p:sp>
        <p:nvSpPr>
          <p:cNvPr id="81" name="Rounded Rectangle 37">
            <a:extLst>
              <a:ext uri="{FF2B5EF4-FFF2-40B4-BE49-F238E27FC236}">
                <a16:creationId xmlns:a16="http://schemas.microsoft.com/office/drawing/2014/main" id="{1B852A1E-BA65-42ED-B58D-A15E22CF727C}"/>
              </a:ext>
            </a:extLst>
          </p:cNvPr>
          <p:cNvSpPr/>
          <p:nvPr/>
        </p:nvSpPr>
        <p:spPr>
          <a:xfrm>
            <a:off x="5820525" y="1778927"/>
            <a:ext cx="1766619" cy="821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 kỉ XX</a:t>
            </a:r>
          </a:p>
        </p:txBody>
      </p:sp>
      <p:sp>
        <p:nvSpPr>
          <p:cNvPr id="82" name="Rounded Rectangle 41">
            <a:extLst>
              <a:ext uri="{FF2B5EF4-FFF2-40B4-BE49-F238E27FC236}">
                <a16:creationId xmlns:a16="http://schemas.microsoft.com/office/drawing/2014/main" id="{25A880AE-5CC5-40B1-9657-D05E7463D948}"/>
              </a:ext>
            </a:extLst>
          </p:cNvPr>
          <p:cNvSpPr/>
          <p:nvPr/>
        </p:nvSpPr>
        <p:spPr>
          <a:xfrm>
            <a:off x="5815712" y="3959797"/>
            <a:ext cx="1875366" cy="680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 kỉ III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468AD6A-1D27-4607-B9A0-A1279C2A41F0}"/>
              </a:ext>
            </a:extLst>
          </p:cNvPr>
          <p:cNvSpPr/>
          <p:nvPr/>
        </p:nvSpPr>
        <p:spPr>
          <a:xfrm>
            <a:off x="515505" y="504596"/>
            <a:ext cx="763316" cy="763316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86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7" grpId="0"/>
      <p:bldP spid="81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0432256" y="512763"/>
            <a:ext cx="1096963" cy="1093787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8536781" y="1373188"/>
            <a:ext cx="635000" cy="212725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0273506" y="2363788"/>
            <a:ext cx="635000" cy="214312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13811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5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9099ABE-7072-4A65-B20D-181B9A94C039}"/>
              </a:ext>
            </a:extLst>
          </p:cNvPr>
          <p:cNvSpPr/>
          <p:nvPr/>
        </p:nvSpPr>
        <p:spPr>
          <a:xfrm>
            <a:off x="510876" y="309656"/>
            <a:ext cx="750000" cy="750000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7BADCD-E3D1-409A-987D-462CC9EDA359}"/>
              </a:ext>
            </a:extLst>
          </p:cNvPr>
          <p:cNvSpPr txBox="1"/>
          <p:nvPr/>
        </p:nvSpPr>
        <p:spPr>
          <a:xfrm>
            <a:off x="1305364" y="411269"/>
            <a:ext cx="7034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Lý Thái Tổ dời đô về Thăng Long năm 1010. Năm đó thuộc thế kỉ           .Tính đến nay đã được bao nhiêu năm?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53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4E4DBB12-C7D1-4ACC-BA33-6AE0270C9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191064" y="4694426"/>
            <a:ext cx="1161901" cy="16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37">
            <a:extLst>
              <a:ext uri="{FF2B5EF4-FFF2-40B4-BE49-F238E27FC236}">
                <a16:creationId xmlns:a16="http://schemas.microsoft.com/office/drawing/2014/main" id="{275F4B68-1374-4251-9356-953B17008C1C}"/>
              </a:ext>
            </a:extLst>
          </p:cNvPr>
          <p:cNvSpPr/>
          <p:nvPr/>
        </p:nvSpPr>
        <p:spPr>
          <a:xfrm>
            <a:off x="4648236" y="877042"/>
            <a:ext cx="743646" cy="45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XI</a:t>
            </a:r>
          </a:p>
        </p:txBody>
      </p:sp>
      <p:sp>
        <p:nvSpPr>
          <p:cNvPr id="56" name="Rounded Rectangle 41">
            <a:extLst>
              <a:ext uri="{FF2B5EF4-FFF2-40B4-BE49-F238E27FC236}">
                <a16:creationId xmlns:a16="http://schemas.microsoft.com/office/drawing/2014/main" id="{D1365218-1F83-412B-BA94-95BDC3B97CBD}"/>
              </a:ext>
            </a:extLst>
          </p:cNvPr>
          <p:cNvSpPr/>
          <p:nvPr/>
        </p:nvSpPr>
        <p:spPr>
          <a:xfrm>
            <a:off x="1519440" y="3741942"/>
            <a:ext cx="654935" cy="655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CD3F4F3-8127-40E9-82E9-4C78C2E3D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61" y="785443"/>
            <a:ext cx="1957287" cy="2235173"/>
          </a:xfrm>
          <a:prstGeom prst="rect">
            <a:avLst/>
          </a:prstGeom>
        </p:spPr>
      </p:pic>
      <p:sp>
        <p:nvSpPr>
          <p:cNvPr id="58" name="Rounded Rectangle 10">
            <a:extLst>
              <a:ext uri="{FF2B5EF4-FFF2-40B4-BE49-F238E27FC236}">
                <a16:creationId xmlns:a16="http://schemas.microsoft.com/office/drawing/2014/main" id="{8EE076F8-52F1-41F1-817C-F1F857C49E68}"/>
              </a:ext>
            </a:extLst>
          </p:cNvPr>
          <p:cNvSpPr/>
          <p:nvPr/>
        </p:nvSpPr>
        <p:spPr>
          <a:xfrm>
            <a:off x="4584625" y="878273"/>
            <a:ext cx="870868" cy="45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nào</a:t>
            </a:r>
            <a:endParaRPr lang="en-US" sz="2800" b="1">
              <a:solidFill>
                <a:schemeClr val="tx1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9" name="Rounded Rectangle 6">
            <a:extLst>
              <a:ext uri="{FF2B5EF4-FFF2-40B4-BE49-F238E27FC236}">
                <a16:creationId xmlns:a16="http://schemas.microsoft.com/office/drawing/2014/main" id="{957FB96F-D396-45EC-8B93-21484E31AA3F}"/>
              </a:ext>
            </a:extLst>
          </p:cNvPr>
          <p:cNvSpPr/>
          <p:nvPr/>
        </p:nvSpPr>
        <p:spPr>
          <a:xfrm>
            <a:off x="1052858" y="1810838"/>
            <a:ext cx="4838069" cy="664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A1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 biết từ năm 1010 đến nay được bao nhiêu năm em làm như thế nào?</a:t>
            </a:r>
          </a:p>
        </p:txBody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E21D90DD-0A32-4487-8F49-5593C05B4022}"/>
              </a:ext>
            </a:extLst>
          </p:cNvPr>
          <p:cNvSpPr/>
          <p:nvPr/>
        </p:nvSpPr>
        <p:spPr>
          <a:xfrm>
            <a:off x="1063948" y="1837539"/>
            <a:ext cx="4838069" cy="664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Ta lấy năm hiện tại là 2021 trừ 1010</a:t>
            </a:r>
          </a:p>
        </p:txBody>
      </p:sp>
      <p:sp>
        <p:nvSpPr>
          <p:cNvPr id="61" name="Rounded Rectangle 13">
            <a:extLst>
              <a:ext uri="{FF2B5EF4-FFF2-40B4-BE49-F238E27FC236}">
                <a16:creationId xmlns:a16="http://schemas.microsoft.com/office/drawing/2014/main" id="{BDC7254F-7415-4219-AFBF-65303B666234}"/>
              </a:ext>
            </a:extLst>
          </p:cNvPr>
          <p:cNvSpPr/>
          <p:nvPr/>
        </p:nvSpPr>
        <p:spPr>
          <a:xfrm>
            <a:off x="4703755" y="1197510"/>
            <a:ext cx="1364776" cy="655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1011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5E7C4CA-B19C-4ED2-B609-520F4C64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83" y="3746504"/>
            <a:ext cx="3392502" cy="2002717"/>
          </a:xfrm>
          <a:prstGeom prst="rect">
            <a:avLst/>
          </a:prstGeom>
        </p:spPr>
      </p:pic>
      <p:sp>
        <p:nvSpPr>
          <p:cNvPr id="63" name="Rounded Rectangle 15">
            <a:extLst>
              <a:ext uri="{FF2B5EF4-FFF2-40B4-BE49-F238E27FC236}">
                <a16:creationId xmlns:a16="http://schemas.microsoft.com/office/drawing/2014/main" id="{77BCDA14-24A4-45BC-8D66-929CEA027335}"/>
              </a:ext>
            </a:extLst>
          </p:cNvPr>
          <p:cNvSpPr/>
          <p:nvPr/>
        </p:nvSpPr>
        <p:spPr>
          <a:xfrm>
            <a:off x="1411474" y="3844421"/>
            <a:ext cx="870868" cy="45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nào</a:t>
            </a:r>
            <a:endParaRPr lang="en-US" sz="2800" b="1" dirty="0">
              <a:solidFill>
                <a:schemeClr val="tx1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E37EADF6-D28F-4FFD-A436-BA941E2C6EA3}"/>
              </a:ext>
            </a:extLst>
          </p:cNvPr>
          <p:cNvSpPr/>
          <p:nvPr/>
        </p:nvSpPr>
        <p:spPr>
          <a:xfrm>
            <a:off x="2126281" y="4220135"/>
            <a:ext cx="1364776" cy="655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1083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3B7507-F377-4995-B5CF-5308D1A12234}"/>
              </a:ext>
            </a:extLst>
          </p:cNvPr>
          <p:cNvSpPr txBox="1"/>
          <p:nvPr/>
        </p:nvSpPr>
        <p:spPr>
          <a:xfrm>
            <a:off x="1108906" y="2957717"/>
            <a:ext cx="6814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Ngô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đánh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tan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quân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Nam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Hán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trên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sông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Bạch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Đằng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938.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đó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thuộc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thế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kỉ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           .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Tính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đến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nay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bao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nhiêu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51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56" grpId="0"/>
      <p:bldP spid="58" grpId="0"/>
      <p:bldP spid="58" grpId="1"/>
      <p:bldP spid="59" grpId="0"/>
      <p:bldP spid="59" grpId="1"/>
      <p:bldP spid="60" grpId="0"/>
      <p:bldP spid="60" grpId="1"/>
      <p:bldP spid="61" grpId="0"/>
      <p:bldP spid="63" grpId="0"/>
      <p:bldP spid="63" grpId="1"/>
      <p:bldP spid="64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F40A0-1AA3-4C84-B540-C252BB7F329C}"/>
              </a:ext>
            </a:extLst>
          </p:cNvPr>
          <p:cNvSpPr/>
          <p:nvPr/>
        </p:nvSpPr>
        <p:spPr>
          <a:xfrm>
            <a:off x="685471" y="173569"/>
            <a:ext cx="2389433" cy="711975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 (tr 26)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05268-9745-4A5F-956A-42923677E157}"/>
              </a:ext>
            </a:extLst>
          </p:cNvPr>
          <p:cNvSpPr txBox="1"/>
          <p:nvPr/>
        </p:nvSpPr>
        <p:spPr>
          <a:xfrm>
            <a:off x="994301" y="897988"/>
            <a:ext cx="104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a) Kể tên những tháng có: 30 ngày, 31 ngày, 28 (hoặc 29) ngày.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9C406-82C8-40C3-ABE5-B54FAD44EE57}"/>
              </a:ext>
            </a:extLst>
          </p:cNvPr>
          <p:cNvSpPr txBox="1"/>
          <p:nvPr/>
        </p:nvSpPr>
        <p:spPr>
          <a:xfrm>
            <a:off x="994300" y="3108880"/>
            <a:ext cx="10833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b) Cho biết: Năm nhuận là năm mà tháng 2 có 29 ngày.</a:t>
            </a:r>
          </a:p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  		Các năm không nhuận thì tháng 2 chỉ có 28 ngày.</a:t>
            </a:r>
          </a:p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Hỏi: Năm nhuận có bao nhiêu ngày? Năm không nhuận có bao nhiêu ngày?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DB0B2-6E27-4701-A29A-EF2F95839AA3}"/>
              </a:ext>
            </a:extLst>
          </p:cNvPr>
          <p:cNvSpPr txBox="1"/>
          <p:nvPr/>
        </p:nvSpPr>
        <p:spPr>
          <a:xfrm>
            <a:off x="994301" y="1425970"/>
            <a:ext cx="104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56D27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Các tháng có 30 ngày là: tháng 4,6,9,11</a:t>
            </a:r>
            <a:endParaRPr lang="en-US" sz="2800" dirty="0">
              <a:solidFill>
                <a:srgbClr val="C56D27"/>
              </a:solidFill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B7296-0F8E-4201-8F0C-07D915AB8BF0}"/>
              </a:ext>
            </a:extLst>
          </p:cNvPr>
          <p:cNvSpPr txBox="1"/>
          <p:nvPr/>
        </p:nvSpPr>
        <p:spPr>
          <a:xfrm>
            <a:off x="994301" y="1970639"/>
            <a:ext cx="104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56D27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Các tháng có 31 ngày là: tháng 1, 3, 5, 7, 8, 10, 12</a:t>
            </a:r>
            <a:endParaRPr lang="en-US" sz="2800" dirty="0">
              <a:solidFill>
                <a:srgbClr val="C56D27"/>
              </a:solidFill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67E72-930E-45B9-A5FF-0454E83B0307}"/>
              </a:ext>
            </a:extLst>
          </p:cNvPr>
          <p:cNvSpPr txBox="1"/>
          <p:nvPr/>
        </p:nvSpPr>
        <p:spPr>
          <a:xfrm>
            <a:off x="994301" y="2535351"/>
            <a:ext cx="104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56D27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Tháng có 28 (hoặc 29) ngày là: tháng 2</a:t>
            </a:r>
            <a:endParaRPr lang="en-US" sz="2800" dirty="0">
              <a:solidFill>
                <a:srgbClr val="C56D27"/>
              </a:solidFill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B7D36-D318-47CE-8FB0-0FB9D50CE2C6}"/>
              </a:ext>
            </a:extLst>
          </p:cNvPr>
          <p:cNvSpPr txBox="1"/>
          <p:nvPr/>
        </p:nvSpPr>
        <p:spPr>
          <a:xfrm>
            <a:off x="994301" y="4961816"/>
            <a:ext cx="104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56D27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Năm nhuận có 366 ngày, năm không nhuận có 365 ngày</a:t>
            </a:r>
            <a:endParaRPr lang="en-US" sz="2800" dirty="0">
              <a:solidFill>
                <a:srgbClr val="C56D27"/>
              </a:solidFill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4E805-8A3B-4542-B089-F5A88C60EEF2}"/>
              </a:ext>
            </a:extLst>
          </p:cNvPr>
          <p:cNvSpPr txBox="1"/>
          <p:nvPr/>
        </p:nvSpPr>
        <p:spPr>
          <a:xfrm>
            <a:off x="934290" y="5472289"/>
            <a:ext cx="1042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C56D27"/>
                </a:solidFill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Cứ 4 năm liên tiếp thì có 1 năm nhuận.</a:t>
            </a:r>
            <a:endParaRPr lang="en-US" sz="2400" i="1" dirty="0">
              <a:solidFill>
                <a:srgbClr val="C56D27"/>
              </a:solidFill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336D256D-B804-4116-8AFB-42C278A30E54}"/>
              </a:ext>
            </a:extLst>
          </p:cNvPr>
          <p:cNvGrpSpPr/>
          <p:nvPr/>
        </p:nvGrpSpPr>
        <p:grpSpPr>
          <a:xfrm>
            <a:off x="6170612" y="4746243"/>
            <a:ext cx="6021388" cy="1994529"/>
            <a:chOff x="-153988" y="4656138"/>
            <a:chExt cx="5256213" cy="222091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A210118-A8E5-4063-A869-FD9A6488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B234944-FD21-4778-8174-1CD4D3AE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3886483-AEFB-4A57-B5DC-50341F38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99F4A10-3AA1-4435-B178-1C0D5B44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A645AF-B7C4-4533-B7FB-38088017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F0B9A6F-4F00-482E-B622-5F4B1434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B095926-5DA0-4717-ADB5-F5EEDB7C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9E97D46-EF77-4BF8-BE2A-C663440F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9C13421-865E-49B7-9B1E-2CD78E35A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B77391-2A77-4110-BA32-231A5C29C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D627B0-6C31-47D4-B565-C96D544DF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A6476FD-D5F9-4DD7-BD17-588564BE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9363AAD-B5CC-49FA-B279-66EE3837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07BE98A-7B1C-4AA3-8034-1DBF9B8C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409621E-1845-4018-99DB-D7FBE095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DF0E7FC-122D-4E8D-9969-0E16AF60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73315C8-1BAB-436F-AB14-ADA34D42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F9BA43-EF7B-407C-879A-DB0C8EE8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C3C8579-3ABB-435B-A4DD-DF65B2557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3ACA25A-6910-40F4-87A8-4BBA16B5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7508ED6-934D-4F87-A474-2B95DCC1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D7C8B9A8-687F-4462-8B42-67D13E44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0BC463E-5B7F-4112-8371-1A8E39E2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95C3FB4B-EFD3-438F-BCE6-12CC899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218D81E-E724-42EF-809D-67D7760F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26E526AC-8EE0-471E-8E2E-9A9C25C6D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C85E4E67-5A99-42DF-9815-F83273C0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174DBC9-C2A8-4929-8700-20CDED02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582B7AD-F005-42DF-99CC-AF6CE332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69DC16A6-F308-4B55-9916-934F5CF89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F9A3D5C-26E1-479A-A96B-0194BB20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44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275408" y="4729289"/>
            <a:ext cx="1165227" cy="1738980"/>
            <a:chOff x="6040438" y="5422900"/>
            <a:chExt cx="835025" cy="124618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40438" y="5422900"/>
              <a:ext cx="835025" cy="833438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284913" y="5843588"/>
              <a:ext cx="361950" cy="825500"/>
            </a:xfrm>
            <a:custGeom>
              <a:avLst/>
              <a:gdLst>
                <a:gd name="T0" fmla="*/ 228 w 228"/>
                <a:gd name="T1" fmla="*/ 91 h 520"/>
                <a:gd name="T2" fmla="*/ 129 w 228"/>
                <a:gd name="T3" fmla="*/ 149 h 520"/>
                <a:gd name="T4" fmla="*/ 114 w 228"/>
                <a:gd name="T5" fmla="*/ 0 h 520"/>
                <a:gd name="T6" fmla="*/ 99 w 228"/>
                <a:gd name="T7" fmla="*/ 149 h 520"/>
                <a:gd name="T8" fmla="*/ 0 w 228"/>
                <a:gd name="T9" fmla="*/ 91 h 520"/>
                <a:gd name="T10" fmla="*/ 91 w 228"/>
                <a:gd name="T11" fmla="*/ 197 h 520"/>
                <a:gd name="T12" fmla="*/ 94 w 228"/>
                <a:gd name="T13" fmla="*/ 520 h 520"/>
                <a:gd name="T14" fmla="*/ 142 w 228"/>
                <a:gd name="T15" fmla="*/ 520 h 520"/>
                <a:gd name="T16" fmla="*/ 137 w 228"/>
                <a:gd name="T17" fmla="*/ 197 h 520"/>
                <a:gd name="T18" fmla="*/ 228 w 228"/>
                <a:gd name="T19" fmla="*/ 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520">
                  <a:moveTo>
                    <a:pt x="228" y="91"/>
                  </a:moveTo>
                  <a:lnTo>
                    <a:pt x="129" y="149"/>
                  </a:lnTo>
                  <a:lnTo>
                    <a:pt x="114" y="0"/>
                  </a:lnTo>
                  <a:lnTo>
                    <a:pt x="99" y="149"/>
                  </a:lnTo>
                  <a:lnTo>
                    <a:pt x="0" y="91"/>
                  </a:lnTo>
                  <a:lnTo>
                    <a:pt x="91" y="197"/>
                  </a:lnTo>
                  <a:lnTo>
                    <a:pt x="94" y="520"/>
                  </a:lnTo>
                  <a:lnTo>
                    <a:pt x="142" y="520"/>
                  </a:lnTo>
                  <a:lnTo>
                    <a:pt x="137" y="197"/>
                  </a:lnTo>
                  <a:lnTo>
                    <a:pt x="228" y="9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Freeform 7"/>
          <p:cNvSpPr>
            <a:spLocks/>
          </p:cNvSpPr>
          <p:nvPr/>
        </p:nvSpPr>
        <p:spPr bwMode="auto">
          <a:xfrm>
            <a:off x="7189788" y="488950"/>
            <a:ext cx="506413" cy="249238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cubicBezTo>
                  <a:pt x="1" y="61"/>
                  <a:pt x="1" y="61"/>
                  <a:pt x="1" y="62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651876" y="649288"/>
            <a:ext cx="369888" cy="123825"/>
          </a:xfrm>
          <a:custGeom>
            <a:avLst/>
            <a:gdLst>
              <a:gd name="T0" fmla="*/ 92 w 92"/>
              <a:gd name="T1" fmla="*/ 0 h 31"/>
              <a:gd name="T2" fmla="*/ 46 w 92"/>
              <a:gd name="T3" fmla="*/ 31 h 31"/>
              <a:gd name="T4" fmla="*/ 0 w 92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31">
                <a:moveTo>
                  <a:pt x="92" y="0"/>
                </a:moveTo>
                <a:cubicBezTo>
                  <a:pt x="71" y="0"/>
                  <a:pt x="53" y="13"/>
                  <a:pt x="46" y="31"/>
                </a:cubicBezTo>
                <a:cubicBezTo>
                  <a:pt x="39" y="13"/>
                  <a:pt x="21" y="0"/>
                  <a:pt x="0" y="0"/>
                </a:cubicBezTo>
              </a:path>
            </a:pathLst>
          </a:custGeom>
          <a:noFill/>
          <a:ln w="80963" cap="rnd">
            <a:solidFill>
              <a:srgbClr val="FFC0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299891" y="5621337"/>
            <a:ext cx="554037" cy="930275"/>
            <a:chOff x="5067301" y="5932488"/>
            <a:chExt cx="554037" cy="930275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224463" y="6208713"/>
              <a:ext cx="147638" cy="65405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22863" y="5932488"/>
              <a:ext cx="498475" cy="525463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235576" y="6064250"/>
              <a:ext cx="301625" cy="27622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067301" y="6408738"/>
              <a:ext cx="220663" cy="1762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88388" y="4777069"/>
            <a:ext cx="458788" cy="338137"/>
            <a:chOff x="8688388" y="4960938"/>
            <a:chExt cx="458788" cy="338137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720138" y="4960938"/>
              <a:ext cx="330200" cy="173038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688388" y="5089525"/>
              <a:ext cx="357188" cy="1889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785226" y="4986338"/>
              <a:ext cx="361950" cy="195263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780463" y="5118100"/>
              <a:ext cx="317500" cy="180975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853488" y="5021263"/>
              <a:ext cx="131763" cy="220663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8869363" y="5062538"/>
              <a:ext cx="107950" cy="58738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8861426" y="5162550"/>
              <a:ext cx="104775" cy="55563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89576" y="4661181"/>
            <a:ext cx="417512" cy="477838"/>
            <a:chOff x="5489576" y="4845050"/>
            <a:chExt cx="417512" cy="477838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594351" y="4845050"/>
              <a:ext cx="207963" cy="341313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89576" y="4929188"/>
              <a:ext cx="273050" cy="273050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649913" y="4957763"/>
              <a:ext cx="257175" cy="288925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594351" y="4973638"/>
              <a:ext cx="207963" cy="349250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594351" y="5005388"/>
              <a:ext cx="220663" cy="165100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694363" y="5018088"/>
              <a:ext cx="88900" cy="107950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613401" y="5065713"/>
              <a:ext cx="80963" cy="9683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04682" y="6085681"/>
            <a:ext cx="827087" cy="481013"/>
            <a:chOff x="8966201" y="6076950"/>
            <a:chExt cx="827087" cy="481013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9793288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9504363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9247188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8974138" y="6076950"/>
              <a:ext cx="0" cy="481013"/>
            </a:xfrm>
            <a:prstGeom prst="line">
              <a:avLst/>
            </a:prstGeom>
            <a:noFill/>
            <a:ln w="11271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8966201" y="6324600"/>
              <a:ext cx="803275" cy="0"/>
            </a:xfrm>
            <a:prstGeom prst="line">
              <a:avLst/>
            </a:prstGeom>
            <a:noFill/>
            <a:ln w="144463" cap="flat">
              <a:solidFill>
                <a:srgbClr val="FF75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32"/>
          <p:cNvSpPr>
            <a:spLocks/>
          </p:cNvSpPr>
          <p:nvPr/>
        </p:nvSpPr>
        <p:spPr bwMode="auto">
          <a:xfrm>
            <a:off x="4162426" y="425450"/>
            <a:ext cx="708025" cy="35242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338388" y="577850"/>
            <a:ext cx="758825" cy="31273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4356497" y="5110956"/>
            <a:ext cx="1230313" cy="1411288"/>
            <a:chOff x="5938838" y="-787400"/>
            <a:chExt cx="1230313" cy="1411288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827838" y="-676275"/>
              <a:ext cx="241300" cy="754063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6827838" y="-787400"/>
              <a:ext cx="241300" cy="127000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967413" y="-639762"/>
              <a:ext cx="1177925" cy="1263650"/>
            </a:xfrm>
            <a:custGeom>
              <a:avLst/>
              <a:gdLst>
                <a:gd name="T0" fmla="*/ 742 w 742"/>
                <a:gd name="T1" fmla="*/ 796 h 796"/>
                <a:gd name="T2" fmla="*/ 742 w 742"/>
                <a:gd name="T3" fmla="*/ 379 h 796"/>
                <a:gd name="T4" fmla="*/ 372 w 742"/>
                <a:gd name="T5" fmla="*/ 0 h 796"/>
                <a:gd name="T6" fmla="*/ 0 w 742"/>
                <a:gd name="T7" fmla="*/ 379 h 796"/>
                <a:gd name="T8" fmla="*/ 0 w 742"/>
                <a:gd name="T9" fmla="*/ 796 h 796"/>
                <a:gd name="T10" fmla="*/ 742 w 742"/>
                <a:gd name="T11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796">
                  <a:moveTo>
                    <a:pt x="742" y="796"/>
                  </a:moveTo>
                  <a:lnTo>
                    <a:pt x="742" y="379"/>
                  </a:lnTo>
                  <a:lnTo>
                    <a:pt x="372" y="0"/>
                  </a:lnTo>
                  <a:lnTo>
                    <a:pt x="0" y="379"/>
                  </a:lnTo>
                  <a:lnTo>
                    <a:pt x="0" y="796"/>
                  </a:lnTo>
                  <a:lnTo>
                    <a:pt x="742" y="796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938838" y="-663575"/>
              <a:ext cx="1230313" cy="661988"/>
            </a:xfrm>
            <a:custGeom>
              <a:avLst/>
              <a:gdLst>
                <a:gd name="T0" fmla="*/ 0 w 775"/>
                <a:gd name="T1" fmla="*/ 402 h 417"/>
                <a:gd name="T2" fmla="*/ 385 w 775"/>
                <a:gd name="T3" fmla="*/ 0 h 417"/>
                <a:gd name="T4" fmla="*/ 775 w 775"/>
                <a:gd name="T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5" h="417">
                  <a:moveTo>
                    <a:pt x="0" y="402"/>
                  </a:moveTo>
                  <a:lnTo>
                    <a:pt x="385" y="0"/>
                  </a:lnTo>
                  <a:lnTo>
                    <a:pt x="775" y="417"/>
                  </a:lnTo>
                </a:path>
              </a:pathLst>
            </a:custGeom>
            <a:noFill/>
            <a:ln w="120650" cap="flat">
              <a:solidFill>
                <a:srgbClr val="D760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11876" y="46038"/>
              <a:ext cx="144463" cy="328613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80963" cap="flat">
              <a:solidFill>
                <a:srgbClr val="D760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872288" y="46038"/>
              <a:ext cx="147638" cy="328613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80963" cap="flat">
              <a:solidFill>
                <a:srgbClr val="D760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6400801" y="-306387"/>
              <a:ext cx="309563" cy="307975"/>
            </a:xfrm>
            <a:prstGeom prst="ellipse">
              <a:avLst/>
            </a:prstGeom>
            <a:solidFill>
              <a:srgbClr val="FFFFFF"/>
            </a:solidFill>
            <a:ln w="80963" cap="flat">
              <a:solidFill>
                <a:srgbClr val="D7603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405563" y="227013"/>
              <a:ext cx="301625" cy="396875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17813" y="4741195"/>
            <a:ext cx="1165227" cy="1738980"/>
            <a:chOff x="6040438" y="5422900"/>
            <a:chExt cx="835025" cy="1246188"/>
          </a:xfrm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6040438" y="5422900"/>
              <a:ext cx="835025" cy="833438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284913" y="5843588"/>
              <a:ext cx="361950" cy="825500"/>
            </a:xfrm>
            <a:custGeom>
              <a:avLst/>
              <a:gdLst>
                <a:gd name="T0" fmla="*/ 228 w 228"/>
                <a:gd name="T1" fmla="*/ 91 h 520"/>
                <a:gd name="T2" fmla="*/ 129 w 228"/>
                <a:gd name="T3" fmla="*/ 149 h 520"/>
                <a:gd name="T4" fmla="*/ 114 w 228"/>
                <a:gd name="T5" fmla="*/ 0 h 520"/>
                <a:gd name="T6" fmla="*/ 99 w 228"/>
                <a:gd name="T7" fmla="*/ 149 h 520"/>
                <a:gd name="T8" fmla="*/ 0 w 228"/>
                <a:gd name="T9" fmla="*/ 91 h 520"/>
                <a:gd name="T10" fmla="*/ 91 w 228"/>
                <a:gd name="T11" fmla="*/ 197 h 520"/>
                <a:gd name="T12" fmla="*/ 94 w 228"/>
                <a:gd name="T13" fmla="*/ 520 h 520"/>
                <a:gd name="T14" fmla="*/ 142 w 228"/>
                <a:gd name="T15" fmla="*/ 520 h 520"/>
                <a:gd name="T16" fmla="*/ 137 w 228"/>
                <a:gd name="T17" fmla="*/ 197 h 520"/>
                <a:gd name="T18" fmla="*/ 228 w 228"/>
                <a:gd name="T19" fmla="*/ 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520">
                  <a:moveTo>
                    <a:pt x="228" y="91"/>
                  </a:moveTo>
                  <a:lnTo>
                    <a:pt x="129" y="149"/>
                  </a:lnTo>
                  <a:lnTo>
                    <a:pt x="114" y="0"/>
                  </a:lnTo>
                  <a:lnTo>
                    <a:pt x="99" y="149"/>
                  </a:lnTo>
                  <a:lnTo>
                    <a:pt x="0" y="91"/>
                  </a:lnTo>
                  <a:lnTo>
                    <a:pt x="91" y="197"/>
                  </a:lnTo>
                  <a:lnTo>
                    <a:pt x="94" y="520"/>
                  </a:lnTo>
                  <a:lnTo>
                    <a:pt x="142" y="520"/>
                  </a:lnTo>
                  <a:lnTo>
                    <a:pt x="137" y="197"/>
                  </a:lnTo>
                  <a:lnTo>
                    <a:pt x="228" y="9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14184" y="5586413"/>
            <a:ext cx="554037" cy="930275"/>
            <a:chOff x="5067301" y="5932488"/>
            <a:chExt cx="554037" cy="930275"/>
          </a:xfrm>
        </p:grpSpPr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5224463" y="6208713"/>
              <a:ext cx="147638" cy="65405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122863" y="5932488"/>
              <a:ext cx="498475" cy="525463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5235576" y="6064250"/>
              <a:ext cx="301625" cy="27622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5067301" y="6408738"/>
              <a:ext cx="220663" cy="1762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3F04C78-AA1D-42F5-BB07-C0108684378A}"/>
              </a:ext>
            </a:extLst>
          </p:cNvPr>
          <p:cNvGrpSpPr/>
          <p:nvPr/>
        </p:nvGrpSpPr>
        <p:grpSpPr>
          <a:xfrm>
            <a:off x="6285641" y="1780660"/>
            <a:ext cx="307644" cy="4317955"/>
            <a:chOff x="6285641" y="1780660"/>
            <a:chExt cx="307644" cy="4317955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6285641" y="1780660"/>
              <a:ext cx="89100" cy="3806895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6502506" y="1780660"/>
              <a:ext cx="87418" cy="3809417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6361291" y="1780660"/>
              <a:ext cx="154663" cy="3809417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6285641" y="5484166"/>
              <a:ext cx="294196" cy="614449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6384827" y="5854012"/>
              <a:ext cx="107592" cy="244603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ectangle 13"/>
            <p:cNvSpPr>
              <a:spLocks noChangeArrowheads="1"/>
            </p:cNvSpPr>
            <p:nvPr/>
          </p:nvSpPr>
          <p:spPr bwMode="auto">
            <a:xfrm>
              <a:off x="6295727" y="1780660"/>
              <a:ext cx="297558" cy="268138"/>
            </a:xfrm>
            <a:prstGeom prst="rect">
              <a:avLst/>
            </a:prstGeom>
            <a:solidFill>
              <a:srgbClr val="768B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408363" y="2737217"/>
              <a:ext cx="78172" cy="51274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>
              <a:spLocks noEditPoints="1"/>
            </p:cNvSpPr>
            <p:nvPr/>
          </p:nvSpPr>
          <p:spPr bwMode="auto">
            <a:xfrm>
              <a:off x="6408363" y="2669131"/>
              <a:ext cx="75650" cy="59680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408363" y="2591799"/>
              <a:ext cx="75650" cy="63882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>
              <a:spLocks noEditPoints="1"/>
            </p:cNvSpPr>
            <p:nvPr/>
          </p:nvSpPr>
          <p:spPr bwMode="auto">
            <a:xfrm>
              <a:off x="6408363" y="2522033"/>
              <a:ext cx="75650" cy="47912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08363" y="2462354"/>
              <a:ext cx="75650" cy="43709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08363" y="2400993"/>
              <a:ext cx="75650" cy="47912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408363" y="2309372"/>
              <a:ext cx="75650" cy="52115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08363" y="2248011"/>
              <a:ext cx="75650" cy="47912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408363" y="2186650"/>
              <a:ext cx="75650" cy="5547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408363" y="2130332"/>
              <a:ext cx="75650" cy="52115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F553D6B-BF53-495B-875F-91A3BB75A26E}"/>
              </a:ext>
            </a:extLst>
          </p:cNvPr>
          <p:cNvGrpSpPr/>
          <p:nvPr/>
        </p:nvGrpSpPr>
        <p:grpSpPr>
          <a:xfrm>
            <a:off x="1066799" y="3239871"/>
            <a:ext cx="5653706" cy="2347683"/>
            <a:chOff x="231912" y="3239871"/>
            <a:chExt cx="5653706" cy="2347683"/>
          </a:xfrm>
        </p:grpSpPr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5444364" y="4351091"/>
              <a:ext cx="385817" cy="123646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219216B-B939-4F7D-BE10-210E3E9F6775}"/>
                </a:ext>
              </a:extLst>
            </p:cNvPr>
            <p:cNvGrpSpPr/>
            <p:nvPr/>
          </p:nvGrpSpPr>
          <p:grpSpPr>
            <a:xfrm>
              <a:off x="231912" y="3239871"/>
              <a:ext cx="5653706" cy="1501240"/>
              <a:chOff x="1086678" y="3239871"/>
              <a:chExt cx="5653706" cy="150124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A7F240F-CE18-43BF-B28A-9F91C260910C}"/>
                  </a:ext>
                </a:extLst>
              </p:cNvPr>
              <p:cNvGrpSpPr/>
              <p:nvPr/>
            </p:nvGrpSpPr>
            <p:grpSpPr>
              <a:xfrm>
                <a:off x="5295461" y="3239871"/>
                <a:ext cx="1444923" cy="1501240"/>
                <a:chOff x="5295461" y="3239871"/>
                <a:chExt cx="1444923" cy="1501240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5295461" y="3239871"/>
                  <a:ext cx="1444923" cy="1501240"/>
                </a:xfrm>
                <a:custGeom>
                  <a:avLst/>
                  <a:gdLst>
                    <a:gd name="T0" fmla="*/ 727 w 727"/>
                    <a:gd name="T1" fmla="*/ 559 h 755"/>
                    <a:gd name="T2" fmla="*/ 553 w 727"/>
                    <a:gd name="T3" fmla="*/ 525 h 755"/>
                    <a:gd name="T4" fmla="*/ 326 w 727"/>
                    <a:gd name="T5" fmla="*/ 313 h 755"/>
                    <a:gd name="T6" fmla="*/ 403 w 727"/>
                    <a:gd name="T7" fmla="*/ 310 h 755"/>
                    <a:gd name="T8" fmla="*/ 413 w 727"/>
                    <a:gd name="T9" fmla="*/ 274 h 755"/>
                    <a:gd name="T10" fmla="*/ 245 w 727"/>
                    <a:gd name="T11" fmla="*/ 26 h 755"/>
                    <a:gd name="T12" fmla="*/ 203 w 727"/>
                    <a:gd name="T13" fmla="*/ 26 h 755"/>
                    <a:gd name="T14" fmla="*/ 15 w 727"/>
                    <a:gd name="T15" fmla="*/ 280 h 755"/>
                    <a:gd name="T16" fmla="*/ 24 w 727"/>
                    <a:gd name="T17" fmla="*/ 310 h 755"/>
                    <a:gd name="T18" fmla="*/ 114 w 727"/>
                    <a:gd name="T19" fmla="*/ 315 h 755"/>
                    <a:gd name="T20" fmla="*/ 567 w 727"/>
                    <a:gd name="T21" fmla="*/ 747 h 755"/>
                    <a:gd name="T22" fmla="*/ 727 w 727"/>
                    <a:gd name="T23" fmla="*/ 559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7" h="755">
                      <a:moveTo>
                        <a:pt x="727" y="559"/>
                      </a:moveTo>
                      <a:cubicBezTo>
                        <a:pt x="715" y="515"/>
                        <a:pt x="651" y="517"/>
                        <a:pt x="553" y="525"/>
                      </a:cubicBezTo>
                      <a:cubicBezTo>
                        <a:pt x="479" y="533"/>
                        <a:pt x="309" y="547"/>
                        <a:pt x="326" y="313"/>
                      </a:cubicBezTo>
                      <a:cubicBezTo>
                        <a:pt x="403" y="310"/>
                        <a:pt x="403" y="310"/>
                        <a:pt x="403" y="310"/>
                      </a:cubicBezTo>
                      <a:cubicBezTo>
                        <a:pt x="429" y="310"/>
                        <a:pt x="428" y="295"/>
                        <a:pt x="413" y="274"/>
                      </a:cubicBezTo>
                      <a:cubicBezTo>
                        <a:pt x="413" y="274"/>
                        <a:pt x="297" y="101"/>
                        <a:pt x="245" y="26"/>
                      </a:cubicBezTo>
                      <a:cubicBezTo>
                        <a:pt x="231" y="6"/>
                        <a:pt x="220" y="0"/>
                        <a:pt x="203" y="26"/>
                      </a:cubicBezTo>
                      <a:cubicBezTo>
                        <a:pt x="144" y="97"/>
                        <a:pt x="55" y="225"/>
                        <a:pt x="15" y="280"/>
                      </a:cubicBezTo>
                      <a:cubicBezTo>
                        <a:pt x="12" y="284"/>
                        <a:pt x="0" y="307"/>
                        <a:pt x="24" y="310"/>
                      </a:cubicBezTo>
                      <a:cubicBezTo>
                        <a:pt x="52" y="313"/>
                        <a:pt x="114" y="315"/>
                        <a:pt x="114" y="315"/>
                      </a:cubicBezTo>
                      <a:cubicBezTo>
                        <a:pt x="93" y="749"/>
                        <a:pt x="350" y="749"/>
                        <a:pt x="567" y="747"/>
                      </a:cubicBezTo>
                      <a:cubicBezTo>
                        <a:pt x="606" y="755"/>
                        <a:pt x="723" y="704"/>
                        <a:pt x="727" y="559"/>
                      </a:cubicBezTo>
                      <a:close/>
                    </a:path>
                  </a:pathLst>
                </a:custGeom>
                <a:solidFill>
                  <a:srgbClr val="C56D27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78"/>
                <p:cNvSpPr>
                  <a:spLocks/>
                </p:cNvSpPr>
                <p:nvPr/>
              </p:nvSpPr>
              <p:spPr bwMode="auto">
                <a:xfrm>
                  <a:off x="5655220" y="3587863"/>
                  <a:ext cx="167272" cy="365643"/>
                </a:xfrm>
                <a:custGeom>
                  <a:avLst/>
                  <a:gdLst>
                    <a:gd name="T0" fmla="*/ 4 w 84"/>
                    <a:gd name="T1" fmla="*/ 184 h 184"/>
                    <a:gd name="T2" fmla="*/ 4 w 84"/>
                    <a:gd name="T3" fmla="*/ 168 h 184"/>
                    <a:gd name="T4" fmla="*/ 35 w 84"/>
                    <a:gd name="T5" fmla="*/ 168 h 184"/>
                    <a:gd name="T6" fmla="*/ 35 w 84"/>
                    <a:gd name="T7" fmla="*/ 21 h 184"/>
                    <a:gd name="T8" fmla="*/ 0 w 84"/>
                    <a:gd name="T9" fmla="*/ 25 h 184"/>
                    <a:gd name="T10" fmla="*/ 0 w 84"/>
                    <a:gd name="T11" fmla="*/ 13 h 184"/>
                    <a:gd name="T12" fmla="*/ 35 w 84"/>
                    <a:gd name="T13" fmla="*/ 0 h 184"/>
                    <a:gd name="T14" fmla="*/ 53 w 84"/>
                    <a:gd name="T15" fmla="*/ 0 h 184"/>
                    <a:gd name="T16" fmla="*/ 53 w 84"/>
                    <a:gd name="T17" fmla="*/ 168 h 184"/>
                    <a:gd name="T18" fmla="*/ 84 w 84"/>
                    <a:gd name="T19" fmla="*/ 168 h 184"/>
                    <a:gd name="T20" fmla="*/ 84 w 84"/>
                    <a:gd name="T21" fmla="*/ 184 h 184"/>
                    <a:gd name="T22" fmla="*/ 4 w 84"/>
                    <a:gd name="T23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4" h="184">
                      <a:moveTo>
                        <a:pt x="4" y="184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35" y="168"/>
                        <a:pt x="35" y="168"/>
                        <a:pt x="35" y="168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3" y="9"/>
                        <a:pt x="27" y="5"/>
                        <a:pt x="35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168"/>
                        <a:pt x="53" y="168"/>
                        <a:pt x="53" y="168"/>
                      </a:cubicBezTo>
                      <a:cubicBezTo>
                        <a:pt x="84" y="168"/>
                        <a:pt x="84" y="168"/>
                        <a:pt x="84" y="168"/>
                      </a:cubicBezTo>
                      <a:cubicBezTo>
                        <a:pt x="84" y="184"/>
                        <a:pt x="84" y="184"/>
                        <a:pt x="84" y="184"/>
                      </a:cubicBezTo>
                      <a:lnTo>
                        <a:pt x="4" y="1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Rectangle 87"/>
              <p:cNvSpPr/>
              <p:nvPr/>
            </p:nvSpPr>
            <p:spPr>
              <a:xfrm>
                <a:off x="1086678" y="3957688"/>
                <a:ext cx="4144901" cy="494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GB" altLang="zh-CN" sz="2400" b="1">
                    <a:solidFill>
                      <a:schemeClr val="bg1">
                        <a:lumMod val="50000"/>
                      </a:schemeClr>
                    </a:solidFill>
                    <a:latin typeface="#9Slide03 BoosterNextFYThin" panose="02000203000000020004" pitchFamily="2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Biết đơn vị giây, thế kỉ </a:t>
                </a:r>
                <a:endParaRPr lang="en-GB" altLang="zh-CN" sz="2400" b="1" dirty="0">
                  <a:solidFill>
                    <a:schemeClr val="bg1">
                      <a:lumMod val="50000"/>
                    </a:schemeClr>
                  </a:solidFill>
                  <a:latin typeface="#9Slide03 BoosterNextFYThin" panose="02000203000000020004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FDEBE6D-8EFD-4680-8EEA-290F48798EBF}"/>
              </a:ext>
            </a:extLst>
          </p:cNvPr>
          <p:cNvGrpSpPr/>
          <p:nvPr/>
        </p:nvGrpSpPr>
        <p:grpSpPr>
          <a:xfrm>
            <a:off x="1462425" y="1650518"/>
            <a:ext cx="5335571" cy="3939559"/>
            <a:chOff x="806445" y="1650518"/>
            <a:chExt cx="5335571" cy="3939559"/>
          </a:xfrm>
        </p:grpSpPr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768808" y="2804462"/>
              <a:ext cx="373208" cy="2785615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5466D09-3371-4FAF-904B-9AFFB6772908}"/>
                </a:ext>
              </a:extLst>
            </p:cNvPr>
            <p:cNvGrpSpPr/>
            <p:nvPr/>
          </p:nvGrpSpPr>
          <p:grpSpPr>
            <a:xfrm>
              <a:off x="806445" y="1650518"/>
              <a:ext cx="5312337" cy="1545643"/>
              <a:chOff x="1343151" y="1650518"/>
              <a:chExt cx="5312337" cy="154564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BF8CDB8-162E-457A-A641-6F8DE48E3B31}"/>
                  </a:ext>
                </a:extLst>
              </p:cNvPr>
              <p:cNvGrpSpPr/>
              <p:nvPr/>
            </p:nvGrpSpPr>
            <p:grpSpPr>
              <a:xfrm>
                <a:off x="5209724" y="1693241"/>
                <a:ext cx="1445764" cy="1502920"/>
                <a:chOff x="5209724" y="1693241"/>
                <a:chExt cx="1445764" cy="1502920"/>
              </a:xfrm>
            </p:grpSpPr>
            <p:sp>
              <p:nvSpPr>
                <p:cNvPr id="66" name="Freeform 7"/>
                <p:cNvSpPr>
                  <a:spLocks/>
                </p:cNvSpPr>
                <p:nvPr/>
              </p:nvSpPr>
              <p:spPr bwMode="auto">
                <a:xfrm>
                  <a:off x="5209724" y="1693241"/>
                  <a:ext cx="1445764" cy="1502920"/>
                </a:xfrm>
                <a:custGeom>
                  <a:avLst/>
                  <a:gdLst>
                    <a:gd name="T0" fmla="*/ 727 w 727"/>
                    <a:gd name="T1" fmla="*/ 559 h 756"/>
                    <a:gd name="T2" fmla="*/ 554 w 727"/>
                    <a:gd name="T3" fmla="*/ 526 h 756"/>
                    <a:gd name="T4" fmla="*/ 326 w 727"/>
                    <a:gd name="T5" fmla="*/ 314 h 756"/>
                    <a:gd name="T6" fmla="*/ 403 w 727"/>
                    <a:gd name="T7" fmla="*/ 311 h 756"/>
                    <a:gd name="T8" fmla="*/ 413 w 727"/>
                    <a:gd name="T9" fmla="*/ 275 h 756"/>
                    <a:gd name="T10" fmla="*/ 245 w 727"/>
                    <a:gd name="T11" fmla="*/ 27 h 756"/>
                    <a:gd name="T12" fmla="*/ 203 w 727"/>
                    <a:gd name="T13" fmla="*/ 27 h 756"/>
                    <a:gd name="T14" fmla="*/ 15 w 727"/>
                    <a:gd name="T15" fmla="*/ 280 h 756"/>
                    <a:gd name="T16" fmla="*/ 24 w 727"/>
                    <a:gd name="T17" fmla="*/ 311 h 756"/>
                    <a:gd name="T18" fmla="*/ 114 w 727"/>
                    <a:gd name="T19" fmla="*/ 316 h 756"/>
                    <a:gd name="T20" fmla="*/ 567 w 727"/>
                    <a:gd name="T21" fmla="*/ 748 h 756"/>
                    <a:gd name="T22" fmla="*/ 727 w 727"/>
                    <a:gd name="T23" fmla="*/ 559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7" h="756">
                      <a:moveTo>
                        <a:pt x="727" y="559"/>
                      </a:moveTo>
                      <a:cubicBezTo>
                        <a:pt x="716" y="516"/>
                        <a:pt x="651" y="518"/>
                        <a:pt x="554" y="526"/>
                      </a:cubicBezTo>
                      <a:cubicBezTo>
                        <a:pt x="479" y="534"/>
                        <a:pt x="309" y="548"/>
                        <a:pt x="326" y="314"/>
                      </a:cubicBezTo>
                      <a:cubicBezTo>
                        <a:pt x="403" y="311"/>
                        <a:pt x="403" y="311"/>
                        <a:pt x="403" y="311"/>
                      </a:cubicBezTo>
                      <a:cubicBezTo>
                        <a:pt x="430" y="311"/>
                        <a:pt x="429" y="296"/>
                        <a:pt x="413" y="275"/>
                      </a:cubicBezTo>
                      <a:cubicBezTo>
                        <a:pt x="413" y="275"/>
                        <a:pt x="298" y="102"/>
                        <a:pt x="245" y="27"/>
                      </a:cubicBezTo>
                      <a:cubicBezTo>
                        <a:pt x="231" y="7"/>
                        <a:pt x="220" y="0"/>
                        <a:pt x="203" y="27"/>
                      </a:cubicBezTo>
                      <a:cubicBezTo>
                        <a:pt x="144" y="98"/>
                        <a:pt x="55" y="226"/>
                        <a:pt x="15" y="280"/>
                      </a:cubicBezTo>
                      <a:cubicBezTo>
                        <a:pt x="13" y="285"/>
                        <a:pt x="0" y="308"/>
                        <a:pt x="24" y="311"/>
                      </a:cubicBezTo>
                      <a:cubicBezTo>
                        <a:pt x="52" y="314"/>
                        <a:pt x="114" y="316"/>
                        <a:pt x="114" y="316"/>
                      </a:cubicBezTo>
                      <a:cubicBezTo>
                        <a:pt x="93" y="750"/>
                        <a:pt x="351" y="750"/>
                        <a:pt x="567" y="748"/>
                      </a:cubicBezTo>
                      <a:cubicBezTo>
                        <a:pt x="606" y="756"/>
                        <a:pt x="723" y="705"/>
                        <a:pt x="727" y="559"/>
                      </a:cubicBezTo>
                      <a:close/>
                    </a:path>
                  </a:pathLst>
                </a:custGeom>
                <a:solidFill>
                  <a:srgbClr val="D7603C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80"/>
                <p:cNvSpPr>
                  <a:spLocks/>
                </p:cNvSpPr>
                <p:nvPr/>
              </p:nvSpPr>
              <p:spPr bwMode="auto">
                <a:xfrm>
                  <a:off x="5519891" y="2041234"/>
                  <a:ext cx="248806" cy="369847"/>
                </a:xfrm>
                <a:custGeom>
                  <a:avLst/>
                  <a:gdLst>
                    <a:gd name="T0" fmla="*/ 14 w 125"/>
                    <a:gd name="T1" fmla="*/ 140 h 186"/>
                    <a:gd name="T2" fmla="*/ 64 w 125"/>
                    <a:gd name="T3" fmla="*/ 170 h 186"/>
                    <a:gd name="T4" fmla="*/ 106 w 125"/>
                    <a:gd name="T5" fmla="*/ 135 h 186"/>
                    <a:gd name="T6" fmla="*/ 55 w 125"/>
                    <a:gd name="T7" fmla="*/ 94 h 186"/>
                    <a:gd name="T8" fmla="*/ 38 w 125"/>
                    <a:gd name="T9" fmla="*/ 94 h 186"/>
                    <a:gd name="T10" fmla="*/ 38 w 125"/>
                    <a:gd name="T11" fmla="*/ 79 h 186"/>
                    <a:gd name="T12" fmla="*/ 48 w 125"/>
                    <a:gd name="T13" fmla="*/ 79 h 186"/>
                    <a:gd name="T14" fmla="*/ 100 w 125"/>
                    <a:gd name="T15" fmla="*/ 45 h 186"/>
                    <a:gd name="T16" fmla="*/ 67 w 125"/>
                    <a:gd name="T17" fmla="*/ 15 h 186"/>
                    <a:gd name="T18" fmla="*/ 23 w 125"/>
                    <a:gd name="T19" fmla="*/ 40 h 186"/>
                    <a:gd name="T20" fmla="*/ 9 w 125"/>
                    <a:gd name="T21" fmla="*/ 30 h 186"/>
                    <a:gd name="T22" fmla="*/ 67 w 125"/>
                    <a:gd name="T23" fmla="*/ 0 h 186"/>
                    <a:gd name="T24" fmla="*/ 119 w 125"/>
                    <a:gd name="T25" fmla="*/ 45 h 186"/>
                    <a:gd name="T26" fmla="*/ 91 w 125"/>
                    <a:gd name="T27" fmla="*/ 85 h 186"/>
                    <a:gd name="T28" fmla="*/ 125 w 125"/>
                    <a:gd name="T29" fmla="*/ 133 h 186"/>
                    <a:gd name="T30" fmla="*/ 64 w 125"/>
                    <a:gd name="T31" fmla="*/ 186 h 186"/>
                    <a:gd name="T32" fmla="*/ 0 w 125"/>
                    <a:gd name="T33" fmla="*/ 150 h 186"/>
                    <a:gd name="T34" fmla="*/ 14 w 125"/>
                    <a:gd name="T35" fmla="*/ 14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86">
                      <a:moveTo>
                        <a:pt x="14" y="140"/>
                      </a:moveTo>
                      <a:cubicBezTo>
                        <a:pt x="28" y="159"/>
                        <a:pt x="45" y="170"/>
                        <a:pt x="64" y="170"/>
                      </a:cubicBezTo>
                      <a:cubicBezTo>
                        <a:pt x="90" y="170"/>
                        <a:pt x="106" y="157"/>
                        <a:pt x="106" y="135"/>
                      </a:cubicBezTo>
                      <a:cubicBezTo>
                        <a:pt x="106" y="110"/>
                        <a:pt x="91" y="94"/>
                        <a:pt x="55" y="94"/>
                      </a:cubicBezTo>
                      <a:cubicBezTo>
                        <a:pt x="38" y="94"/>
                        <a:pt x="38" y="94"/>
                        <a:pt x="38" y="94"/>
                      </a:cubicBezTo>
                      <a:cubicBezTo>
                        <a:pt x="38" y="79"/>
                        <a:pt x="38" y="79"/>
                        <a:pt x="38" y="79"/>
                      </a:cubicBezTo>
                      <a:cubicBezTo>
                        <a:pt x="48" y="79"/>
                        <a:pt x="48" y="79"/>
                        <a:pt x="48" y="79"/>
                      </a:cubicBezTo>
                      <a:cubicBezTo>
                        <a:pt x="84" y="79"/>
                        <a:pt x="100" y="67"/>
                        <a:pt x="100" y="45"/>
                      </a:cubicBezTo>
                      <a:cubicBezTo>
                        <a:pt x="100" y="27"/>
                        <a:pt x="84" y="15"/>
                        <a:pt x="67" y="15"/>
                      </a:cubicBezTo>
                      <a:cubicBezTo>
                        <a:pt x="45" y="15"/>
                        <a:pt x="35" y="25"/>
                        <a:pt x="23" y="4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21" y="13"/>
                        <a:pt x="38" y="0"/>
                        <a:pt x="67" y="0"/>
                      </a:cubicBezTo>
                      <a:cubicBezTo>
                        <a:pt x="99" y="0"/>
                        <a:pt x="119" y="16"/>
                        <a:pt x="119" y="45"/>
                      </a:cubicBezTo>
                      <a:cubicBezTo>
                        <a:pt x="119" y="67"/>
                        <a:pt x="105" y="79"/>
                        <a:pt x="91" y="85"/>
                      </a:cubicBezTo>
                      <a:cubicBezTo>
                        <a:pt x="119" y="96"/>
                        <a:pt x="125" y="116"/>
                        <a:pt x="125" y="133"/>
                      </a:cubicBezTo>
                      <a:cubicBezTo>
                        <a:pt x="125" y="164"/>
                        <a:pt x="102" y="186"/>
                        <a:pt x="64" y="186"/>
                      </a:cubicBezTo>
                      <a:cubicBezTo>
                        <a:pt x="29" y="186"/>
                        <a:pt x="8" y="164"/>
                        <a:pt x="0" y="150"/>
                      </a:cubicBezTo>
                      <a:lnTo>
                        <a:pt x="14" y="1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4" name="Rectangle 87"/>
              <p:cNvSpPr/>
              <p:nvPr/>
            </p:nvSpPr>
            <p:spPr>
              <a:xfrm>
                <a:off x="1343151" y="1650518"/>
                <a:ext cx="3863212" cy="937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2400" b="1">
                    <a:solidFill>
                      <a:schemeClr val="bg1">
                        <a:lumMod val="50000"/>
                      </a:schemeClr>
                    </a:solidFill>
                    <a:latin typeface="#9Slide03 BoosterNextFYThin" panose="02000203000000020004" pitchFamily="2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Biết xác định một năm cho trước thuộc thế kỉ nào.</a:t>
                </a:r>
                <a:endParaRPr lang="en-GB" altLang="zh-CN" sz="2400" b="1" dirty="0">
                  <a:solidFill>
                    <a:schemeClr val="bg1">
                      <a:lumMod val="50000"/>
                    </a:schemeClr>
                  </a:solidFill>
                  <a:latin typeface="#9Slide03 BoosterNextFYThin" panose="02000203000000020004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4FED6ED-FE0C-4107-A958-FB77E485FC85}"/>
              </a:ext>
            </a:extLst>
          </p:cNvPr>
          <p:cNvGrpSpPr/>
          <p:nvPr/>
        </p:nvGrpSpPr>
        <p:grpSpPr>
          <a:xfrm>
            <a:off x="6219775" y="2516149"/>
            <a:ext cx="5440692" cy="3068044"/>
            <a:chOff x="6816123" y="2516149"/>
            <a:chExt cx="5440692" cy="3068044"/>
          </a:xfrm>
        </p:grpSpPr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6816123" y="3627370"/>
              <a:ext cx="381614" cy="1956823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283CF4B-9898-452F-A7B6-FFE563212EA9}"/>
                </a:ext>
              </a:extLst>
            </p:cNvPr>
            <p:cNvGrpSpPr/>
            <p:nvPr/>
          </p:nvGrpSpPr>
          <p:grpSpPr>
            <a:xfrm>
              <a:off x="6840212" y="2516149"/>
              <a:ext cx="5416603" cy="1502920"/>
              <a:chOff x="6204107" y="2516149"/>
              <a:chExt cx="5416603" cy="150292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422A95B-452A-41A1-8DD8-F6475471A0E1}"/>
                  </a:ext>
                </a:extLst>
              </p:cNvPr>
              <p:cNvGrpSpPr/>
              <p:nvPr/>
            </p:nvGrpSpPr>
            <p:grpSpPr>
              <a:xfrm>
                <a:off x="6204107" y="2516149"/>
                <a:ext cx="1444923" cy="1502920"/>
                <a:chOff x="6204107" y="2516149"/>
                <a:chExt cx="1444923" cy="1502920"/>
              </a:xfrm>
            </p:grpSpPr>
            <p:sp>
              <p:nvSpPr>
                <p:cNvPr id="65" name="Freeform 6"/>
                <p:cNvSpPr>
                  <a:spLocks/>
                </p:cNvSpPr>
                <p:nvPr/>
              </p:nvSpPr>
              <p:spPr bwMode="auto">
                <a:xfrm>
                  <a:off x="6204107" y="2516149"/>
                  <a:ext cx="1444923" cy="1502920"/>
                </a:xfrm>
                <a:custGeom>
                  <a:avLst/>
                  <a:gdLst>
                    <a:gd name="T0" fmla="*/ 0 w 727"/>
                    <a:gd name="T1" fmla="*/ 559 h 756"/>
                    <a:gd name="T2" fmla="*/ 173 w 727"/>
                    <a:gd name="T3" fmla="*/ 526 h 756"/>
                    <a:gd name="T4" fmla="*/ 401 w 727"/>
                    <a:gd name="T5" fmla="*/ 314 h 756"/>
                    <a:gd name="T6" fmla="*/ 324 w 727"/>
                    <a:gd name="T7" fmla="*/ 311 h 756"/>
                    <a:gd name="T8" fmla="*/ 314 w 727"/>
                    <a:gd name="T9" fmla="*/ 275 h 756"/>
                    <a:gd name="T10" fmla="*/ 482 w 727"/>
                    <a:gd name="T11" fmla="*/ 27 h 756"/>
                    <a:gd name="T12" fmla="*/ 524 w 727"/>
                    <a:gd name="T13" fmla="*/ 27 h 756"/>
                    <a:gd name="T14" fmla="*/ 712 w 727"/>
                    <a:gd name="T15" fmla="*/ 280 h 756"/>
                    <a:gd name="T16" fmla="*/ 703 w 727"/>
                    <a:gd name="T17" fmla="*/ 311 h 756"/>
                    <a:gd name="T18" fmla="*/ 613 w 727"/>
                    <a:gd name="T19" fmla="*/ 316 h 756"/>
                    <a:gd name="T20" fmla="*/ 160 w 727"/>
                    <a:gd name="T21" fmla="*/ 748 h 756"/>
                    <a:gd name="T22" fmla="*/ 0 w 727"/>
                    <a:gd name="T23" fmla="*/ 559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7" h="756">
                      <a:moveTo>
                        <a:pt x="0" y="559"/>
                      </a:moveTo>
                      <a:cubicBezTo>
                        <a:pt x="11" y="516"/>
                        <a:pt x="76" y="518"/>
                        <a:pt x="173" y="526"/>
                      </a:cubicBezTo>
                      <a:cubicBezTo>
                        <a:pt x="248" y="534"/>
                        <a:pt x="418" y="548"/>
                        <a:pt x="401" y="314"/>
                      </a:cubicBezTo>
                      <a:cubicBezTo>
                        <a:pt x="324" y="311"/>
                        <a:pt x="324" y="311"/>
                        <a:pt x="324" y="311"/>
                      </a:cubicBezTo>
                      <a:cubicBezTo>
                        <a:pt x="297" y="311"/>
                        <a:pt x="298" y="296"/>
                        <a:pt x="314" y="275"/>
                      </a:cubicBezTo>
                      <a:cubicBezTo>
                        <a:pt x="314" y="275"/>
                        <a:pt x="429" y="102"/>
                        <a:pt x="482" y="27"/>
                      </a:cubicBezTo>
                      <a:cubicBezTo>
                        <a:pt x="496" y="7"/>
                        <a:pt x="507" y="0"/>
                        <a:pt x="524" y="27"/>
                      </a:cubicBezTo>
                      <a:cubicBezTo>
                        <a:pt x="583" y="98"/>
                        <a:pt x="672" y="225"/>
                        <a:pt x="712" y="280"/>
                      </a:cubicBezTo>
                      <a:cubicBezTo>
                        <a:pt x="714" y="285"/>
                        <a:pt x="727" y="308"/>
                        <a:pt x="703" y="311"/>
                      </a:cubicBezTo>
                      <a:cubicBezTo>
                        <a:pt x="675" y="314"/>
                        <a:pt x="613" y="316"/>
                        <a:pt x="613" y="316"/>
                      </a:cubicBezTo>
                      <a:cubicBezTo>
                        <a:pt x="634" y="750"/>
                        <a:pt x="376" y="750"/>
                        <a:pt x="160" y="748"/>
                      </a:cubicBezTo>
                      <a:cubicBezTo>
                        <a:pt x="121" y="756"/>
                        <a:pt x="4" y="705"/>
                        <a:pt x="0" y="559"/>
                      </a:cubicBezTo>
                      <a:close/>
                    </a:path>
                  </a:pathLst>
                </a:custGeom>
                <a:solidFill>
                  <a:srgbClr val="F0587D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Freeform 79"/>
                <p:cNvSpPr>
                  <a:spLocks/>
                </p:cNvSpPr>
                <p:nvPr/>
              </p:nvSpPr>
              <p:spPr bwMode="auto">
                <a:xfrm>
                  <a:off x="7096781" y="2864141"/>
                  <a:ext cx="232835" cy="363963"/>
                </a:xfrm>
                <a:custGeom>
                  <a:avLst/>
                  <a:gdLst>
                    <a:gd name="T0" fmla="*/ 117 w 117"/>
                    <a:gd name="T1" fmla="*/ 183 h 183"/>
                    <a:gd name="T2" fmla="*/ 0 w 117"/>
                    <a:gd name="T3" fmla="*/ 183 h 183"/>
                    <a:gd name="T4" fmla="*/ 0 w 117"/>
                    <a:gd name="T5" fmla="*/ 164 h 183"/>
                    <a:gd name="T6" fmla="*/ 98 w 117"/>
                    <a:gd name="T7" fmla="*/ 48 h 183"/>
                    <a:gd name="T8" fmla="*/ 62 w 117"/>
                    <a:gd name="T9" fmla="*/ 15 h 183"/>
                    <a:gd name="T10" fmla="*/ 19 w 117"/>
                    <a:gd name="T11" fmla="*/ 54 h 183"/>
                    <a:gd name="T12" fmla="*/ 1 w 117"/>
                    <a:gd name="T13" fmla="*/ 50 h 183"/>
                    <a:gd name="T14" fmla="*/ 62 w 117"/>
                    <a:gd name="T15" fmla="*/ 0 h 183"/>
                    <a:gd name="T16" fmla="*/ 117 w 117"/>
                    <a:gd name="T17" fmla="*/ 48 h 183"/>
                    <a:gd name="T18" fmla="*/ 19 w 117"/>
                    <a:gd name="T19" fmla="*/ 167 h 183"/>
                    <a:gd name="T20" fmla="*/ 117 w 117"/>
                    <a:gd name="T21" fmla="*/ 167 h 183"/>
                    <a:gd name="T22" fmla="*/ 117 w 117"/>
                    <a:gd name="T23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7" h="183">
                      <a:moveTo>
                        <a:pt x="117" y="183"/>
                      </a:move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31" y="100"/>
                        <a:pt x="98" y="97"/>
                        <a:pt x="98" y="48"/>
                      </a:cubicBezTo>
                      <a:cubicBezTo>
                        <a:pt x="98" y="27"/>
                        <a:pt x="85" y="15"/>
                        <a:pt x="62" y="15"/>
                      </a:cubicBezTo>
                      <a:cubicBezTo>
                        <a:pt x="36" y="15"/>
                        <a:pt x="22" y="36"/>
                        <a:pt x="19" y="54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7" y="25"/>
                        <a:pt x="22" y="0"/>
                        <a:pt x="62" y="0"/>
                      </a:cubicBezTo>
                      <a:cubicBezTo>
                        <a:pt x="92" y="0"/>
                        <a:pt x="117" y="17"/>
                        <a:pt x="117" y="48"/>
                      </a:cubicBezTo>
                      <a:cubicBezTo>
                        <a:pt x="117" y="103"/>
                        <a:pt x="38" y="118"/>
                        <a:pt x="19" y="167"/>
                      </a:cubicBezTo>
                      <a:cubicBezTo>
                        <a:pt x="117" y="167"/>
                        <a:pt x="117" y="167"/>
                        <a:pt x="117" y="167"/>
                      </a:cubicBezTo>
                      <a:lnTo>
                        <a:pt x="117" y="1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5" name="Rectangle 87"/>
              <p:cNvSpPr/>
              <p:nvPr/>
            </p:nvSpPr>
            <p:spPr>
              <a:xfrm>
                <a:off x="7575901" y="2626894"/>
                <a:ext cx="4044809" cy="937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altLang="zh-CN" sz="2400" b="1">
                    <a:solidFill>
                      <a:schemeClr val="bg1">
                        <a:lumMod val="50000"/>
                      </a:schemeClr>
                    </a:solidFill>
                    <a:latin typeface="#9Slide03 BoosterNextFYThin" panose="02000203000000020004" pitchFamily="2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Biết mối quan hệ giữa phút và giây, thế kỉ và năm</a:t>
                </a:r>
                <a:endParaRPr lang="en-GB" altLang="zh-CN" sz="2400" b="1" dirty="0">
                  <a:solidFill>
                    <a:schemeClr val="bg1">
                      <a:lumMod val="50000"/>
                    </a:schemeClr>
                  </a:solidFill>
                  <a:latin typeface="#9Slide03 BoosterNextFYThin" panose="02000203000000020004" pitchFamily="2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4" name="Rectangle 87">
            <a:extLst>
              <a:ext uri="{FF2B5EF4-FFF2-40B4-BE49-F238E27FC236}">
                <a16:creationId xmlns:a16="http://schemas.microsoft.com/office/drawing/2014/main" id="{0EEFB8C8-9915-450C-A5D3-D2FA06C50F2B}"/>
              </a:ext>
            </a:extLst>
          </p:cNvPr>
          <p:cNvSpPr/>
          <p:nvPr/>
        </p:nvSpPr>
        <p:spPr>
          <a:xfrm>
            <a:off x="5285599" y="474655"/>
            <a:ext cx="4044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4000" b="1">
                <a:solidFill>
                  <a:schemeClr val="bg1">
                    <a:lumMod val="50000"/>
                  </a:schemeClr>
                </a:solidFill>
                <a:latin typeface="#9Slide03 Arima Madurai Bold" panose="00000800000000000000" pitchFamily="2" charset="0"/>
                <a:ea typeface="微软雅黑" panose="020B0503020204020204" pitchFamily="34" charset="-122"/>
                <a:cs typeface="#9Slide03 Arima Madurai Bold" panose="00000800000000000000" pitchFamily="2" charset="0"/>
                <a:sym typeface="Arial" panose="020B0604020202020204" pitchFamily="34" charset="0"/>
              </a:rPr>
              <a:t>Mục tiêu</a:t>
            </a:r>
            <a:endParaRPr lang="en-GB" altLang="zh-CN" sz="4000" b="1" dirty="0">
              <a:solidFill>
                <a:schemeClr val="bg1">
                  <a:lumMod val="50000"/>
                </a:schemeClr>
              </a:solidFill>
              <a:latin typeface="#9Slide03 Arima Madurai Bold" panose="00000800000000000000" pitchFamily="2" charset="0"/>
              <a:ea typeface="微软雅黑" panose="020B0503020204020204" pitchFamily="34" charset="-122"/>
              <a:cs typeface="#9Slide03 Arima Madurai Bold" panose="00000800000000000000" pitchFamily="2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F40A0-1AA3-4C84-B540-C252BB7F329C}"/>
              </a:ext>
            </a:extLst>
          </p:cNvPr>
          <p:cNvSpPr/>
          <p:nvPr/>
        </p:nvSpPr>
        <p:spPr>
          <a:xfrm>
            <a:off x="685471" y="497419"/>
            <a:ext cx="2389433" cy="711975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 (tr 26)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05268-9745-4A5F-956A-42923677E157}"/>
              </a:ext>
            </a:extLst>
          </p:cNvPr>
          <p:cNvSpPr txBox="1"/>
          <p:nvPr/>
        </p:nvSpPr>
        <p:spPr>
          <a:xfrm>
            <a:off x="3074904" y="617176"/>
            <a:ext cx="104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Viết số thích hợp vào chỗ chấm:</a:t>
            </a:r>
            <a:endParaRPr lang="en-US" sz="2800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336D256D-B804-4116-8AFB-42C278A30E54}"/>
              </a:ext>
            </a:extLst>
          </p:cNvPr>
          <p:cNvGrpSpPr/>
          <p:nvPr/>
        </p:nvGrpSpPr>
        <p:grpSpPr>
          <a:xfrm>
            <a:off x="6170612" y="4746243"/>
            <a:ext cx="6021388" cy="1994529"/>
            <a:chOff x="-153988" y="4656138"/>
            <a:chExt cx="5256213" cy="222091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A210118-A8E5-4063-A869-FD9A6488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B234944-FD21-4778-8174-1CD4D3AE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3886483-AEFB-4A57-B5DC-50341F38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99F4A10-3AA1-4435-B178-1C0D5B44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A645AF-B7C4-4533-B7FB-38088017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F0B9A6F-4F00-482E-B622-5F4B1434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B095926-5DA0-4717-ADB5-F5EEDB7C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9E97D46-EF77-4BF8-BE2A-C663440F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9C13421-865E-49B7-9B1E-2CD78E35A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B77391-2A77-4110-BA32-231A5C29C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D627B0-6C31-47D4-B565-C96D544DF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A6476FD-D5F9-4DD7-BD17-588564BE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9363AAD-B5CC-49FA-B279-66EE3837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07BE98A-7B1C-4AA3-8034-1DBF9B8C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409621E-1845-4018-99DB-D7FBE095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DF0E7FC-122D-4E8D-9969-0E16AF60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73315C8-1BAB-436F-AB14-ADA34D42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F9BA43-EF7B-407C-879A-DB0C8EE8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C3C8579-3ABB-435B-A4DD-DF65B2557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3ACA25A-6910-40F4-87A8-4BBA16B5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7508ED6-934D-4F87-A474-2B95DCC1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D7C8B9A8-687F-4462-8B42-67D13E44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0BC463E-5B7F-4112-8371-1A8E39E2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95C3FB4B-EFD3-438F-BCE6-12CC899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218D81E-E724-42EF-809D-67D7760F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26E526AC-8EE0-471E-8E2E-9A9C25C6D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C85E4E67-5A99-42DF-9815-F83273C0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174DBC9-C2A8-4929-8700-20CDED02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582B7AD-F005-42DF-99CC-AF6CE332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69DC16A6-F308-4B55-9916-934F5CF89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F9A3D5C-26E1-479A-A96B-0194BB20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59CAE63E-082E-4C1E-88C9-C2E941BADA29}"/>
              </a:ext>
            </a:extLst>
          </p:cNvPr>
          <p:cNvSpPr/>
          <p:nvPr/>
        </p:nvSpPr>
        <p:spPr>
          <a:xfrm>
            <a:off x="685471" y="1970635"/>
            <a:ext cx="2906844" cy="2783205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b="1">
                <a:solidFill>
                  <a:schemeClr val="tx1"/>
                </a:solidFill>
                <a:latin typeface="#9Slide03 Arima Madurai Light" panose="00000400000000000000" pitchFamily="2" charset="0"/>
                <a:ea typeface="Tahoma" panose="020B0604030504040204" pitchFamily="34" charset="0"/>
                <a:cs typeface="#9Slide03 Arima Madurai Light" panose="00000400000000000000" pitchFamily="2" charset="0"/>
              </a:rPr>
              <a:t>3 ngày =…....... giờ</a:t>
            </a:r>
          </a:p>
          <a:p>
            <a:pPr>
              <a:lnSpc>
                <a:spcPct val="300000"/>
              </a:lnSpc>
            </a:pPr>
            <a:r>
              <a:rPr lang="en-US" b="1">
                <a:solidFill>
                  <a:schemeClr val="tx1"/>
                </a:solidFill>
                <a:latin typeface="#9Slide03 Arima Madurai Light" panose="00000400000000000000" pitchFamily="2" charset="0"/>
                <a:ea typeface="Tahoma" panose="020B0604030504040204" pitchFamily="34" charset="0"/>
                <a:cs typeface="#9Slide03 Arima Madurai Light" panose="00000400000000000000" pitchFamily="2" charset="0"/>
              </a:rPr>
              <a:t>4 giờ   = ….....     phút</a:t>
            </a:r>
          </a:p>
          <a:p>
            <a:pPr>
              <a:lnSpc>
                <a:spcPct val="300000"/>
              </a:lnSpc>
            </a:pPr>
            <a:r>
              <a:rPr lang="en-US" b="1">
                <a:solidFill>
                  <a:schemeClr val="tx1"/>
                </a:solidFill>
                <a:latin typeface="#9Slide03 Arima Madurai Light" panose="00000400000000000000" pitchFamily="2" charset="0"/>
                <a:ea typeface="Tahoma" panose="020B0604030504040204" pitchFamily="34" charset="0"/>
                <a:cs typeface="#9Slide03 Arima Madurai Light" panose="00000400000000000000" pitchFamily="2" charset="0"/>
              </a:rPr>
              <a:t>8 phút = ………..  giây</a:t>
            </a:r>
          </a:p>
          <a:p>
            <a:pPr algn="ctr"/>
            <a:endParaRPr lang="en-US" b="1">
              <a:solidFill>
                <a:schemeClr val="tx1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29">
                <a:extLst>
                  <a:ext uri="{FF2B5EF4-FFF2-40B4-BE49-F238E27FC236}">
                    <a16:creationId xmlns:a16="http://schemas.microsoft.com/office/drawing/2014/main" id="{FA17109C-2BC9-44E5-B2BF-26277E89B38C}"/>
                  </a:ext>
                </a:extLst>
              </p:cNvPr>
              <p:cNvSpPr/>
              <p:nvPr/>
            </p:nvSpPr>
            <p:spPr>
              <a:xfrm>
                <a:off x="3980940" y="1970636"/>
                <a:ext cx="2904182" cy="2783204"/>
              </a:xfrm>
              <a:prstGeom prst="roundRect">
                <a:avLst/>
              </a:prstGeom>
              <a:solidFill>
                <a:srgbClr val="FCE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#9Slide03 Arima Madurai Light" panose="00000400000000000000" pitchFamily="2" charset="0"/>
                    <a:ea typeface="Tahoma" panose="020B0604030504040204" pitchFamily="34" charset="0"/>
                    <a:cs typeface="#9Slide03 Arima Madurai Light" panose="00000400000000000000" pitchFamily="2" charset="0"/>
                  </a:rPr>
                  <a:t>  </a:t>
                </a:r>
                <a:r>
                  <a:rPr lang="en-US" sz="2000" b="1">
                    <a:solidFill>
                      <a:schemeClr val="tx1"/>
                    </a:solidFill>
                    <a:latin typeface="#9Slide03 Arima Madurai Light" panose="00000400000000000000" pitchFamily="2" charset="0"/>
                    <a:ea typeface="Tahoma" panose="020B0604030504040204" pitchFamily="34" charset="0"/>
                    <a:cs typeface="#9Slide03 Arima Madurai Light" panose="00000400000000000000" pitchFamily="2" charset="0"/>
                  </a:rPr>
                  <a:t>ngày =………...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b="1">
                    <a:solidFill>
                      <a:schemeClr val="tx1"/>
                    </a:solidFill>
                    <a:latin typeface="#9Slide03 Arima Madurai Light" panose="00000400000000000000" pitchFamily="2" charset="0"/>
                    <a:ea typeface="Tahoma" panose="020B0604030504040204" pitchFamily="34" charset="0"/>
                    <a:cs typeface="#9Slide03 Arima Madurai Light" panose="00000400000000000000" pitchFamily="2" charset="0"/>
                  </a:rPr>
                  <a:t> giờ  =…………. …phút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>
                    <a:solidFill>
                      <a:schemeClr val="tx1"/>
                    </a:solidFill>
                    <a:latin typeface="#9Slide03 Arima Madurai Light" panose="00000400000000000000" pitchFamily="2" charset="0"/>
                    <a:ea typeface="Tahoma" panose="020B0604030504040204" pitchFamily="34" charset="0"/>
                    <a:cs typeface="#9Slide03 Arima Madurai Light" panose="00000400000000000000" pitchFamily="2" charset="0"/>
                  </a:rPr>
                  <a:t> phút = …….……. giây</a:t>
                </a:r>
              </a:p>
              <a:p>
                <a:pPr algn="ctr"/>
                <a:endParaRPr lang="en-US" sz="2000" b="1">
                  <a:solidFill>
                    <a:schemeClr val="tx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Rounded Rectangle 29">
                <a:extLst>
                  <a:ext uri="{FF2B5EF4-FFF2-40B4-BE49-F238E27FC236}">
                    <a16:creationId xmlns:a16="http://schemas.microsoft.com/office/drawing/2014/main" id="{FA17109C-2BC9-44E5-B2BF-26277E89B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40" y="1970636"/>
                <a:ext cx="2904182" cy="27832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30">
            <a:extLst>
              <a:ext uri="{FF2B5EF4-FFF2-40B4-BE49-F238E27FC236}">
                <a16:creationId xmlns:a16="http://schemas.microsoft.com/office/drawing/2014/main" id="{703B622E-40BC-4A1E-8D45-6166244C67B5}"/>
              </a:ext>
            </a:extLst>
          </p:cNvPr>
          <p:cNvSpPr/>
          <p:nvPr/>
        </p:nvSpPr>
        <p:spPr>
          <a:xfrm>
            <a:off x="7342809" y="1970635"/>
            <a:ext cx="3868847" cy="2783205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en-US" b="1">
                <a:solidFill>
                  <a:schemeClr val="tx1"/>
                </a:solidFill>
                <a:latin typeface="#9Slide03 Arima Madurai Light" panose="00000400000000000000" pitchFamily="2" charset="0"/>
                <a:ea typeface="Tahoma" panose="020B0604030504040204" pitchFamily="34" charset="0"/>
                <a:cs typeface="#9Slide03 Arima Madurai Light" panose="00000400000000000000" pitchFamily="2" charset="0"/>
              </a:rPr>
              <a:t>3 giờ 10 phút =…… ………phút</a:t>
            </a:r>
          </a:p>
          <a:p>
            <a:pPr>
              <a:lnSpc>
                <a:spcPct val="300000"/>
              </a:lnSpc>
            </a:pPr>
            <a:r>
              <a:rPr lang="en-US" b="1">
                <a:solidFill>
                  <a:schemeClr val="tx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2 phút 5 giây = …………… giây</a:t>
            </a:r>
          </a:p>
          <a:p>
            <a:pPr>
              <a:lnSpc>
                <a:spcPct val="300000"/>
              </a:lnSpc>
            </a:pPr>
            <a:r>
              <a:rPr lang="en-US" b="1">
                <a:solidFill>
                  <a:schemeClr val="tx1"/>
                </a:solidFill>
                <a:latin typeface="#9Slide03 Arima Madurai Light" panose="00000400000000000000" pitchFamily="2" charset="0"/>
                <a:ea typeface="Tahoma" panose="020B0604030504040204" pitchFamily="34" charset="0"/>
                <a:cs typeface="#9Slide03 Arima Madurai Light" panose="00000400000000000000" pitchFamily="2" charset="0"/>
              </a:rPr>
              <a:t>4 phút 20 giây = …………….. giây</a:t>
            </a: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728362AF-5D16-43F6-B8DF-22C4541FE0C9}"/>
              </a:ext>
            </a:extLst>
          </p:cNvPr>
          <p:cNvSpPr/>
          <p:nvPr/>
        </p:nvSpPr>
        <p:spPr>
          <a:xfrm>
            <a:off x="1623477" y="2266098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72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D57A2CFB-F86E-4DD3-8590-E9D9F1E61E0F}"/>
              </a:ext>
            </a:extLst>
          </p:cNvPr>
          <p:cNvSpPr/>
          <p:nvPr/>
        </p:nvSpPr>
        <p:spPr>
          <a:xfrm>
            <a:off x="1623476" y="3052769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240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1" name="Rounded Rectangle 31">
            <a:extLst>
              <a:ext uri="{FF2B5EF4-FFF2-40B4-BE49-F238E27FC236}">
                <a16:creationId xmlns:a16="http://schemas.microsoft.com/office/drawing/2014/main" id="{02801AAE-C42B-4406-882C-E2F7CDF9D6BF}"/>
              </a:ext>
            </a:extLst>
          </p:cNvPr>
          <p:cNvSpPr/>
          <p:nvPr/>
        </p:nvSpPr>
        <p:spPr>
          <a:xfrm>
            <a:off x="1623476" y="3894491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480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2" name="Rounded Rectangle 31">
            <a:extLst>
              <a:ext uri="{FF2B5EF4-FFF2-40B4-BE49-F238E27FC236}">
                <a16:creationId xmlns:a16="http://schemas.microsoft.com/office/drawing/2014/main" id="{02DF66A8-9785-4096-815E-F9E16CD35887}"/>
              </a:ext>
            </a:extLst>
          </p:cNvPr>
          <p:cNvSpPr/>
          <p:nvPr/>
        </p:nvSpPr>
        <p:spPr>
          <a:xfrm>
            <a:off x="5094600" y="2249282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8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3" name="Rounded Rectangle 31">
            <a:extLst>
              <a:ext uri="{FF2B5EF4-FFF2-40B4-BE49-F238E27FC236}">
                <a16:creationId xmlns:a16="http://schemas.microsoft.com/office/drawing/2014/main" id="{0149843E-EE2D-4AF7-BAC8-8A6A8AE7FDC6}"/>
              </a:ext>
            </a:extLst>
          </p:cNvPr>
          <p:cNvSpPr/>
          <p:nvPr/>
        </p:nvSpPr>
        <p:spPr>
          <a:xfrm>
            <a:off x="5094600" y="3013100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15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4" name="Rounded Rectangle 31">
            <a:extLst>
              <a:ext uri="{FF2B5EF4-FFF2-40B4-BE49-F238E27FC236}">
                <a16:creationId xmlns:a16="http://schemas.microsoft.com/office/drawing/2014/main" id="{C4BB1C14-EECF-498B-9116-0D3D081F32D5}"/>
              </a:ext>
            </a:extLst>
          </p:cNvPr>
          <p:cNvSpPr/>
          <p:nvPr/>
        </p:nvSpPr>
        <p:spPr>
          <a:xfrm>
            <a:off x="5094600" y="3801082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30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5" name="Rounded Rectangle 31">
            <a:extLst>
              <a:ext uri="{FF2B5EF4-FFF2-40B4-BE49-F238E27FC236}">
                <a16:creationId xmlns:a16="http://schemas.microsoft.com/office/drawing/2014/main" id="{61DE6462-2B19-4528-9B70-0918CD7CB98B}"/>
              </a:ext>
            </a:extLst>
          </p:cNvPr>
          <p:cNvSpPr/>
          <p:nvPr/>
        </p:nvSpPr>
        <p:spPr>
          <a:xfrm>
            <a:off x="8997083" y="2432521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190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6" name="Rounded Rectangle 31">
            <a:extLst>
              <a:ext uri="{FF2B5EF4-FFF2-40B4-BE49-F238E27FC236}">
                <a16:creationId xmlns:a16="http://schemas.microsoft.com/office/drawing/2014/main" id="{646E25FB-2B71-46C7-AC9B-E64C50E04BAF}"/>
              </a:ext>
            </a:extLst>
          </p:cNvPr>
          <p:cNvSpPr/>
          <p:nvPr/>
        </p:nvSpPr>
        <p:spPr>
          <a:xfrm>
            <a:off x="8997083" y="3267944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125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57" name="Rounded Rectangle 31">
            <a:extLst>
              <a:ext uri="{FF2B5EF4-FFF2-40B4-BE49-F238E27FC236}">
                <a16:creationId xmlns:a16="http://schemas.microsoft.com/office/drawing/2014/main" id="{3A741775-1B7A-4147-A368-F3E079BB3AEC}"/>
              </a:ext>
            </a:extLst>
          </p:cNvPr>
          <p:cNvSpPr/>
          <p:nvPr/>
        </p:nvSpPr>
        <p:spPr>
          <a:xfrm>
            <a:off x="9092333" y="4087253"/>
            <a:ext cx="7852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 ExtraLi" panose="00000300000000000000" pitchFamily="2" charset="0"/>
                <a:ea typeface="Tahoma" panose="020B0604030504040204" pitchFamily="34" charset="0"/>
                <a:cs typeface="#9Slide03 Arima Madurai ExtraLi" panose="00000300000000000000" pitchFamily="2" charset="0"/>
              </a:rPr>
              <a:t>260</a:t>
            </a:r>
            <a:endParaRPr lang="en-US" sz="2400" b="1">
              <a:solidFill>
                <a:srgbClr val="FF000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5" grpId="0" animBg="1"/>
      <p:bldP spid="46" grpId="0" animBg="1"/>
      <p:bldP spid="47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F40A0-1AA3-4C84-B540-C252BB7F329C}"/>
              </a:ext>
            </a:extLst>
          </p:cNvPr>
          <p:cNvSpPr/>
          <p:nvPr/>
        </p:nvSpPr>
        <p:spPr>
          <a:xfrm>
            <a:off x="685471" y="497419"/>
            <a:ext cx="2389433" cy="711975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 (tr 26)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05268-9745-4A5F-956A-42923677E157}"/>
                  </a:ext>
                </a:extLst>
              </p:cNvPr>
              <p:cNvSpPr txBox="1"/>
              <p:nvPr/>
            </p:nvSpPr>
            <p:spPr>
              <a:xfrm>
                <a:off x="652241" y="731696"/>
                <a:ext cx="11387905" cy="175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Trong cuộc thi chạy 60m, Nam chạy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 </a:t>
                </a:r>
                <a:r>
                  <a:rPr lang="en-US" sz="2800" b="1"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phút, Bình chạy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  </a:t>
                </a:r>
                <a:r>
                  <a:rPr lang="en-US" sz="2800" b="1"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phút. Hỏi ai chạy nhanh hơn và nhanh hơn mấy giây?</a:t>
                </a:r>
                <a:endParaRPr lang="en-US" sz="3200" b="1" dirty="0">
                  <a:latin typeface="#9Slide03 Arima Madurai Bold" panose="00000800000000000000" pitchFamily="2" charset="0"/>
                  <a:ea typeface="Tahoma" panose="020B0604030504040204" pitchFamily="34" charset="0"/>
                  <a:cs typeface="#9Slide03 Arima Madurai Bold" panose="000008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05268-9745-4A5F-956A-42923677E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41" y="731696"/>
                <a:ext cx="11387905" cy="1751826"/>
              </a:xfrm>
              <a:prstGeom prst="rect">
                <a:avLst/>
              </a:prstGeom>
              <a:blipFill>
                <a:blip r:embed="rId3"/>
                <a:stretch>
                  <a:fillRect l="-1124" r="-54" b="-9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3">
            <a:extLst>
              <a:ext uri="{FF2B5EF4-FFF2-40B4-BE49-F238E27FC236}">
                <a16:creationId xmlns:a16="http://schemas.microsoft.com/office/drawing/2014/main" id="{336D256D-B804-4116-8AFB-42C278A30E54}"/>
              </a:ext>
            </a:extLst>
          </p:cNvPr>
          <p:cNvGrpSpPr/>
          <p:nvPr/>
        </p:nvGrpSpPr>
        <p:grpSpPr>
          <a:xfrm>
            <a:off x="7524750" y="4746243"/>
            <a:ext cx="4667250" cy="1994529"/>
            <a:chOff x="-153988" y="4656138"/>
            <a:chExt cx="5256213" cy="222091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A210118-A8E5-4063-A869-FD9A6488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B234944-FD21-4778-8174-1CD4D3AE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3886483-AEFB-4A57-B5DC-50341F38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99F4A10-3AA1-4435-B178-1C0D5B44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A645AF-B7C4-4533-B7FB-38088017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F0B9A6F-4F00-482E-B622-5F4B1434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B095926-5DA0-4717-ADB5-F5EEDB7C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9E97D46-EF77-4BF8-BE2A-C663440F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9C13421-865E-49B7-9B1E-2CD78E35A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B77391-2A77-4110-BA32-231A5C29C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D627B0-6C31-47D4-B565-C96D544DF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A6476FD-D5F9-4DD7-BD17-588564BE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9363AAD-B5CC-49FA-B279-66EE3837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07BE98A-7B1C-4AA3-8034-1DBF9B8C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409621E-1845-4018-99DB-D7FBE095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DF0E7FC-122D-4E8D-9969-0E16AF60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73315C8-1BAB-436F-AB14-ADA34D42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F9BA43-EF7B-407C-879A-DB0C8EE8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C3C8579-3ABB-435B-A4DD-DF65B2557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3ACA25A-6910-40F4-87A8-4BBA16B5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7508ED6-934D-4F87-A474-2B95DCC1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D7C8B9A8-687F-4462-8B42-67D13E44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0BC463E-5B7F-4112-8371-1A8E39E2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95C3FB4B-EFD3-438F-BCE6-12CC899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218D81E-E724-42EF-809D-67D7760F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26E526AC-8EE0-471E-8E2E-9A9C25C6D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C85E4E67-5A99-42DF-9815-F83273C0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174DBC9-C2A8-4929-8700-20CDED02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582B7AD-F005-42DF-99CC-AF6CE332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69DC16A6-F308-4B55-9916-934F5CF89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F9A3D5C-26E1-479A-A96B-0194BB20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43B6678-2DA4-45ED-8B4E-451E5BE9F226}"/>
                  </a:ext>
                </a:extLst>
              </p:cNvPr>
              <p:cNvSpPr txBox="1"/>
              <p:nvPr/>
            </p:nvSpPr>
            <p:spPr>
              <a:xfrm>
                <a:off x="200704" y="2325617"/>
                <a:ext cx="10421844" cy="355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Đổi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56D27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56D27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56D27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  phút = 15 giây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56D27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56D27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56D27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 phút = 12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Bình chạy nhanh hơn Nam và nhanh hơn là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15 -12 = 3 (giây)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>
                    <a:solidFill>
                      <a:srgbClr val="C56D27"/>
                    </a:solidFill>
                    <a:latin typeface="#9Slide03 Arima Madurai Bold" panose="00000800000000000000" pitchFamily="2" charset="0"/>
                    <a:ea typeface="Tahoma" panose="020B0604030504040204" pitchFamily="34" charset="0"/>
                    <a:cs typeface="#9Slide03 Arima Madurai Bold" panose="00000800000000000000" pitchFamily="2" charset="0"/>
                  </a:rPr>
                  <a:t>                      Đáp số: 3 giây </a:t>
                </a:r>
                <a:endParaRPr lang="en-US" sz="2800" dirty="0">
                  <a:solidFill>
                    <a:srgbClr val="C56D27"/>
                  </a:solidFill>
                  <a:latin typeface="#9Slide03 Arima Madurai Bold" panose="00000800000000000000" pitchFamily="2" charset="0"/>
                  <a:ea typeface="Tahoma" panose="020B0604030504040204" pitchFamily="34" charset="0"/>
                  <a:cs typeface="#9Slide03 Arima Madurai Bold" panose="000008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43B6678-2DA4-45ED-8B4E-451E5BE9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4" y="2325617"/>
                <a:ext cx="10421844" cy="3557320"/>
              </a:xfrm>
              <a:prstGeom prst="rect">
                <a:avLst/>
              </a:prstGeom>
              <a:blipFill>
                <a:blip r:embed="rId4"/>
                <a:stretch>
                  <a:fillRect b="-3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F40A0-1AA3-4C84-B540-C252BB7F329C}"/>
              </a:ext>
            </a:extLst>
          </p:cNvPr>
          <p:cNvSpPr/>
          <p:nvPr/>
        </p:nvSpPr>
        <p:spPr>
          <a:xfrm>
            <a:off x="652241" y="345064"/>
            <a:ext cx="2389433" cy="711975"/>
          </a:xfrm>
          <a:prstGeom prst="ellipse">
            <a:avLst/>
          </a:prstGeom>
          <a:solidFill>
            <a:srgbClr val="9DB9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 (tr 26)</a:t>
            </a:r>
            <a:endParaRPr lang="en-US" sz="3200" b="1" dirty="0"/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336D256D-B804-4116-8AFB-42C278A30E54}"/>
              </a:ext>
            </a:extLst>
          </p:cNvPr>
          <p:cNvGrpSpPr/>
          <p:nvPr/>
        </p:nvGrpSpPr>
        <p:grpSpPr>
          <a:xfrm>
            <a:off x="6170612" y="4746243"/>
            <a:ext cx="6021388" cy="1994529"/>
            <a:chOff x="-153988" y="4656138"/>
            <a:chExt cx="5256213" cy="222091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A210118-A8E5-4063-A869-FD9A6488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B234944-FD21-4778-8174-1CD4D3AE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3886483-AEFB-4A57-B5DC-50341F38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99F4A10-3AA1-4435-B178-1C0D5B44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A645AF-B7C4-4533-B7FB-38088017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F0B9A6F-4F00-482E-B622-5F4B1434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B095926-5DA0-4717-ADB5-F5EEDB7C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9E97D46-EF77-4BF8-BE2A-C663440F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9C13421-865E-49B7-9B1E-2CD78E35A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B77391-2A77-4110-BA32-231A5C29C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D627B0-6C31-47D4-B565-C96D544DF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A6476FD-D5F9-4DD7-BD17-588564BE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9363AAD-B5CC-49FA-B279-66EE3837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07BE98A-7B1C-4AA3-8034-1DBF9B8C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409621E-1845-4018-99DB-D7FBE095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DF0E7FC-122D-4E8D-9969-0E16AF60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73315C8-1BAB-436F-AB14-ADA34D42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F9BA43-EF7B-407C-879A-DB0C8EE8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C3C8579-3ABB-435B-A4DD-DF65B2557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3ACA25A-6910-40F4-87A8-4BBA16B5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7508ED6-934D-4F87-A474-2B95DCC1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D7C8B9A8-687F-4462-8B42-67D13E44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0BC463E-5B7F-4112-8371-1A8E39E2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95C3FB4B-EFD3-438F-BCE6-12CC899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218D81E-E724-42EF-809D-67D7760F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26E526AC-8EE0-471E-8E2E-9A9C25C6D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C85E4E67-5A99-42DF-9815-F83273C0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174DBC9-C2A8-4929-8700-20CDED02C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582B7AD-F005-42DF-99CC-AF6CE332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69DC16A6-F308-4B55-9916-934F5CF89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F9A3D5C-26E1-479A-A96B-0194BB20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0B5559B-31D1-4D65-AB30-6724C603220C}"/>
              </a:ext>
            </a:extLst>
          </p:cNvPr>
          <p:cNvSpPr txBox="1"/>
          <p:nvPr/>
        </p:nvSpPr>
        <p:spPr>
          <a:xfrm>
            <a:off x="3041674" y="255889"/>
            <a:ext cx="1138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Khoanh vào chữ đặt trước câu trả lời đúng:</a:t>
            </a:r>
            <a:endParaRPr lang="en-US" sz="3200" b="1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14D4FE-6419-47E1-883B-2EC21BBEB217}"/>
              </a:ext>
            </a:extLst>
          </p:cNvPr>
          <p:cNvSpPr txBox="1"/>
          <p:nvPr/>
        </p:nvSpPr>
        <p:spPr>
          <a:xfrm>
            <a:off x="300343" y="1660103"/>
            <a:ext cx="37382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Đồng hồ chỉ: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9 giờ 8 phút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8 giờ 40 phút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8  giờ 45 phút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9 giờ 40 phút</a:t>
            </a:r>
            <a:endParaRPr lang="en-US" sz="3200" b="1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29423D-B8BA-454A-BFDD-689C59C59DA3}"/>
              </a:ext>
            </a:extLst>
          </p:cNvPr>
          <p:cNvSpPr txBox="1"/>
          <p:nvPr/>
        </p:nvSpPr>
        <p:spPr>
          <a:xfrm>
            <a:off x="7420777" y="1601754"/>
            <a:ext cx="37382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b) 5kg 8g = ?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58g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508g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5008g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#9Slide03 Arima Madurai Bold" panose="00000800000000000000" pitchFamily="2" charset="0"/>
                <a:ea typeface="Tahoma" panose="020B0604030504040204" pitchFamily="34" charset="0"/>
                <a:cs typeface="#9Slide03 Arima Madurai Bold" panose="00000800000000000000" pitchFamily="2" charset="0"/>
              </a:rPr>
              <a:t>580g</a:t>
            </a:r>
            <a:endParaRPr lang="en-US" sz="3200" b="1" dirty="0">
              <a:latin typeface="#9Slide03 Arima Madurai Bold" panose="00000800000000000000" pitchFamily="2" charset="0"/>
              <a:ea typeface="Tahoma" panose="020B06040305040402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C2375-7760-497D-99D4-078ECDB67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54" y="2827294"/>
            <a:ext cx="3067190" cy="2473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E8C021E-7E85-403D-B858-D7E3B8B809D8}"/>
              </a:ext>
            </a:extLst>
          </p:cNvPr>
          <p:cNvSpPr/>
          <p:nvPr/>
        </p:nvSpPr>
        <p:spPr>
          <a:xfrm>
            <a:off x="252278" y="3251987"/>
            <a:ext cx="540327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2DB6FC-B717-4309-A1D4-BF9FBD4F8D95}"/>
              </a:ext>
            </a:extLst>
          </p:cNvPr>
          <p:cNvSpPr/>
          <p:nvPr/>
        </p:nvSpPr>
        <p:spPr>
          <a:xfrm>
            <a:off x="7420777" y="3928338"/>
            <a:ext cx="540327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5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di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di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/>
      <p:bldP spid="46" grpId="0"/>
      <p:bldP spid="47" grpId="0"/>
      <p:bldP spid="6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_图片 6">
            <a:extLst>
              <a:ext uri="{FF2B5EF4-FFF2-40B4-BE49-F238E27FC236}">
                <a16:creationId xmlns:a16="http://schemas.microsoft.com/office/drawing/2014/main" id="{6ACF8D6A-0508-40AD-9CE2-4896B77775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85" y="913336"/>
            <a:ext cx="7449506" cy="4335727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9282587" y="531098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" name="文本框 15">
            <a:extLst>
              <a:ext uri="{FF2B5EF4-FFF2-40B4-BE49-F238E27FC236}">
                <a16:creationId xmlns:a16="http://schemas.microsoft.com/office/drawing/2014/main" id="{9E6F1A2F-B964-40E5-AF5E-8EDD8E34B880}"/>
              </a:ext>
            </a:extLst>
          </p:cNvPr>
          <p:cNvSpPr txBox="1"/>
          <p:nvPr/>
        </p:nvSpPr>
        <p:spPr>
          <a:xfrm>
            <a:off x="2347384" y="1317837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6350">
                  <a:noFill/>
                </a:ln>
                <a:solidFill>
                  <a:srgbClr val="77C6BC"/>
                </a:solidFill>
                <a:effectLst/>
                <a:uLnTx/>
                <a:uFillTx/>
                <a:latin typeface="#9Slide07 SVNUT Triumph Press" panose="00000500000000000000" pitchFamily="2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DẶN DÒ</a:t>
            </a:r>
            <a:endParaRPr kumimoji="0" lang="zh-CN" altLang="en-US" sz="6000" b="1" i="0" u="none" strike="noStrike" kern="1200" cap="none" spc="0" normalizeH="0" baseline="0" noProof="0" dirty="0">
              <a:ln w="6350">
                <a:noFill/>
              </a:ln>
              <a:solidFill>
                <a:srgbClr val="77C6BC"/>
              </a:solidFill>
              <a:effectLst/>
              <a:uLnTx/>
              <a:uFillTx/>
              <a:latin typeface="#9Slide07 SVNUT Triumph Press" panose="00000500000000000000" pitchFamily="2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21">
            <a:extLst>
              <a:ext uri="{FF2B5EF4-FFF2-40B4-BE49-F238E27FC236}">
                <a16:creationId xmlns:a16="http://schemas.microsoft.com/office/drawing/2014/main" id="{03672A39-1B38-4EC2-A13D-A2CCBE25FB53}"/>
              </a:ext>
            </a:extLst>
          </p:cNvPr>
          <p:cNvSpPr txBox="1"/>
          <p:nvPr/>
        </p:nvSpPr>
        <p:spPr>
          <a:xfrm>
            <a:off x="1495691" y="3191271"/>
            <a:ext cx="8917893" cy="21896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Chào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tạm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biệt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các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con!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0FC8E93-95F4-46B3-8688-738B92F656FE}"/>
              </a:ext>
            </a:extLst>
          </p:cNvPr>
          <p:cNvSpPr/>
          <p:nvPr/>
        </p:nvSpPr>
        <p:spPr>
          <a:xfrm>
            <a:off x="3535448" y="2615308"/>
            <a:ext cx="5494774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t-BR" sz="2400" b="1">
                <a:solidFill>
                  <a:srgbClr val="002060"/>
                </a:solidFill>
                <a:latin typeface="#9Slide03 BoosterNextFYThin" panose="0200020300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Ôn lại bài giây, thế kỉ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BoosterNextFYThin" panose="0200020300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Chuẩn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BoosterNextFYThin" panose="0200020300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BoosterNextFYThin" panose="0200020300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bài:Tìm</a:t>
            </a:r>
            <a:r>
              <a:rPr kumimoji="0" lang="pt-BR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BoosterNextFYThin" panose="0200020300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 số trung bình cộng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BoosterNextFYThin" panose="02000203000000020004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6" grpId="0"/>
      <p:bldP spid="67" grpId="0"/>
      <p:bldP spid="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5229307" y="2246357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19221" y="4575996"/>
            <a:ext cx="4705349" cy="2255878"/>
            <a:chOff x="5033963" y="5529263"/>
            <a:chExt cx="2778125" cy="133191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774356" y="1991094"/>
            <a:ext cx="2643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E6E300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01</a:t>
            </a:r>
            <a:endParaRPr lang="zh-CN" altLang="en-US" sz="9600" b="1" dirty="0">
              <a:solidFill>
                <a:srgbClr val="E6E300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61" name="文本框 66"/>
          <p:cNvSpPr txBox="1">
            <a:spLocks noChangeArrowheads="1"/>
          </p:cNvSpPr>
          <p:nvPr/>
        </p:nvSpPr>
        <p:spPr bwMode="auto">
          <a:xfrm>
            <a:off x="4718034" y="3421276"/>
            <a:ext cx="4465551" cy="8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spc="300">
                <a:solidFill>
                  <a:srgbClr val="C56D27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KHÁM PHÁ</a:t>
            </a:r>
            <a:endParaRPr lang="zh-CN" altLang="en-US" sz="3600" b="1" spc="300" dirty="0">
              <a:solidFill>
                <a:srgbClr val="C56D27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4840448" y="2883233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4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C1C22768-C976-432F-BB49-ADBD4D9C2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415353" y="189077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C537CAC-D3D5-4F55-AC87-A7DEC87E8622}"/>
              </a:ext>
            </a:extLst>
          </p:cNvPr>
          <p:cNvSpPr/>
          <p:nvPr/>
        </p:nvSpPr>
        <p:spPr>
          <a:xfrm>
            <a:off x="3068723" y="1230634"/>
            <a:ext cx="6887978" cy="12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9DB900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Tớ đố bạn: Đồng hồ có những kim nào?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162874E-5636-44C3-9704-CF036299E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25" y="2029176"/>
            <a:ext cx="2115403" cy="207589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D8AE7AF-3343-400A-A092-AF5267FFB452}"/>
              </a:ext>
            </a:extLst>
          </p:cNvPr>
          <p:cNvSpPr/>
          <p:nvPr/>
        </p:nvSpPr>
        <p:spPr>
          <a:xfrm>
            <a:off x="4177367" y="4107976"/>
            <a:ext cx="1677524" cy="74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BE3352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Kim giờ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5E5D156-1EC6-4856-86E1-56FCE8F37EE4}"/>
              </a:ext>
            </a:extLst>
          </p:cNvPr>
          <p:cNvSpPr/>
          <p:nvPr/>
        </p:nvSpPr>
        <p:spPr>
          <a:xfrm>
            <a:off x="6542808" y="4107976"/>
            <a:ext cx="1677524" cy="74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Kim phút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810F57-FCCF-46F7-82ED-4F2978697E87}"/>
              </a:ext>
            </a:extLst>
          </p:cNvPr>
          <p:cNvSpPr/>
          <p:nvPr/>
        </p:nvSpPr>
        <p:spPr>
          <a:xfrm>
            <a:off x="8908249" y="4107976"/>
            <a:ext cx="1677524" cy="74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E34038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Kim giây</a:t>
            </a:r>
          </a:p>
        </p:txBody>
      </p:sp>
    </p:spTree>
    <p:extLst>
      <p:ext uri="{BB962C8B-B14F-4D97-AF65-F5344CB8AC3E}">
        <p14:creationId xmlns:p14="http://schemas.microsoft.com/office/powerpoint/2010/main" val="20941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7973153" y="1051012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4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C1C22768-C976-432F-BB49-ADBD4D9C2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415353" y="189077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162874E-5636-44C3-9704-CF036299E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30" y="196955"/>
            <a:ext cx="2115403" cy="207589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A674919-9BD8-4919-BC2E-69B7617B5FE5}"/>
              </a:ext>
            </a:extLst>
          </p:cNvPr>
          <p:cNvSpPr/>
          <p:nvPr/>
        </p:nvSpPr>
        <p:spPr>
          <a:xfrm>
            <a:off x="3657218" y="1977787"/>
            <a:ext cx="6183559" cy="12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9DB900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Khoảng thời gian kim phút đi từ một vạch đến vạch liền ngay sau nó là  bao nhiêu phút?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5E773E-F676-4059-846A-35C2B91380F9}"/>
              </a:ext>
            </a:extLst>
          </p:cNvPr>
          <p:cNvSpPr/>
          <p:nvPr/>
        </p:nvSpPr>
        <p:spPr>
          <a:xfrm>
            <a:off x="5592375" y="3818841"/>
            <a:ext cx="1677524" cy="74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1 phút</a:t>
            </a:r>
          </a:p>
        </p:txBody>
      </p:sp>
    </p:spTree>
    <p:extLst>
      <p:ext uri="{BB962C8B-B14F-4D97-AF65-F5344CB8AC3E}">
        <p14:creationId xmlns:p14="http://schemas.microsoft.com/office/powerpoint/2010/main" val="42723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7973153" y="1051012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4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C1C22768-C976-432F-BB49-ADBD4D9C2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415353" y="189077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162874E-5636-44C3-9704-CF036299E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30" y="196955"/>
            <a:ext cx="2115403" cy="20758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C3C483D-1FA5-4E94-B93D-6D6E15FF3F45}"/>
              </a:ext>
            </a:extLst>
          </p:cNvPr>
          <p:cNvSpPr/>
          <p:nvPr/>
        </p:nvSpPr>
        <p:spPr>
          <a:xfrm>
            <a:off x="3774478" y="2006870"/>
            <a:ext cx="6183559" cy="12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9DB900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Kim phút đi được bao nhiêu vạch thì được một giờ?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69911E-353B-40A5-9B1D-86A0076C67C2}"/>
              </a:ext>
            </a:extLst>
          </p:cNvPr>
          <p:cNvSpPr/>
          <p:nvPr/>
        </p:nvSpPr>
        <p:spPr>
          <a:xfrm>
            <a:off x="5958960" y="3438269"/>
            <a:ext cx="1677524" cy="74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60 vạch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F921D2-F692-411A-A5F8-7F0C9EBFC6F5}"/>
              </a:ext>
            </a:extLst>
          </p:cNvPr>
          <p:cNvSpPr/>
          <p:nvPr/>
        </p:nvSpPr>
        <p:spPr>
          <a:xfrm>
            <a:off x="4130491" y="4425646"/>
            <a:ext cx="6216683" cy="65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60 vạch tương ứng với 60 phút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C809ED-14D3-468A-BF51-941DD420AD48}"/>
              </a:ext>
            </a:extLst>
          </p:cNvPr>
          <p:cNvSpPr/>
          <p:nvPr/>
        </p:nvSpPr>
        <p:spPr>
          <a:xfrm>
            <a:off x="4483385" y="5323564"/>
            <a:ext cx="5046114" cy="65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1 giờ = 60 phút</a:t>
            </a:r>
          </a:p>
        </p:txBody>
      </p:sp>
    </p:spTree>
    <p:extLst>
      <p:ext uri="{BB962C8B-B14F-4D97-AF65-F5344CB8AC3E}">
        <p14:creationId xmlns:p14="http://schemas.microsoft.com/office/powerpoint/2010/main" val="23067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3" y="2871246"/>
            <a:ext cx="8603526" cy="696609"/>
          </a:xfrm>
          <a:prstGeom prst="rect">
            <a:avLst/>
          </a:prstGeom>
        </p:spPr>
      </p:pic>
      <p:sp>
        <p:nvSpPr>
          <p:cNvPr id="62" name="Freeform 40"/>
          <p:cNvSpPr>
            <a:spLocks/>
          </p:cNvSpPr>
          <p:nvPr/>
        </p:nvSpPr>
        <p:spPr bwMode="auto">
          <a:xfrm>
            <a:off x="7973153" y="1051012"/>
            <a:ext cx="2023153" cy="1011575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83375" y="1139892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611912" y="1701867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83474" y="1793942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0404845" y="2514599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186770">
            <a:off x="2503351" y="-2245001"/>
            <a:ext cx="7431549" cy="3925955"/>
            <a:chOff x="9559925" y="2573338"/>
            <a:chExt cx="3059113" cy="161607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4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C1C22768-C976-432F-BB49-ADBD4D9C2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415353" y="189077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162874E-5636-44C3-9704-CF036299E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30" y="196955"/>
            <a:ext cx="2115403" cy="207589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169799A-1C95-4275-A092-F34D993D8CAD}"/>
              </a:ext>
            </a:extLst>
          </p:cNvPr>
          <p:cNvSpPr/>
          <p:nvPr/>
        </p:nvSpPr>
        <p:spPr>
          <a:xfrm>
            <a:off x="3675238" y="1965709"/>
            <a:ext cx="6183559" cy="12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9DB900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Khi kim giây đi từ một vạch đến vạch tiếp liền thì được mấy giây?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F821C7-288C-4A03-B219-8D570EF57FD2}"/>
              </a:ext>
            </a:extLst>
          </p:cNvPr>
          <p:cNvSpPr/>
          <p:nvPr/>
        </p:nvSpPr>
        <p:spPr>
          <a:xfrm>
            <a:off x="6328815" y="3297953"/>
            <a:ext cx="1677524" cy="471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1 giây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8653F9-AA14-413F-A43A-5FCD8DA57BFB}"/>
              </a:ext>
            </a:extLst>
          </p:cNvPr>
          <p:cNvSpPr/>
          <p:nvPr/>
        </p:nvSpPr>
        <p:spPr>
          <a:xfrm>
            <a:off x="4003702" y="2120689"/>
            <a:ext cx="6183559" cy="896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9DB900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Thời gian kim giây chạy được một vòng là bao nhiêu giây?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19AEDA-6E74-486A-9DD2-59655E9D648E}"/>
              </a:ext>
            </a:extLst>
          </p:cNvPr>
          <p:cNvSpPr/>
          <p:nvPr/>
        </p:nvSpPr>
        <p:spPr>
          <a:xfrm>
            <a:off x="6328815" y="4131850"/>
            <a:ext cx="1677524" cy="47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60 giây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F237A3-BDD7-4EC0-A545-459A3C265C84}"/>
              </a:ext>
            </a:extLst>
          </p:cNvPr>
          <p:cNvSpPr/>
          <p:nvPr/>
        </p:nvSpPr>
        <p:spPr>
          <a:xfrm>
            <a:off x="4404515" y="4970714"/>
            <a:ext cx="5526125" cy="579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60 giây tương ứng với 1 phút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D602D0-26CA-4DAD-B38D-3D98BED1BC5D}"/>
              </a:ext>
            </a:extLst>
          </p:cNvPr>
          <p:cNvSpPr/>
          <p:nvPr/>
        </p:nvSpPr>
        <p:spPr>
          <a:xfrm>
            <a:off x="5378256" y="5912544"/>
            <a:ext cx="3578643" cy="49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3A75"/>
                </a:solidFill>
                <a:latin typeface="#9Slide03 BoosterNextFYThin" panose="02000203000000020004" pitchFamily="2" charset="0"/>
                <a:cs typeface="Times New Roman" panose="02020603050405020304" pitchFamily="18" charset="0"/>
              </a:rPr>
              <a:t>1 phút = 60 giây</a:t>
            </a:r>
          </a:p>
        </p:txBody>
      </p:sp>
    </p:spTree>
    <p:extLst>
      <p:ext uri="{BB962C8B-B14F-4D97-AF65-F5344CB8AC3E}">
        <p14:creationId xmlns:p14="http://schemas.microsoft.com/office/powerpoint/2010/main" val="33101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9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BAA1DD0-C659-4ACC-B84C-4F0A74F3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EE3F3D1-2849-4139-8CDA-9CB088B15BA1}"/>
              </a:ext>
            </a:extLst>
          </p:cNvPr>
          <p:cNvSpPr/>
          <p:nvPr/>
        </p:nvSpPr>
        <p:spPr>
          <a:xfrm>
            <a:off x="4633491" y="1844419"/>
            <a:ext cx="3578643" cy="498785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27DCF42-FEAB-4C7B-A79D-CE0026E639A4}"/>
              </a:ext>
            </a:extLst>
          </p:cNvPr>
          <p:cNvSpPr/>
          <p:nvPr/>
        </p:nvSpPr>
        <p:spPr>
          <a:xfrm>
            <a:off x="4633491" y="2811439"/>
            <a:ext cx="3578644" cy="512744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</p:spTree>
    <p:extLst>
      <p:ext uri="{BB962C8B-B14F-4D97-AF65-F5344CB8AC3E}">
        <p14:creationId xmlns:p14="http://schemas.microsoft.com/office/powerpoint/2010/main" val="6721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9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BAA1DD0-C659-4ACC-B84C-4F0A74F3E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04BCA2F-E9C4-49C9-AECB-0F946CB05430}"/>
              </a:ext>
            </a:extLst>
          </p:cNvPr>
          <p:cNvSpPr/>
          <p:nvPr/>
        </p:nvSpPr>
        <p:spPr>
          <a:xfrm>
            <a:off x="4633491" y="1844419"/>
            <a:ext cx="3578643" cy="498785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= ….      phút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EE2DC4-1340-41D3-A3C3-D8925F7262E1}"/>
              </a:ext>
            </a:extLst>
          </p:cNvPr>
          <p:cNvSpPr/>
          <p:nvPr/>
        </p:nvSpPr>
        <p:spPr>
          <a:xfrm>
            <a:off x="4633491" y="2811439"/>
            <a:ext cx="3578644" cy="512744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 = …     giây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36E24F-C8B9-454F-86D3-2B8F224EC580}"/>
              </a:ext>
            </a:extLst>
          </p:cNvPr>
          <p:cNvSpPr/>
          <p:nvPr/>
        </p:nvSpPr>
        <p:spPr>
          <a:xfrm>
            <a:off x="6000750" y="1834571"/>
            <a:ext cx="1182002" cy="508633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624C8A-F30D-463A-B5E6-0B09E6EFD0F5}"/>
              </a:ext>
            </a:extLst>
          </p:cNvPr>
          <p:cNvSpPr/>
          <p:nvPr/>
        </p:nvSpPr>
        <p:spPr>
          <a:xfrm>
            <a:off x="6256284" y="2792328"/>
            <a:ext cx="1083576" cy="524045"/>
          </a:xfrm>
          <a:prstGeom prst="rect">
            <a:avLst/>
          </a:prstGeom>
          <a:solidFill>
            <a:srgbClr val="FEE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1451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卡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1063</Words>
  <Application>Microsoft Macintosh PowerPoint</Application>
  <PresentationFormat>Widescreen</PresentationFormat>
  <Paragraphs>225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等线</vt:lpstr>
      <vt:lpstr>等线 Light</vt:lpstr>
      <vt:lpstr>#9Slide03 AllRoundGothic</vt:lpstr>
      <vt:lpstr>#9Slide03 Arima Madurai Bold</vt:lpstr>
      <vt:lpstr>#9Slide03 Arima Madurai ExtraLi</vt:lpstr>
      <vt:lpstr>#9Slide03 Arima Madurai Light</vt:lpstr>
      <vt:lpstr>#9Slide03 BoosterNextFYBlack</vt:lpstr>
      <vt:lpstr>#9Slide03 BoosterNextFYThin</vt:lpstr>
      <vt:lpstr>#9Slide03 Smoothy Sans</vt:lpstr>
      <vt:lpstr>#9Slide07 SVNAppleberry</vt:lpstr>
      <vt:lpstr>#9Slide07 SVNNexa Rust Slab Bla</vt:lpstr>
      <vt:lpstr>#9Slide07 SVNUT Triumph Press</vt:lpstr>
      <vt:lpstr>Arial</vt:lpstr>
      <vt:lpstr>Cambria Math</vt:lpstr>
      <vt:lpstr>Tahoma</vt:lpstr>
      <vt:lpstr>Times New Roman</vt:lpstr>
      <vt:lpstr>Wingdings</vt:lpstr>
      <vt:lpstr>方正稚艺简体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</dc:title>
  <dc:creator>龙时富</dc:creator>
  <cp:lastModifiedBy>Microsoft Office User</cp:lastModifiedBy>
  <cp:revision>23</cp:revision>
  <dcterms:created xsi:type="dcterms:W3CDTF">2017-07-06T02:21:29Z</dcterms:created>
  <dcterms:modified xsi:type="dcterms:W3CDTF">2021-10-01T03:23:11Z</dcterms:modified>
</cp:coreProperties>
</file>