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7"/>
  </p:notesMasterIdLst>
  <p:sldIdLst>
    <p:sldId id="518" r:id="rId11"/>
    <p:sldId id="542" r:id="rId12"/>
    <p:sldId id="531" r:id="rId13"/>
    <p:sldId id="530" r:id="rId14"/>
    <p:sldId id="527" r:id="rId15"/>
    <p:sldId id="528" r:id="rId16"/>
    <p:sldId id="529" r:id="rId17"/>
    <p:sldId id="533" r:id="rId18"/>
    <p:sldId id="534" r:id="rId19"/>
    <p:sldId id="535" r:id="rId20"/>
    <p:sldId id="536" r:id="rId21"/>
    <p:sldId id="537" r:id="rId22"/>
    <p:sldId id="538" r:id="rId23"/>
    <p:sldId id="539" r:id="rId24"/>
    <p:sldId id="540" r:id="rId25"/>
    <p:sldId id="297" r:id="rId26"/>
  </p:sldIdLst>
  <p:sldSz cx="12190413" cy="6859588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E28C00"/>
    <a:srgbClr val="E1697D"/>
    <a:srgbClr val="E68393"/>
    <a:srgbClr val="FFE575"/>
    <a:srgbClr val="FFE05B"/>
    <a:srgbClr val="FFDD4F"/>
    <a:srgbClr val="56AFBC"/>
    <a:srgbClr val="77C571"/>
    <a:srgbClr val="5BB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2369" autoAdjust="0"/>
  </p:normalViewPr>
  <p:slideViewPr>
    <p:cSldViewPr snapToGrid="0" showGuides="1">
      <p:cViewPr varScale="1">
        <p:scale>
          <a:sx n="67" d="100"/>
          <a:sy n="67" d="100"/>
        </p:scale>
        <p:origin x="7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02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1.pn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1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1.png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1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1.png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1.png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5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png"/><Relationship Id="rId5" Type="http://schemas.openxmlformats.org/officeDocument/2006/relationships/slide" Target="slide9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13" Type="http://schemas.microsoft.com/office/2007/relationships/hdphoto" Target="../media/hdphoto11.wdp"/><Relationship Id="rId18" Type="http://schemas.openxmlformats.org/officeDocument/2006/relationships/image" Target="../media/image31.png"/><Relationship Id="rId26" Type="http://schemas.microsoft.com/office/2007/relationships/hdphoto" Target="../media/hdphoto17.wdp"/><Relationship Id="rId39" Type="http://schemas.microsoft.com/office/2007/relationships/hdphoto" Target="../media/hdphoto23.wdp"/><Relationship Id="rId21" Type="http://schemas.microsoft.com/office/2007/relationships/hdphoto" Target="../media/hdphoto15.wdp"/><Relationship Id="rId34" Type="http://schemas.microsoft.com/office/2007/relationships/hdphoto" Target="../media/hdphoto21.wdp"/><Relationship Id="rId42" Type="http://schemas.microsoft.com/office/2007/relationships/hdphoto" Target="../media/hdphoto24.wdp"/><Relationship Id="rId47" Type="http://schemas.openxmlformats.org/officeDocument/2006/relationships/image" Target="../media/image45.png"/><Relationship Id="rId50" Type="http://schemas.openxmlformats.org/officeDocument/2006/relationships/image" Target="../media/image46.png"/><Relationship Id="rId55" Type="http://schemas.openxmlformats.org/officeDocument/2006/relationships/slide" Target="slide14.xml"/><Relationship Id="rId7" Type="http://schemas.microsoft.com/office/2007/relationships/hdphoto" Target="../media/hdphoto8.wdp"/><Relationship Id="rId12" Type="http://schemas.openxmlformats.org/officeDocument/2006/relationships/image" Target="../media/image28.png"/><Relationship Id="rId17" Type="http://schemas.microsoft.com/office/2007/relationships/hdphoto" Target="../media/hdphoto13.wdp"/><Relationship Id="rId25" Type="http://schemas.openxmlformats.org/officeDocument/2006/relationships/image" Target="../media/image35.png"/><Relationship Id="rId33" Type="http://schemas.openxmlformats.org/officeDocument/2006/relationships/image" Target="../media/image39.png"/><Relationship Id="rId38" Type="http://schemas.openxmlformats.org/officeDocument/2006/relationships/image" Target="../media/image42.png"/><Relationship Id="rId46" Type="http://schemas.openxmlformats.org/officeDocument/2006/relationships/slide" Target="slide11.xml"/><Relationship Id="rId2" Type="http://schemas.openxmlformats.org/officeDocument/2006/relationships/image" Target="../media/image23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29" Type="http://schemas.openxmlformats.org/officeDocument/2006/relationships/image" Target="../media/image37.png"/><Relationship Id="rId41" Type="http://schemas.openxmlformats.org/officeDocument/2006/relationships/image" Target="../media/image43.png"/><Relationship Id="rId54" Type="http://schemas.microsoft.com/office/2007/relationships/hdphoto" Target="../media/hdphoto28.wdp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5.png"/><Relationship Id="rId11" Type="http://schemas.microsoft.com/office/2007/relationships/hdphoto" Target="../media/hdphoto10.wdp"/><Relationship Id="rId24" Type="http://schemas.openxmlformats.org/officeDocument/2006/relationships/image" Target="../media/image34.png"/><Relationship Id="rId32" Type="http://schemas.microsoft.com/office/2007/relationships/hdphoto" Target="../media/hdphoto20.wdp"/><Relationship Id="rId37" Type="http://schemas.microsoft.com/office/2007/relationships/hdphoto" Target="../media/hdphoto22.wdp"/><Relationship Id="rId40" Type="http://schemas.openxmlformats.org/officeDocument/2006/relationships/slide" Target="slide15.xml"/><Relationship Id="rId45" Type="http://schemas.microsoft.com/office/2007/relationships/hdphoto" Target="../media/hdphoto25.wdp"/><Relationship Id="rId53" Type="http://schemas.openxmlformats.org/officeDocument/2006/relationships/image" Target="../media/image47.png"/><Relationship Id="rId5" Type="http://schemas.microsoft.com/office/2007/relationships/hdphoto" Target="../media/hdphoto7.wdp"/><Relationship Id="rId15" Type="http://schemas.microsoft.com/office/2007/relationships/hdphoto" Target="../media/hdphoto12.wdp"/><Relationship Id="rId23" Type="http://schemas.microsoft.com/office/2007/relationships/hdphoto" Target="../media/hdphoto16.wdp"/><Relationship Id="rId28" Type="http://schemas.microsoft.com/office/2007/relationships/hdphoto" Target="../media/hdphoto18.wdp"/><Relationship Id="rId36" Type="http://schemas.openxmlformats.org/officeDocument/2006/relationships/image" Target="../media/image41.png"/><Relationship Id="rId49" Type="http://schemas.openxmlformats.org/officeDocument/2006/relationships/slide" Target="slide12.xml"/><Relationship Id="rId57" Type="http://schemas.microsoft.com/office/2007/relationships/hdphoto" Target="../media/hdphoto29.wdp"/><Relationship Id="rId10" Type="http://schemas.openxmlformats.org/officeDocument/2006/relationships/image" Target="../media/image27.png"/><Relationship Id="rId19" Type="http://schemas.microsoft.com/office/2007/relationships/hdphoto" Target="../media/hdphoto14.wdp"/><Relationship Id="rId31" Type="http://schemas.openxmlformats.org/officeDocument/2006/relationships/image" Target="../media/image38.png"/><Relationship Id="rId44" Type="http://schemas.openxmlformats.org/officeDocument/2006/relationships/image" Target="../media/image44.png"/><Relationship Id="rId52" Type="http://schemas.openxmlformats.org/officeDocument/2006/relationships/slide" Target="slide13.xml"/><Relationship Id="rId4" Type="http://schemas.openxmlformats.org/officeDocument/2006/relationships/image" Target="../media/image24.png"/><Relationship Id="rId9" Type="http://schemas.microsoft.com/office/2007/relationships/hdphoto" Target="../media/hdphoto9.wdp"/><Relationship Id="rId14" Type="http://schemas.openxmlformats.org/officeDocument/2006/relationships/image" Target="../media/image29.png"/><Relationship Id="rId22" Type="http://schemas.openxmlformats.org/officeDocument/2006/relationships/image" Target="../media/image33.png"/><Relationship Id="rId27" Type="http://schemas.openxmlformats.org/officeDocument/2006/relationships/image" Target="../media/image36.png"/><Relationship Id="rId30" Type="http://schemas.microsoft.com/office/2007/relationships/hdphoto" Target="../media/hdphoto19.wdp"/><Relationship Id="rId35" Type="http://schemas.openxmlformats.org/officeDocument/2006/relationships/image" Target="../media/image40.png"/><Relationship Id="rId43" Type="http://schemas.openxmlformats.org/officeDocument/2006/relationships/slide" Target="slide10.xml"/><Relationship Id="rId48" Type="http://schemas.microsoft.com/office/2007/relationships/hdphoto" Target="../media/hdphoto26.wdp"/><Relationship Id="rId56" Type="http://schemas.openxmlformats.org/officeDocument/2006/relationships/image" Target="../media/image48.png"/><Relationship Id="rId8" Type="http://schemas.openxmlformats.org/officeDocument/2006/relationships/image" Target="../media/image26.png"/><Relationship Id="rId51" Type="http://schemas.microsoft.com/office/2007/relationships/hdphoto" Target="../media/hdphoto27.wdp"/><Relationship Id="rId3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4714BCA-BDEB-4E21-957E-243FA4BD2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287" y="31788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A5D89A8-B22B-4149-AE80-8C3929F77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911" y="-245268"/>
            <a:ext cx="3173852" cy="34277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B62CEBD-6534-409D-B545-34C538096D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038" y="266434"/>
            <a:ext cx="1695088" cy="2162406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56932BC4-6C29-44E4-BD8C-0568D71C190D}"/>
              </a:ext>
            </a:extLst>
          </p:cNvPr>
          <p:cNvSpPr txBox="1"/>
          <p:nvPr/>
        </p:nvSpPr>
        <p:spPr>
          <a:xfrm>
            <a:off x="2870866" y="1730151"/>
            <a:ext cx="7326630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FF0000"/>
                </a:solidFill>
                <a:latin typeface="iCiel Pony" panose="02000000000000000000" pitchFamily="2" charset="0"/>
              </a:rPr>
              <a:t>Chủ đề 4:  PHÉP CỘNG, PHÉP TRỪ </a:t>
            </a:r>
          </a:p>
          <a:p>
            <a:r>
              <a:rPr lang="en-US" sz="4000" dirty="0">
                <a:solidFill>
                  <a:srgbClr val="FF0000"/>
                </a:solidFill>
                <a:latin typeface="iCiel Pony" panose="02000000000000000000" pitchFamily="2" charset="0"/>
              </a:rPr>
              <a:t>(CÓ NHỚ) TRONG PHẠM VI 100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A4235AB3-1CFA-4242-93E1-F2CEC92E9A97}"/>
              </a:ext>
            </a:extLst>
          </p:cNvPr>
          <p:cNvSpPr txBox="1"/>
          <p:nvPr/>
        </p:nvSpPr>
        <p:spPr>
          <a:xfrm>
            <a:off x="2676556" y="2976234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 21: LUYỆN TẬP CHUNG</a:t>
            </a: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31057839-3F56-4557-8DEF-7679D961C9C7}"/>
              </a:ext>
            </a:extLst>
          </p:cNvPr>
          <p:cNvSpPr txBox="1"/>
          <p:nvPr/>
        </p:nvSpPr>
        <p:spPr>
          <a:xfrm>
            <a:off x="3598750" y="4809568"/>
            <a:ext cx="5196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3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02285" y="1600571"/>
            <a:ext cx="5771767" cy="135421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 của phép tính: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+ 31 + 5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0460" y="3829327"/>
            <a:ext cx="816884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55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35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52667" y="1389554"/>
            <a:ext cx="9155230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 Mai có 25 cây táo và 8 cây bưởi. Hỏi nhà Mai có tất cả bao nhiêu cây?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5742" y="3676188"/>
            <a:ext cx="1815556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33 cây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56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24444" y="1600571"/>
            <a:ext cx="7727430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 vật nào dưới đây nhẹ hơn?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2" t="46778" r="26488" b="31888"/>
          <a:stretch/>
        </p:blipFill>
        <p:spPr bwMode="auto">
          <a:xfrm>
            <a:off x="4036844" y="3182073"/>
            <a:ext cx="3608746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771900" y="3124923"/>
            <a:ext cx="2163773" cy="20383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7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6762" y="1160306"/>
            <a:ext cx="9416888" cy="196976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chó cân nặng 18kg, con mèo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 nặng 5kg. Hỏi cả hai con nặng bao nhiêu ki-lô-gam?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5416" y="3566640"/>
            <a:ext cx="1557472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23 kg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4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4486" y="1600571"/>
            <a:ext cx="8107343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của 78 và 12 là bao nhiêu?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79716" y="3595878"/>
            <a:ext cx="816884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90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00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35268" y="1448171"/>
            <a:ext cx="9119875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hiệu của số lớn nhất có hai chữ số và số bé nhất có hai chữ số?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1890" y="3836388"/>
            <a:ext cx="3113988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99 – 10 = 89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8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32962A5F-9D3B-4E06-98DF-A6BE07D9C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C451C29-9C6A-4839-88EB-EB295B965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F9BE7B2-611A-477D-931F-582F4AEB4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3173852" cy="342776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DFFEC04-AA47-4161-922E-BED0D3152E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129CC75-0F96-40BE-94F4-63C9ADDE56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247" y="917944"/>
            <a:ext cx="1695088" cy="2162406"/>
          </a:xfrm>
          <a:prstGeom prst="rect">
            <a:avLst/>
          </a:prstGeom>
        </p:spPr>
      </p:pic>
      <p:sp>
        <p:nvSpPr>
          <p:cNvPr id="13" name="文本框 22">
            <a:extLst>
              <a:ext uri="{FF2B5EF4-FFF2-40B4-BE49-F238E27FC236}">
                <a16:creationId xmlns:a16="http://schemas.microsoft.com/office/drawing/2014/main" id="{48A423C0-33F9-4F4B-8234-37BAB255A8A9}"/>
              </a:ext>
            </a:extLst>
          </p:cNvPr>
          <p:cNvSpPr txBox="1"/>
          <p:nvPr/>
        </p:nvSpPr>
        <p:spPr>
          <a:xfrm>
            <a:off x="2313497" y="2843938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CÁC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5">
            <a:extLst>
              <a:ext uri="{FF2B5EF4-FFF2-40B4-BE49-F238E27FC236}">
                <a16:creationId xmlns:a16="http://schemas.microsoft.com/office/drawing/2014/main" id="{47218D7E-F50E-4B12-81EA-616379FB9847}"/>
              </a:ext>
            </a:extLst>
          </p:cNvPr>
          <p:cNvSpPr/>
          <p:nvPr/>
        </p:nvSpPr>
        <p:spPr>
          <a:xfrm rot="5400000">
            <a:off x="6003088" y="3054249"/>
            <a:ext cx="1503363" cy="723900"/>
          </a:xfrm>
          <a:custGeom>
            <a:avLst/>
            <a:gdLst>
              <a:gd name="txL" fmla="*/ 0 w 1503912"/>
              <a:gd name="txT" fmla="*/ 0 h 723424"/>
              <a:gd name="txR" fmla="*/ 1503912 w 1503912"/>
              <a:gd name="txB" fmla="*/ 723424 h 723424"/>
            </a:gdLst>
            <a:ahLst/>
            <a:cxnLst>
              <a:cxn ang="0">
                <a:pos x="0" y="488434"/>
              </a:cxn>
              <a:cxn ang="0">
                <a:pos x="545844" y="194507"/>
              </a:cxn>
              <a:cxn ang="0">
                <a:pos x="621520" y="182921"/>
              </a:cxn>
              <a:cxn ang="0">
                <a:pos x="758642" y="0"/>
              </a:cxn>
              <a:cxn ang="0">
                <a:pos x="896001" y="183236"/>
              </a:cxn>
              <a:cxn ang="0">
                <a:pos x="950785" y="190524"/>
              </a:cxn>
              <a:cxn ang="0">
                <a:pos x="1502265" y="473660"/>
              </a:cxn>
              <a:cxn ang="0">
                <a:pos x="1271237" y="714670"/>
              </a:cxn>
              <a:cxn ang="0">
                <a:pos x="235695" y="724853"/>
              </a:cxn>
            </a:cxnLst>
            <a:rect l="txL" t="txT" r="txR" b="tx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lnTo>
                  <a:pt x="0" y="487471"/>
                </a:lnTo>
                <a:close/>
              </a:path>
            </a:pathLst>
          </a:custGeom>
          <a:solidFill>
            <a:srgbClr val="E6839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任意多边形 11">
            <a:extLst>
              <a:ext uri="{FF2B5EF4-FFF2-40B4-BE49-F238E27FC236}">
                <a16:creationId xmlns:a16="http://schemas.microsoft.com/office/drawing/2014/main" id="{FACB640B-2DD0-4D0D-A3B0-10DF6324FAE4}"/>
              </a:ext>
            </a:extLst>
          </p:cNvPr>
          <p:cNvSpPr/>
          <p:nvPr/>
        </p:nvSpPr>
        <p:spPr>
          <a:xfrm rot="-2700000">
            <a:off x="4464801" y="2874861"/>
            <a:ext cx="1060450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1055707" y="0"/>
              </a:cxn>
              <a:cxn ang="0">
                <a:pos x="1062267" y="334452"/>
              </a:cxn>
              <a:cxn ang="0">
                <a:pos x="334546" y="1076514"/>
              </a:cxn>
              <a:cxn ang="0">
                <a:pos x="0" y="1076514"/>
              </a:cxn>
              <a:cxn ang="0">
                <a:pos x="179422" y="481222"/>
              </a:cxn>
              <a:cxn ang="0">
                <a:pos x="224934" y="419325"/>
              </a:cxn>
              <a:cxn ang="0">
                <a:pos x="192828" y="192606"/>
              </a:cxn>
              <a:cxn ang="0">
                <a:pos x="419957" y="224765"/>
              </a:cxn>
              <a:cxn ang="0">
                <a:pos x="463994" y="191043"/>
              </a:cxn>
              <a:cxn ang="0">
                <a:pos x="1055707" y="0"/>
              </a:cxn>
            </a:cxnLst>
            <a:rect l="txL" t="txT" r="txR" b="tx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2">
            <a:extLst>
              <a:ext uri="{FF2B5EF4-FFF2-40B4-BE49-F238E27FC236}">
                <a16:creationId xmlns:a16="http://schemas.microsoft.com/office/drawing/2014/main" id="{0B983D7F-D13C-41EE-AA2E-067A2A0B4AE2}"/>
              </a:ext>
            </a:extLst>
          </p:cNvPr>
          <p:cNvSpPr/>
          <p:nvPr/>
        </p:nvSpPr>
        <p:spPr>
          <a:xfrm rot="-2700000" flipV="1">
            <a:off x="5291888" y="3700361"/>
            <a:ext cx="1058863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333046" y="1076511"/>
              </a:cxn>
              <a:cxn ang="0">
                <a:pos x="1057501" y="334450"/>
              </a:cxn>
              <a:cxn ang="0">
                <a:pos x="1050972" y="0"/>
              </a:cxn>
              <a:cxn ang="0">
                <a:pos x="461913" y="191041"/>
              </a:cxn>
              <a:cxn ang="0">
                <a:pos x="418074" y="224763"/>
              </a:cxn>
              <a:cxn ang="0">
                <a:pos x="191963" y="192605"/>
              </a:cxn>
              <a:cxn ang="0">
                <a:pos x="223927" y="419321"/>
              </a:cxn>
              <a:cxn ang="0">
                <a:pos x="178619" y="481220"/>
              </a:cxn>
              <a:cxn ang="0">
                <a:pos x="0" y="1076511"/>
              </a:cxn>
            </a:cxnLst>
            <a:rect l="txL" t="txT" r="txR" b="tx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lnTo>
                  <a:pt x="333688" y="1073851"/>
                </a:lnTo>
                <a:close/>
              </a:path>
            </a:pathLst>
          </a:custGeom>
          <a:solidFill>
            <a:srgbClr val="56AFB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任意多边形 22">
            <a:extLst>
              <a:ext uri="{FF2B5EF4-FFF2-40B4-BE49-F238E27FC236}">
                <a16:creationId xmlns:a16="http://schemas.microsoft.com/office/drawing/2014/main" id="{E4B4587B-1578-4EB9-9A68-B4BD959AD565}"/>
              </a:ext>
            </a:extLst>
          </p:cNvPr>
          <p:cNvSpPr/>
          <p:nvPr/>
        </p:nvSpPr>
        <p:spPr>
          <a:xfrm rot="2700000">
            <a:off x="5271251" y="2044599"/>
            <a:ext cx="1060450" cy="1074737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219839" y="192605"/>
              </a:cxn>
              <a:cxn ang="0">
                <a:pos x="424172" y="221536"/>
              </a:cxn>
              <a:cxn ang="0">
                <a:pos x="463994" y="191041"/>
              </a:cxn>
              <a:cxn ang="0">
                <a:pos x="1055707" y="0"/>
              </a:cxn>
              <a:cxn ang="0">
                <a:pos x="1062267" y="334450"/>
              </a:cxn>
              <a:cxn ang="0">
                <a:pos x="334546" y="1076511"/>
              </a:cxn>
              <a:cxn ang="0">
                <a:pos x="0" y="1076511"/>
              </a:cxn>
              <a:cxn ang="0">
                <a:pos x="240001" y="398833"/>
              </a:cxn>
              <a:cxn ang="0">
                <a:pos x="247806" y="390085"/>
              </a:cxn>
            </a:cxnLst>
            <a:rect l="txL" t="txT" r="txR" b="tx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lnTo>
                  <a:pt x="219275" y="192128"/>
                </a:ln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心形 9">
            <a:extLst>
              <a:ext uri="{FF2B5EF4-FFF2-40B4-BE49-F238E27FC236}">
                <a16:creationId xmlns:a16="http://schemas.microsoft.com/office/drawing/2014/main" id="{9526BE9C-B5A9-41E0-874F-7A114799BA45}"/>
              </a:ext>
            </a:extLst>
          </p:cNvPr>
          <p:cNvSpPr/>
          <p:nvPr/>
        </p:nvSpPr>
        <p:spPr>
          <a:xfrm>
            <a:off x="5650663" y="1703286"/>
            <a:ext cx="352425" cy="292100"/>
          </a:xfrm>
          <a:custGeom>
            <a:avLst/>
            <a:gdLst>
              <a:gd name="txL" fmla="*/ 5037 w 21600"/>
              <a:gd name="txT" fmla="*/ 2277 h 21600"/>
              <a:gd name="txR" fmla="*/ 16557 w 21600"/>
              <a:gd name="txB" fmla="*/ 13677 h 21600"/>
            </a:gdLst>
            <a:ahLst/>
            <a:cxnLst>
              <a:cxn ang="17694720">
                <a:pos x="47170177" y="5408543"/>
              </a:cxn>
              <a:cxn ang="11796480">
                <a:pos x="12717697" y="26708975"/>
              </a:cxn>
              <a:cxn ang="5898240">
                <a:pos x="47170177" y="53417950"/>
              </a:cxn>
              <a:cxn ang="0">
                <a:pos x="81101705" y="26708975"/>
              </a:cxn>
            </a:cxnLst>
            <a:rect l="txL" t="txT" r="txR" b="tx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" name="组合 14">
            <a:extLst>
              <a:ext uri="{FF2B5EF4-FFF2-40B4-BE49-F238E27FC236}">
                <a16:creationId xmlns:a16="http://schemas.microsoft.com/office/drawing/2014/main" id="{FA834659-6E30-4024-9F06-B39F281AAB03}"/>
              </a:ext>
            </a:extLst>
          </p:cNvPr>
          <p:cNvGrpSpPr/>
          <p:nvPr/>
        </p:nvGrpSpPr>
        <p:grpSpPr>
          <a:xfrm>
            <a:off x="7281026" y="3170136"/>
            <a:ext cx="225425" cy="563563"/>
            <a:chOff x="0" y="0"/>
            <a:chExt cx="224872" cy="564609"/>
          </a:xfrm>
          <a:solidFill>
            <a:srgbClr val="E68393"/>
          </a:solidFill>
        </p:grpSpPr>
        <p:sp>
          <p:nvSpPr>
            <p:cNvPr id="11" name="椭圆 15">
              <a:extLst>
                <a:ext uri="{FF2B5EF4-FFF2-40B4-BE49-F238E27FC236}">
                  <a16:creationId xmlns:a16="http://schemas.microsoft.com/office/drawing/2014/main" id="{59C89496-35DD-4F08-A079-E88FDAB2F591}"/>
                </a:ext>
              </a:extLst>
            </p:cNvPr>
            <p:cNvSpPr/>
            <p:nvPr/>
          </p:nvSpPr>
          <p:spPr>
            <a:xfrm>
              <a:off x="69912" y="0"/>
              <a:ext cx="90487" cy="904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id="{2242FAD3-75A1-4B18-AA6F-B7919C19072D}"/>
                </a:ext>
              </a:extLst>
            </p:cNvPr>
            <p:cNvSpPr/>
            <p:nvPr/>
          </p:nvSpPr>
          <p:spPr>
            <a:xfrm>
              <a:off x="56189" y="162997"/>
              <a:ext cx="112763" cy="154601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3" name="组合 18">
            <a:extLst>
              <a:ext uri="{FF2B5EF4-FFF2-40B4-BE49-F238E27FC236}">
                <a16:creationId xmlns:a16="http://schemas.microsoft.com/office/drawing/2014/main" id="{006A1B42-E65A-4C45-B8EA-AF8C225DCB5E}"/>
              </a:ext>
            </a:extLst>
          </p:cNvPr>
          <p:cNvGrpSpPr/>
          <p:nvPr/>
        </p:nvGrpSpPr>
        <p:grpSpPr>
          <a:xfrm>
            <a:off x="3972676" y="3257449"/>
            <a:ext cx="439737" cy="311150"/>
            <a:chOff x="0" y="0"/>
            <a:chExt cx="439857" cy="311768"/>
          </a:xfrm>
          <a:solidFill>
            <a:schemeClr val="accent1"/>
          </a:solidFill>
        </p:grpSpPr>
        <p:grpSp>
          <p:nvGrpSpPr>
            <p:cNvPr id="14" name="组合 19">
              <a:extLst>
                <a:ext uri="{FF2B5EF4-FFF2-40B4-BE49-F238E27FC236}">
                  <a16:creationId xmlns:a16="http://schemas.microsoft.com/office/drawing/2014/main" id="{DB48658C-B1EB-4E2B-9A6E-6C54CEF3FB92}"/>
                </a:ext>
              </a:extLst>
            </p:cNvPr>
            <p:cNvGrpSpPr/>
            <p:nvPr/>
          </p:nvGrpSpPr>
          <p:grpSpPr>
            <a:xfrm>
              <a:off x="0" y="43261"/>
              <a:ext cx="439857" cy="268507"/>
              <a:chOff x="0" y="0"/>
              <a:chExt cx="439857" cy="268507"/>
            </a:xfrm>
            <a:grpFill/>
          </p:grpSpPr>
          <p:grpSp>
            <p:nvGrpSpPr>
              <p:cNvPr id="15" name="组合 21">
                <a:extLst>
                  <a:ext uri="{FF2B5EF4-FFF2-40B4-BE49-F238E27FC236}">
                    <a16:creationId xmlns:a16="http://schemas.microsoft.com/office/drawing/2014/main" id="{7681211B-301D-4FBD-BDB9-5017473F2D9D}"/>
                  </a:ext>
                </a:extLst>
              </p:cNvPr>
              <p:cNvGrpSpPr/>
              <p:nvPr/>
            </p:nvGrpSpPr>
            <p:grpSpPr>
              <a:xfrm>
                <a:off x="0" y="20559"/>
                <a:ext cx="439857" cy="24689"/>
                <a:chOff x="0" y="0"/>
                <a:chExt cx="439857" cy="24689"/>
              </a:xfrm>
              <a:grpFill/>
            </p:grpSpPr>
            <p:sp>
              <p:nvSpPr>
                <p:cNvPr id="19" name="矩形 25">
                  <a:extLst>
                    <a:ext uri="{FF2B5EF4-FFF2-40B4-BE49-F238E27FC236}">
                      <a16:creationId xmlns:a16="http://schemas.microsoft.com/office/drawing/2014/main" id="{F6640E26-0844-4AED-AD5F-DBDB10DE8C92}"/>
                    </a:ext>
                  </a:extLst>
                </p:cNvPr>
                <p:cNvSpPr/>
                <p:nvPr/>
              </p:nvSpPr>
              <p:spPr>
                <a:xfrm rot="-2220000">
                  <a:off x="0" y="0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  <p:sp>
              <p:nvSpPr>
                <p:cNvPr id="20" name="矩形 26">
                  <a:extLst>
                    <a:ext uri="{FF2B5EF4-FFF2-40B4-BE49-F238E27FC236}">
                      <a16:creationId xmlns:a16="http://schemas.microsoft.com/office/drawing/2014/main" id="{395AC094-952B-4028-9EDD-CF2F512F63FF}"/>
                    </a:ext>
                  </a:extLst>
                </p:cNvPr>
                <p:cNvSpPr/>
                <p:nvPr/>
              </p:nvSpPr>
              <p:spPr>
                <a:xfrm rot="2220000" flipH="1">
                  <a:off x="187857" y="1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</p:grpSp>
          <p:sp>
            <p:nvSpPr>
              <p:cNvPr id="16" name="等腰三角形 22">
                <a:extLst>
                  <a:ext uri="{FF2B5EF4-FFF2-40B4-BE49-F238E27FC236}">
                    <a16:creationId xmlns:a16="http://schemas.microsoft.com/office/drawing/2014/main" id="{F86AC693-B559-4C45-8DFB-D227EEB22704}"/>
                  </a:ext>
                </a:extLst>
              </p:cNvPr>
              <p:cNvSpPr/>
              <p:nvPr/>
            </p:nvSpPr>
            <p:spPr>
              <a:xfrm>
                <a:off x="68555" y="0"/>
                <a:ext cx="302746" cy="12780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7" name="矩形 23">
                <a:extLst>
                  <a:ext uri="{FF2B5EF4-FFF2-40B4-BE49-F238E27FC236}">
                    <a16:creationId xmlns:a16="http://schemas.microsoft.com/office/drawing/2014/main" id="{4E57F774-9B74-4410-A291-5475D8DB3774}"/>
                  </a:ext>
                </a:extLst>
              </p:cNvPr>
              <p:cNvSpPr/>
              <p:nvPr/>
            </p:nvSpPr>
            <p:spPr>
              <a:xfrm>
                <a:off x="68082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8" name="矩形 24">
                <a:extLst>
                  <a:ext uri="{FF2B5EF4-FFF2-40B4-BE49-F238E27FC236}">
                    <a16:creationId xmlns:a16="http://schemas.microsoft.com/office/drawing/2014/main" id="{4ED5A510-FD14-4CCB-8ED8-63CD148D2F17}"/>
                  </a:ext>
                </a:extLst>
              </p:cNvPr>
              <p:cNvSpPr/>
              <p:nvPr/>
            </p:nvSpPr>
            <p:spPr>
              <a:xfrm>
                <a:off x="262846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</p:grpSp>
      </p:grpSp>
      <p:grpSp>
        <p:nvGrpSpPr>
          <p:cNvPr id="21" name="组合 27">
            <a:extLst>
              <a:ext uri="{FF2B5EF4-FFF2-40B4-BE49-F238E27FC236}">
                <a16:creationId xmlns:a16="http://schemas.microsoft.com/office/drawing/2014/main" id="{C9E50703-02D8-4A88-A5F1-B600C821C2D6}"/>
              </a:ext>
            </a:extLst>
          </p:cNvPr>
          <p:cNvGrpSpPr/>
          <p:nvPr/>
        </p:nvGrpSpPr>
        <p:grpSpPr>
          <a:xfrm>
            <a:off x="5593513" y="4843361"/>
            <a:ext cx="465138" cy="417513"/>
            <a:chOff x="0" y="0"/>
            <a:chExt cx="465358" cy="418456"/>
          </a:xfrm>
          <a:solidFill>
            <a:srgbClr val="56AFBC"/>
          </a:solidFill>
        </p:grpSpPr>
        <p:grpSp>
          <p:nvGrpSpPr>
            <p:cNvPr id="22" name="组合 28">
              <a:extLst>
                <a:ext uri="{FF2B5EF4-FFF2-40B4-BE49-F238E27FC236}">
                  <a16:creationId xmlns:a16="http://schemas.microsoft.com/office/drawing/2014/main" id="{623ACE4F-1F8D-47AF-A002-60ED7A111F95}"/>
                </a:ext>
              </a:extLst>
            </p:cNvPr>
            <p:cNvGrpSpPr/>
            <p:nvPr/>
          </p:nvGrpSpPr>
          <p:grpSpPr>
            <a:xfrm>
              <a:off x="0" y="0"/>
              <a:ext cx="460390" cy="418456"/>
              <a:chOff x="0" y="0"/>
              <a:chExt cx="460390" cy="418456"/>
            </a:xfrm>
            <a:grpFill/>
          </p:grpSpPr>
          <p:sp>
            <p:nvSpPr>
              <p:cNvPr id="25" name="任意多边形 31">
                <a:extLst>
                  <a:ext uri="{FF2B5EF4-FFF2-40B4-BE49-F238E27FC236}">
                    <a16:creationId xmlns:a16="http://schemas.microsoft.com/office/drawing/2014/main" id="{EDFB484A-6692-45B1-A265-653151EE7FCB}"/>
                  </a:ext>
                </a:extLst>
              </p:cNvPr>
              <p:cNvSpPr/>
              <p:nvPr/>
            </p:nvSpPr>
            <p:spPr>
              <a:xfrm>
                <a:off x="53155" y="0"/>
                <a:ext cx="407235" cy="357637"/>
              </a:xfrm>
              <a:custGeom>
                <a:avLst/>
                <a:gdLst>
                  <a:gd name="txL" fmla="*/ 0 w 407235"/>
                  <a:gd name="txT" fmla="*/ 0 h 357637"/>
                  <a:gd name="txR" fmla="*/ 407235 w 407235"/>
                  <a:gd name="txB" fmla="*/ 357637 h 357637"/>
                </a:gdLst>
                <a:ahLst/>
                <a:cxnLst>
                  <a:cxn ang="0">
                    <a:pos x="7668" y="305095"/>
                  </a:cxn>
                  <a:cxn ang="0">
                    <a:pos x="7668" y="226514"/>
                  </a:cxn>
                  <a:cxn ang="0">
                    <a:pos x="74343" y="128882"/>
                  </a:cxn>
                  <a:cxn ang="0">
                    <a:pos x="245793" y="43157"/>
                  </a:cxn>
                  <a:cxn ang="0">
                    <a:pos x="402955" y="295"/>
                  </a:cxn>
                  <a:cxn ang="0">
                    <a:pos x="360093" y="26489"/>
                  </a:cxn>
                  <a:cxn ang="0">
                    <a:pos x="331518" y="69351"/>
                  </a:cxn>
                  <a:cxn ang="0">
                    <a:pos x="279130" y="209845"/>
                  </a:cxn>
                  <a:cxn ang="0">
                    <a:pos x="212455" y="305095"/>
                  </a:cxn>
                  <a:cxn ang="0">
                    <a:pos x="121967" y="355101"/>
                  </a:cxn>
                  <a:cxn ang="0">
                    <a:pos x="45768" y="345576"/>
                  </a:cxn>
                  <a:cxn ang="0">
                    <a:pos x="7668" y="305095"/>
                  </a:cxn>
                </a:cxnLst>
                <a:rect l="txL" t="txT" r="txR" b="tx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任意多边形 32">
                <a:extLst>
                  <a:ext uri="{FF2B5EF4-FFF2-40B4-BE49-F238E27FC236}">
                    <a16:creationId xmlns:a16="http://schemas.microsoft.com/office/drawing/2014/main" id="{922C53A0-0DEA-40BE-B1DF-F0E76B8F09E5}"/>
                  </a:ext>
                </a:extLst>
              </p:cNvPr>
              <p:cNvSpPr/>
              <p:nvPr/>
            </p:nvSpPr>
            <p:spPr>
              <a:xfrm>
                <a:off x="0" y="296819"/>
                <a:ext cx="95196" cy="121637"/>
              </a:xfrm>
              <a:custGeom>
                <a:avLst/>
                <a:gdLst>
                  <a:gd name="txL" fmla="*/ 0 w 151739"/>
                  <a:gd name="txT" fmla="*/ 0 h 131899"/>
                  <a:gd name="txR" fmla="*/ 151739 w 151739"/>
                  <a:gd name="txB" fmla="*/ 131899 h 131899"/>
                </a:gdLst>
                <a:ahLst/>
                <a:cxnLst>
                  <a:cxn ang="0">
                    <a:pos x="36660" y="8926"/>
                  </a:cxn>
                  <a:cxn ang="0">
                    <a:pos x="16465" y="69792"/>
                  </a:cxn>
                  <a:cxn ang="0">
                    <a:pos x="7185" y="102936"/>
                  </a:cxn>
                  <a:cxn ang="0">
                    <a:pos x="2" y="86601"/>
                  </a:cxn>
                  <a:cxn ang="0">
                    <a:pos x="10585" y="49249"/>
                  </a:cxn>
                  <a:cxn ang="0">
                    <a:pos x="32067" y="3009"/>
                  </a:cxn>
                  <a:cxn ang="0">
                    <a:pos x="36660" y="8926"/>
                  </a:cxn>
                </a:cxnLst>
                <a:rect l="txL" t="txT" r="txR" b="tx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" name="任意多边形 29">
              <a:extLst>
                <a:ext uri="{FF2B5EF4-FFF2-40B4-BE49-F238E27FC236}">
                  <a16:creationId xmlns:a16="http://schemas.microsoft.com/office/drawing/2014/main" id="{1C7C06D4-61A1-4BD5-BA95-192B04A23830}"/>
                </a:ext>
              </a:extLst>
            </p:cNvPr>
            <p:cNvSpPr/>
            <p:nvPr/>
          </p:nvSpPr>
          <p:spPr>
            <a:xfrm>
              <a:off x="141938" y="0"/>
              <a:ext cx="323420" cy="355925"/>
            </a:xfrm>
            <a:custGeom>
              <a:avLst/>
              <a:gdLst>
                <a:gd name="txL" fmla="*/ 0 w 323420"/>
                <a:gd name="txT" fmla="*/ 0 h 355925"/>
                <a:gd name="txR" fmla="*/ 323420 w 323420"/>
                <a:gd name="txB" fmla="*/ 355925 h 355925"/>
              </a:gdLst>
              <a:ahLst/>
              <a:cxnLst>
                <a:cxn ang="0">
                  <a:pos x="319140" y="295"/>
                </a:cxn>
                <a:cxn ang="0">
                  <a:pos x="276278" y="26489"/>
                </a:cxn>
                <a:cxn ang="0">
                  <a:pos x="247703" y="69351"/>
                </a:cxn>
                <a:cxn ang="0">
                  <a:pos x="195315" y="209845"/>
                </a:cxn>
                <a:cxn ang="0">
                  <a:pos x="128640" y="305095"/>
                </a:cxn>
                <a:cxn ang="0">
                  <a:pos x="84656" y="336177"/>
                </a:cxn>
                <a:cxn ang="0">
                  <a:pos x="36710" y="355132"/>
                </a:cxn>
                <a:cxn ang="0">
                  <a:pos x="0" y="355925"/>
                </a:cxn>
                <a:cxn ang="0">
                  <a:pos x="82794" y="77974"/>
                </a:cxn>
                <a:cxn ang="0">
                  <a:pos x="115655" y="62635"/>
                </a:cxn>
                <a:cxn ang="0">
                  <a:pos x="161978" y="43157"/>
                </a:cxn>
                <a:cxn ang="0">
                  <a:pos x="319140" y="295"/>
                </a:cxn>
              </a:cxnLst>
              <a:rect l="txL" t="txT" r="txR" b="tx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任意多边形 30">
              <a:extLst>
                <a:ext uri="{FF2B5EF4-FFF2-40B4-BE49-F238E27FC236}">
                  <a16:creationId xmlns:a16="http://schemas.microsoft.com/office/drawing/2014/main" id="{4D878845-8E98-4F82-A3E8-0BA228CB4D03}"/>
                </a:ext>
              </a:extLst>
            </p:cNvPr>
            <p:cNvSpPr/>
            <p:nvPr/>
          </p:nvSpPr>
          <p:spPr>
            <a:xfrm>
              <a:off x="67920" y="135454"/>
              <a:ext cx="181927" cy="183765"/>
            </a:xfrm>
            <a:custGeom>
              <a:avLst/>
              <a:gdLst>
                <a:gd name="txL" fmla="*/ 0 w 181927"/>
                <a:gd name="txT" fmla="*/ 0 h 183765"/>
                <a:gd name="txR" fmla="*/ 181927 w 181927"/>
                <a:gd name="txB" fmla="*/ 183765 h 183765"/>
              </a:gdLst>
              <a:ahLst/>
              <a:cxnLst>
                <a:cxn ang="0">
                  <a:pos x="5402" y="166742"/>
                </a:cxn>
                <a:cxn ang="0">
                  <a:pos x="95890" y="64349"/>
                </a:cxn>
                <a:cxn ang="0">
                  <a:pos x="181615" y="55"/>
                </a:cxn>
                <a:cxn ang="0">
                  <a:pos x="122084" y="54824"/>
                </a:cxn>
                <a:cxn ang="0">
                  <a:pos x="53027" y="133405"/>
                </a:cxn>
                <a:cxn ang="0">
                  <a:pos x="14927" y="181030"/>
                </a:cxn>
                <a:cxn ang="0">
                  <a:pos x="5402" y="166742"/>
                </a:cxn>
              </a:cxnLst>
              <a:rect l="txL" t="txT" r="txR" b="tx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文本框 22">
            <a:extLst>
              <a:ext uri="{FF2B5EF4-FFF2-40B4-BE49-F238E27FC236}">
                <a16:creationId xmlns:a16="http://schemas.microsoft.com/office/drawing/2014/main" id="{50EE68DA-291F-4B52-8A3A-53B33885BD2F}"/>
              </a:ext>
            </a:extLst>
          </p:cNvPr>
          <p:cNvSpPr txBox="1"/>
          <p:nvPr/>
        </p:nvSpPr>
        <p:spPr>
          <a:xfrm>
            <a:off x="5148655" y="2641125"/>
            <a:ext cx="13019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endParaRPr lang="en-US" altLang="zh-CN" sz="4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r>
              <a:rPr lang="en-US" altLang="zh-CN" sz="4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4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7EF302-17A5-4F20-BD10-12A501A4B439}"/>
              </a:ext>
            </a:extLst>
          </p:cNvPr>
          <p:cNvSpPr txBox="1"/>
          <p:nvPr/>
        </p:nvSpPr>
        <p:spPr>
          <a:xfrm flipH="1">
            <a:off x="1847850" y="942579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kĩ năng đặt tính phép cộng (có nhớ)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8E578A-F873-41AC-9C04-92CDB7FA3630}"/>
              </a:ext>
            </a:extLst>
          </p:cNvPr>
          <p:cNvSpPr txBox="1"/>
          <p:nvPr/>
        </p:nvSpPr>
        <p:spPr>
          <a:xfrm flipH="1">
            <a:off x="2436188" y="5209084"/>
            <a:ext cx="7334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tính bằng cách đặt tính hoặc tính nhẩm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95939B-72CA-4734-A97D-AACD474AEF13}"/>
              </a:ext>
            </a:extLst>
          </p:cNvPr>
          <p:cNvSpPr txBox="1"/>
          <p:nvPr/>
        </p:nvSpPr>
        <p:spPr>
          <a:xfrm flipH="1">
            <a:off x="0" y="3117600"/>
            <a:ext cx="4540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được 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số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54914F-4F8D-4873-BAA6-B7FAFB87382B}"/>
              </a:ext>
            </a:extLst>
          </p:cNvPr>
          <p:cNvSpPr txBox="1"/>
          <p:nvPr/>
        </p:nvSpPr>
        <p:spPr>
          <a:xfrm flipH="1">
            <a:off x="7759280" y="2579570"/>
            <a:ext cx="4242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được bài toán liên quan đến phép cộng có nhớ.</a:t>
            </a:r>
          </a:p>
        </p:txBody>
      </p:sp>
    </p:spTree>
    <p:extLst>
      <p:ext uri="{BB962C8B-B14F-4D97-AF65-F5344CB8AC3E}">
        <p14:creationId xmlns:p14="http://schemas.microsoft.com/office/powerpoint/2010/main" val="244104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370435"/>
            <a:ext cx="3250834" cy="2242458"/>
            <a:chOff x="358880" y="-528402"/>
            <a:chExt cx="3287173" cy="2515060"/>
          </a:xfrm>
        </p:grpSpPr>
        <p:sp>
          <p:nvSpPr>
            <p:cNvPr id="3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2594493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6" y="1714212"/>
            <a:ext cx="3664752" cy="2620212"/>
          </a:xfrm>
          <a:prstGeom prst="rect">
            <a:avLst/>
          </a:prstGeom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19" y="1714212"/>
            <a:ext cx="3664752" cy="2620212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05" y="1714212"/>
            <a:ext cx="3664752" cy="26202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289" y="2731930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a) 41 + 19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0972" y="2731930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b) 67 + 3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55858" y="2731930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c) 76 + 14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23448" y="2734727"/>
            <a:ext cx="111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60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95115" y="2734727"/>
            <a:ext cx="111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70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02881" y="2734727"/>
            <a:ext cx="111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90</a:t>
            </a:r>
          </a:p>
        </p:txBody>
      </p:sp>
      <p:pic>
        <p:nvPicPr>
          <p:cNvPr id="19" name="图片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2881" y="206488"/>
            <a:ext cx="1355419" cy="1359929"/>
          </a:xfrm>
          <a:prstGeom prst="rect">
            <a:avLst/>
          </a:prstGeom>
        </p:spPr>
      </p:pic>
      <p:pic>
        <p:nvPicPr>
          <p:cNvPr id="28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36" y="5039260"/>
            <a:ext cx="5309989" cy="1820328"/>
          </a:xfrm>
          <a:prstGeom prst="rect">
            <a:avLst/>
          </a:prstGeom>
        </p:spPr>
      </p:pic>
      <p:pic>
        <p:nvPicPr>
          <p:cNvPr id="29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115" y="5039260"/>
            <a:ext cx="5309989" cy="182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9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30819" r="28803" b="29303"/>
          <a:stretch/>
        </p:blipFill>
        <p:spPr bwMode="auto">
          <a:xfrm>
            <a:off x="360268" y="1994657"/>
            <a:ext cx="5932019" cy="343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370435"/>
            <a:ext cx="9515339" cy="2242458"/>
            <a:chOff x="358880" y="-528402"/>
            <a:chExt cx="9621705" cy="2515060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8929025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Đường bay của bạn nào dài nhất?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0" t="30819" r="61495" b="61182"/>
          <a:stretch/>
        </p:blipFill>
        <p:spPr bwMode="auto">
          <a:xfrm>
            <a:off x="7275721" y="1800319"/>
            <a:ext cx="1317174" cy="116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958" b="59896" l="32059" r="40000">
                        <a14:foregroundMark x1="35294" y1="58464" x2="35294" y2="58464"/>
                        <a14:foregroundMark x1="35441" y1="56771" x2="35441" y2="56771"/>
                        <a14:foregroundMark x1="36397" y1="56380" x2="36397" y2="56380"/>
                        <a14:foregroundMark x1="36691" y1="55599" x2="36691" y2="55599"/>
                        <a14:foregroundMark x1="36912" y1="55078" x2="36912" y2="55078"/>
                        <a14:foregroundMark x1="33676" y1="53125" x2="33676" y2="53125"/>
                        <a14:foregroundMark x1="34118" y1="52995" x2="34118" y2="52995"/>
                        <a14:foregroundMark x1="34338" y1="52995" x2="34338" y2="52995"/>
                        <a14:foregroundMark x1="34779" y1="52865" x2="34779" y2="52865"/>
                        <a14:foregroundMark x1="35147" y1="52865" x2="35294" y2="52734"/>
                        <a14:foregroundMark x1="35515" y1="52604" x2="35515" y2="52604"/>
                        <a14:foregroundMark x1="35662" y1="52604" x2="37353" y2="53255"/>
                        <a14:foregroundMark x1="38971" y1="53255" x2="38971" y2="53255"/>
                        <a14:foregroundMark x1="39044" y1="52995" x2="39044" y2="52995"/>
                        <a14:foregroundMark x1="39044" y1="51953" x2="39044" y2="51953"/>
                        <a14:backgroundMark x1="39779" y1="57292" x2="39779" y2="57292"/>
                        <a14:backgroundMark x1="35074" y1="56771" x2="35074" y2="56771"/>
                        <a14:backgroundMark x1="34706" y1="56120" x2="34706" y2="56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48876" r="60034" b="41538"/>
          <a:stretch/>
        </p:blipFill>
        <p:spPr bwMode="auto">
          <a:xfrm>
            <a:off x="7069923" y="3162470"/>
            <a:ext cx="1522972" cy="10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803" b="67295" l="33020" r="38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59991" r="60366" b="31893"/>
          <a:stretch/>
        </p:blipFill>
        <p:spPr bwMode="auto">
          <a:xfrm>
            <a:off x="6805508" y="4362330"/>
            <a:ext cx="1911313" cy="119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028364" y="2238432"/>
            <a:ext cx="1701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61 cm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28364" y="3418793"/>
            <a:ext cx="1701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63 cm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28363" y="4809070"/>
            <a:ext cx="1701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51 cm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809" y="5427705"/>
            <a:ext cx="113121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Vậy đường bay của bạn              là dài nhất: 63 cm</a:t>
            </a: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958" b="59896" l="32059" r="40000">
                        <a14:foregroundMark x1="35294" y1="58464" x2="35294" y2="58464"/>
                        <a14:foregroundMark x1="35441" y1="56771" x2="35441" y2="56771"/>
                        <a14:foregroundMark x1="36397" y1="56380" x2="36397" y2="56380"/>
                        <a14:foregroundMark x1="36691" y1="55599" x2="36691" y2="55599"/>
                        <a14:foregroundMark x1="36912" y1="55078" x2="36912" y2="55078"/>
                        <a14:foregroundMark x1="33676" y1="53125" x2="33676" y2="53125"/>
                        <a14:foregroundMark x1="34118" y1="52995" x2="34118" y2="52995"/>
                        <a14:foregroundMark x1="34338" y1="52995" x2="34338" y2="52995"/>
                        <a14:foregroundMark x1="34779" y1="52865" x2="34779" y2="52865"/>
                        <a14:foregroundMark x1="35147" y1="52865" x2="35294" y2="52734"/>
                        <a14:foregroundMark x1="35515" y1="52604" x2="35515" y2="52604"/>
                        <a14:foregroundMark x1="35662" y1="52604" x2="37353" y2="53255"/>
                        <a14:foregroundMark x1="38971" y1="53255" x2="38971" y2="53255"/>
                        <a14:foregroundMark x1="39044" y1="52995" x2="39044" y2="52995"/>
                        <a14:foregroundMark x1="39044" y1="51953" x2="39044" y2="51953"/>
                        <a14:backgroundMark x1="39779" y1="57292" x2="39779" y2="57292"/>
                        <a14:backgroundMark x1="35074" y1="56771" x2="35074" y2="56771"/>
                        <a14:backgroundMark x1="34706" y1="56120" x2="34706" y2="56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48876" r="60034" b="41538"/>
          <a:stretch/>
        </p:blipFill>
        <p:spPr bwMode="auto">
          <a:xfrm>
            <a:off x="6203772" y="5427705"/>
            <a:ext cx="1026539" cy="72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图片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9470" y="164473"/>
            <a:ext cx="1355419" cy="13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9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2" t="37066" r="28601" b="29679"/>
          <a:stretch/>
        </p:blipFill>
        <p:spPr bwMode="auto">
          <a:xfrm>
            <a:off x="3519578" y="1708030"/>
            <a:ext cx="4727275" cy="212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805148"/>
            <a:ext cx="12045000" cy="2423237"/>
            <a:chOff x="358880" y="-528402"/>
            <a:chExt cx="12179644" cy="2717815"/>
          </a:xfrm>
        </p:grpSpPr>
        <p:sp>
          <p:nvSpPr>
            <p:cNvPr id="10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729127"/>
              <a:ext cx="11486964" cy="146028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Nam có 38 viên bi. Rô–bốt có 34 viên bi. Hỏi 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Nam và Rô-bốt có tất cả bao nhiêu viên bi?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66730" y="3340178"/>
            <a:ext cx="514562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Nam        : 38 viên bi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Rô-bốt    : 34 viên bi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... viên bi?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85347" y="3379726"/>
            <a:ext cx="745071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Nam và Rô-bốt có tất cả số viên bi là: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38 + 34 = 72 (viên bi)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Đáp số: 72 viên bi</a:t>
            </a:r>
          </a:p>
          <a:p>
            <a:pPr algn="ctr">
              <a:lnSpc>
                <a:spcPct val="150000"/>
              </a:lnSpc>
            </a:pP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150845" y="870997"/>
            <a:ext cx="855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07117" y="870997"/>
            <a:ext cx="16620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061064" y="870997"/>
            <a:ext cx="16620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83215" y="870997"/>
            <a:ext cx="1143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41476" y="1401358"/>
            <a:ext cx="48896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045" y="350505"/>
            <a:ext cx="1355419" cy="13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5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59" t="30448" r="26697" b="43910"/>
          <a:stretch/>
        </p:blipFill>
        <p:spPr bwMode="auto">
          <a:xfrm>
            <a:off x="2062016" y="2010074"/>
            <a:ext cx="8327460" cy="271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73387" y="-565307"/>
            <a:ext cx="11761042" cy="2242458"/>
            <a:chOff x="255887" y="-528402"/>
            <a:chExt cx="11892516" cy="2515060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03480" y="480059"/>
              <a:ext cx="11144923" cy="1323621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Ba bể cá A, B, C có mực nước khác nhau như 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hình vẽ dưới đây: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887" y="-528402"/>
              <a:ext cx="1909678" cy="251506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65941" y="4733926"/>
            <a:ext cx="11368556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a) Mực nước ở bể B cao hơn mực nước ở bể A bao nhiêu xăng-ti-mét?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520" y="5620191"/>
            <a:ext cx="11368556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b) Mực nước ở bể C cao hơn mực nước ở bể A bao nhiêu xăng-ti-mét?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941" y="4833004"/>
            <a:ext cx="113685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a) Mực nước ở bể B cao hơn mực nước ở bể A: 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6cm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520" y="5653079"/>
            <a:ext cx="11368556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b) Mực nước ở bể C cao hơn mực nước ở bể A: 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 + 6 = 21 cm</a:t>
            </a:r>
          </a:p>
        </p:txBody>
      </p:sp>
    </p:spTree>
    <p:extLst>
      <p:ext uri="{BB962C8B-B14F-4D97-AF65-F5344CB8AC3E}">
        <p14:creationId xmlns:p14="http://schemas.microsoft.com/office/powerpoint/2010/main" val="279549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allAtOnce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59" t="30448" r="26697" b="43910"/>
          <a:stretch/>
        </p:blipFill>
        <p:spPr bwMode="auto">
          <a:xfrm>
            <a:off x="2062016" y="2010074"/>
            <a:ext cx="8327460" cy="271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22635" y="-330207"/>
            <a:ext cx="11761042" cy="1920353"/>
            <a:chOff x="255887" y="-528402"/>
            <a:chExt cx="11892516" cy="2515061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03480" y="480061"/>
              <a:ext cx="11144923" cy="1506598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Ba bể cá A, B, C có mực nước khác nhau như 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hình vẽ dưới đây: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887" y="-528402"/>
              <a:ext cx="1909678" cy="251506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17956" y="4436402"/>
            <a:ext cx="1161918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c) Sau khi bạn Nam bỏ thêm một số hòn đá cảnh vào bể B thì mực nước ỏ bể B tăng thêm 5cm. Hỏi lúc này mực nước ở bể B cao hơn mực nước ở bể A bao nhiêu xăng-ti-mét?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20" y="5073628"/>
            <a:ext cx="11619187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c) Lúc này mực nước ở bể B cao hơn mực nước ở bể A: 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11cm</a:t>
            </a:r>
          </a:p>
        </p:txBody>
      </p:sp>
    </p:spTree>
    <p:extLst>
      <p:ext uri="{BB962C8B-B14F-4D97-AF65-F5344CB8AC3E}">
        <p14:creationId xmlns:p14="http://schemas.microsoft.com/office/powerpoint/2010/main" val="262385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59"/>
            <a:ext cx="12190413" cy="713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39" y="4750900"/>
            <a:ext cx="2742843" cy="260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1293" y="5259018"/>
            <a:ext cx="2965934" cy="126188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3700" b="1" dirty="0">
                <a:solidFill>
                  <a:srgbClr val="009900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/>
            <a:r>
              <a:rPr lang="en-US" sz="3700" b="1" dirty="0">
                <a:solidFill>
                  <a:srgbClr val="009900"/>
                </a:solidFill>
                <a:latin typeface="UTM Azuki" panose="02040603050506020204" pitchFamily="18" charset="0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331" y="21666"/>
            <a:ext cx="2279353" cy="96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1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9" y="0"/>
            <a:ext cx="12538712" cy="70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942" y="1215467"/>
            <a:ext cx="1074959" cy="113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96" y="3543239"/>
            <a:ext cx="2332250" cy="69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59" y="3676451"/>
            <a:ext cx="3410413" cy="102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901" y="720192"/>
            <a:ext cx="1193947" cy="136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0636" y="-431900"/>
            <a:ext cx="2106603" cy="247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867" y="1943100"/>
            <a:ext cx="1335140" cy="118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816" y="-25405"/>
            <a:ext cx="795724" cy="8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23" y="2714899"/>
            <a:ext cx="2332250" cy="69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74" y="2921676"/>
            <a:ext cx="1514992" cy="107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1057" y="2863001"/>
            <a:ext cx="1422215" cy="9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77" y="-25405"/>
            <a:ext cx="795724" cy="8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289" y="279465"/>
            <a:ext cx="4095406" cy="325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415" y="2664464"/>
            <a:ext cx="2244916" cy="76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7" y="-25405"/>
            <a:ext cx="788961" cy="76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6483" y="2693549"/>
            <a:ext cx="1020234" cy="89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71" y="-25405"/>
            <a:ext cx="812694" cy="8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319444" y="3140130"/>
            <a:ext cx="2618503" cy="174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72" y="-25406"/>
            <a:ext cx="803990" cy="77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2400079" y="4292727"/>
            <a:ext cx="1975272" cy="152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461" y="-25595"/>
            <a:ext cx="1083159" cy="9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884" y="3937912"/>
            <a:ext cx="3073000" cy="311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17" y="685959"/>
            <a:ext cx="1051295" cy="112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3" y="685959"/>
            <a:ext cx="1101511" cy="112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68" y="720193"/>
            <a:ext cx="1041787" cy="11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37" y="650490"/>
            <a:ext cx="1054867" cy="112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87" y="703923"/>
            <a:ext cx="1004984" cy="107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55" action="ppaction://hlinksldjump"/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355" y="703925"/>
            <a:ext cx="1004984" cy="107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20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7173</TotalTime>
  <Words>502</Words>
  <Application>Microsoft Office PowerPoint</Application>
  <PresentationFormat>Custom</PresentationFormat>
  <Paragraphs>61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16</vt:i4>
      </vt:variant>
    </vt:vector>
  </HeadingPairs>
  <TitlesOfParts>
    <vt:vector size="40" baseType="lpstr">
      <vt:lpstr>等线</vt:lpstr>
      <vt:lpstr>等线 Light</vt:lpstr>
      <vt:lpstr>宋体</vt:lpstr>
      <vt:lpstr>Arial</vt:lpstr>
      <vt:lpstr>Calibri</vt:lpstr>
      <vt:lpstr>iCiel Cadena</vt:lpstr>
      <vt:lpstr>iCiel Crocante</vt:lpstr>
      <vt:lpstr>iCiel Pony</vt:lpstr>
      <vt:lpstr>Impact</vt:lpstr>
      <vt:lpstr>ITC Avant Garde Std Bk</vt:lpstr>
      <vt:lpstr>LiHei Pro</vt:lpstr>
      <vt:lpstr>Signika</vt:lpstr>
      <vt:lpstr>UTM Azuki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Kim Quỳnh</cp:lastModifiedBy>
  <cp:revision>3772</cp:revision>
  <dcterms:created xsi:type="dcterms:W3CDTF">2015-12-01T09:06:39Z</dcterms:created>
  <dcterms:modified xsi:type="dcterms:W3CDTF">2021-11-14T09:50:18Z</dcterms:modified>
</cp:coreProperties>
</file>