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307" r:id="rId3"/>
    <p:sldId id="314" r:id="rId4"/>
    <p:sldId id="311" r:id="rId5"/>
    <p:sldId id="308" r:id="rId6"/>
    <p:sldId id="317" r:id="rId7"/>
    <p:sldId id="318" r:id="rId8"/>
    <p:sldId id="313" r:id="rId9"/>
    <p:sldId id="316" r:id="rId10"/>
    <p:sldId id="31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CC99FF"/>
    <a:srgbClr val="F29A5B"/>
    <a:srgbClr val="F7E3AD"/>
    <a:srgbClr val="865B3E"/>
    <a:srgbClr val="C8D85B"/>
    <a:srgbClr val="B09277"/>
    <a:srgbClr val="B09278"/>
    <a:srgbClr val="A6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2" autoAdjust="0"/>
    <p:restoredTop sz="94414" autoAdjust="0"/>
  </p:normalViewPr>
  <p:slideViewPr>
    <p:cSldViewPr snapToGrid="0" showGuides="1">
      <p:cViewPr>
        <p:scale>
          <a:sx n="66" d="100"/>
          <a:sy n="66" d="100"/>
        </p:scale>
        <p:origin x="630" y="48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1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00114" y="929211"/>
            <a:ext cx="3735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err="1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Bài</a:t>
            </a:r>
            <a:r>
              <a:rPr lang="en-US" altLang="zh-CN" sz="6000" b="1" dirty="0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16: </a:t>
            </a:r>
            <a:r>
              <a:rPr lang="en-US" altLang="zh-CN" sz="6000" b="1" dirty="0" err="1">
                <a:solidFill>
                  <a:srgbClr val="00B05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Lít</a:t>
            </a:r>
            <a:endParaRPr lang="zh-CN" altLang="en-US" sz="6000" b="1" dirty="0">
              <a:solidFill>
                <a:srgbClr val="00B05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1"/>
          <p:cNvSpPr txBox="1"/>
          <p:nvPr/>
        </p:nvSpPr>
        <p:spPr>
          <a:xfrm>
            <a:off x="6511464" y="2258147"/>
            <a:ext cx="2097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err="1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Tiết</a:t>
            </a:r>
            <a:r>
              <a:rPr lang="en-US" altLang="zh-CN" sz="5400" b="1" dirty="0">
                <a:solidFill>
                  <a:srgbClr val="FF0000"/>
                </a:solidFill>
                <a:latin typeface="iCiel Crocante" panose="02000000000000000000" pitchFamily="2" charset="0"/>
                <a:ea typeface="微软雅黑" panose="020B0503020204020204" pitchFamily="34" charset="-122"/>
              </a:rPr>
              <a:t> 2</a:t>
            </a:r>
            <a:endParaRPr lang="zh-CN" altLang="en-US" sz="5400" b="1" dirty="0">
              <a:solidFill>
                <a:srgbClr val="FF0000"/>
              </a:solidFill>
              <a:latin typeface="iCiel Crocante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Làm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quen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phép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tính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cộng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</a:p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trừ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với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số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dung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tích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 (l).</a:t>
              </a:r>
              <a:endParaRPr lang="zh-CN" altLang="en-US" sz="2800" b="1" dirty="0">
                <a:solidFill>
                  <a:schemeClr val="tx1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86600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Vận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dụng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giải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tập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bài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toán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thực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tế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 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liên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quan</a:t>
              </a:r>
              <a:r>
                <a:rPr lang="en-US" altLang="zh-CN" sz="2800" b="1" dirty="0">
                  <a:solidFill>
                    <a:schemeClr val="tx1"/>
                  </a:solidFill>
                  <a:latin typeface="iCiel Mijas" pitchFamily="50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chemeClr val="tx1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iCiel Mijas" pitchFamily="50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iCiel Mijas" pitchFamily="50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iCiel Mijas" pitchFamily="50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4381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Yêu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cầu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cần</a:t>
            </a:r>
            <a:r>
              <a:rPr lang="en-US" sz="4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đạt</a:t>
            </a:r>
            <a:endParaRPr lang="en-US" sz="4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99373" y="-157787"/>
            <a:ext cx="5348463" cy="2242458"/>
            <a:chOff x="358880" y="-528402"/>
            <a:chExt cx="540825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4715568" cy="71789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 (theo mẫu)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76902" y="2992468"/>
            <a:ext cx="3451307" cy="2580877"/>
            <a:chOff x="1022341" y="3022877"/>
            <a:chExt cx="2577332" cy="2580877"/>
          </a:xfrm>
        </p:grpSpPr>
        <p:sp>
          <p:nvSpPr>
            <p:cNvPr id="43" name="TextBox 42"/>
            <p:cNvSpPr txBox="1"/>
            <p:nvPr/>
          </p:nvSpPr>
          <p:spPr>
            <a:xfrm>
              <a:off x="1022341" y="3022877"/>
              <a:ext cx="2214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a) 5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4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   =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6486" y="4019509"/>
              <a:ext cx="2004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12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+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20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=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6751" y="495742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7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+ 6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    =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57314" y="2991705"/>
            <a:ext cx="3007488" cy="2581640"/>
            <a:chOff x="5834404" y="2850664"/>
            <a:chExt cx="2680179" cy="2581640"/>
          </a:xfrm>
        </p:grpSpPr>
        <p:sp>
          <p:nvSpPr>
            <p:cNvPr id="52" name="TextBox 51"/>
            <p:cNvSpPr txBox="1"/>
            <p:nvPr/>
          </p:nvSpPr>
          <p:spPr>
            <a:xfrm>
              <a:off x="5834404" y="2850664"/>
              <a:ext cx="268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b) 9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- 3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503" y="3884195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19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- 10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41661" y="4785973"/>
              <a:ext cx="2172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11</a:t>
              </a:r>
              <a:r>
                <a:rPr lang="en-US" sz="36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- 2</a:t>
              </a:r>
              <a:r>
                <a: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600" b="1" i="1" dirty="0">
                  <a:latin typeface="+mj-lt"/>
                  <a:cs typeface="Times New Roman" panose="02020603050405020304" pitchFamily="18" charset="0"/>
                </a:rPr>
                <a:t>    </a:t>
              </a:r>
              <a:r>
                <a:rPr lang="en-US" sz="3600" b="1" dirty="0">
                  <a:latin typeface="+mj-lt"/>
                  <a:cs typeface="Times New Roman" panose="02020603050405020304" pitchFamily="18" charset="0"/>
                </a:rPr>
                <a:t>= 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090363" y="1633950"/>
            <a:ext cx="8542993" cy="8521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    8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+ 6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= 14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; 		12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– 7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= 5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1096" y="2693521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74096" y="2631753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3" name="Picture 22" descr="C:\Users\TUAN\Downloads\Luyện tập 1.png">
            <a:extLst>
              <a:ext uri="{FF2B5EF4-FFF2-40B4-BE49-F238E27FC236}">
                <a16:creationId xmlns:a16="http://schemas.microsoft.com/office/drawing/2014/main" id="{A63F9BCF-7EC4-43B9-898B-930A6B8F8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8317" y="-4007"/>
            <a:ext cx="2237784" cy="863493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0E5BE0-8710-4837-A4C5-2313E37887E4}"/>
              </a:ext>
            </a:extLst>
          </p:cNvPr>
          <p:cNvSpPr txBox="1"/>
          <p:nvPr/>
        </p:nvSpPr>
        <p:spPr>
          <a:xfrm>
            <a:off x="4021096" y="3671487"/>
            <a:ext cx="1524235" cy="92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32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7EEAB9-38B8-4D02-AC3A-FB05E9D1412B}"/>
              </a:ext>
            </a:extLst>
          </p:cNvPr>
          <p:cNvSpPr txBox="1"/>
          <p:nvPr/>
        </p:nvSpPr>
        <p:spPr>
          <a:xfrm>
            <a:off x="4021096" y="4631942"/>
            <a:ext cx="1135520" cy="926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Times New Roman" panose="02020603050405020304" pitchFamily="18" charset="0"/>
              </a:rPr>
              <a:t>13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62C44-3FD4-4676-B152-BE419C66FD03}"/>
              </a:ext>
            </a:extLst>
          </p:cNvPr>
          <p:cNvSpPr txBox="1"/>
          <p:nvPr/>
        </p:nvSpPr>
        <p:spPr>
          <a:xfrm>
            <a:off x="8974096" y="3661796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35575C-F30C-44D0-8631-3C662C7E018E}"/>
              </a:ext>
            </a:extLst>
          </p:cNvPr>
          <p:cNvSpPr txBox="1"/>
          <p:nvPr/>
        </p:nvSpPr>
        <p:spPr>
          <a:xfrm>
            <a:off x="8974096" y="4595435"/>
            <a:ext cx="526106" cy="926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3992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25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49305" r="59800" b="43820"/>
          <a:stretch/>
        </p:blipFill>
        <p:spPr bwMode="auto">
          <a:xfrm>
            <a:off x="1200027" y="1951855"/>
            <a:ext cx="2283460" cy="95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42267" r="45193" b="43983"/>
          <a:stretch/>
        </p:blipFill>
        <p:spPr bwMode="auto">
          <a:xfrm>
            <a:off x="4226932" y="1259915"/>
            <a:ext cx="2739495" cy="170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38118" r="25344" b="44156"/>
          <a:stretch/>
        </p:blipFill>
        <p:spPr bwMode="auto">
          <a:xfrm>
            <a:off x="7172069" y="951983"/>
            <a:ext cx="3674843" cy="199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9" t="68125" r="45367" b="19375"/>
          <a:stretch/>
        </p:blipFill>
        <p:spPr bwMode="auto">
          <a:xfrm>
            <a:off x="2100889" y="4411428"/>
            <a:ext cx="4325422" cy="17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9026" y="-415459"/>
            <a:ext cx="3600124" cy="2242458"/>
            <a:chOff x="358880" y="-528402"/>
            <a:chExt cx="3791000" cy="2515060"/>
          </a:xfrm>
        </p:grpSpPr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2" y="480059"/>
              <a:ext cx="3098318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677450" y="329285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48092" y="324322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1430" y="494101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4243" y="497433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22251" y="4938560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97477" y="322600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25951" y="328536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587918" y="3232595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35860" y="32613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5050" y="330712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235403" y="32574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Line Callout 1 (Border and Accent Bar) 6"/>
          <p:cNvSpPr/>
          <p:nvPr/>
        </p:nvSpPr>
        <p:spPr>
          <a:xfrm rot="16200000">
            <a:off x="1794474" y="1246827"/>
            <a:ext cx="1140252" cy="2300596"/>
          </a:xfrm>
          <a:prstGeom prst="accentBorderCallout1">
            <a:avLst>
              <a:gd name="adj1" fmla="val 48219"/>
              <a:gd name="adj2" fmla="val -13330"/>
              <a:gd name="adj3" fmla="val 47864"/>
              <a:gd name="adj4" fmla="val -24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Callout 1 (Border and Accent Bar) 33"/>
          <p:cNvSpPr/>
          <p:nvPr/>
        </p:nvSpPr>
        <p:spPr>
          <a:xfrm rot="16200000">
            <a:off x="4797739" y="932711"/>
            <a:ext cx="1514902" cy="2468880"/>
          </a:xfrm>
          <a:prstGeom prst="accentBorderCallout1">
            <a:avLst>
              <a:gd name="adj1" fmla="val 48219"/>
              <a:gd name="adj2" fmla="val -13330"/>
              <a:gd name="adj3" fmla="val 48094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ne Callout 1 (Border and Accent Bar) 37"/>
          <p:cNvSpPr/>
          <p:nvPr/>
        </p:nvSpPr>
        <p:spPr>
          <a:xfrm rot="16200000">
            <a:off x="8205758" y="477414"/>
            <a:ext cx="1628344" cy="3017520"/>
          </a:xfrm>
          <a:prstGeom prst="accentBorderCallout1">
            <a:avLst>
              <a:gd name="adj1" fmla="val 48219"/>
              <a:gd name="adj2" fmla="val -13330"/>
              <a:gd name="adj3" fmla="val 48187"/>
              <a:gd name="adj4" fmla="val -22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Callout 1 (Border and Accent Bar) 38"/>
          <p:cNvSpPr/>
          <p:nvPr/>
        </p:nvSpPr>
        <p:spPr>
          <a:xfrm rot="10800000">
            <a:off x="2119935" y="4405549"/>
            <a:ext cx="4128461" cy="1645920"/>
          </a:xfrm>
          <a:prstGeom prst="accentBorderCallout1">
            <a:avLst>
              <a:gd name="adj1" fmla="val 48219"/>
              <a:gd name="adj2" fmla="val -13330"/>
              <a:gd name="adj3" fmla="val 48608"/>
              <a:gd name="adj4" fmla="val -187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F953F1-FBE0-442C-8D64-650689CD9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16" t="47845" r="24057" b="23765"/>
          <a:stretch/>
        </p:blipFill>
        <p:spPr bwMode="auto">
          <a:xfrm>
            <a:off x="8051817" y="1763781"/>
            <a:ext cx="3357465" cy="292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74030CF-2CBA-4964-8E67-13AEB780B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92" t="52467" r="42198" b="24498"/>
          <a:stretch/>
        </p:blipFill>
        <p:spPr bwMode="auto">
          <a:xfrm>
            <a:off x="4050926" y="2080784"/>
            <a:ext cx="3116270" cy="25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91AC425-C1DB-4921-9DBA-5FF87E5E0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5" t="55597" r="57749" b="25108"/>
          <a:stretch/>
        </p:blipFill>
        <p:spPr bwMode="auto">
          <a:xfrm>
            <a:off x="935257" y="2656490"/>
            <a:ext cx="2435938" cy="189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88D5FB-ECED-482B-8C3E-14A00736B591}"/>
              </a:ext>
            </a:extLst>
          </p:cNvPr>
          <p:cNvGrpSpPr/>
          <p:nvPr/>
        </p:nvGrpSpPr>
        <p:grpSpPr>
          <a:xfrm>
            <a:off x="-66179" y="-615491"/>
            <a:ext cx="3140154" cy="2242458"/>
            <a:chOff x="358880" y="-528402"/>
            <a:chExt cx="3175255" cy="25150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94ADC81-F6C2-4DE0-8228-D71B21E6D2D9}"/>
                </a:ext>
              </a:extLst>
            </p:cNvPr>
            <p:cNvSpPr/>
            <p:nvPr/>
          </p:nvSpPr>
          <p:spPr>
            <a:xfrm>
              <a:off x="1051562" y="480059"/>
              <a:ext cx="2482573" cy="776517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E1DAA7CE-F31D-4ACE-B82C-0366A886D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8EFFF3A-E78C-47C3-A573-F8A6C0A4308C}"/>
              </a:ext>
            </a:extLst>
          </p:cNvPr>
          <p:cNvSpPr txBox="1"/>
          <p:nvPr/>
        </p:nvSpPr>
        <p:spPr>
          <a:xfrm>
            <a:off x="2102167" y="948932"/>
            <a:ext cx="745071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Trong can còn lại bao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lít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F5DEC-D04C-4F7A-9D30-C08D40815C64}"/>
              </a:ext>
            </a:extLst>
          </p:cNvPr>
          <p:cNvSpPr txBox="1"/>
          <p:nvPr/>
        </p:nvSpPr>
        <p:spPr>
          <a:xfrm>
            <a:off x="1469625" y="48169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0CCC2FB3-490C-47DC-9D01-9234EE8EC697}"/>
              </a:ext>
            </a:extLst>
          </p:cNvPr>
          <p:cNvSpPr/>
          <p:nvPr/>
        </p:nvSpPr>
        <p:spPr>
          <a:xfrm>
            <a:off x="1740267" y="476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B1B154F7-07CE-435C-82AB-1976442C0CBA}"/>
              </a:ext>
            </a:extLst>
          </p:cNvPr>
          <p:cNvSpPr/>
          <p:nvPr/>
        </p:nvSpPr>
        <p:spPr>
          <a:xfrm>
            <a:off x="5305135" y="47854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8DAA5-613D-4207-BD1A-A1C4A13BEEE2}"/>
              </a:ext>
            </a:extLst>
          </p:cNvPr>
          <p:cNvSpPr txBox="1"/>
          <p:nvPr/>
        </p:nvSpPr>
        <p:spPr>
          <a:xfrm>
            <a:off x="5336845" y="483117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6A92AF0B-2189-4148-939B-8EFB5EF7EAE9}"/>
              </a:ext>
            </a:extLst>
          </p:cNvPr>
          <p:cNvSpPr/>
          <p:nvPr/>
        </p:nvSpPr>
        <p:spPr>
          <a:xfrm>
            <a:off x="5303543" y="478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6FA314F3-EE64-476B-A3D1-661C0B1EDE13}"/>
              </a:ext>
            </a:extLst>
          </p:cNvPr>
          <p:cNvSpPr/>
          <p:nvPr/>
        </p:nvSpPr>
        <p:spPr>
          <a:xfrm>
            <a:off x="9392355" y="479929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BDAFC-90E6-4F4A-9258-B3777C9CBECD}"/>
              </a:ext>
            </a:extLst>
          </p:cNvPr>
          <p:cNvSpPr txBox="1"/>
          <p:nvPr/>
        </p:nvSpPr>
        <p:spPr>
          <a:xfrm>
            <a:off x="9493340" y="4845025"/>
            <a:ext cx="981359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107DF728-68CF-479B-ADBA-08EA66BEECF9}"/>
              </a:ext>
            </a:extLst>
          </p:cNvPr>
          <p:cNvSpPr/>
          <p:nvPr/>
        </p:nvSpPr>
        <p:spPr>
          <a:xfrm>
            <a:off x="9363053" y="4795395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9534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FDFF618-B4AF-49DD-86E6-363857EE6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55605" r="64561" b="19121"/>
          <a:stretch/>
        </p:blipFill>
        <p:spPr bwMode="auto">
          <a:xfrm>
            <a:off x="2402317" y="1501867"/>
            <a:ext cx="2442020" cy="12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70E0A44-DE38-4BDB-844A-71BECD35E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0" t="53340" r="4929" b="20582"/>
          <a:stretch/>
        </p:blipFill>
        <p:spPr bwMode="auto">
          <a:xfrm>
            <a:off x="6875465" y="1546652"/>
            <a:ext cx="2718507" cy="11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5DD2124-DF9A-46E9-9F59-3EEB7BBD4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t="43966" r="37120" b="22569"/>
          <a:stretch/>
        </p:blipFill>
        <p:spPr bwMode="auto">
          <a:xfrm>
            <a:off x="2155557" y="2971688"/>
            <a:ext cx="2935540" cy="110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EF77883-4C0C-4380-8B1B-B86897FAD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9765" r="12533" b="22093"/>
          <a:stretch/>
        </p:blipFill>
        <p:spPr bwMode="auto">
          <a:xfrm>
            <a:off x="7095284" y="2880424"/>
            <a:ext cx="2697134" cy="1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32C2B8-683D-40D8-8BB8-45EA3A35EB39}"/>
              </a:ext>
            </a:extLst>
          </p:cNvPr>
          <p:cNvGrpSpPr/>
          <p:nvPr/>
        </p:nvGrpSpPr>
        <p:grpSpPr>
          <a:xfrm>
            <a:off x="246074" y="-505885"/>
            <a:ext cx="10983914" cy="2242458"/>
            <a:chOff x="919461" y="-322637"/>
            <a:chExt cx="11106705" cy="2515060"/>
          </a:xfrm>
        </p:grpSpPr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18EAD827-FD95-49A5-B3CB-F8918103130A}"/>
                </a:ext>
              </a:extLst>
            </p:cNvPr>
            <p:cNvSpPr/>
            <p:nvPr/>
          </p:nvSpPr>
          <p:spPr>
            <a:xfrm>
              <a:off x="1663868" y="551364"/>
              <a:ext cx="10362298" cy="115384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	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Mỗi đồ vật đựng số lít nước bằng tổng số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ở các ca bên cạnh (như hình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9">
              <a:extLst>
                <a:ext uri="{FF2B5EF4-FFF2-40B4-BE49-F238E27FC236}">
                  <a16:creationId xmlns:a16="http://schemas.microsoft.com/office/drawing/2014/main" id="{9A2E7185-0A9E-4AAF-BE77-0A193184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61" y="-322637"/>
              <a:ext cx="1909680" cy="2515060"/>
            </a:xfrm>
            <a:prstGeom prst="rect">
              <a:avLst/>
            </a:prstGeom>
          </p:spPr>
        </p:pic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CCEF93-3058-4D4D-96AC-56BCAC365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77794"/>
              </p:ext>
            </p:extLst>
          </p:nvPr>
        </p:nvGraphicFramePr>
        <p:xfrm>
          <a:off x="2304569" y="4505497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CD469AD-474C-46AD-924D-392A45699F61}"/>
              </a:ext>
            </a:extLst>
          </p:cNvPr>
          <p:cNvGrpSpPr/>
          <p:nvPr/>
        </p:nvGrpSpPr>
        <p:grpSpPr>
          <a:xfrm>
            <a:off x="-22313" y="4470322"/>
            <a:ext cx="1981702" cy="597184"/>
            <a:chOff x="204329" y="208174"/>
            <a:chExt cx="1981702" cy="597184"/>
          </a:xfrm>
        </p:grpSpPr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4323E9CE-D76E-4D52-9703-71B89A9FBF74}"/>
                </a:ext>
              </a:extLst>
            </p:cNvPr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81D7A5-A6ED-44AB-83DC-458D2AAC378F}"/>
                </a:ext>
              </a:extLst>
            </p:cNvPr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DA6A7E-2CD8-46A9-A15B-600A5EB6EC55}"/>
                </a:ext>
              </a:extLst>
            </p:cNvPr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F86F92-2CA0-45F9-904A-1377FE43B6E0}"/>
              </a:ext>
            </a:extLst>
          </p:cNvPr>
          <p:cNvSpPr txBox="1"/>
          <p:nvPr/>
        </p:nvSpPr>
        <p:spPr>
          <a:xfrm>
            <a:off x="6154625" y="52532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6CA406-7909-4636-9BC8-FE5460E99795}"/>
              </a:ext>
            </a:extLst>
          </p:cNvPr>
          <p:cNvSpPr txBox="1"/>
          <p:nvPr/>
        </p:nvSpPr>
        <p:spPr>
          <a:xfrm>
            <a:off x="7621521" y="52484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AC24B-8D4B-4FAF-BAD7-3B49E392211B}"/>
              </a:ext>
            </a:extLst>
          </p:cNvPr>
          <p:cNvSpPr txBox="1"/>
          <p:nvPr/>
        </p:nvSpPr>
        <p:spPr>
          <a:xfrm>
            <a:off x="8988401" y="520344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2240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3588558"/>
            <a:ext cx="7769499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b. </a:t>
            </a:r>
            <a:r>
              <a:rPr lang="en-US" sz="3200" b="1" dirty="0" err="1">
                <a:solidFill>
                  <a:srgbClr val="002060"/>
                </a:solidFill>
              </a:rPr>
              <a:t>Đồ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đựng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nhiều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?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EB5DBE17-FEA2-4EFB-BF18-25A485792D1A}"/>
              </a:ext>
            </a:extLst>
          </p:cNvPr>
          <p:cNvSpPr/>
          <p:nvPr/>
        </p:nvSpPr>
        <p:spPr>
          <a:xfrm>
            <a:off x="639983" y="4716326"/>
            <a:ext cx="7769499" cy="69235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</a:rPr>
              <a:t>    Đồ vật nào đựng ít nước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?     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645"/>
              </p:ext>
            </p:extLst>
          </p:nvPr>
        </p:nvGraphicFramePr>
        <p:xfrm>
          <a:off x="2886479" y="1166442"/>
          <a:ext cx="7608068" cy="14458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67406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8823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41743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42193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413062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10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Đồ</a:t>
                      </a:r>
                      <a:r>
                        <a:rPr lang="en-US" sz="2800" baseline="0" dirty="0">
                          <a:latin typeface="+mj-lt"/>
                        </a:rPr>
                        <a:t> 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Bình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Ấm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Xô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Can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83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Số</a:t>
                      </a:r>
                      <a:r>
                        <a:rPr lang="en-US" sz="2800" baseline="0" dirty="0">
                          <a:latin typeface="+mj-lt"/>
                        </a:rPr>
                        <a:t> lít nước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+mj-lt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59597" y="1131267"/>
            <a:ext cx="1981702" cy="597184"/>
            <a:chOff x="204329" y="208174"/>
            <a:chExt cx="1981702" cy="597184"/>
          </a:xfrm>
        </p:grpSpPr>
        <p:sp>
          <p:nvSpPr>
            <p:cNvPr id="14" name="Rounded Rectangle 13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329" y="208174"/>
              <a:ext cx="198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a)        ?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64245" y="1928050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1141" y="1923282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8021" y="1933668"/>
            <a:ext cx="385042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FCB0-2AAD-4A36-871B-F3FAFC9C2D57}"/>
              </a:ext>
            </a:extLst>
          </p:cNvPr>
          <p:cNvSpPr txBox="1"/>
          <p:nvPr/>
        </p:nvSpPr>
        <p:spPr>
          <a:xfrm>
            <a:off x="8650479" y="3642346"/>
            <a:ext cx="271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Can (6 </a:t>
            </a:r>
            <a:r>
              <a:rPr lang="en-US" sz="3200" b="1" dirty="0" err="1">
                <a:solidFill>
                  <a:srgbClr val="FF0000"/>
                </a:solidFill>
              </a:rPr>
              <a:t>lít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A0BCF7-3A1D-4FC3-992C-71D8DC0758B5}"/>
              </a:ext>
            </a:extLst>
          </p:cNvPr>
          <p:cNvSpPr txBox="1"/>
          <p:nvPr/>
        </p:nvSpPr>
        <p:spPr>
          <a:xfrm>
            <a:off x="8650479" y="4770114"/>
            <a:ext cx="271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Bình</a:t>
            </a:r>
            <a:r>
              <a:rPr lang="en-US" sz="3200" b="1" dirty="0">
                <a:solidFill>
                  <a:srgbClr val="FF0000"/>
                </a:solidFill>
              </a:rPr>
              <a:t> (2 </a:t>
            </a:r>
            <a:r>
              <a:rPr lang="en-US" sz="3200" b="1" dirty="0" err="1">
                <a:solidFill>
                  <a:srgbClr val="FF0000"/>
                </a:solidFill>
              </a:rPr>
              <a:t>lít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606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986AD5-ACF5-415C-BF1E-FB85C42984CE}"/>
              </a:ext>
            </a:extLst>
          </p:cNvPr>
          <p:cNvSpPr/>
          <p:nvPr/>
        </p:nvSpPr>
        <p:spPr>
          <a:xfrm>
            <a:off x="2263515" y="3631842"/>
            <a:ext cx="8199619" cy="29338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8048A6-6F8F-41D3-95C5-5DA83E7C4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46591" r="31337" b="13637"/>
          <a:stretch/>
        </p:blipFill>
        <p:spPr bwMode="auto">
          <a:xfrm>
            <a:off x="8666190" y="1231197"/>
            <a:ext cx="3391594" cy="20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325ED658-623A-440E-8034-7FFA63841BB8}"/>
              </a:ext>
            </a:extLst>
          </p:cNvPr>
          <p:cNvSpPr/>
          <p:nvPr/>
        </p:nvSpPr>
        <p:spPr>
          <a:xfrm>
            <a:off x="132241" y="132391"/>
            <a:ext cx="11934841" cy="128277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5. Trong can có 15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nước mắm. Mẹ đã rót 7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mắm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chai. Hỏi trong can còn lại bao nhiêu lít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mắm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D1246-4985-4D44-A6C0-6FFB179C679B}"/>
              </a:ext>
            </a:extLst>
          </p:cNvPr>
          <p:cNvSpPr txBox="1"/>
          <p:nvPr/>
        </p:nvSpPr>
        <p:spPr>
          <a:xfrm>
            <a:off x="427382" y="1631989"/>
            <a:ext cx="5146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      : 15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rót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 :  7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: ...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nước mắm?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E2CFC-8B96-428D-BE5C-AE44ED0E69EC}"/>
              </a:ext>
            </a:extLst>
          </p:cNvPr>
          <p:cNvSpPr txBox="1"/>
          <p:nvPr/>
        </p:nvSpPr>
        <p:spPr>
          <a:xfrm>
            <a:off x="1879922" y="4290677"/>
            <a:ext cx="8432153" cy="195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can còn lại số lít nước mắm là: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– 7 = 8 (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số: 8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mắm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4BD4CF-354E-48BF-B357-01F8B0A1A097}"/>
              </a:ext>
            </a:extLst>
          </p:cNvPr>
          <p:cNvCxnSpPr/>
          <p:nvPr/>
        </p:nvCxnSpPr>
        <p:spPr>
          <a:xfrm>
            <a:off x="2520977" y="764981"/>
            <a:ext cx="2926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9CA8A3-95AE-4817-B78A-48592745DF6C}"/>
              </a:ext>
            </a:extLst>
          </p:cNvPr>
          <p:cNvCxnSpPr>
            <a:cxnSpLocks/>
          </p:cNvCxnSpPr>
          <p:nvPr/>
        </p:nvCxnSpPr>
        <p:spPr>
          <a:xfrm>
            <a:off x="6783226" y="764981"/>
            <a:ext cx="4984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6540C7-F4F8-4157-B44C-2BA5225D1221}"/>
              </a:ext>
            </a:extLst>
          </p:cNvPr>
          <p:cNvCxnSpPr>
            <a:cxnSpLocks/>
          </p:cNvCxnSpPr>
          <p:nvPr/>
        </p:nvCxnSpPr>
        <p:spPr>
          <a:xfrm>
            <a:off x="292855" y="1426067"/>
            <a:ext cx="78018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6C48CA4-7162-4754-80C9-320239624DAE}"/>
              </a:ext>
            </a:extLst>
          </p:cNvPr>
          <p:cNvSpPr txBox="1"/>
          <p:nvPr/>
        </p:nvSpPr>
        <p:spPr>
          <a:xfrm>
            <a:off x="2587287" y="898029"/>
            <a:ext cx="147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còn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lại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8E50C-EBC6-45F8-91D5-51F83601AAA2}"/>
              </a:ext>
            </a:extLst>
          </p:cNvPr>
          <p:cNvSpPr txBox="1"/>
          <p:nvPr/>
        </p:nvSpPr>
        <p:spPr>
          <a:xfrm>
            <a:off x="3000531" y="3631842"/>
            <a:ext cx="619093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>
                <a:solidFill>
                  <a:srgbClr val="FF000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>
                <a:solidFill>
                  <a:srgbClr val="FF0000"/>
                </a:solidFill>
                <a:latin typeface="HP001 Kieu 2 5H" panose="020B0603050302020204" pitchFamily="34" charset="0"/>
              </a:rPr>
              <a:t> con!</a:t>
            </a:r>
            <a:endParaRPr lang="zh-CN" altLang="en-US" sz="4800" b="1" dirty="0">
              <a:solidFill>
                <a:srgbClr val="FF000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338</Words>
  <Application>Microsoft Office PowerPoint</Application>
  <PresentationFormat>Widescreen</PresentationFormat>
  <Paragraphs>96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Unicode MS</vt:lpstr>
      <vt:lpstr>Calibri</vt:lpstr>
      <vt:lpstr>HP001 Kieu 2 5H</vt:lpstr>
      <vt:lpstr>iCiel Cadena</vt:lpstr>
      <vt:lpstr>iCiel Crocante</vt:lpstr>
      <vt:lpstr>iCiel Mijas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541</cp:revision>
  <dcterms:created xsi:type="dcterms:W3CDTF">2016-02-25T11:28:42Z</dcterms:created>
  <dcterms:modified xsi:type="dcterms:W3CDTF">2021-10-31T09:33:54Z</dcterms:modified>
</cp:coreProperties>
</file>