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72" r:id="rId3"/>
    <p:sldId id="273" r:id="rId4"/>
    <p:sldId id="256" r:id="rId5"/>
    <p:sldId id="257" r:id="rId6"/>
    <p:sldId id="259" r:id="rId7"/>
    <p:sldId id="263" r:id="rId8"/>
    <p:sldId id="262" r:id="rId9"/>
    <p:sldId id="264" r:id="rId10"/>
    <p:sldId id="265" r:id="rId11"/>
    <p:sldId id="261" r:id="rId12"/>
    <p:sldId id="267" r:id="rId13"/>
    <p:sldId id="269" r:id="rId14"/>
    <p:sldId id="268" r:id="rId15"/>
    <p:sldId id="270" r:id="rId16"/>
    <p:sldId id="271" r:id="rId17"/>
    <p:sldId id="266" r:id="rId18"/>
    <p:sldId id="260" r:id="rId19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0"/>
    </p:embeddedFont>
    <p:embeddedFont>
      <p:font typeface="#9Slide07 HoneyCream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Alberta Heavy" panose="02040603050506020204" pitchFamily="18" charset="0"/>
      <p:regular r:id="rId30"/>
    </p:embeddedFont>
    <p:embeddedFont>
      <p:font typeface="UTM Aptima" panose="02040603050506020204" pitchFamily="18" charset="0"/>
      <p:regular r:id="rId31"/>
      <p:bold r:id="rId32"/>
      <p:italic r:id="rId33"/>
      <p:boldItalic r:id="rId34"/>
    </p:embeddedFont>
    <p:embeddedFont>
      <p:font typeface="UTM Aristote" panose="02040603050506020204" pitchFamily="18" charset="0"/>
      <p:regular r:id="rId35"/>
    </p:embeddedFont>
    <p:embeddedFont>
      <p:font typeface="UTM Cookies" panose="02040603050506020204" pitchFamily="18" charset="0"/>
      <p:regular r:id="rId36"/>
    </p:embeddedFont>
    <p:embeddedFont>
      <p:font typeface="UTM Futura Extra" panose="02040603050506020204" pitchFamily="18" charset="0"/>
      <p:bold r:id="rId37"/>
    </p:embeddedFont>
    <p:embeddedFont>
      <p:font typeface="UTM Neo Sans Intel" panose="02040603050506020204" pitchFamily="18" charset="0"/>
      <p:regular r:id="rId38"/>
      <p:bold r:id="rId39"/>
      <p:italic r:id="rId40"/>
      <p:boldItalic r:id="rId41"/>
    </p:embeddedFont>
    <p:embeddedFont>
      <p:font typeface="UTM Showcard" panose="02040603050506020204" pitchFamily="18" charset="0"/>
      <p:regular r:id="rId42"/>
    </p:embeddedFont>
    <p:embeddedFont>
      <p:font typeface="UVN Nguyen Du" panose="04030805020802020802" pitchFamily="82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heme" Target="theme/theme1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21" Type="http://schemas.openxmlformats.org/officeDocument/2006/relationships/image" Target="../media/image26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71D5B-D2FE-41F0-A816-A7FD77FCDA8B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A9C55-9FC3-45A7-96D0-3D4EB7DCA3A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48688" y="61179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 rot="21028342">
            <a:off x="4170219" y="4572001"/>
            <a:ext cx="2036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UTM Aptima" panose="02040603050506020204" pitchFamily="18" charset="0"/>
              </a:rPr>
              <a:t>MĂNG</a:t>
            </a:r>
            <a:r>
              <a:rPr lang="en-US" sz="1200" baseline="0">
                <a:solidFill>
                  <a:schemeClr val="bg1">
                    <a:lumMod val="50000"/>
                  </a:schemeClr>
                </a:solidFill>
                <a:latin typeface="UTM Aptima" panose="02040603050506020204" pitchFamily="18" charset="0"/>
              </a:rPr>
              <a:t> NON</a:t>
            </a:r>
            <a:endParaRPr lang="en-US" sz="1200">
              <a:solidFill>
                <a:schemeClr val="bg1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765654" y="62149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Bích</a:t>
            </a:r>
            <a:endParaRPr lang="en-US" sz="3200" b="0" dirty="0">
              <a:solidFill>
                <a:schemeClr val="bg1">
                  <a:lumMod val="5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8688" y="0"/>
            <a:ext cx="13205080" cy="72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71D5B-D2FE-41F0-A816-A7FD77FCDA8B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A9C55-9FC3-45A7-96D0-3D4EB7DCA3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68" y="6356350"/>
            <a:ext cx="731446" cy="576385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164" y="6195541"/>
            <a:ext cx="836726" cy="6593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98886" y="-24606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871D5B-D2FE-41F0-A816-A7FD77FCDA8B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A9C55-9FC3-45A7-96D0-3D4EB7DCA3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22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23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965300" y="471708"/>
            <a:ext cx="573924" cy="735132"/>
          </a:xfrm>
          <a:prstGeom prst="rect">
            <a:avLst/>
          </a:prstGeom>
        </p:spPr>
      </p:pic>
      <p:pic>
        <p:nvPicPr>
          <p:cNvPr id="24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2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pic>
        <p:nvPicPr>
          <p:cNvPr id="29" name="图片 27">
            <a:extLst>
              <a:ext uri="{FF2B5EF4-FFF2-40B4-BE49-F238E27FC236}">
                <a16:creationId xmlns:a16="http://schemas.microsoft.com/office/drawing/2014/main" id="{0BA0CDEA-8BBE-42F5-B54F-C2C154B981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770" y="6024670"/>
            <a:ext cx="546142" cy="849555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04352" y="-99343"/>
            <a:ext cx="2139303" cy="683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56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0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6067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5492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2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38.png"/><Relationship Id="rId21" Type="http://schemas.openxmlformats.org/officeDocument/2006/relationships/image" Target="../media/image74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20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4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80.emf"/><Relationship Id="rId12" Type="http://schemas.openxmlformats.org/officeDocument/2006/relationships/image" Target="../media/image8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emf"/><Relationship Id="rId11" Type="http://schemas.openxmlformats.org/officeDocument/2006/relationships/image" Target="../media/image81.png"/><Relationship Id="rId5" Type="http://schemas.openxmlformats.org/officeDocument/2006/relationships/image" Target="../media/image21.png"/><Relationship Id="rId10" Type="http://schemas.openxmlformats.org/officeDocument/2006/relationships/image" Target="../media/image38.png"/><Relationship Id="rId4" Type="http://schemas.openxmlformats.org/officeDocument/2006/relationships/image" Target="../media/image78.png"/><Relationship Id="rId9" Type="http://schemas.openxmlformats.org/officeDocument/2006/relationships/image" Target="../media/image10.png"/><Relationship Id="rId14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42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emf"/><Relationship Id="rId11" Type="http://schemas.openxmlformats.org/officeDocument/2006/relationships/image" Target="../media/image86.png"/><Relationship Id="rId5" Type="http://schemas.openxmlformats.org/officeDocument/2006/relationships/image" Target="../media/image79.emf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21.png"/><Relationship Id="rId9" Type="http://schemas.openxmlformats.org/officeDocument/2006/relationships/image" Target="../media/image38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80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emf"/><Relationship Id="rId5" Type="http://schemas.openxmlformats.org/officeDocument/2006/relationships/image" Target="../media/image21.png"/><Relationship Id="rId4" Type="http://schemas.openxmlformats.org/officeDocument/2006/relationships/image" Target="../media/image78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image" Target="../media/image13.png"/><Relationship Id="rId21" Type="http://schemas.openxmlformats.org/officeDocument/2006/relationships/image" Target="../media/image25.png"/><Relationship Id="rId7" Type="http://schemas.openxmlformats.org/officeDocument/2006/relationships/image" Target="../media/image98.png"/><Relationship Id="rId12" Type="http://schemas.openxmlformats.org/officeDocument/2006/relationships/image" Target="../media/image6.png"/><Relationship Id="rId17" Type="http://schemas.openxmlformats.org/officeDocument/2006/relationships/image" Target="../media/image41.png"/><Relationship Id="rId2" Type="http://schemas.openxmlformats.org/officeDocument/2006/relationships/image" Target="../media/image4.png"/><Relationship Id="rId16" Type="http://schemas.openxmlformats.org/officeDocument/2006/relationships/image" Target="../media/image10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106.png"/><Relationship Id="rId10" Type="http://schemas.openxmlformats.org/officeDocument/2006/relationships/image" Target="../media/image16.png"/><Relationship Id="rId19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image" Target="../media/image105.png"/><Relationship Id="rId22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80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370.png"/><Relationship Id="rId17" Type="http://schemas.openxmlformats.org/officeDocument/2006/relationships/image" Target="../media/image411.png"/><Relationship Id="rId2" Type="http://schemas.openxmlformats.org/officeDocument/2006/relationships/image" Target="../media/image37.png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360.png"/><Relationship Id="rId5" Type="http://schemas.openxmlformats.org/officeDocument/2006/relationships/image" Target="../media/image40.png"/><Relationship Id="rId15" Type="http://schemas.openxmlformats.org/officeDocument/2006/relationships/image" Target="../media/image39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2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8.png"/><Relationship Id="rId21" Type="http://schemas.openxmlformats.org/officeDocument/2006/relationships/image" Target="../media/image57.png"/><Relationship Id="rId7" Type="http://schemas.openxmlformats.org/officeDocument/2006/relationships/image" Target="../media/image430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0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11" Type="http://schemas.openxmlformats.org/officeDocument/2006/relationships/image" Target="../media/image47.png"/><Relationship Id="rId5" Type="http://schemas.openxmlformats.org/officeDocument/2006/relationships/image" Target="../media/image410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0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282096" y="0"/>
            <a:ext cx="12763088" cy="7507435"/>
            <a:chOff x="-323438" y="-45250"/>
            <a:chExt cx="12763088" cy="7507435"/>
          </a:xfrm>
        </p:grpSpPr>
        <p:pic>
          <p:nvPicPr>
            <p:cNvPr id="3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5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33" y="319162"/>
            <a:ext cx="7958059" cy="191702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84986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22" y="178917"/>
            <a:ext cx="6174420" cy="1376162"/>
          </a:xfrm>
          <a:prstGeom prst="rect">
            <a:avLst/>
          </a:prstGeom>
        </p:spPr>
      </p:pic>
      <p:pic>
        <p:nvPicPr>
          <p:cNvPr id="5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272" y="211653"/>
            <a:ext cx="1068019" cy="1368012"/>
          </a:xfrm>
          <a:prstGeom prst="rect">
            <a:avLst/>
          </a:prstGeom>
        </p:spPr>
      </p:pic>
      <p:sp>
        <p:nvSpPr>
          <p:cNvPr id="6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73523" y="572494"/>
            <a:ext cx="556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1c: Tính bằng hai cách.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895" y="1812758"/>
            <a:ext cx="208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lberta Heavy" panose="02040603050506020204" pitchFamily="18" charset="0"/>
              </a:rPr>
              <a:t>Cách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7491" y="1840231"/>
            <a:ext cx="208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lberta Heavy" panose="02040603050506020204" pitchFamily="18" charset="0"/>
              </a:rPr>
              <a:t>Cách 2: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52837" y="2513191"/>
            <a:ext cx="1552289" cy="1312863"/>
            <a:chOff x="846143" y="1562898"/>
            <a:chExt cx="164078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846143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6143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978927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78927" y="1594648"/>
                  <a:ext cx="508001" cy="12223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822002"/>
              <a:ext cx="3578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13" name="Double Bracket 12"/>
          <p:cNvSpPr/>
          <p:nvPr/>
        </p:nvSpPr>
        <p:spPr>
          <a:xfrm>
            <a:off x="580123" y="2609443"/>
            <a:ext cx="1790987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2552634" y="2841811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2948783" y="2569005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48783" y="2569005"/>
                <a:ext cx="508000" cy="1222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21806" y="3820618"/>
            <a:ext cx="1376500" cy="1312863"/>
            <a:chOff x="685055" y="1562898"/>
            <a:chExt cx="145497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632024" y="1594648"/>
                  <a:ext cx="508002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32024" y="1594648"/>
                  <a:ext cx="508002" cy="12223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197462" y="1875476"/>
              <a:ext cx="3392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2432993" y="4181322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80123" y="4157260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1058501" y="5000151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501" y="5000151"/>
                <a:ext cx="508000" cy="1222375"/>
              </a:xfrm>
              <a:prstGeom prst="rect">
                <a:avLst/>
              </a:prstGeom>
              <a:blipFill>
                <a:blip r:embed="rId10"/>
                <a:stretch>
                  <a:fillRect r="-265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5756901" y="2633507"/>
            <a:ext cx="1603089" cy="1312863"/>
            <a:chOff x="738751" y="1562898"/>
            <a:chExt cx="169448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738751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24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8751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925231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25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25231" y="1594648"/>
                  <a:ext cx="508001" cy="12223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422135" y="1847402"/>
              <a:ext cx="3578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27" name="Double Bracket 26"/>
          <p:cNvSpPr/>
          <p:nvPr/>
        </p:nvSpPr>
        <p:spPr>
          <a:xfrm>
            <a:off x="5669467" y="2729759"/>
            <a:ext cx="1875137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7669398" y="2962127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8141747" y="2689321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41747" y="2689321"/>
                <a:ext cx="508000" cy="12223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083092" y="3934584"/>
            <a:ext cx="1554965" cy="1319213"/>
            <a:chOff x="685055" y="1556548"/>
            <a:chExt cx="1643612" cy="1319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1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820666" y="15565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2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820666" y="1556548"/>
                  <a:ext cx="508001" cy="12223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01319" y="1885502"/>
              <a:ext cx="33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7666729" y="4238138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641409" y="4277576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8599567" y="5133481"/>
                <a:ext cx="734487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9567" y="5133481"/>
                <a:ext cx="734487" cy="12223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8076327" y="3917540"/>
            <a:ext cx="1402565" cy="1312863"/>
            <a:chOff x="685055" y="1562898"/>
            <a:chExt cx="1482524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659578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59578" y="1594648"/>
                  <a:ext cx="508001" cy="12223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140231" y="1875476"/>
              <a:ext cx="33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644543" y="5402036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232676" y="5070749"/>
            <a:ext cx="1745465" cy="1312863"/>
            <a:chOff x="685055" y="1562898"/>
            <a:chExt cx="1844972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𝟑𝟎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4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9"/>
                  <a:stretch>
                    <a:fillRect r="-277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𝟏𝟒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4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blipFill>
                  <a:blip r:embed="rId20"/>
                  <a:stretch>
                    <a:fillRect r="-329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923602"/>
              <a:ext cx="3392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8224656" y="5454079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9695709" y="5129153"/>
                <a:ext cx="734487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4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5709" y="5129153"/>
                <a:ext cx="734487" cy="12223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9301970" y="5463083"/>
            <a:ext cx="44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762374" y="3844682"/>
            <a:ext cx="1376500" cy="1312863"/>
            <a:chOff x="685055" y="1562898"/>
            <a:chExt cx="145497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5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632024" y="1594648"/>
                  <a:ext cx="508002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5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32024" y="1594648"/>
                  <a:ext cx="508002" cy="12223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197462" y="1875476"/>
              <a:ext cx="4120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607067" y="5293903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1787666" y="5309945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2156222" y="5004146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5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6222" y="5004146"/>
                <a:ext cx="508000" cy="122237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11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/>
      <p:bldP spid="15" grpId="0"/>
      <p:bldP spid="20" grpId="0"/>
      <p:bldP spid="21" grpId="0"/>
      <p:bldP spid="22" grpId="0"/>
      <p:bldP spid="53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2" y="-6739"/>
            <a:ext cx="12192000" cy="126978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 flipV="1">
            <a:off x="-15607" y="-10501"/>
            <a:ext cx="12192000" cy="767814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" y="2726424"/>
            <a:ext cx="3740858" cy="4032374"/>
          </a:xfrm>
          <a:prstGeom prst="rect">
            <a:avLst/>
          </a:prstGeom>
        </p:spPr>
      </p:pic>
      <p:sp>
        <p:nvSpPr>
          <p:cNvPr id="3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797901" y="2138745"/>
            <a:ext cx="7151426" cy="3248666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868795" y="5412770"/>
            <a:ext cx="1318375" cy="1188574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70" y="5139698"/>
            <a:ext cx="357841" cy="14697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-15607" y="5463489"/>
            <a:ext cx="12192000" cy="1394511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22" y="178917"/>
            <a:ext cx="4697826" cy="1376162"/>
          </a:xfrm>
          <a:prstGeom prst="rect">
            <a:avLst/>
          </a:prstGeom>
        </p:spPr>
      </p:pic>
      <p:sp>
        <p:nvSpPr>
          <p:cNvPr id="16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3300174" y="519505"/>
            <a:ext cx="266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2b: Tính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3502694" y="2802133"/>
            <a:ext cx="1899537" cy="1379570"/>
            <a:chOff x="602994" y="1562898"/>
            <a:chExt cx="1631681" cy="1379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6000" b="1"/>
                </a:p>
              </p:txBody>
            </p:sp>
          </mc:Choice>
          <mc:Fallback xmlns="">
            <p:sp>
              <p:nvSpPr>
                <p:cNvPr id="1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b="-3488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726674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/>
                </a:p>
              </p:txBody>
            </p:sp>
          </mc:Choice>
          <mc:Fallback xmlns="">
            <p:sp>
              <p:nvSpPr>
                <p:cNvPr id="1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26674" y="1594648"/>
                  <a:ext cx="508001" cy="1222375"/>
                </a:xfrm>
                <a:prstGeom prst="rect">
                  <a:avLst/>
                </a:prstGeom>
                <a:blipFill>
                  <a:blip r:embed="rId12"/>
                  <a:stretch>
                    <a:fillRect b="-44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243015" y="2019138"/>
              <a:ext cx="45604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687267" y="3251251"/>
            <a:ext cx="646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493844" y="2822511"/>
            <a:ext cx="1763067" cy="1388764"/>
            <a:chOff x="720224" y="1553704"/>
            <a:chExt cx="1514451" cy="1388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/>
                </a:p>
              </p:txBody>
            </p:sp>
          </mc:Choice>
          <mc:Fallback xmlns="">
            <p:sp>
              <p:nvSpPr>
                <p:cNvPr id="2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blipFill>
                  <a:blip r:embed="rId13"/>
                  <a:stretch>
                    <a:fillRect b="-3441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726674" y="1553704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6000" b="1"/>
                </a:p>
              </p:txBody>
            </p:sp>
          </mc:Choice>
          <mc:Fallback xmlns="">
            <p:sp>
              <p:nvSpPr>
                <p:cNvPr id="2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726674" y="1553704"/>
                  <a:ext cx="508001" cy="1222375"/>
                </a:xfrm>
                <a:prstGeom prst="rect">
                  <a:avLst/>
                </a:prstGeom>
                <a:blipFill>
                  <a:blip r:embed="rId14"/>
                  <a:stretch>
                    <a:fillRect b="-4427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289909" y="2019138"/>
              <a:ext cx="356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5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2" y="-6739"/>
            <a:ext cx="12192000" cy="126978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 flipV="1">
            <a:off x="-15607" y="-10501"/>
            <a:ext cx="12192000" cy="767814"/>
          </a:xfrm>
          <a:prstGeom prst="rect">
            <a:avLst/>
          </a:prstGeom>
        </p:spPr>
      </p:pic>
      <p:sp>
        <p:nvSpPr>
          <p:cNvPr id="3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832513" y="1360756"/>
            <a:ext cx="10731768" cy="4726145"/>
          </a:xfrm>
          <a:prstGeom prst="round1Rect">
            <a:avLst/>
          </a:prstGeom>
          <a:gradFill>
            <a:gsLst>
              <a:gs pos="86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868795" y="5412770"/>
            <a:ext cx="1318375" cy="1188574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42901">
            <a:off x="10214608" y="133615"/>
            <a:ext cx="1394578" cy="261058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589" y="-10501"/>
            <a:ext cx="282192" cy="1341851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70" y="5139698"/>
            <a:ext cx="357841" cy="14697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-15607" y="5463489"/>
            <a:ext cx="12192000" cy="1394511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64" y="26140"/>
            <a:ext cx="4697826" cy="1376162"/>
          </a:xfrm>
          <a:prstGeom prst="rect">
            <a:avLst/>
          </a:prstGeom>
        </p:spPr>
      </p:pic>
      <p:sp>
        <p:nvSpPr>
          <p:cNvPr id="16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3393857" y="312635"/>
            <a:ext cx="266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2b: Tính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752733" y="1586837"/>
            <a:ext cx="1571992" cy="1312863"/>
            <a:chOff x="602994" y="1562898"/>
            <a:chExt cx="1350323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1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44531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1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5316" y="1594648"/>
                  <a:ext cx="508001" cy="1222375"/>
                </a:xfrm>
                <a:prstGeom prst="rect">
                  <a:avLst/>
                </a:prstGeom>
                <a:blipFill>
                  <a:blip r:embed="rId11"/>
                  <a:stretch>
                    <a:fillRect b="-7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067162" y="1896306"/>
              <a:ext cx="3789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3254906" y="1954067"/>
            <a:ext cx="64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3679343" y="1607215"/>
            <a:ext cx="1503754" cy="1322057"/>
            <a:chOff x="720224" y="1553704"/>
            <a:chExt cx="1291705" cy="1322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2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503928" y="1553704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2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03928" y="1553704"/>
                  <a:ext cx="508001" cy="1222375"/>
                </a:xfrm>
                <a:prstGeom prst="rect">
                  <a:avLst/>
                </a:prstGeom>
                <a:blipFill>
                  <a:blip r:embed="rId13"/>
                  <a:stretch>
                    <a:fillRect b="-7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219568" y="1896306"/>
              <a:ext cx="305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130871" y="1990761"/>
            <a:ext cx="64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5576391" y="1616405"/>
            <a:ext cx="1571992" cy="1312863"/>
            <a:chOff x="602994" y="1562898"/>
            <a:chExt cx="1350323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2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02994" y="1562898"/>
                  <a:ext cx="533400" cy="131286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44531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2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45316" y="1594648"/>
                  <a:ext cx="508001" cy="1222375"/>
                </a:xfrm>
                <a:prstGeom prst="rect">
                  <a:avLst/>
                </a:prstGeom>
                <a:blipFill>
                  <a:blip r:embed="rId15"/>
                  <a:stretch>
                    <a:fillRect b="-696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067162" y="1896306"/>
              <a:ext cx="3789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7078564" y="1983635"/>
            <a:ext cx="64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7503001" y="1636783"/>
            <a:ext cx="1503754" cy="1322057"/>
            <a:chOff x="720224" y="1553704"/>
            <a:chExt cx="1291705" cy="13220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3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20224" y="1562898"/>
                  <a:ext cx="533400" cy="131286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1503928" y="1553704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3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03928" y="1553704"/>
                  <a:ext cx="508001" cy="1222375"/>
                </a:xfrm>
                <a:prstGeom prst="rect">
                  <a:avLst/>
                </a:prstGeom>
                <a:blipFill>
                  <a:blip r:embed="rId17"/>
                  <a:stretch>
                    <a:fillRect b="-8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219568" y="1896306"/>
              <a:ext cx="3789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1416748" y="3780305"/>
            <a:ext cx="64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1795931" y="3395445"/>
                <a:ext cx="3387166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4400" b="1"/>
              </a:p>
            </p:txBody>
          </p:sp>
        </mc:Choice>
        <mc:Fallback xmlns="">
          <p:sp>
            <p:nvSpPr>
              <p:cNvPr id="3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931" y="3395445"/>
                <a:ext cx="3387166" cy="1222375"/>
              </a:xfrm>
              <a:prstGeom prst="rect">
                <a:avLst/>
              </a:prstGeom>
              <a:blipFill>
                <a:blip r:embed="rId18"/>
                <a:stretch>
                  <a:fillRect b="-84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087553" y="3780305"/>
            <a:ext cx="646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9" name="Object 27">
            <a:extLst>
              <a:ext uri="{FF2B5EF4-FFF2-40B4-BE49-F238E27FC236}">
                <a16:creationId xmlns:a16="http://schemas.microsoft.com/office/drawing/2014/main" id="{0891A00F-C618-4EAA-BDEE-ECBCA61D3F46}"/>
              </a:ext>
            </a:extLst>
          </p:cNvPr>
          <p:cNvSpPr txBox="1"/>
          <p:nvPr/>
        </p:nvSpPr>
        <p:spPr bwMode="auto">
          <a:xfrm>
            <a:off x="5651069" y="3708423"/>
            <a:ext cx="508000" cy="85165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4400" b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20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1" grpId="0"/>
      <p:bldP spid="26" grpId="0"/>
      <p:bldP spid="31" grpId="0"/>
      <p:bldP spid="36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1029" y="1145272"/>
            <a:ext cx="6217982" cy="621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24936">
            <a:off x="10181922" y="4356801"/>
            <a:ext cx="21881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Măng</a:t>
            </a:r>
            <a:r>
              <a:rPr lang="en-US" sz="600" baseline="0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non</a:t>
            </a:r>
            <a:endParaRPr lang="en-US" sz="600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01253" y="26156"/>
            <a:ext cx="6606621" cy="4022677"/>
            <a:chOff x="1975757" y="261256"/>
            <a:chExt cx="5995640" cy="3624943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12670" y="912097"/>
              <a:ext cx="4784815" cy="19968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3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một phân số mà tử số và mẫu số là một tích và có các thừa số đồng dạng thì ta làm thế nào ?</a:t>
              </a:r>
            </a:p>
          </p:txBody>
        </p:sp>
      </p:grpSp>
      <p:sp>
        <p:nvSpPr>
          <p:cNvPr id="7" name="单圆角矩形 1">
            <a:extLst>
              <a:ext uri="{FF2B5EF4-FFF2-40B4-BE49-F238E27FC236}">
                <a16:creationId xmlns:a16="http://schemas.microsoft.com/office/drawing/2014/main" id="{BB20F8B7-0319-48A2-BFDC-4DE7D4C17FCD}"/>
              </a:ext>
            </a:extLst>
          </p:cNvPr>
          <p:cNvSpPr/>
          <p:nvPr/>
        </p:nvSpPr>
        <p:spPr>
          <a:xfrm>
            <a:off x="0" y="4182512"/>
            <a:ext cx="9082997" cy="2532187"/>
          </a:xfrm>
          <a:custGeom>
            <a:avLst/>
            <a:gdLst>
              <a:gd name="connsiteX0" fmla="*/ 0 w 9082997"/>
              <a:gd name="connsiteY0" fmla="*/ 0 h 2532187"/>
              <a:gd name="connsiteX1" fmla="*/ 8660957 w 9082997"/>
              <a:gd name="connsiteY1" fmla="*/ 0 h 2532187"/>
              <a:gd name="connsiteX2" fmla="*/ 9082997 w 9082997"/>
              <a:gd name="connsiteY2" fmla="*/ 422040 h 2532187"/>
              <a:gd name="connsiteX3" fmla="*/ 9082997 w 9082997"/>
              <a:gd name="connsiteY3" fmla="*/ 2532187 h 2532187"/>
              <a:gd name="connsiteX4" fmla="*/ 0 w 9082997"/>
              <a:gd name="connsiteY4" fmla="*/ 2532187 h 2532187"/>
              <a:gd name="connsiteX5" fmla="*/ 0 w 9082997"/>
              <a:gd name="connsiteY5" fmla="*/ 0 h 2532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2997" h="2532187" fill="none" extrusionOk="0">
                <a:moveTo>
                  <a:pt x="0" y="0"/>
                </a:moveTo>
                <a:cubicBezTo>
                  <a:pt x="1186767" y="-53680"/>
                  <a:pt x="6468955" y="-143038"/>
                  <a:pt x="8660957" y="0"/>
                </a:cubicBezTo>
                <a:cubicBezTo>
                  <a:pt x="8892939" y="-28544"/>
                  <a:pt x="9096289" y="218263"/>
                  <a:pt x="9082997" y="422040"/>
                </a:cubicBezTo>
                <a:cubicBezTo>
                  <a:pt x="9156800" y="872436"/>
                  <a:pt x="9086725" y="2300581"/>
                  <a:pt x="9082997" y="2532187"/>
                </a:cubicBezTo>
                <a:cubicBezTo>
                  <a:pt x="6109290" y="2469110"/>
                  <a:pt x="3549015" y="2602938"/>
                  <a:pt x="0" y="2532187"/>
                </a:cubicBezTo>
                <a:cubicBezTo>
                  <a:pt x="-104413" y="1606265"/>
                  <a:pt x="21999" y="846550"/>
                  <a:pt x="0" y="0"/>
                </a:cubicBezTo>
                <a:close/>
              </a:path>
              <a:path w="9082997" h="2532187" stroke="0" extrusionOk="0">
                <a:moveTo>
                  <a:pt x="0" y="0"/>
                </a:moveTo>
                <a:cubicBezTo>
                  <a:pt x="2712573" y="-64895"/>
                  <a:pt x="7550072" y="-74255"/>
                  <a:pt x="8660957" y="0"/>
                </a:cubicBezTo>
                <a:cubicBezTo>
                  <a:pt x="8899877" y="11630"/>
                  <a:pt x="9119323" y="202611"/>
                  <a:pt x="9082997" y="422040"/>
                </a:cubicBezTo>
                <a:cubicBezTo>
                  <a:pt x="8962458" y="690262"/>
                  <a:pt x="9124757" y="2291265"/>
                  <a:pt x="9082997" y="2532187"/>
                </a:cubicBezTo>
                <a:cubicBezTo>
                  <a:pt x="7133619" y="2495335"/>
                  <a:pt x="4444056" y="2530604"/>
                  <a:pt x="0" y="2532187"/>
                </a:cubicBezTo>
                <a:cubicBezTo>
                  <a:pt x="69532" y="1495800"/>
                  <a:pt x="-57426" y="990834"/>
                  <a:pt x="0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E1D691"/>
            </a:solidFill>
            <a:extLst>
              <a:ext uri="{C807C97D-BFC1-408E-A445-0C87EB9F89A2}">
                <ask:lineSketchStyleProps xmlns:ask="http://schemas.microsoft.com/office/drawing/2018/sketchyshapes" sd="3015076799">
                  <a:prstGeom prst="round1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166" y="4302388"/>
            <a:ext cx="8865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 có thể cùng chia các thừa số đồng dạng của tử số và mẫu số đó cho một số tự nhiên để được phân số mới gọn hơn.</a:t>
            </a:r>
          </a:p>
        </p:txBody>
      </p:sp>
    </p:spTree>
    <p:extLst>
      <p:ext uri="{BB962C8B-B14F-4D97-AF65-F5344CB8AC3E}">
        <p14:creationId xmlns:p14="http://schemas.microsoft.com/office/powerpoint/2010/main" val="17428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库_圆角矩形标注 34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/>
          <p:nvPr>
            <p:custDataLst>
              <p:tags r:id="rId1"/>
            </p:custDataLst>
          </p:nvPr>
        </p:nvSpPr>
        <p:spPr>
          <a:xfrm>
            <a:off x="1389096" y="690224"/>
            <a:ext cx="10266092" cy="4130455"/>
          </a:xfrm>
          <a:prstGeom prst="wedgeRoundRectCallout">
            <a:avLst>
              <a:gd name="adj1" fmla="val -56163"/>
              <a:gd name="adj2" fmla="val -47891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7FF79120-0B95-4B0B-A47D-F175EB7A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03" y="-131884"/>
            <a:ext cx="2582010" cy="25820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32" y="3284984"/>
            <a:ext cx="3684715" cy="36847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2101" y="755445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rgbClr val="B03813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8673" y="1269235"/>
            <a:ext cx="9430603" cy="3409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tấm vải dài 20 m. Đã may quần áo hết        tấm vải đó. Số vải còn lại người ta đem may các túi, mỗi túi hết     m vải. Hỏi may được tất cả bao nhiêu cái túi như vậy?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10399470" y="1269235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9470" y="1269235"/>
                <a:ext cx="508000" cy="12223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5474903" y="2960124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8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4903" y="2960124"/>
                <a:ext cx="508000" cy="1222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63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1319" y="805217"/>
            <a:ext cx="11259403" cy="5786651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2">
            <a:extLst>
              <a:ext uri="{FF2B5EF4-FFF2-40B4-BE49-F238E27FC236}">
                <a16:creationId xmlns:a16="http://schemas.microsoft.com/office/drawing/2014/main" id="{1CB3157B-D03A-457E-954E-2226BF2C3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29" y="3213695"/>
            <a:ext cx="2688040" cy="2236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40089" y="223183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2513" y="805217"/>
            <a:ext cx="10699845" cy="2046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tấm vải dài 20 m. Đã may quần áo hết        tấm vải đó. Số vải còn lại người ta đem may các túi, mỗi túi hết     m vải. Hỏi may được tất cả bao nhiêu cái túi như vậy?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8100444" y="805217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00444" y="805217"/>
                <a:ext cx="576370" cy="1222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7759250" y="1429769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9250" y="1429769"/>
                <a:ext cx="576370" cy="1222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12421" y="3967503"/>
            <a:ext cx="178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2012" y="3175322"/>
            <a:ext cx="463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Tấm vải: 20m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2012" y="3827629"/>
            <a:ext cx="463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May quần áo:     tấm vải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6292077" y="3589358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10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2077" y="3589358"/>
                <a:ext cx="576370" cy="12223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042012" y="4483455"/>
            <a:ext cx="463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lại may túi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4716" y="5077613"/>
            <a:ext cx="463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May mỗi túi:       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6264781" y="4839342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/>
              </a:p>
            </p:txBody>
          </p:sp>
        </mc:Choice>
        <mc:Fallback xmlns="">
          <p:sp>
            <p:nvSpPr>
              <p:cNvPr id="14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64781" y="4839342"/>
                <a:ext cx="576370" cy="1222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988324" y="5729920"/>
            <a:ext cx="463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túi:…..? túi </a:t>
            </a:r>
          </a:p>
        </p:txBody>
      </p:sp>
      <p:sp>
        <p:nvSpPr>
          <p:cNvPr id="17" name="Google Shape;117;p2"/>
          <p:cNvSpPr/>
          <p:nvPr/>
        </p:nvSpPr>
        <p:spPr>
          <a:xfrm>
            <a:off x="3550368" y="3042421"/>
            <a:ext cx="5126445" cy="34266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9107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1319" y="338279"/>
            <a:ext cx="11259403" cy="6253590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22946" y="719945"/>
            <a:ext cx="17588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ristote" panose="02040603050506020204" pitchFamily="18" charset="0"/>
              </a:rPr>
              <a:t> 3</a:t>
            </a:r>
          </a:p>
        </p:txBody>
      </p:sp>
      <p:sp>
        <p:nvSpPr>
          <p:cNvPr id="18" name="Google Shape;117;p2"/>
          <p:cNvSpPr/>
          <p:nvPr/>
        </p:nvSpPr>
        <p:spPr>
          <a:xfrm>
            <a:off x="736980" y="512619"/>
            <a:ext cx="10849970" cy="591547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0089" y="470549"/>
            <a:ext cx="178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52905" y="1102622"/>
            <a:ext cx="768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may quần áo là: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46161" y="1742822"/>
            <a:ext cx="578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    = 16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5181654" y="1499621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654" y="1499621"/>
                <a:ext cx="576370" cy="12223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293842" y="2629635"/>
            <a:ext cx="768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mét vải còn lại để may túi là: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99752" y="3239379"/>
            <a:ext cx="515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– 16 = 4  (m)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52905" y="3781729"/>
            <a:ext cx="768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túi may được là: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9752" y="4605812"/>
            <a:ext cx="578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    = 6 (túi)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4913565" y="4362611"/>
                <a:ext cx="57637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3565" y="4362611"/>
                <a:ext cx="576370" cy="12223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246161" y="5426483"/>
            <a:ext cx="444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 cái túi</a:t>
            </a:r>
          </a:p>
        </p:txBody>
      </p:sp>
    </p:spTree>
    <p:extLst>
      <p:ext uri="{BB962C8B-B14F-4D97-AF65-F5344CB8AC3E}">
        <p14:creationId xmlns:p14="http://schemas.microsoft.com/office/powerpoint/2010/main" val="132842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 flipV="1">
            <a:off x="2" y="-6739"/>
            <a:ext cx="12192000" cy="126978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 flipV="1">
            <a:off x="-15607" y="-10501"/>
            <a:ext cx="12192000" cy="767814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" y="2726424"/>
            <a:ext cx="3740858" cy="4032374"/>
          </a:xfrm>
          <a:prstGeom prst="rect">
            <a:avLst/>
          </a:prstGeom>
        </p:spPr>
      </p:pic>
      <p:sp>
        <p:nvSpPr>
          <p:cNvPr id="3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BT.</a:t>
            </a:r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tiếp theo.</a:t>
            </a:r>
            <a:endParaRPr lang="zh-CN" altLang="en-US" sz="4400" b="1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868795" y="5412770"/>
            <a:ext cx="1318375" cy="11885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5487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9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170" y="5139698"/>
            <a:ext cx="357841" cy="14697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-15607" y="5463489"/>
            <a:ext cx="12192000" cy="139451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2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23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Chúc em học tốt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AD3F6-0F6C-4FE2-A2C1-4A7BD57B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876195"/>
            <a:ext cx="5906045" cy="7734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EEFA8-BDBE-4426-810A-89F5349E2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8735" y="3322585"/>
            <a:ext cx="3796672" cy="3796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4295E-FA19-48CC-A97D-0B2DA475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045" y="-246830"/>
            <a:ext cx="6058065" cy="7366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EFCAC-3FCF-49D4-A0EF-EA06A25E5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45" y="3623808"/>
            <a:ext cx="3626077" cy="3626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54439" y="944380"/>
                <a:ext cx="4302177" cy="1905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 đố cậu nhé!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439" y="944380"/>
                <a:ext cx="4302177" cy="1905393"/>
              </a:xfrm>
              <a:prstGeom prst="rect">
                <a:avLst/>
              </a:prstGeom>
              <a:blipFill>
                <a:blip r:embed="rId6"/>
                <a:stretch>
                  <a:fillRect l="-3966" t="-7051" r="-4108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754557" y="1370134"/>
            <a:ext cx="4308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Quá dễ luôn nhé! Đáp án của tớ là 1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3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AD3F6-0F6C-4FE2-A2C1-4A7BD57BB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876195"/>
            <a:ext cx="5906045" cy="7734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EEFA8-BDBE-4426-810A-89F5349E23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8735" y="3322585"/>
            <a:ext cx="3796672" cy="3796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4295E-FA19-48CC-A97D-0B2DA475D0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045" y="-246830"/>
            <a:ext cx="6058065" cy="7366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EFCAC-3FCF-49D4-A0EF-EA06A25E5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45" y="3623808"/>
            <a:ext cx="3626077" cy="3626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83988" y="1464612"/>
                <a:ext cx="4302177" cy="1944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 tớ đố cậu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988" y="1464612"/>
                <a:ext cx="4302177" cy="1944378"/>
              </a:xfrm>
              <a:prstGeom prst="rect">
                <a:avLst/>
              </a:prstGeom>
              <a:blipFill>
                <a:blip r:embed="rId6"/>
                <a:stretch>
                  <a:fillRect t="-6897" b="-5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19996" y="1130176"/>
            <a:ext cx="4308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án của tớ là 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nhé!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6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839991" y="2611892"/>
            <a:ext cx="10521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72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ÔN TẬP VỀ CÁC PHÉP TÍNH VỚI PHÂN SỐ (tt)</a:t>
            </a:r>
            <a:endParaRPr lang="en-US" sz="72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19257" y="5304332"/>
            <a:ext cx="246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VN Nguyen Du" panose="04030805020802020802" pitchFamily="82" charset="0"/>
              </a:rPr>
              <a:t>Trang 169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E9B30B-C2F5-4DE5-AE44-E3115EA32C0D}"/>
              </a:ext>
            </a:extLst>
          </p:cNvPr>
          <p:cNvGrpSpPr/>
          <p:nvPr/>
        </p:nvGrpSpPr>
        <p:grpSpPr>
          <a:xfrm>
            <a:off x="4393920" y="1350514"/>
            <a:ext cx="6749195" cy="946111"/>
            <a:chOff x="3445164" y="2683553"/>
            <a:chExt cx="6749195" cy="946111"/>
          </a:xfrm>
        </p:grpSpPr>
        <p:sp>
          <p:nvSpPr>
            <p:cNvPr id="18" name="PA_文本框 32">
              <a:extLst>
                <a:ext uri="{FF2B5EF4-FFF2-40B4-BE49-F238E27FC236}">
                  <a16:creationId xmlns:a16="http://schemas.microsoft.com/office/drawing/2014/main" id="{DA25033B-6101-4646-AFA9-CE0D60D3AC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45164" y="2683553"/>
              <a:ext cx="6588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>
                  <a:solidFill>
                    <a:schemeClr val="accent5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 </a:t>
              </a:r>
              <a:r>
                <a:rPr lang="en-US" altLang="zh-CN" sz="5400" dirty="0">
                  <a:solidFill>
                    <a:schemeClr val="accent5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TOÁN</a:t>
              </a:r>
              <a:endParaRPr lang="zh-CN" altLang="en-US" sz="5400" dirty="0">
                <a:solidFill>
                  <a:schemeClr val="accent5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  <p:sp>
          <p:nvSpPr>
            <p:cNvPr id="19" name="PA_文本框 32">
              <a:extLst>
                <a:ext uri="{FF2B5EF4-FFF2-40B4-BE49-F238E27FC236}">
                  <a16:creationId xmlns:a16="http://schemas.microsoft.com/office/drawing/2014/main" id="{7E42443E-9E8D-41DA-9C51-4DB07CF228A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605971" y="2706334"/>
              <a:ext cx="6588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>
                  <a:solidFill>
                    <a:schemeClr val="accent5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TOÁN</a:t>
              </a:r>
              <a:endParaRPr lang="zh-CN" altLang="en-US" sz="5400" dirty="0">
                <a:solidFill>
                  <a:schemeClr val="accent5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82183" y="4670158"/>
            <a:ext cx="1196562" cy="12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单圆角矩形 1">
            <a:extLst>
              <a:ext uri="{FF2B5EF4-FFF2-40B4-BE49-F238E27FC236}">
                <a16:creationId xmlns:a16="http://schemas.microsoft.com/office/drawing/2014/main" id="{BB20F8B7-0319-48A2-BFDC-4DE7D4C17FCD}"/>
              </a:ext>
            </a:extLst>
          </p:cNvPr>
          <p:cNvSpPr/>
          <p:nvPr/>
        </p:nvSpPr>
        <p:spPr>
          <a:xfrm>
            <a:off x="345502" y="1507958"/>
            <a:ext cx="11541697" cy="4944413"/>
          </a:xfrm>
          <a:custGeom>
            <a:avLst/>
            <a:gdLst>
              <a:gd name="connsiteX0" fmla="*/ 0 w 11541697"/>
              <a:gd name="connsiteY0" fmla="*/ 0 h 4944413"/>
              <a:gd name="connsiteX1" fmla="*/ 10717612 w 11541697"/>
              <a:gd name="connsiteY1" fmla="*/ 0 h 4944413"/>
              <a:gd name="connsiteX2" fmla="*/ 11541697 w 11541697"/>
              <a:gd name="connsiteY2" fmla="*/ 824085 h 4944413"/>
              <a:gd name="connsiteX3" fmla="*/ 11541697 w 11541697"/>
              <a:gd name="connsiteY3" fmla="*/ 4944413 h 4944413"/>
              <a:gd name="connsiteX4" fmla="*/ 0 w 11541697"/>
              <a:gd name="connsiteY4" fmla="*/ 4944413 h 4944413"/>
              <a:gd name="connsiteX5" fmla="*/ 0 w 11541697"/>
              <a:gd name="connsiteY5" fmla="*/ 0 h 49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1697" h="4944413" fill="none" extrusionOk="0">
                <a:moveTo>
                  <a:pt x="0" y="0"/>
                </a:moveTo>
                <a:cubicBezTo>
                  <a:pt x="2802984" y="-53680"/>
                  <a:pt x="7161099" y="-143038"/>
                  <a:pt x="10717612" y="0"/>
                </a:cubicBezTo>
                <a:cubicBezTo>
                  <a:pt x="11169637" y="-80294"/>
                  <a:pt x="11567946" y="426835"/>
                  <a:pt x="11541697" y="824085"/>
                </a:cubicBezTo>
                <a:cubicBezTo>
                  <a:pt x="11615500" y="2653499"/>
                  <a:pt x="11545425" y="3705475"/>
                  <a:pt x="11541697" y="4944413"/>
                </a:cubicBezTo>
                <a:cubicBezTo>
                  <a:pt x="6011356" y="4881336"/>
                  <a:pt x="5215551" y="5015164"/>
                  <a:pt x="0" y="4944413"/>
                </a:cubicBezTo>
                <a:cubicBezTo>
                  <a:pt x="-104413" y="2852107"/>
                  <a:pt x="21999" y="675097"/>
                  <a:pt x="0" y="0"/>
                </a:cubicBezTo>
                <a:close/>
              </a:path>
              <a:path w="11541697" h="4944413" stroke="0" extrusionOk="0">
                <a:moveTo>
                  <a:pt x="0" y="0"/>
                </a:moveTo>
                <a:cubicBezTo>
                  <a:pt x="3982274" y="-64895"/>
                  <a:pt x="6846686" y="-74255"/>
                  <a:pt x="10717612" y="0"/>
                </a:cubicBezTo>
                <a:cubicBezTo>
                  <a:pt x="11203546" y="61408"/>
                  <a:pt x="11597080" y="389777"/>
                  <a:pt x="11541697" y="824085"/>
                </a:cubicBezTo>
                <a:cubicBezTo>
                  <a:pt x="11421158" y="1702810"/>
                  <a:pt x="11583457" y="3379410"/>
                  <a:pt x="11541697" y="4944413"/>
                </a:cubicBezTo>
                <a:cubicBezTo>
                  <a:pt x="9042497" y="4907561"/>
                  <a:pt x="3167799" y="4942830"/>
                  <a:pt x="0" y="4944413"/>
                </a:cubicBezTo>
                <a:cubicBezTo>
                  <a:pt x="69532" y="2625135"/>
                  <a:pt x="-57426" y="2360096"/>
                  <a:pt x="0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E1D691"/>
            </a:solidFill>
            <a:extLst>
              <a:ext uri="{C807C97D-BFC1-408E-A445-0C87EB9F89A2}">
                <ask:lineSketchStyleProps xmlns:ask="http://schemas.microsoft.com/office/drawing/2018/sketchyshapes" sd="3015076799">
                  <a:prstGeom prst="round1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274" y="1588170"/>
            <a:ext cx="1061987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b="1">
                <a:solidFill>
                  <a:srgbClr val="002060"/>
                </a:solidFill>
                <a:latin typeface="UTM Neo Sans Intel" panose="02040603050506020204" pitchFamily="18" charset="0"/>
              </a:rPr>
              <a:t>1. Kiến thức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- Tiếp tục ôn tập về 4 phép tính với phân số.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 b="1">
                <a:solidFill>
                  <a:srgbClr val="002060"/>
                </a:solidFill>
                <a:latin typeface="UTM Neo Sans Intel" panose="02040603050506020204" pitchFamily="18" charset="0"/>
              </a:rPr>
              <a:t>2. Kĩ năng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- Tính giá trị của biểu thức với các phân số.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- Giải được bài toán có lời văn với các phân số.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 b="1">
                <a:solidFill>
                  <a:srgbClr val="002060"/>
                </a:solidFill>
                <a:latin typeface="UTM Neo Sans Intel" panose="02040603050506020204" pitchFamily="18" charset="0"/>
              </a:rPr>
              <a:t>3. Thái độ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- HS có thái độ học tập tích cực.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 b="1">
                <a:solidFill>
                  <a:srgbClr val="002060"/>
                </a:solidFill>
                <a:latin typeface="UTM Neo Sans Intel" panose="02040603050506020204" pitchFamily="18" charset="0"/>
              </a:rPr>
              <a:t>4. Góp phần phát triển năng lực: 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 b="1">
                <a:solidFill>
                  <a:srgbClr val="002060"/>
                </a:solidFill>
                <a:latin typeface="UTM Neo Sans Intel" panose="02040603050506020204" pitchFamily="18" charset="0"/>
              </a:rPr>
              <a:t>- </a:t>
            </a:r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Năng lực tự học, NL giải quyết vấn đề và sáng tạo, NL tư duy - lập luận logic.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* Bài tập cần làm: Bài 1 (a) (chỉ yêu cầu tính), bài 2 (b), bài 3</a:t>
            </a:r>
            <a:r>
              <a:rPr lang="vi-VN" sz="2600">
                <a:solidFill>
                  <a:srgbClr val="002060"/>
                </a:solidFill>
              </a:rPr>
              <a:t>.</a:t>
            </a:r>
            <a:r>
              <a:rPr lang="nl-NL" sz="2600">
                <a:solidFill>
                  <a:srgbClr val="002060"/>
                </a:solidFill>
                <a:latin typeface="UTM Neo Sans Intel" panose="02040603050506020204" pitchFamily="18" charset="0"/>
              </a:rPr>
              <a:t> Khuyến khích HSNK hoàn thành tất cả BT.</a:t>
            </a:r>
            <a:endParaRPr lang="en-US" sz="2600">
              <a:solidFill>
                <a:srgbClr val="002060"/>
              </a:solidFill>
              <a:latin typeface="UTM Neo Sans Intel" panose="02040603050506020204" pitchFamily="18" charset="0"/>
            </a:endParaRPr>
          </a:p>
          <a:p>
            <a:endParaRPr lang="en-US" sz="2600">
              <a:latin typeface="UTM Neo Sans Intel" panose="020406030505060202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79EBFB9-1007-4FCD-9B03-EE0E3714F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6392">
            <a:off x="3520343" y="-177437"/>
            <a:ext cx="5192014" cy="1989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9916" y="417095"/>
            <a:ext cx="301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UTM Cookies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411352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3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5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0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495"/>
            <a:ext cx="1975757" cy="2505172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69836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294745" y="618630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7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7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77556E-17 L -1.25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1263" y="0"/>
            <a:ext cx="4106286" cy="6172692"/>
          </a:xfrm>
          <a:prstGeom prst="rect">
            <a:avLst/>
          </a:prstGeom>
        </p:spPr>
      </p:pic>
      <p:pic>
        <p:nvPicPr>
          <p:cNvPr id="2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22" y="178917"/>
            <a:ext cx="6174420" cy="1376162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272" y="211653"/>
            <a:ext cx="1068019" cy="1368012"/>
          </a:xfrm>
          <a:prstGeom prst="rect">
            <a:avLst/>
          </a:prstGeom>
        </p:spPr>
      </p:pic>
      <p:sp>
        <p:nvSpPr>
          <p:cNvPr id="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73523" y="572494"/>
            <a:ext cx="5357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Tính bằng hai cách.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985101" y="1843006"/>
            <a:ext cx="4162842" cy="2565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675893" y="1627816"/>
            <a:ext cx="1608732" cy="534182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8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9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10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11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07381" y="3018273"/>
            <a:ext cx="457258" cy="140827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366711" y="2689653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1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436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1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51807" b="-796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48062" y="192360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24" name="Double Bracket 23"/>
          <p:cNvSpPr/>
          <p:nvPr/>
        </p:nvSpPr>
        <p:spPr>
          <a:xfrm>
            <a:off x="1330078" y="2785905"/>
            <a:ext cx="2436816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3932923" y="3018273"/>
            <a:ext cx="52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4405272" y="2745467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/>
              </a:p>
            </p:txBody>
          </p:sp>
        </mc:Choice>
        <mc:Fallback xmlns="">
          <p:sp>
            <p:nvSpPr>
              <p:cNvPr id="2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5272" y="2745467"/>
                <a:ext cx="508000" cy="1222375"/>
              </a:xfrm>
              <a:prstGeom prst="rect">
                <a:avLst/>
              </a:prstGeom>
              <a:blipFill>
                <a:blip r:embed="rId13"/>
                <a:stretch>
                  <a:fillRect b="-7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2237549" y="1481450"/>
            <a:ext cx="93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1408" y="-269585"/>
            <a:ext cx="4106286" cy="6172692"/>
          </a:xfrm>
          <a:prstGeom prst="rect">
            <a:avLst/>
          </a:prstGeom>
        </p:spPr>
      </p:pic>
      <p:sp>
        <p:nvSpPr>
          <p:cNvPr id="32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6591807" y="2925847"/>
            <a:ext cx="4162842" cy="2565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3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7282599" y="2710657"/>
            <a:ext cx="1608732" cy="534182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4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214087" y="4101114"/>
            <a:ext cx="457258" cy="140827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973417" y="377249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36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4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400" b="1"/>
                </a:p>
              </p:txBody>
            </p:sp>
          </mc:Choice>
          <mc:Fallback xmlns="">
            <p:sp>
              <p:nvSpPr>
                <p:cNvPr id="37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6"/>
                  <a:stretch>
                    <a:fillRect b="-646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48062" y="1923602"/>
              <a:ext cx="3561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39" name="Double Bracket 38"/>
          <p:cNvSpPr/>
          <p:nvPr/>
        </p:nvSpPr>
        <p:spPr>
          <a:xfrm>
            <a:off x="6936784" y="3868746"/>
            <a:ext cx="2436816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9539629" y="4101114"/>
            <a:ext cx="525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10011978" y="3828308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/>
              </a:p>
            </p:txBody>
          </p:sp>
        </mc:Choice>
        <mc:Fallback xmlns="">
          <p:sp>
            <p:nvSpPr>
              <p:cNvPr id="41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11978" y="3828308"/>
                <a:ext cx="508000" cy="1222375"/>
              </a:xfrm>
              <a:prstGeom prst="rect">
                <a:avLst/>
              </a:prstGeom>
              <a:blipFill>
                <a:blip r:embed="rId17"/>
                <a:stretch>
                  <a:fillRect b="-74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7844255" y="2564291"/>
            <a:ext cx="937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07791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24" grpId="0" animBg="1"/>
      <p:bldP spid="25" grpId="0"/>
      <p:bldP spid="26" grpId="0"/>
      <p:bldP spid="27" grpId="0"/>
      <p:bldP spid="32" grpId="0" animBg="1"/>
      <p:bldP spid="32" grpId="1" animBg="1"/>
      <p:bldP spid="33" grpId="0" animBg="1"/>
      <p:bldP spid="33" grpId="1" animBg="1"/>
      <p:bldP spid="39" grpId="0" animBg="1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1029" y="1145272"/>
            <a:ext cx="6217982" cy="6217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224936">
            <a:off x="10181922" y="4356801"/>
            <a:ext cx="21881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Măng</a:t>
            </a:r>
            <a:r>
              <a:rPr lang="en-US" sz="600" baseline="0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non</a:t>
            </a:r>
            <a:endParaRPr lang="en-US" sz="600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975757" y="261256"/>
            <a:ext cx="5995640" cy="3624943"/>
            <a:chOff x="1975757" y="261256"/>
            <a:chExt cx="5995640" cy="3624943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1109015"/>
              <a:ext cx="526287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muốn nhân một tổng với một số ta có thể làm theo những cách nào?</a:t>
              </a:r>
              <a:endParaRPr lang="en-US" sz="7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单圆角矩形 1">
            <a:extLst>
              <a:ext uri="{FF2B5EF4-FFF2-40B4-BE49-F238E27FC236}">
                <a16:creationId xmlns:a16="http://schemas.microsoft.com/office/drawing/2014/main" id="{BB20F8B7-0319-48A2-BFDC-4DE7D4C17FCD}"/>
              </a:ext>
            </a:extLst>
          </p:cNvPr>
          <p:cNvSpPr/>
          <p:nvPr/>
        </p:nvSpPr>
        <p:spPr>
          <a:xfrm>
            <a:off x="217166" y="4182512"/>
            <a:ext cx="8654117" cy="2105991"/>
          </a:xfrm>
          <a:custGeom>
            <a:avLst/>
            <a:gdLst>
              <a:gd name="connsiteX0" fmla="*/ 0 w 8654117"/>
              <a:gd name="connsiteY0" fmla="*/ 0 h 2105991"/>
              <a:gd name="connsiteX1" fmla="*/ 8303111 w 8654117"/>
              <a:gd name="connsiteY1" fmla="*/ 0 h 2105991"/>
              <a:gd name="connsiteX2" fmla="*/ 8654117 w 8654117"/>
              <a:gd name="connsiteY2" fmla="*/ 351006 h 2105991"/>
              <a:gd name="connsiteX3" fmla="*/ 8654117 w 8654117"/>
              <a:gd name="connsiteY3" fmla="*/ 2105991 h 2105991"/>
              <a:gd name="connsiteX4" fmla="*/ 0 w 8654117"/>
              <a:gd name="connsiteY4" fmla="*/ 2105991 h 2105991"/>
              <a:gd name="connsiteX5" fmla="*/ 0 w 8654117"/>
              <a:gd name="connsiteY5" fmla="*/ 0 h 210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4117" h="2105991" fill="none" extrusionOk="0">
                <a:moveTo>
                  <a:pt x="0" y="0"/>
                </a:moveTo>
                <a:cubicBezTo>
                  <a:pt x="2005468" y="-53680"/>
                  <a:pt x="6272651" y="-143038"/>
                  <a:pt x="8303111" y="0"/>
                </a:cubicBezTo>
                <a:cubicBezTo>
                  <a:pt x="8496665" y="-7785"/>
                  <a:pt x="8667615" y="186914"/>
                  <a:pt x="8654117" y="351006"/>
                </a:cubicBezTo>
                <a:cubicBezTo>
                  <a:pt x="8596952" y="1207323"/>
                  <a:pt x="8532542" y="1403865"/>
                  <a:pt x="8654117" y="2105991"/>
                </a:cubicBezTo>
                <a:cubicBezTo>
                  <a:pt x="4950201" y="2042914"/>
                  <a:pt x="3223497" y="2176742"/>
                  <a:pt x="0" y="2105991"/>
                </a:cubicBezTo>
                <a:cubicBezTo>
                  <a:pt x="-104413" y="1649272"/>
                  <a:pt x="21999" y="356723"/>
                  <a:pt x="0" y="0"/>
                </a:cubicBezTo>
                <a:close/>
              </a:path>
              <a:path w="8654117" h="2105991" stroke="0" extrusionOk="0">
                <a:moveTo>
                  <a:pt x="0" y="0"/>
                </a:moveTo>
                <a:cubicBezTo>
                  <a:pt x="2628173" y="-64895"/>
                  <a:pt x="4242476" y="-74255"/>
                  <a:pt x="8303111" y="0"/>
                </a:cubicBezTo>
                <a:cubicBezTo>
                  <a:pt x="8503103" y="12235"/>
                  <a:pt x="8682092" y="167668"/>
                  <a:pt x="8654117" y="351006"/>
                </a:cubicBezTo>
                <a:cubicBezTo>
                  <a:pt x="8505394" y="1124771"/>
                  <a:pt x="8592089" y="1831105"/>
                  <a:pt x="8654117" y="2105991"/>
                </a:cubicBezTo>
                <a:cubicBezTo>
                  <a:pt x="6574592" y="2069139"/>
                  <a:pt x="3334088" y="2104408"/>
                  <a:pt x="0" y="2105991"/>
                </a:cubicBezTo>
                <a:cubicBezTo>
                  <a:pt x="69532" y="1537397"/>
                  <a:pt x="-57426" y="1052421"/>
                  <a:pt x="0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E1D691"/>
            </a:solidFill>
            <a:extLst>
              <a:ext uri="{C807C97D-BFC1-408E-A445-0C87EB9F89A2}">
                <ask:lineSketchStyleProps xmlns:ask="http://schemas.microsoft.com/office/drawing/2018/sketchyshapes" sd="3015076799">
                  <a:prstGeom prst="round1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304" y="4302388"/>
            <a:ext cx="8101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lấy từng số hạng của tổng nhân với số đó rồi cộng các kết quả lại với nhau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902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21" y="178917"/>
            <a:ext cx="6348925" cy="1376162"/>
          </a:xfrm>
          <a:prstGeom prst="rect">
            <a:avLst/>
          </a:prstGeom>
        </p:spPr>
      </p:pic>
      <p:pic>
        <p:nvPicPr>
          <p:cNvPr id="5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272" y="211653"/>
            <a:ext cx="1068019" cy="1368012"/>
          </a:xfrm>
          <a:prstGeom prst="rect">
            <a:avLst/>
          </a:prstGeom>
        </p:spPr>
      </p:pic>
      <p:sp>
        <p:nvSpPr>
          <p:cNvPr id="6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73523" y="572494"/>
            <a:ext cx="585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1a:  Tính bằng hai cách.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895" y="1812758"/>
            <a:ext cx="208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lberta Heavy" panose="02040603050506020204" pitchFamily="18" charset="0"/>
              </a:rPr>
              <a:t>Cách 1: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27491" y="1840231"/>
            <a:ext cx="2088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UTM Alberta Heavy" panose="02040603050506020204" pitchFamily="18" charset="0"/>
              </a:rPr>
              <a:t>Cách 2: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500437" y="2513191"/>
            <a:ext cx="1793589" cy="1312863"/>
            <a:chOff x="685055" y="1562898"/>
            <a:chExt cx="189584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0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 r="-277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1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41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80" y="1923602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13" name="Double Bracket 12"/>
          <p:cNvSpPr/>
          <p:nvPr/>
        </p:nvSpPr>
        <p:spPr>
          <a:xfrm>
            <a:off x="463803" y="2609443"/>
            <a:ext cx="2167219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2793934" y="2841811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3266283" y="2569005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5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6283" y="2569005"/>
                <a:ext cx="508000" cy="12223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21806" y="3820618"/>
            <a:ext cx="1793589" cy="1312863"/>
            <a:chOff x="685055" y="1562898"/>
            <a:chExt cx="189584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 r="-280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1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923602"/>
              <a:ext cx="412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2850085" y="4181322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80123" y="4157260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3306389" y="3876438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2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6389" y="3876438"/>
                <a:ext cx="508000" cy="12223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5706101" y="2633507"/>
            <a:ext cx="1793589" cy="1312863"/>
            <a:chOff x="685055" y="1562898"/>
            <a:chExt cx="1895841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24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277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25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72895" y="1594648"/>
                  <a:ext cx="508001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341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80" y="1923602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27" name="Double Bracket 26"/>
          <p:cNvSpPr/>
          <p:nvPr/>
        </p:nvSpPr>
        <p:spPr>
          <a:xfrm>
            <a:off x="5669467" y="2729759"/>
            <a:ext cx="2167219" cy="1254125"/>
          </a:xfrm>
          <a:prstGeom prst="bracketPair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7999598" y="2962127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8471947" y="2689321"/>
                <a:ext cx="508000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71947" y="2689321"/>
                <a:ext cx="508000" cy="12223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083092" y="3940934"/>
            <a:ext cx="1745465" cy="1312863"/>
            <a:chOff x="685055" y="1562898"/>
            <a:chExt cx="1844972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1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4"/>
                  <a:stretch>
                    <a:fillRect r="-2650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2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923602"/>
              <a:ext cx="412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7895329" y="4301638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641409" y="4277576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8599567" y="5133481"/>
                <a:ext cx="734487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6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9567" y="5133481"/>
                <a:ext cx="734487" cy="12223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8304927" y="3981040"/>
            <a:ext cx="1745465" cy="1312863"/>
            <a:chOff x="685055" y="1562898"/>
            <a:chExt cx="1844972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7"/>
                  <a:stretch>
                    <a:fillRect r="-277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875476"/>
              <a:ext cx="4120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5644543" y="5402036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6232676" y="5070749"/>
            <a:ext cx="1745465" cy="1312863"/>
            <a:chOff x="685055" y="1562898"/>
            <a:chExt cx="1844972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43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9"/>
                  <a:stretch>
                    <a:fillRect r="-277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𝟕𝟕</m:t>
                            </m:r>
                          </m:den>
                        </m:f>
                      </m:oMath>
                    </m:oMathPara>
                  </a14:m>
                  <a:endParaRPr lang="en-US" sz="3600" b="1"/>
                </a:p>
              </p:txBody>
            </p:sp>
          </mc:Choice>
          <mc:Fallback xmlns="">
            <p:sp>
              <p:nvSpPr>
                <p:cNvPr id="44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22026" y="1594648"/>
                  <a:ext cx="508001" cy="1222375"/>
                </a:xfrm>
                <a:prstGeom prst="rect">
                  <a:avLst/>
                </a:prstGeom>
                <a:blipFill>
                  <a:blip r:embed="rId20"/>
                  <a:stretch>
                    <a:fillRect r="-329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502679" y="1923602"/>
              <a:ext cx="4425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8224656" y="5454079"/>
            <a:ext cx="525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/>
              <p:nvPr/>
            </p:nvSpPr>
            <p:spPr bwMode="auto">
              <a:xfrm>
                <a:off x="9695709" y="5129153"/>
                <a:ext cx="734487" cy="1222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47" name="Object 27">
                <a:extLst>
                  <a:ext uri="{FF2B5EF4-FFF2-40B4-BE49-F238E27FC236}">
                    <a16:creationId xmlns:a16="http://schemas.microsoft.com/office/drawing/2014/main" id="{0891A00F-C618-4EAA-BDEE-ECBCA61D3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5709" y="5129153"/>
                <a:ext cx="734487" cy="12223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0743AF64-F73C-4454-B2D4-FE232E389973}"/>
              </a:ext>
            </a:extLst>
          </p:cNvPr>
          <p:cNvSpPr txBox="1"/>
          <p:nvPr/>
        </p:nvSpPr>
        <p:spPr>
          <a:xfrm>
            <a:off x="9301970" y="5463083"/>
            <a:ext cx="446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46341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 animBg="1"/>
      <p:bldP spid="14" grpId="0"/>
      <p:bldP spid="15" grpId="0"/>
      <p:bldP spid="20" grpId="0"/>
      <p:bldP spid="21" grpId="0"/>
      <p:bldP spid="22" grpId="0"/>
      <p:bldP spid="27" grpId="0" animBg="1"/>
      <p:bldP spid="28" grpId="0"/>
      <p:bldP spid="29" grpId="0"/>
      <p:bldP spid="34" grpId="0"/>
      <p:bldP spid="35" grpId="0"/>
      <p:bldP spid="36" grpId="0"/>
      <p:bldP spid="41" grpId="0"/>
      <p:bldP spid="46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656</Words>
  <Application>Microsoft Office PowerPoint</Application>
  <PresentationFormat>Widescreen</PresentationFormat>
  <Paragraphs>183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UVN Nguyen Du</vt:lpstr>
      <vt:lpstr>UTM Aristote</vt:lpstr>
      <vt:lpstr>UTM Aptima</vt:lpstr>
      <vt:lpstr>Cambria Math</vt:lpstr>
      <vt:lpstr>UTM Neo Sans Intel</vt:lpstr>
      <vt:lpstr>UTM Alberta Heavy</vt:lpstr>
      <vt:lpstr>UTM Futura Extra</vt:lpstr>
      <vt:lpstr>#9Slide03 AmpleSoft Bold</vt:lpstr>
      <vt:lpstr>#9Slide07 HoneyCream</vt:lpstr>
      <vt:lpstr>Tahoma</vt:lpstr>
      <vt:lpstr>Calibri</vt:lpstr>
      <vt:lpstr>Arial</vt:lpstr>
      <vt:lpstr>UTM Showcard</vt:lpstr>
      <vt:lpstr>SVN-Newton</vt:lpstr>
      <vt:lpstr>Times New Roman</vt:lpstr>
      <vt:lpstr>UTM Cookies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VỀ CÁC PT VỚI PS 169</dc:title>
  <dc:subject>TOÁN</dc:subject>
  <dc:creator>BICHTRAN</dc:creator>
  <cp:keywords>MĂNGNONTEAMS</cp:keywords>
  <cp:lastModifiedBy>Nguyễn Thị Diệu Hiền_GV</cp:lastModifiedBy>
  <cp:revision>35</cp:revision>
  <dcterms:created xsi:type="dcterms:W3CDTF">2022-04-10T17:44:34Z</dcterms:created>
  <dcterms:modified xsi:type="dcterms:W3CDTF">2022-04-17T09:53:25Z</dcterms:modified>
</cp:coreProperties>
</file>