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70" r:id="rId4"/>
    <p:sldId id="259" r:id="rId5"/>
    <p:sldId id="269" r:id="rId6"/>
    <p:sldId id="272" r:id="rId7"/>
    <p:sldId id="261" r:id="rId8"/>
    <p:sldId id="262" r:id="rId9"/>
    <p:sldId id="273" r:id="rId10"/>
    <p:sldId id="274" r:id="rId11"/>
    <p:sldId id="265" r:id="rId12"/>
    <p:sldId id="271" r:id="rId13"/>
    <p:sldId id="267" r:id="rId14"/>
  </p:sldIdLst>
  <p:sldSz cx="12192000" cy="6858000"/>
  <p:notesSz cx="6858000" cy="9144000"/>
  <p:embeddedFontLst>
    <p:embeddedFont>
      <p:font typeface="#9Slide07 HoneyCream" pitchFamily="2" charset="0"/>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ambria" panose="02040503050406030204" pitchFamily="18" charset="0"/>
      <p:regular r:id="rId22"/>
      <p:bold r:id="rId23"/>
      <p:italic r:id="rId24"/>
      <p:boldItalic r:id="rId25"/>
    </p:embeddedFont>
    <p:embeddedFont>
      <p:font typeface="HP001 5 hàng" panose="020B0603050302020204" pitchFamily="34" charset="0"/>
      <p:regular r:id="rId26"/>
      <p:bold r:id="rId27"/>
    </p:embeddedFont>
    <p:embeddedFont>
      <p:font typeface="SVN-Newton" panose="02040603050506020204" pitchFamily="18" charset="0"/>
      <p:regular r:id="rId28"/>
    </p:embeddedFont>
    <p:embeddedFont>
      <p:font typeface="UTM A&amp;S Graceland" panose="02040603050506020204" pitchFamily="18" charset="0"/>
      <p:regular r:id="rId29"/>
    </p:embeddedFont>
    <p:embeddedFont>
      <p:font typeface="UTM Beautiful Caps" panose="02040603050506020204" pitchFamily="18" charset="0"/>
      <p:regular r:id="rId30"/>
    </p:embeddedFont>
    <p:embeddedFont>
      <p:font typeface="UTM Cancel" panose="02040603050506020204" pitchFamily="18" charset="0"/>
      <p:regular r:id="rId31"/>
    </p:embeddedFont>
    <p:embeddedFont>
      <p:font typeface="UTM Flavour" panose="02040603050506020204" pitchFamily="18" charset="0"/>
      <p:regular r:id="rId32"/>
    </p:embeddedFont>
    <p:embeddedFont>
      <p:font typeface="UTM Gradoo" panose="02040603050506020204" pitchFamily="18" charset="0"/>
      <p:regular r:id="rId33"/>
    </p:embeddedFont>
    <p:embeddedFont>
      <p:font typeface="UTM Micra" panose="02040603050506020204" pitchFamily="18" charset="0"/>
      <p:regular r:id="rId34"/>
    </p:embeddedFont>
    <p:embeddedFont>
      <p:font typeface="UTM Wedding K&amp;T" panose="02040603050506020204" pitchFamily="18" charset="0"/>
      <p:regular r:id="rId35"/>
    </p:embeddedFont>
    <p:embeddedFont>
      <p:font typeface="UVN Bay Buom Nang" panose="00000900000000000000" pitchFamily="2" charset="0"/>
      <p:bold r:id="rId36"/>
    </p:embeddedFont>
    <p:embeddedFont>
      <p:font typeface="UVN Chim Bien" panose="0209060304050A020404" pitchFamily="18"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35B"/>
    <a:srgbClr val="A6BFB9"/>
    <a:srgbClr val="C16B09"/>
    <a:srgbClr val="EEED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656" y="8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presProps" Target="presProps.xml"/><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2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293225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93211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44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383299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161483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3223922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421605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3309452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175289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49789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2544112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6105" y="0"/>
            <a:ext cx="4774063" cy="1569660"/>
          </a:xfrm>
          <a:prstGeom prst="rect">
            <a:avLst/>
          </a:prstGeom>
          <a:noFill/>
        </p:spPr>
        <p:txBody>
          <a:bodyPr wrap="none" lIns="91440" tIns="45720" rIns="91440" bIns="45720">
            <a:spAutoFit/>
          </a:bodyPr>
          <a:lstStyle/>
          <a:p>
            <a:pPr algn="ctr"/>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Micra" panose="02040603050506020204" pitchFamily="18" charset="0"/>
              </a:rPr>
              <a:t>Chính tả</a:t>
            </a:r>
          </a:p>
          <a:p>
            <a:pPr algn="ctr"/>
            <a:endPar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Micra" panose="02040603050506020204" pitchFamily="18" charset="0"/>
            </a:endParaRPr>
          </a:p>
        </p:txBody>
      </p:sp>
      <p:sp>
        <p:nvSpPr>
          <p:cNvPr id="6" name="Rectangle 5"/>
          <p:cNvSpPr/>
          <p:nvPr/>
        </p:nvSpPr>
        <p:spPr>
          <a:xfrm>
            <a:off x="638415" y="5079144"/>
            <a:ext cx="10915169" cy="1569660"/>
          </a:xfrm>
          <a:prstGeom prst="rect">
            <a:avLst/>
          </a:prstGeom>
          <a:noFill/>
        </p:spPr>
        <p:txBody>
          <a:bodyPr wrap="none" lIns="91440" tIns="45720" rIns="91440" bIns="45720">
            <a:spAutoFit/>
          </a:bodyPr>
          <a:lstStyle/>
          <a:p>
            <a:pPr algn="ctr"/>
            <a:r>
              <a:rPr lang="en-US" sz="9600" b="1" cap="none" spc="0" dirty="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Vương quốc vắng nụ cười</a:t>
            </a:r>
          </a:p>
        </p:txBody>
      </p:sp>
      <p:sp>
        <p:nvSpPr>
          <p:cNvPr id="10" name="TextBox 9">
            <a:extLst>
              <a:ext uri="{FF2B5EF4-FFF2-40B4-BE49-F238E27FC236}">
                <a16:creationId xmlns:a16="http://schemas.microsoft.com/office/drawing/2014/main" id="{381C65A2-33E0-4389-8E7E-0B9313A8CD1A}"/>
              </a:ext>
            </a:extLst>
          </p:cNvPr>
          <p:cNvSpPr txBox="1"/>
          <p:nvPr/>
        </p:nvSpPr>
        <p:spPr>
          <a:xfrm>
            <a:off x="480680" y="3874896"/>
            <a:ext cx="3676542" cy="1107996"/>
          </a:xfrm>
          <a:prstGeom prst="rect">
            <a:avLst/>
          </a:prstGeom>
          <a:noFill/>
        </p:spPr>
        <p:txBody>
          <a:bodyPr wrap="square" rtlCol="0">
            <a:spAutoFit/>
          </a:bodyPr>
          <a:lstStyle/>
          <a:p>
            <a:r>
              <a:rPr lang="en-US" sz="6600" b="1" dirty="0" err="1">
                <a:solidFill>
                  <a:srgbClr val="FFFF00"/>
                </a:solidFill>
                <a:latin typeface="UTM Wedding K&amp;T" panose="02040603050506020204" pitchFamily="18" charset="0"/>
              </a:rPr>
              <a:t>Nghe</a:t>
            </a:r>
            <a:r>
              <a:rPr lang="en-US" sz="6600" b="1" dirty="0">
                <a:solidFill>
                  <a:srgbClr val="FFFF00"/>
                </a:solidFill>
                <a:latin typeface="UTM Wedding K&amp;T" panose="02040603050506020204" pitchFamily="18" charset="0"/>
              </a:rPr>
              <a:t> – </a:t>
            </a:r>
            <a:r>
              <a:rPr lang="en-US" sz="6600" b="1" dirty="0" err="1">
                <a:solidFill>
                  <a:srgbClr val="FFFF00"/>
                </a:solidFill>
                <a:latin typeface="UTM Wedding K&amp;T" panose="02040603050506020204" pitchFamily="18" charset="0"/>
              </a:rPr>
              <a:t>viết</a:t>
            </a:r>
            <a:endParaRPr lang="en-US" sz="6600" b="1" dirty="0">
              <a:solidFill>
                <a:srgbClr val="FFFF00"/>
              </a:solidFill>
              <a:latin typeface="UTM Wedding K&amp;T" panose="02040603050506020204" pitchFamily="18" charset="0"/>
            </a:endParaRPr>
          </a:p>
        </p:txBody>
      </p:sp>
    </p:spTree>
    <p:extLst>
      <p:ext uri="{BB962C8B-B14F-4D97-AF65-F5344CB8AC3E}">
        <p14:creationId xmlns:p14="http://schemas.microsoft.com/office/powerpoint/2010/main" val="42715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0 -1.11111E-6 L 0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4919008"/>
            <a:ext cx="9144000" cy="1938992"/>
          </a:xfrm>
          <a:prstGeom prst="rect">
            <a:avLst/>
          </a:prstGeom>
          <a:noFill/>
        </p:spPr>
        <p:txBody>
          <a:bodyPr wrap="square" lIns="91440" tIns="45720" rIns="91440" bIns="45720">
            <a:spAutoFit/>
          </a:bodyPr>
          <a:lstStyle/>
          <a:p>
            <a:pPr algn="ctr"/>
            <a:r>
              <a:rPr lang="en-US" sz="12000" b="1" cap="none" spc="0">
                <a:ln w="12700" cmpd="sng">
                  <a:solidFill>
                    <a:srgbClr val="002060"/>
                  </a:solidFill>
                  <a:prstDash val="solid"/>
                </a:ln>
                <a:gradFill>
                  <a:gsLst>
                    <a:gs pos="0">
                      <a:schemeClr val="accent1">
                        <a:lumMod val="5000"/>
                        <a:lumOff val="95000"/>
                      </a:schemeClr>
                    </a:gs>
                    <a:gs pos="57000">
                      <a:schemeClr val="accent6">
                        <a:lumMod val="75000"/>
                      </a:schemeClr>
                    </a:gs>
                    <a:gs pos="76000">
                      <a:schemeClr val="accent6">
                        <a:lumMod val="60000"/>
                        <a:lumOff val="40000"/>
                      </a:schemeClr>
                    </a:gs>
                    <a:gs pos="35000">
                      <a:schemeClr val="accent6">
                        <a:lumMod val="50000"/>
                      </a:schemeClr>
                    </a:gs>
                    <a:gs pos="100000">
                      <a:srgbClr val="92D050"/>
                    </a:gs>
                  </a:gsLst>
                  <a:lin ang="5400000" scaled="1"/>
                </a:gradFill>
                <a:effectLst/>
                <a:latin typeface="UTM Gradoo" panose="02040603050506020204" pitchFamily="18" charset="0"/>
              </a:rPr>
              <a:t>Soát lỗi</a:t>
            </a:r>
            <a:endParaRPr lang="en-US" sz="12000" b="1" cap="none" spc="0" dirty="0">
              <a:ln w="12700" cmpd="sng">
                <a:solidFill>
                  <a:srgbClr val="002060"/>
                </a:solidFill>
                <a:prstDash val="solid"/>
              </a:ln>
              <a:gradFill>
                <a:gsLst>
                  <a:gs pos="0">
                    <a:schemeClr val="accent1">
                      <a:lumMod val="5000"/>
                      <a:lumOff val="95000"/>
                    </a:schemeClr>
                  </a:gs>
                  <a:gs pos="57000">
                    <a:schemeClr val="accent6">
                      <a:lumMod val="75000"/>
                    </a:schemeClr>
                  </a:gs>
                  <a:gs pos="76000">
                    <a:schemeClr val="accent6">
                      <a:lumMod val="60000"/>
                      <a:lumOff val="40000"/>
                    </a:schemeClr>
                  </a:gs>
                  <a:gs pos="35000">
                    <a:schemeClr val="accent6">
                      <a:lumMod val="50000"/>
                    </a:schemeClr>
                  </a:gs>
                  <a:gs pos="100000">
                    <a:srgbClr val="92D050"/>
                  </a:gs>
                </a:gsLst>
                <a:lin ang="5400000" scaled="1"/>
              </a:gradFill>
              <a:effectLst/>
              <a:latin typeface="UTM Gradoo" panose="02040603050506020204" pitchFamily="18" charset="0"/>
            </a:endParaRPr>
          </a:p>
        </p:txBody>
      </p:sp>
    </p:spTree>
    <p:extLst>
      <p:ext uri="{BB962C8B-B14F-4D97-AF65-F5344CB8AC3E}">
        <p14:creationId xmlns:p14="http://schemas.microsoft.com/office/powerpoint/2010/main" val="326194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6A964E-5CEC-44E0-8EF6-0E3403F4388B}"/>
              </a:ext>
            </a:extLst>
          </p:cNvPr>
          <p:cNvPicPr>
            <a:picLocks noChangeAspect="1"/>
          </p:cNvPicPr>
          <p:nvPr/>
        </p:nvPicPr>
        <p:blipFill>
          <a:blip r:embed="rId2"/>
          <a:stretch>
            <a:fillRect/>
          </a:stretch>
        </p:blipFill>
        <p:spPr>
          <a:xfrm>
            <a:off x="0" y="0"/>
            <a:ext cx="12389005" cy="6858000"/>
          </a:xfrm>
          <a:prstGeom prst="rect">
            <a:avLst/>
          </a:prstGeom>
        </p:spPr>
      </p:pic>
      <p:sp>
        <p:nvSpPr>
          <p:cNvPr id="5" name="Rectangle 4"/>
          <p:cNvSpPr/>
          <p:nvPr/>
        </p:nvSpPr>
        <p:spPr>
          <a:xfrm>
            <a:off x="6096000" y="1730640"/>
            <a:ext cx="5829791" cy="1938992"/>
          </a:xfrm>
          <a:prstGeom prst="rect">
            <a:avLst/>
          </a:prstGeom>
          <a:noFill/>
        </p:spPr>
        <p:txBody>
          <a:bodyPr wrap="square" lIns="91440" tIns="45720" rIns="91440" bIns="45720">
            <a:spAutoFit/>
          </a:bodyPr>
          <a:lstStyle/>
          <a:p>
            <a:pPr algn="ctr"/>
            <a:r>
              <a:rPr lang="en-US" sz="12000" b="1" cap="none" spc="0" dirty="0">
                <a:ln w="12700" cmpd="sng">
                  <a:solidFill>
                    <a:srgbClr val="002060"/>
                  </a:solidFill>
                  <a:prstDash val="solid"/>
                </a:ln>
                <a:gradFill>
                  <a:gsLst>
                    <a:gs pos="0">
                      <a:schemeClr val="accent1">
                        <a:lumMod val="5000"/>
                        <a:lumOff val="95000"/>
                      </a:schemeClr>
                    </a:gs>
                    <a:gs pos="57000">
                      <a:schemeClr val="accent5">
                        <a:lumMod val="75000"/>
                      </a:schemeClr>
                    </a:gs>
                    <a:gs pos="76000">
                      <a:srgbClr val="86B3DC"/>
                    </a:gs>
                    <a:gs pos="35000">
                      <a:schemeClr val="accent1">
                        <a:lumMod val="75000"/>
                      </a:schemeClr>
                    </a:gs>
                    <a:gs pos="100000">
                      <a:schemeClr val="accent1">
                        <a:lumMod val="50000"/>
                      </a:schemeClr>
                    </a:gs>
                  </a:gsLst>
                  <a:lin ang="5400000" scaled="1"/>
                </a:gradFill>
                <a:effectLst/>
                <a:latin typeface="UTM Gradoo" panose="02040603050506020204" pitchFamily="18" charset="0"/>
              </a:rPr>
              <a:t>Bài tập</a:t>
            </a:r>
          </a:p>
        </p:txBody>
      </p:sp>
    </p:spTree>
    <p:extLst>
      <p:ext uri="{BB962C8B-B14F-4D97-AF65-F5344CB8AC3E}">
        <p14:creationId xmlns:p14="http://schemas.microsoft.com/office/powerpoint/2010/main" val="317191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4">
            <a:extLst>
              <a:ext uri="{FF2B5EF4-FFF2-40B4-BE49-F238E27FC236}">
                <a16:creationId xmlns:a16="http://schemas.microsoft.com/office/drawing/2014/main" id="{F3DD4F5A-0B26-4B66-AB27-C04BC62BCBEA}"/>
              </a:ext>
            </a:extLst>
          </p:cNvPr>
          <p:cNvSpPr/>
          <p:nvPr/>
        </p:nvSpPr>
        <p:spPr>
          <a:xfrm>
            <a:off x="225153" y="182562"/>
            <a:ext cx="11816862" cy="6492875"/>
          </a:xfrm>
          <a:prstGeom prst="round2SameRect">
            <a:avLst/>
          </a:prstGeom>
          <a:solidFill>
            <a:schemeClr val="lt1">
              <a:alpha val="68000"/>
            </a:schemeClr>
          </a:solidFill>
          <a:ln>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400" dirty="0">
              <a:solidFill>
                <a:schemeClr val="accent5">
                  <a:lumMod val="50000"/>
                </a:schemeClr>
              </a:solidFill>
              <a:latin typeface="UVN Chim Bien" panose="0209060304050A020404" pitchFamily="18" charset="0"/>
            </a:endParaRPr>
          </a:p>
        </p:txBody>
      </p:sp>
      <p:sp>
        <p:nvSpPr>
          <p:cNvPr id="8" name="Text Box 14">
            <a:extLst>
              <a:ext uri="{FF2B5EF4-FFF2-40B4-BE49-F238E27FC236}">
                <a16:creationId xmlns:a16="http://schemas.microsoft.com/office/drawing/2014/main" id="{E83A0A09-AF61-495A-9DFF-17C7F5FB17BE}"/>
              </a:ext>
            </a:extLst>
          </p:cNvPr>
          <p:cNvSpPr txBox="1">
            <a:spLocks noChangeArrowheads="1"/>
          </p:cNvSpPr>
          <p:nvPr/>
        </p:nvSpPr>
        <p:spPr bwMode="auto">
          <a:xfrm>
            <a:off x="194673" y="2446950"/>
            <a:ext cx="11622397" cy="397031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dirty="0">
                <a:solidFill>
                  <a:srgbClr val="002060"/>
                </a:solidFill>
                <a:latin typeface="Times New Roman" panose="02020603050405020304" pitchFamily="18" charset="0"/>
              </a:rPr>
              <a:t>       Ngày 4-1-1889, ông Cô-lin từ Ô-xtrây-li-a gửi một tấm thiếp chúc mừng năm mới cho Uôn-đrốp ở thành phố A-béc-đin, nước Anh. Không hiểu vì ...... mãi đầu năm 2001, tức là 112 năm   ...   , tấm bưu thiếp mới đến được A-béc-đin. Các nhân viên bưu điện  ...  sở sương mù đang gắng   ...   tìm con cháu của cụ Uôn-đrốp để trao tấm thiếp và ...  lỗi vì  ...     chậm trễ này.</a:t>
            </a:r>
            <a:endParaRPr lang="en-US" altLang="en-US" sz="3600" dirty="0">
              <a:solidFill>
                <a:srgbClr val="002060"/>
              </a:solidFill>
              <a:latin typeface="Times New Roman" panose="02020603050405020304" pitchFamily="18" charset="0"/>
            </a:endParaRPr>
          </a:p>
        </p:txBody>
      </p:sp>
      <p:sp>
        <p:nvSpPr>
          <p:cNvPr id="10" name="圆角矩形 4">
            <a:extLst>
              <a:ext uri="{FF2B5EF4-FFF2-40B4-BE49-F238E27FC236}">
                <a16:creationId xmlns:a16="http://schemas.microsoft.com/office/drawing/2014/main" id="{DC7C0B5F-7539-4303-833B-99961C720941}"/>
              </a:ext>
            </a:extLst>
          </p:cNvPr>
          <p:cNvSpPr/>
          <p:nvPr/>
        </p:nvSpPr>
        <p:spPr>
          <a:xfrm>
            <a:off x="576844" y="416546"/>
            <a:ext cx="11038311" cy="1763471"/>
          </a:xfrm>
          <a:prstGeom prst="roundRect">
            <a:avLst/>
          </a:prstGeom>
          <a:solidFill>
            <a:schemeClr val="accent4">
              <a:lumMod val="60000"/>
              <a:lumOff val="4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600" b="1" dirty="0">
                <a:solidFill>
                  <a:schemeClr val="accent6">
                    <a:lumMod val="50000"/>
                  </a:schemeClr>
                </a:solidFill>
                <a:latin typeface="Times New Roman" panose="02020603050405020304" pitchFamily="18" charset="0"/>
              </a:rPr>
              <a:t>Tìm những chữ bị bỏ trống trong mẩu chuyện sau bắt đầu bằng </a:t>
            </a:r>
            <a:r>
              <a:rPr lang="en-US" altLang="en-US" sz="3600" b="1" dirty="0">
                <a:solidFill>
                  <a:srgbClr val="FF0000"/>
                </a:solidFill>
                <a:latin typeface="Times New Roman" panose="02020603050405020304" pitchFamily="18" charset="0"/>
              </a:rPr>
              <a:t>s</a:t>
            </a:r>
            <a:r>
              <a:rPr lang="en-US" altLang="en-US" sz="3600" b="1" dirty="0">
                <a:solidFill>
                  <a:schemeClr val="accent6">
                    <a:lumMod val="50000"/>
                  </a:schemeClr>
                </a:solidFill>
                <a:latin typeface="Times New Roman" panose="02020603050405020304" pitchFamily="18" charset="0"/>
              </a:rPr>
              <a:t> hoặc </a:t>
            </a:r>
            <a:r>
              <a:rPr lang="en-US" altLang="en-US" sz="3600" b="1" dirty="0">
                <a:solidFill>
                  <a:srgbClr val="FF0000"/>
                </a:solidFill>
                <a:latin typeface="Times New Roman" panose="02020603050405020304" pitchFamily="18" charset="0"/>
              </a:rPr>
              <a:t>x</a:t>
            </a:r>
            <a:r>
              <a:rPr lang="en-US" altLang="en-US" sz="3600" b="1" dirty="0">
                <a:solidFill>
                  <a:schemeClr val="accent6">
                    <a:lumMod val="50000"/>
                  </a:schemeClr>
                </a:solidFill>
                <a:latin typeface="Times New Roman" panose="02020603050405020304" pitchFamily="18" charset="0"/>
              </a:rPr>
              <a:t> để cho hoàn chỉnh mẩu chuyện:</a:t>
            </a:r>
            <a:endParaRPr lang="en-US" altLang="en-US" sz="3600" dirty="0">
              <a:solidFill>
                <a:schemeClr val="accent6">
                  <a:lumMod val="50000"/>
                </a:schemeClr>
              </a:solidFill>
              <a:latin typeface="Times New Roman" panose="02020603050405020304" pitchFamily="18" charset="0"/>
            </a:endParaRPr>
          </a:p>
        </p:txBody>
      </p:sp>
      <p:sp>
        <p:nvSpPr>
          <p:cNvPr id="11" name="Rounded Rectangle 2">
            <a:extLst>
              <a:ext uri="{FF2B5EF4-FFF2-40B4-BE49-F238E27FC236}">
                <a16:creationId xmlns:a16="http://schemas.microsoft.com/office/drawing/2014/main" id="{BAB2FA54-048A-481E-8B69-6B7E1542EE22}"/>
              </a:ext>
            </a:extLst>
          </p:cNvPr>
          <p:cNvSpPr/>
          <p:nvPr/>
        </p:nvSpPr>
        <p:spPr>
          <a:xfrm>
            <a:off x="7051081" y="3690513"/>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sao</a:t>
            </a:r>
          </a:p>
        </p:txBody>
      </p:sp>
      <p:sp>
        <p:nvSpPr>
          <p:cNvPr id="12" name="Rounded Rectangle 9">
            <a:extLst>
              <a:ext uri="{FF2B5EF4-FFF2-40B4-BE49-F238E27FC236}">
                <a16:creationId xmlns:a16="http://schemas.microsoft.com/office/drawing/2014/main" id="{47FFE872-A1BC-4B27-A43D-7BC7FFBD79B7}"/>
              </a:ext>
            </a:extLst>
          </p:cNvPr>
          <p:cNvSpPr/>
          <p:nvPr/>
        </p:nvSpPr>
        <p:spPr>
          <a:xfrm>
            <a:off x="3411192" y="4221275"/>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sau</a:t>
            </a:r>
          </a:p>
        </p:txBody>
      </p:sp>
      <p:sp>
        <p:nvSpPr>
          <p:cNvPr id="13" name="Rounded Rectangle 10">
            <a:extLst>
              <a:ext uri="{FF2B5EF4-FFF2-40B4-BE49-F238E27FC236}">
                <a16:creationId xmlns:a16="http://schemas.microsoft.com/office/drawing/2014/main" id="{1C4F0421-BA84-47AF-AA1A-98E220DE33C4}"/>
              </a:ext>
            </a:extLst>
          </p:cNvPr>
          <p:cNvSpPr/>
          <p:nvPr/>
        </p:nvSpPr>
        <p:spPr>
          <a:xfrm>
            <a:off x="6039437" y="4791858"/>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xứ</a:t>
            </a:r>
          </a:p>
        </p:txBody>
      </p:sp>
      <p:sp>
        <p:nvSpPr>
          <p:cNvPr id="14" name="Rounded Rectangle 11">
            <a:extLst>
              <a:ext uri="{FF2B5EF4-FFF2-40B4-BE49-F238E27FC236}">
                <a16:creationId xmlns:a16="http://schemas.microsoft.com/office/drawing/2014/main" id="{37DC97A7-6794-4858-9A00-A7F08B77FFD2}"/>
              </a:ext>
            </a:extLst>
          </p:cNvPr>
          <p:cNvSpPr/>
          <p:nvPr/>
        </p:nvSpPr>
        <p:spPr>
          <a:xfrm>
            <a:off x="30480" y="5268871"/>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sức</a:t>
            </a:r>
          </a:p>
        </p:txBody>
      </p:sp>
      <p:sp>
        <p:nvSpPr>
          <p:cNvPr id="15" name="Rounded Rectangle 12">
            <a:extLst>
              <a:ext uri="{FF2B5EF4-FFF2-40B4-BE49-F238E27FC236}">
                <a16:creationId xmlns:a16="http://schemas.microsoft.com/office/drawing/2014/main" id="{4ED4DEEB-73A7-473B-ACFA-ACED38B6D1D4}"/>
              </a:ext>
            </a:extLst>
          </p:cNvPr>
          <p:cNvSpPr/>
          <p:nvPr/>
        </p:nvSpPr>
        <p:spPr>
          <a:xfrm>
            <a:off x="11263464" y="5268871"/>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xin</a:t>
            </a:r>
          </a:p>
        </p:txBody>
      </p:sp>
      <p:sp>
        <p:nvSpPr>
          <p:cNvPr id="16" name="Rounded Rectangle 13">
            <a:extLst>
              <a:ext uri="{FF2B5EF4-FFF2-40B4-BE49-F238E27FC236}">
                <a16:creationId xmlns:a16="http://schemas.microsoft.com/office/drawing/2014/main" id="{7D8179B3-1DF9-4083-A2FD-40BD17F1ECF3}"/>
              </a:ext>
            </a:extLst>
          </p:cNvPr>
          <p:cNvSpPr/>
          <p:nvPr/>
        </p:nvSpPr>
        <p:spPr>
          <a:xfrm>
            <a:off x="1266024" y="5824280"/>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sự</a:t>
            </a:r>
          </a:p>
        </p:txBody>
      </p:sp>
    </p:spTree>
    <p:extLst>
      <p:ext uri="{BB962C8B-B14F-4D97-AF65-F5344CB8AC3E}">
        <p14:creationId xmlns:p14="http://schemas.microsoft.com/office/powerpoint/2010/main" val="32919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992" y="4919008"/>
            <a:ext cx="4658648" cy="1938992"/>
          </a:xfrm>
          <a:prstGeom prst="rect">
            <a:avLst/>
          </a:prstGeom>
          <a:noFill/>
        </p:spPr>
        <p:txBody>
          <a:bodyPr wrap="none" lIns="91440" tIns="45720" rIns="91440" bIns="45720">
            <a:spAutoFit/>
          </a:bodyPr>
          <a:lstStyle/>
          <a:p>
            <a:pPr algn="ctr"/>
            <a:r>
              <a:rPr lang="en-US" sz="12000" b="1" dirty="0">
                <a:ln w="0">
                  <a:solidFill>
                    <a:schemeClr val="bg1"/>
                  </a:solidFill>
                </a:ln>
                <a:solidFill>
                  <a:schemeClr val="tx2">
                    <a:lumMod val="50000"/>
                  </a:schemeClr>
                </a:solidFill>
                <a:effectLst>
                  <a:outerShdw blurRad="38100" dist="25400" dir="5400000" algn="ctr" rotWithShape="0">
                    <a:srgbClr val="6E747A">
                      <a:alpha val="43000"/>
                    </a:srgbClr>
                  </a:outerShdw>
                </a:effectLst>
                <a:latin typeface="UTM Gradoo" panose="02040603050506020204" pitchFamily="18" charset="0"/>
              </a:rPr>
              <a:t>Dặn dò</a:t>
            </a:r>
            <a:endParaRPr lang="en-US" sz="12000" b="1" cap="none" spc="0" dirty="0">
              <a:ln w="0">
                <a:solidFill>
                  <a:schemeClr val="bg1"/>
                </a:solidFill>
              </a:ln>
              <a:solidFill>
                <a:schemeClr val="tx2">
                  <a:lumMod val="50000"/>
                </a:schemeClr>
              </a:solidFill>
              <a:effectLst>
                <a:outerShdw blurRad="38100" dist="25400" dir="5400000" algn="ctr" rotWithShape="0">
                  <a:srgbClr val="6E747A">
                    <a:alpha val="43000"/>
                  </a:srgbClr>
                </a:outerShdw>
              </a:effectLst>
              <a:latin typeface="UTM Gradoo" panose="02040603050506020204" pitchFamily="18" charset="0"/>
            </a:endParaRPr>
          </a:p>
        </p:txBody>
      </p:sp>
      <p:pic>
        <p:nvPicPr>
          <p:cNvPr id="6" name="Picture 5">
            <a:extLst>
              <a:ext uri="{FF2B5EF4-FFF2-40B4-BE49-F238E27FC236}">
                <a16:creationId xmlns:a16="http://schemas.microsoft.com/office/drawing/2014/main" id="{3A8EB4E4-B4E7-4BDC-A0BB-A60624EA773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9213" l="2788" r="57647">
                        <a14:foregroundMark x1="33538" y1="13144" x2="31406" y2="43186"/>
                        <a14:foregroundMark x1="41246" y1="30406" x2="42886" y2="39733"/>
                        <a14:foregroundMark x1="48954" y1="15930" x2="49200" y2="43549"/>
                        <a14:foregroundMark x1="37269" y1="30769" x2="41492" y2="38704"/>
                        <a14:foregroundMark x1="30709" y1="33192" x2="20418" y2="38038"/>
                        <a14:foregroundMark x1="25092" y1="33555" x2="19967" y2="36644"/>
                        <a14:foregroundMark x1="10824" y1="35251" x2="18778" y2="41127"/>
                        <a14:foregroundMark x1="35629" y1="29740" x2="47109" y2="35615"/>
                        <a14:foregroundMark x1="35383" y1="29740" x2="33989" y2="40763"/>
                        <a14:foregroundMark x1="44977" y1="40097" x2="48257" y2="78134"/>
                        <a14:foregroundMark x1="47109" y1="39733" x2="49446" y2="67050"/>
                        <a14:foregroundMark x1="45469" y1="41127" x2="48954" y2="66384"/>
                        <a14:foregroundMark x1="32595" y1="26953" x2="27675" y2="60145"/>
                        <a14:foregroundMark x1="20664" y1="42520" x2="12218" y2="87462"/>
                        <a14:foregroundMark x1="10127" y1="90915" x2="49446" y2="91581"/>
                        <a14:foregroundMark x1="15252" y1="87099" x2="7790" y2="90551"/>
                        <a14:foregroundMark x1="16687" y1="73289" x2="14801" y2="86796"/>
                        <a14:foregroundMark x1="17384" y1="62932" x2="15949" y2="79528"/>
                        <a14:foregroundMark x1="29561" y1="14173" x2="30258" y2="27680"/>
                      </a14:backgroundRemoval>
                    </a14:imgEffect>
                  </a14:imgLayer>
                </a14:imgProps>
              </a:ext>
              <a:ext uri="{28A0092B-C50C-407E-A947-70E740481C1C}">
                <a14:useLocalDpi xmlns:a14="http://schemas.microsoft.com/office/drawing/2010/main" val="0"/>
              </a:ext>
            </a:extLst>
          </a:blip>
          <a:srcRect l="1" r="40730"/>
          <a:stretch/>
        </p:blipFill>
        <p:spPr>
          <a:xfrm>
            <a:off x="6583057" y="549974"/>
            <a:ext cx="5937115" cy="6782472"/>
          </a:xfrm>
          <a:prstGeom prst="rect">
            <a:avLst/>
          </a:prstGeom>
        </p:spPr>
      </p:pic>
    </p:spTree>
    <p:extLst>
      <p:ext uri="{BB962C8B-B14F-4D97-AF65-F5344CB8AC3E}">
        <p14:creationId xmlns:p14="http://schemas.microsoft.com/office/powerpoint/2010/main" val="389156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342" y="83820"/>
            <a:ext cx="12007315" cy="6690360"/>
          </a:xfrm>
          <a:prstGeom prst="roundRect">
            <a:avLst/>
          </a:prstGeom>
          <a:solidFill>
            <a:schemeClr val="bg1">
              <a:alpha val="72000"/>
            </a:schemeClr>
          </a:solidFill>
          <a:ln>
            <a:solidFill>
              <a:srgbClr val="C16B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81584" y="242977"/>
            <a:ext cx="4956359" cy="769441"/>
          </a:xfrm>
          <a:prstGeom prst="rect">
            <a:avLst/>
          </a:prstGeom>
          <a:noFill/>
        </p:spPr>
        <p:txBody>
          <a:bodyPr wrap="square" rtlCol="0">
            <a:spAutoFit/>
          </a:bodyPr>
          <a:lstStyle/>
          <a:p>
            <a:r>
              <a:rPr lang="en-US" sz="4400" dirty="0">
                <a:ln>
                  <a:solidFill>
                    <a:schemeClr val="bg2">
                      <a:lumMod val="10000"/>
                    </a:schemeClr>
                  </a:solidFill>
                </a:ln>
                <a:solidFill>
                  <a:schemeClr val="accent4">
                    <a:lumMod val="75000"/>
                  </a:schemeClr>
                </a:solidFill>
                <a:effectLst>
                  <a:glow rad="101600">
                    <a:schemeClr val="accent4">
                      <a:satMod val="175000"/>
                      <a:alpha val="40000"/>
                    </a:schemeClr>
                  </a:glow>
                </a:effectLst>
                <a:latin typeface="UTM Cancel" panose="02040603050506020204" pitchFamily="18" charset="0"/>
              </a:rPr>
              <a:t>YÊU CẦU CẦN ĐẠT</a:t>
            </a:r>
          </a:p>
        </p:txBody>
      </p:sp>
      <p:sp>
        <p:nvSpPr>
          <p:cNvPr id="8" name="TextBox 7"/>
          <p:cNvSpPr txBox="1"/>
          <p:nvPr/>
        </p:nvSpPr>
        <p:spPr>
          <a:xfrm>
            <a:off x="584743" y="966905"/>
            <a:ext cx="11750040" cy="5570756"/>
          </a:xfrm>
          <a:prstGeom prst="rect">
            <a:avLst/>
          </a:prstGeom>
          <a:noFill/>
        </p:spPr>
        <p:txBody>
          <a:bodyPr wrap="square" rtlCol="0">
            <a:spAutoFit/>
          </a:bodyPr>
          <a:lstStyle/>
          <a:p>
            <a:pPr marL="342900" indent="-342900">
              <a:buAutoNum type="arabicPeriod"/>
            </a:pPr>
            <a:r>
              <a:rPr lang="en-US" sz="3200" b="1" dirty="0">
                <a:latin typeface="Times New Roman" panose="02020603050405020304" pitchFamily="18" charset="0"/>
                <a:cs typeface="Times New Roman" panose="02020603050405020304" pitchFamily="18" charset="0"/>
              </a:rPr>
              <a:t>Kiến thức:</a:t>
            </a:r>
          </a:p>
          <a:p>
            <a:r>
              <a:rPr lang="en-US" sz="3200" dirty="0">
                <a:latin typeface="Times New Roman" panose="02020603050405020304" pitchFamily="18" charset="0"/>
                <a:cs typeface="Times New Roman" panose="02020603050405020304" pitchFamily="18" charset="0"/>
              </a:rPr>
              <a:t>- Nghe- viết đúng bài chính tả; trình bày đúng hình thức đoạn văn xuôi.</a:t>
            </a:r>
          </a:p>
          <a:p>
            <a:r>
              <a:rPr lang="en-US" sz="3200" dirty="0">
                <a:latin typeface="Times New Roman" panose="02020603050405020304" pitchFamily="18" charset="0"/>
                <a:cs typeface="Times New Roman" panose="02020603050405020304" pitchFamily="18" charset="0"/>
              </a:rPr>
              <a:t>- Làm đúng BT2a, phân biệt s/x</a:t>
            </a:r>
          </a:p>
          <a:p>
            <a:r>
              <a:rPr lang="en-US" sz="3200" b="1" dirty="0">
                <a:latin typeface="Times New Roman" panose="02020603050405020304" pitchFamily="18" charset="0"/>
                <a:cs typeface="Times New Roman" panose="02020603050405020304" pitchFamily="18" charset="0"/>
              </a:rPr>
              <a:t>2. Kĩ năng:</a:t>
            </a:r>
          </a:p>
          <a:p>
            <a:r>
              <a:rPr lang="en-US" sz="3200">
                <a:latin typeface="Times New Roman" panose="02020603050405020304" pitchFamily="18" charset="0"/>
                <a:cs typeface="Times New Roman" panose="02020603050405020304" pitchFamily="18" charset="0"/>
              </a:rPr>
              <a:t>- Rèn </a:t>
            </a:r>
            <a:r>
              <a:rPr lang="en-US" sz="3200" dirty="0">
                <a:latin typeface="Times New Roman" panose="02020603050405020304" pitchFamily="18" charset="0"/>
                <a:cs typeface="Times New Roman" panose="02020603050405020304" pitchFamily="18" charset="0"/>
              </a:rPr>
              <a:t>kĩ năng viết đẹp, viết đúng chính tả.</a:t>
            </a:r>
          </a:p>
          <a:p>
            <a:r>
              <a:rPr lang="en-US" sz="3200" b="1" dirty="0">
                <a:latin typeface="Times New Roman" panose="02020603050405020304" pitchFamily="18" charset="0"/>
                <a:cs typeface="Times New Roman" panose="02020603050405020304" pitchFamily="18" charset="0"/>
              </a:rPr>
              <a:t>3. Hình thành và phát triển phẩm chất:</a:t>
            </a:r>
          </a:p>
          <a:p>
            <a:r>
              <a:rPr lang="en-US" sz="3200">
                <a:latin typeface="Times New Roman" panose="02020603050405020304" pitchFamily="18" charset="0"/>
                <a:cs typeface="Times New Roman" panose="02020603050405020304" pitchFamily="18" charset="0"/>
              </a:rPr>
              <a:t>- Chăm </a:t>
            </a:r>
            <a:r>
              <a:rPr lang="en-US" sz="3200" dirty="0">
                <a:latin typeface="Times New Roman" panose="02020603050405020304" pitchFamily="18" charset="0"/>
                <a:cs typeface="Times New Roman" panose="02020603050405020304" pitchFamily="18" charset="0"/>
              </a:rPr>
              <a:t>chỉ, trách nhiệm. Giáo dục tính cẩn thận, chính xác, yêu thích chữ viết.</a:t>
            </a:r>
          </a:p>
          <a:p>
            <a:r>
              <a:rPr lang="en-US" sz="3200" b="1" dirty="0">
                <a:latin typeface="Times New Roman" panose="02020603050405020304" pitchFamily="18" charset="0"/>
                <a:cs typeface="Times New Roman" panose="02020603050405020304" pitchFamily="18" charset="0"/>
              </a:rPr>
              <a:t>4. Góp phần phát triển năng lực:</a:t>
            </a:r>
          </a:p>
          <a:p>
            <a:r>
              <a:rPr lang="en-US" sz="3200" dirty="0">
                <a:latin typeface="Times New Roman" panose="02020603050405020304" pitchFamily="18" charset="0"/>
                <a:cs typeface="Times New Roman" panose="02020603050405020304" pitchFamily="18" charset="0"/>
              </a:rPr>
              <a:t>- NL tự chủ và tự học, NL sáng tạo, NL ngôn ngữ, NL thẩm mĩ</a:t>
            </a:r>
            <a:r>
              <a:rPr lang="en-US" sz="3600" dirty="0"/>
              <a:t>.</a:t>
            </a:r>
          </a:p>
        </p:txBody>
      </p:sp>
    </p:spTree>
    <p:extLst>
      <p:ext uri="{BB962C8B-B14F-4D97-AF65-F5344CB8AC3E}">
        <p14:creationId xmlns:p14="http://schemas.microsoft.com/office/powerpoint/2010/main" val="30944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08522DF-F1BF-44DB-8B2D-08825344118F}"/>
              </a:ext>
            </a:extLst>
          </p:cNvPr>
          <p:cNvGrpSpPr/>
          <p:nvPr/>
        </p:nvGrpSpPr>
        <p:grpSpPr>
          <a:xfrm>
            <a:off x="2056803" y="699389"/>
            <a:ext cx="8655169" cy="5753694"/>
            <a:chOff x="2056803" y="699389"/>
            <a:chExt cx="8655169" cy="5753694"/>
          </a:xfrm>
        </p:grpSpPr>
        <p:pic>
          <p:nvPicPr>
            <p:cNvPr id="5" name="图片 1">
              <a:extLst>
                <a:ext uri="{FF2B5EF4-FFF2-40B4-BE49-F238E27FC236}">
                  <a16:creationId xmlns:a16="http://schemas.microsoft.com/office/drawing/2014/main" id="{B388675C-010A-43AE-8557-EC0307F85EE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6803" y="699389"/>
              <a:ext cx="538779" cy="584775"/>
            </a:xfrm>
            <a:prstGeom prst="rect">
              <a:avLst/>
            </a:prstGeom>
          </p:spPr>
        </p:pic>
        <p:sp>
          <p:nvSpPr>
            <p:cNvPr id="6" name="文本框 2">
              <a:extLst>
                <a:ext uri="{FF2B5EF4-FFF2-40B4-BE49-F238E27FC236}">
                  <a16:creationId xmlns:a16="http://schemas.microsoft.com/office/drawing/2014/main" id="{36B689D1-0D66-46CA-A180-A4C5AC1A8D35}"/>
                </a:ext>
              </a:extLst>
            </p:cNvPr>
            <p:cNvSpPr txBox="1"/>
            <p:nvPr/>
          </p:nvSpPr>
          <p:spPr>
            <a:xfrm>
              <a:off x="2917878" y="5529753"/>
              <a:ext cx="77940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w="12700">
                    <a:solidFill>
                      <a:prstClr val="black">
                        <a:lumMod val="95000"/>
                        <a:lumOff val="5000"/>
                      </a:prstClr>
                    </a:solidFill>
                  </a:ln>
                  <a:solidFill>
                    <a:srgbClr val="FFC000"/>
                  </a:solidFill>
                  <a:effectLst>
                    <a:glow rad="139700">
                      <a:schemeClr val="accent4">
                        <a:satMod val="175000"/>
                        <a:alpha val="40000"/>
                      </a:schemeClr>
                    </a:glow>
                  </a:effectLst>
                  <a:uLnTx/>
                  <a:uFillTx/>
                  <a:latin typeface="UTM Flavour" panose="02040603050506020204" pitchFamily="18" charset="0"/>
                  <a:ea typeface="inpin heiti" charset="-122"/>
                  <a:cs typeface="+mn-cs"/>
                </a:rPr>
                <a:t>NỘI DUNG BÀI HỌC</a:t>
              </a:r>
              <a:endParaRPr kumimoji="0" lang="zh-CN" altLang="en-US" sz="5400" b="0" i="0" u="none" strike="noStrike" kern="1200" cap="none" spc="0" normalizeH="0" baseline="0" noProof="0" dirty="0">
                <a:ln w="12700">
                  <a:solidFill>
                    <a:prstClr val="black">
                      <a:lumMod val="95000"/>
                      <a:lumOff val="5000"/>
                    </a:prstClr>
                  </a:solidFill>
                </a:ln>
                <a:solidFill>
                  <a:srgbClr val="FFC000"/>
                </a:solidFill>
                <a:effectLst>
                  <a:glow rad="139700">
                    <a:schemeClr val="accent4">
                      <a:satMod val="175000"/>
                      <a:alpha val="40000"/>
                    </a:schemeClr>
                  </a:glow>
                </a:effectLst>
                <a:uLnTx/>
                <a:uFillTx/>
                <a:latin typeface="UTM Flavour" panose="02040603050506020204" pitchFamily="18" charset="0"/>
                <a:ea typeface="inpin heiti" charset="-122"/>
                <a:cs typeface="+mn-cs"/>
              </a:endParaRPr>
            </a:p>
          </p:txBody>
        </p:sp>
      </p:grpSp>
      <p:grpSp>
        <p:nvGrpSpPr>
          <p:cNvPr id="19" name="组合 37"/>
          <p:cNvGrpSpPr/>
          <p:nvPr/>
        </p:nvGrpSpPr>
        <p:grpSpPr>
          <a:xfrm>
            <a:off x="6087955" y="991776"/>
            <a:ext cx="5360195" cy="3586670"/>
            <a:chOff x="927463" y="2113089"/>
            <a:chExt cx="2168434" cy="1464686"/>
          </a:xfrm>
        </p:grpSpPr>
        <p:sp>
          <p:nvSpPr>
            <p:cNvPr id="20" name="任意多边形 38"/>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DFD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21" name="任意多边形 51"/>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A6B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22" name="文本框 52"/>
            <p:cNvSpPr txBox="1"/>
            <p:nvPr/>
          </p:nvSpPr>
          <p:spPr>
            <a:xfrm>
              <a:off x="1189771" y="2333478"/>
              <a:ext cx="1608507" cy="124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BÀI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CHÍNH TẢ</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sp>
        <p:nvSpPr>
          <p:cNvPr id="25" name="TextBox 24"/>
          <p:cNvSpPr txBox="1"/>
          <p:nvPr/>
        </p:nvSpPr>
        <p:spPr>
          <a:xfrm>
            <a:off x="10791025" y="6459643"/>
            <a:ext cx="1568296" cy="369332"/>
          </a:xfrm>
          <a:prstGeom prst="rect">
            <a:avLst/>
          </a:prstGeom>
          <a:noFill/>
        </p:spPr>
        <p:txBody>
          <a:bodyPr wrap="square" rtlCol="0">
            <a:spAutoFit/>
          </a:bodyPr>
          <a:lstStyle/>
          <a:p>
            <a:r>
              <a:rPr lang="en-US" dirty="0" err="1">
                <a:solidFill>
                  <a:srgbClr val="BDE6FF"/>
                </a:solidFill>
                <a:latin typeface="UTM A&amp;S Graceland" panose="02040603050506020204" pitchFamily="18" charset="0"/>
              </a:rPr>
              <a:t>Măng</a:t>
            </a:r>
            <a:r>
              <a:rPr lang="en-US" dirty="0">
                <a:solidFill>
                  <a:srgbClr val="BDE6FF"/>
                </a:solidFill>
                <a:latin typeface="UTM A&amp;S Graceland" panose="02040603050506020204" pitchFamily="18" charset="0"/>
              </a:rPr>
              <a:t> Non</a:t>
            </a:r>
          </a:p>
        </p:txBody>
      </p:sp>
      <p:grpSp>
        <p:nvGrpSpPr>
          <p:cNvPr id="28" name="组合 37"/>
          <p:cNvGrpSpPr/>
          <p:nvPr/>
        </p:nvGrpSpPr>
        <p:grpSpPr>
          <a:xfrm>
            <a:off x="394723" y="1853401"/>
            <a:ext cx="5360195" cy="3579299"/>
            <a:chOff x="-1138346" y="2005905"/>
            <a:chExt cx="2168434" cy="1461676"/>
          </a:xfrm>
        </p:grpSpPr>
        <p:sp>
          <p:nvSpPr>
            <p:cNvPr id="29" name="任意多边形 38"/>
            <p:cNvSpPr/>
            <p:nvPr/>
          </p:nvSpPr>
          <p:spPr>
            <a:xfrm>
              <a:off x="-1138346" y="2005905"/>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DFD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30" name="任意多边形 51"/>
            <p:cNvSpPr/>
            <p:nvPr/>
          </p:nvSpPr>
          <p:spPr>
            <a:xfrm>
              <a:off x="-1022248" y="2156174"/>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2E535B"/>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31" name="文本框 52"/>
            <p:cNvSpPr txBox="1"/>
            <p:nvPr/>
          </p:nvSpPr>
          <p:spPr>
            <a:xfrm>
              <a:off x="-858383" y="2368818"/>
              <a:ext cx="1608507" cy="9426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Nghe -Viết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pic>
        <p:nvPicPr>
          <p:cNvPr id="32" name="Picture 2" descr="Golden crowns for king or queen, crowning headdress for monarch. Free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71" b="98529" l="45048" r="100000"/>
                    </a14:imgEffect>
                  </a14:imgLayer>
                </a14:imgProps>
              </a:ext>
              <a:ext uri="{28A0092B-C50C-407E-A947-70E740481C1C}">
                <a14:useLocalDpi xmlns:a14="http://schemas.microsoft.com/office/drawing/2010/main" val="0"/>
              </a:ext>
            </a:extLst>
          </a:blip>
          <a:srcRect l="45364" t="-6382" b="1"/>
          <a:stretch/>
        </p:blipFill>
        <p:spPr bwMode="auto">
          <a:xfrm rot="824623">
            <a:off x="9074684" y="53066"/>
            <a:ext cx="2345438" cy="1984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7817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ox(in)">
                                      <p:cBhvr>
                                        <p:cTn id="11" dur="2000"/>
                                        <p:tgtEl>
                                          <p:spTgt spid="19"/>
                                        </p:tgtEl>
                                      </p:cBhvr>
                                    </p:animEffect>
                                  </p:childTnLst>
                                </p:cTn>
                              </p:par>
                              <p:par>
                                <p:cTn id="12" presetID="4" presetClass="entr" presetSubtype="16"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ox(in)">
                                      <p:cBhvr>
                                        <p:cTn id="1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 Same Side Corner Rectangle 3"/>
          <p:cNvSpPr/>
          <p:nvPr/>
        </p:nvSpPr>
        <p:spPr>
          <a:xfrm>
            <a:off x="187569" y="368968"/>
            <a:ext cx="11816862" cy="6489032"/>
          </a:xfrm>
          <a:prstGeom prst="round2SameRect">
            <a:avLst/>
          </a:prstGeom>
          <a:solidFill>
            <a:schemeClr val="bg1">
              <a:alpha val="71000"/>
            </a:schemeClr>
          </a:solidFill>
          <a:ln w="19050">
            <a:solidFill>
              <a:srgbClr val="C9154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400" b="1">
                <a:solidFill>
                  <a:schemeClr val="accent5">
                    <a:lumMod val="50000"/>
                  </a:schemeClr>
                </a:solidFill>
                <a:latin typeface="UVN Chim Bien" panose="0209060304050A020404" pitchFamily="18" charset="0"/>
              </a:rPr>
              <a:t>  </a:t>
            </a:r>
            <a:r>
              <a:rPr lang="en-US" altLang="en-US" sz="3400" b="1">
                <a:solidFill>
                  <a:schemeClr val="accent5">
                    <a:lumMod val="50000"/>
                  </a:schemeClr>
                </a:solidFill>
                <a:latin typeface="Cambria" panose="02040503050406030204" pitchFamily="18" charset="0"/>
                <a:ea typeface="Cambria" panose="02040503050406030204" pitchFamily="18"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a:t>
            </a:r>
            <a:r>
              <a:rPr lang="en-US" altLang="en-US" sz="3400" b="1">
                <a:solidFill>
                  <a:schemeClr val="accent5">
                    <a:lumMod val="50000"/>
                  </a:schemeClr>
                </a:solidFill>
                <a:latin typeface="Cambria" panose="02040503050406030204" pitchFamily="18" charset="0"/>
                <a:ea typeface="Cambria" panose="02040503050406030204" pitchFamily="18" charset="0"/>
                <a:cs typeface="Arial" panose="020B0604020202020204" pitchFamily="34" charset="0"/>
              </a:rPr>
              <a:t>ườn </a:t>
            </a:r>
            <a:r>
              <a:rPr lang="en-US" altLang="en-US" sz="3400" b="1">
                <a:solidFill>
                  <a:schemeClr val="accent5">
                    <a:lumMod val="50000"/>
                  </a:schemeClr>
                </a:solidFill>
                <a:latin typeface="Cambria" panose="02040503050406030204" pitchFamily="18" charset="0"/>
                <a:ea typeface="Cambria" panose="02040503050406030204" pitchFamily="18" charset="0"/>
              </a:rPr>
              <a:t>chưa nở đã tàn. Ra đường gặp toàn những gương mặt rầu rĩ, héo hon. Ngay kinh đô là nơi nhộn nhịp cũng chỉ nghe thấy tiếng ngựa hí, tiếng sỏi đá lạo xạo dưới bánh xe, tiếng gió thở dài trên nh</a:t>
            </a:r>
            <a:r>
              <a:rPr lang="en-US" altLang="en-US" sz="3400" b="1">
                <a:solidFill>
                  <a:schemeClr val="accent5">
                    <a:lumMod val="50000"/>
                  </a:schemeClr>
                </a:solidFill>
                <a:latin typeface="Cambria" panose="02040503050406030204" pitchFamily="18" charset="0"/>
                <a:ea typeface="Cambria" panose="02040503050406030204" pitchFamily="18" charset="0"/>
                <a:cs typeface="Arial" panose="020B0604020202020204" pitchFamily="34" charset="0"/>
              </a:rPr>
              <a:t>ững </a:t>
            </a:r>
            <a:r>
              <a:rPr lang="en-US" altLang="en-US" sz="3400" b="1">
                <a:solidFill>
                  <a:schemeClr val="accent5">
                    <a:lumMod val="50000"/>
                  </a:schemeClr>
                </a:solidFill>
                <a:latin typeface="Cambria" panose="02040503050406030204" pitchFamily="18" charset="0"/>
                <a:ea typeface="Cambria" panose="02040503050406030204" pitchFamily="18" charset="0"/>
              </a:rPr>
              <a:t>mái nhà...</a:t>
            </a:r>
            <a:endParaRPr lang="en-US" sz="3400" dirty="0">
              <a:solidFill>
                <a:schemeClr val="accent5">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2832353" y="368968"/>
            <a:ext cx="6793437" cy="1107996"/>
          </a:xfrm>
          <a:prstGeom prst="rect">
            <a:avLst/>
          </a:prstGeom>
          <a:noFill/>
        </p:spPr>
        <p:txBody>
          <a:bodyPr wrap="square" rtlCol="0">
            <a:spAutoFit/>
          </a:bodyPr>
          <a:lstStyle/>
          <a:p>
            <a:r>
              <a:rPr lang="en-US" sz="6600" b="1" dirty="0">
                <a:solidFill>
                  <a:srgbClr val="C00000"/>
                </a:solidFill>
                <a:latin typeface="UTM Wedding K&amp;T" panose="02040603050506020204" pitchFamily="18" charset="0"/>
              </a:rPr>
              <a:t>Vương quốc vắng nụ cười</a:t>
            </a:r>
          </a:p>
        </p:txBody>
      </p:sp>
    </p:spTree>
    <p:extLst>
      <p:ext uri="{BB962C8B-B14F-4D97-AF65-F5344CB8AC3E}">
        <p14:creationId xmlns:p14="http://schemas.microsoft.com/office/powerpoint/2010/main" val="17706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187569" y="182562"/>
            <a:ext cx="11816862" cy="6492875"/>
          </a:xfrm>
          <a:prstGeom prst="round2SameRect">
            <a:avLst/>
          </a:prstGeom>
          <a:solidFill>
            <a:schemeClr val="lt1">
              <a:alpha val="68000"/>
            </a:schemeClr>
          </a:solidFill>
          <a:ln>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400" dirty="0">
              <a:solidFill>
                <a:schemeClr val="accent5">
                  <a:lumMod val="50000"/>
                </a:schemeClr>
              </a:solidFill>
              <a:latin typeface="UVN Chim Bien" panose="0209060304050A020404" pitchFamily="18" charset="0"/>
            </a:endParaRPr>
          </a:p>
        </p:txBody>
      </p:sp>
      <p:sp>
        <p:nvSpPr>
          <p:cNvPr id="7" name="TextBox 6"/>
          <p:cNvSpPr txBox="1"/>
          <p:nvPr/>
        </p:nvSpPr>
        <p:spPr>
          <a:xfrm>
            <a:off x="1281481" y="617780"/>
            <a:ext cx="10399059" cy="646331"/>
          </a:xfrm>
          <a:prstGeom prst="rect">
            <a:avLst/>
          </a:prstGeom>
          <a:noFill/>
        </p:spPr>
        <p:txBody>
          <a:bodyPr wrap="square" rtlCol="0">
            <a:spAutoFit/>
          </a:bodyPr>
          <a:lstStyle/>
          <a:p>
            <a:pPr algn="just"/>
            <a:r>
              <a:rPr lang="en-US" altLang="en-US" sz="3600" b="1" dirty="0">
                <a:solidFill>
                  <a:srgbClr val="C00000"/>
                </a:solidFill>
                <a:latin typeface="UVN Chim Bien" panose="0209060304050A020404" pitchFamily="18" charset="0"/>
              </a:rPr>
              <a:t>Vì sao vương quốc này lại buồn chán như vậy?</a:t>
            </a:r>
            <a:endParaRPr lang="en-US" sz="3600" dirty="0">
              <a:solidFill>
                <a:srgbClr val="C00000"/>
              </a:solidFill>
              <a:latin typeface="UVN Chim Bien" panose="0209060304050A020404" pitchFamily="18" charset="0"/>
            </a:endParaRPr>
          </a:p>
        </p:txBody>
      </p:sp>
      <p:pic>
        <p:nvPicPr>
          <p:cNvPr id="8" name="Picture 20" descr="scan0080"/>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334" t="2997" r="5000" b="3345"/>
          <a:stretch>
            <a:fillRect/>
          </a:stretch>
        </p:blipFill>
        <p:spPr bwMode="auto">
          <a:xfrm>
            <a:off x="1556502" y="1499967"/>
            <a:ext cx="9078994" cy="4939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77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187569" y="182562"/>
            <a:ext cx="11816862" cy="6492875"/>
          </a:xfrm>
          <a:prstGeom prst="round2SameRect">
            <a:avLst/>
          </a:prstGeom>
          <a:solidFill>
            <a:schemeClr val="lt1">
              <a:alpha val="68000"/>
            </a:schemeClr>
          </a:solidFill>
          <a:ln>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400" dirty="0">
              <a:solidFill>
                <a:schemeClr val="accent5">
                  <a:lumMod val="50000"/>
                </a:schemeClr>
              </a:solidFill>
              <a:latin typeface="UVN Chim Bien" panose="0209060304050A020404" pitchFamily="18" charset="0"/>
            </a:endParaRPr>
          </a:p>
        </p:txBody>
      </p:sp>
      <p:sp>
        <p:nvSpPr>
          <p:cNvPr id="7" name="TextBox 6"/>
          <p:cNvSpPr txBox="1"/>
          <p:nvPr/>
        </p:nvSpPr>
        <p:spPr>
          <a:xfrm>
            <a:off x="1217312" y="241100"/>
            <a:ext cx="10399059" cy="1200329"/>
          </a:xfrm>
          <a:prstGeom prst="rect">
            <a:avLst/>
          </a:prstGeom>
          <a:noFill/>
        </p:spPr>
        <p:txBody>
          <a:bodyPr wrap="square" rtlCol="0">
            <a:spAutoFit/>
          </a:bodyPr>
          <a:lstStyle/>
          <a:p>
            <a:pPr algn="ctr"/>
            <a:r>
              <a:rPr lang="en-US" altLang="en-US" sz="3600" b="1">
                <a:solidFill>
                  <a:srgbClr val="002060"/>
                </a:solidFill>
                <a:latin typeface="UVN Chim Bien" panose="0209060304050A020404" pitchFamily="18" charset="0"/>
              </a:rPr>
              <a:t>Những chi tiết nào cho thấy vương quốc</a:t>
            </a:r>
          </a:p>
          <a:p>
            <a:pPr algn="ctr"/>
            <a:r>
              <a:rPr lang="en-US" altLang="en-US" sz="3600" b="1">
                <a:solidFill>
                  <a:srgbClr val="002060"/>
                </a:solidFill>
                <a:latin typeface="UVN Chim Bien" panose="0209060304050A020404" pitchFamily="18" charset="0"/>
              </a:rPr>
              <a:t> rất buồn chán?</a:t>
            </a:r>
            <a:endParaRPr lang="en-US" sz="3600" dirty="0">
              <a:solidFill>
                <a:srgbClr val="002060"/>
              </a:solidFill>
              <a:latin typeface="UVN Chim Bien" panose="0209060304050A020404" pitchFamily="18" charset="0"/>
            </a:endParaRPr>
          </a:p>
        </p:txBody>
      </p:sp>
      <p:pic>
        <p:nvPicPr>
          <p:cNvPr id="8" name="Picture 20" descr="scan0080"/>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334" t="2997" r="5000" b="3345"/>
          <a:stretch>
            <a:fillRect/>
          </a:stretch>
        </p:blipFill>
        <p:spPr bwMode="auto">
          <a:xfrm>
            <a:off x="1556503" y="1677286"/>
            <a:ext cx="9078994" cy="4939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78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olden crowns for king or queen, crowning headdress for monarch.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71" b="98529" l="45048" r="100000"/>
                    </a14:imgEffect>
                  </a14:imgLayer>
                </a14:imgProps>
              </a:ext>
              <a:ext uri="{28A0092B-C50C-407E-A947-70E740481C1C}">
                <a14:useLocalDpi xmlns:a14="http://schemas.microsoft.com/office/drawing/2010/main" val="0"/>
              </a:ext>
            </a:extLst>
          </a:blip>
          <a:srcRect l="45364" t="-6382" b="1"/>
          <a:stretch/>
        </p:blipFill>
        <p:spPr bwMode="auto">
          <a:xfrm>
            <a:off x="1674977" y="3338613"/>
            <a:ext cx="3941313" cy="189816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 Same Side Corner Rectangle 11"/>
          <p:cNvSpPr/>
          <p:nvPr/>
        </p:nvSpPr>
        <p:spPr>
          <a:xfrm>
            <a:off x="472658" y="895864"/>
            <a:ext cx="11213432" cy="5767137"/>
          </a:xfrm>
          <a:prstGeom prst="round2SameRect">
            <a:avLst/>
          </a:prstGeom>
          <a:solidFill>
            <a:schemeClr val="bg1">
              <a:alpha val="93000"/>
            </a:schemeClr>
          </a:solidFill>
          <a:ln w="1905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8678B55-10D2-45EB-87B3-86172BD185FB}"/>
              </a:ext>
            </a:extLst>
          </p:cNvPr>
          <p:cNvPicPr>
            <a:picLocks noChangeAspect="1"/>
          </p:cNvPicPr>
          <p:nvPr/>
        </p:nvPicPr>
        <p:blipFill>
          <a:blip r:embed="rId4"/>
          <a:stretch>
            <a:fillRect/>
          </a:stretch>
        </p:blipFill>
        <p:spPr>
          <a:xfrm>
            <a:off x="3126002" y="342868"/>
            <a:ext cx="5472566" cy="1060828"/>
          </a:xfrm>
          <a:prstGeom prst="rect">
            <a:avLst/>
          </a:prstGeom>
        </p:spPr>
      </p:pic>
      <p:sp>
        <p:nvSpPr>
          <p:cNvPr id="15" name="TextBox 14"/>
          <p:cNvSpPr txBox="1"/>
          <p:nvPr/>
        </p:nvSpPr>
        <p:spPr>
          <a:xfrm>
            <a:off x="3449343" y="365510"/>
            <a:ext cx="4941552" cy="1015663"/>
          </a:xfrm>
          <a:prstGeom prst="rect">
            <a:avLst/>
          </a:prstGeom>
          <a:noFill/>
        </p:spPr>
        <p:txBody>
          <a:bodyPr wrap="square" rtlCol="0">
            <a:spAutoFit/>
          </a:bodyPr>
          <a:lstStyle/>
          <a:p>
            <a:pPr algn="ctr"/>
            <a:r>
              <a:rPr lang="en-US" sz="6000" b="1" dirty="0" err="1">
                <a:solidFill>
                  <a:schemeClr val="accent2">
                    <a:lumMod val="50000"/>
                  </a:schemeClr>
                </a:solidFill>
                <a:latin typeface="UTM Wedding K&amp;T" panose="02040603050506020204" pitchFamily="18" charset="0"/>
              </a:rPr>
              <a:t>Luyện</a:t>
            </a:r>
            <a:r>
              <a:rPr lang="en-US" sz="6000" b="1" dirty="0">
                <a:solidFill>
                  <a:schemeClr val="accent2">
                    <a:lumMod val="50000"/>
                  </a:schemeClr>
                </a:solidFill>
                <a:latin typeface="UTM Wedding K&amp;T" panose="02040603050506020204" pitchFamily="18" charset="0"/>
              </a:rPr>
              <a:t> </a:t>
            </a:r>
            <a:r>
              <a:rPr lang="en-US" sz="6000" b="1" dirty="0" err="1">
                <a:solidFill>
                  <a:schemeClr val="accent2">
                    <a:lumMod val="50000"/>
                  </a:schemeClr>
                </a:solidFill>
                <a:latin typeface="UTM Wedding K&amp;T" panose="02040603050506020204" pitchFamily="18" charset="0"/>
              </a:rPr>
              <a:t>viết</a:t>
            </a:r>
            <a:r>
              <a:rPr lang="en-US" sz="6000" b="1" dirty="0">
                <a:solidFill>
                  <a:schemeClr val="accent2">
                    <a:lumMod val="50000"/>
                  </a:schemeClr>
                </a:solidFill>
                <a:latin typeface="UTM Wedding K&amp;T" panose="02040603050506020204" pitchFamily="18" charset="0"/>
              </a:rPr>
              <a:t> </a:t>
            </a:r>
            <a:r>
              <a:rPr lang="en-US" sz="6000" b="1" dirty="0" err="1">
                <a:solidFill>
                  <a:schemeClr val="accent2">
                    <a:lumMod val="50000"/>
                  </a:schemeClr>
                </a:solidFill>
                <a:latin typeface="UTM Wedding K&amp;T" panose="02040603050506020204" pitchFamily="18" charset="0"/>
              </a:rPr>
              <a:t>từ</a:t>
            </a:r>
            <a:r>
              <a:rPr lang="en-US" sz="6000" b="1" dirty="0">
                <a:solidFill>
                  <a:schemeClr val="accent2">
                    <a:lumMod val="50000"/>
                  </a:schemeClr>
                </a:solidFill>
                <a:latin typeface="UTM Wedding K&amp;T" panose="02040603050506020204" pitchFamily="18" charset="0"/>
              </a:rPr>
              <a:t> </a:t>
            </a:r>
            <a:r>
              <a:rPr lang="en-US" sz="6000" b="1" dirty="0" err="1">
                <a:solidFill>
                  <a:schemeClr val="accent2">
                    <a:lumMod val="50000"/>
                  </a:schemeClr>
                </a:solidFill>
                <a:latin typeface="UTM Wedding K&amp;T" panose="02040603050506020204" pitchFamily="18" charset="0"/>
              </a:rPr>
              <a:t>khó</a:t>
            </a:r>
            <a:endParaRPr lang="en-US" sz="6000" b="1" dirty="0">
              <a:solidFill>
                <a:schemeClr val="accent2">
                  <a:lumMod val="50000"/>
                </a:schemeClr>
              </a:solidFill>
              <a:latin typeface="UTM Wedding K&amp;T" panose="02040603050506020204" pitchFamily="18" charset="0"/>
            </a:endParaRPr>
          </a:p>
        </p:txBody>
      </p:sp>
      <p:sp>
        <p:nvSpPr>
          <p:cNvPr id="2" name="TextBox 1"/>
          <p:cNvSpPr txBox="1"/>
          <p:nvPr/>
        </p:nvSpPr>
        <p:spPr>
          <a:xfrm>
            <a:off x="1091206" y="2230617"/>
            <a:ext cx="5470015" cy="1107996"/>
          </a:xfrm>
          <a:prstGeom prst="rect">
            <a:avLst/>
          </a:prstGeom>
          <a:noFill/>
        </p:spPr>
        <p:txBody>
          <a:bodyPr wrap="square" rtlCol="0">
            <a:spAutoFit/>
          </a:bodyPr>
          <a:lstStyle/>
          <a:p>
            <a:r>
              <a:rPr lang="en-US" sz="6600" b="1" dirty="0">
                <a:latin typeface="HP001 5 hàng" panose="020B0603050302020204" pitchFamily="34" charset="0"/>
              </a:rPr>
              <a:t>kinh khủng </a:t>
            </a:r>
          </a:p>
        </p:txBody>
      </p:sp>
      <p:sp>
        <p:nvSpPr>
          <p:cNvPr id="9" name="TextBox 8"/>
          <p:cNvSpPr txBox="1"/>
          <p:nvPr/>
        </p:nvSpPr>
        <p:spPr>
          <a:xfrm>
            <a:off x="1121158" y="3611536"/>
            <a:ext cx="4734630" cy="1107996"/>
          </a:xfrm>
          <a:prstGeom prst="rect">
            <a:avLst/>
          </a:prstGeom>
          <a:noFill/>
        </p:spPr>
        <p:txBody>
          <a:bodyPr wrap="square" rtlCol="0">
            <a:spAutoFit/>
          </a:bodyPr>
          <a:lstStyle/>
          <a:p>
            <a:r>
              <a:rPr lang="en-US" sz="6600" b="1" dirty="0">
                <a:latin typeface="HP001 5 hàng" panose="020B0603050302020204" pitchFamily="34" charset="0"/>
              </a:rPr>
              <a:t>chính </a:t>
            </a:r>
            <a:r>
              <a:rPr lang="en-US" sz="6600" b="1" dirty="0">
                <a:solidFill>
                  <a:srgbClr val="FF0000"/>
                </a:solidFill>
                <a:latin typeface="HP001 5 hàng" panose="020B0603050302020204" pitchFamily="34" charset="0"/>
              </a:rPr>
              <a:t>x</a:t>
            </a:r>
            <a:r>
              <a:rPr lang="en-US" sz="6600" b="1" dirty="0">
                <a:latin typeface="HP001 5 hàng" panose="020B0603050302020204" pitchFamily="34" charset="0"/>
              </a:rPr>
              <a:t>ác</a:t>
            </a:r>
          </a:p>
        </p:txBody>
      </p:sp>
      <p:sp>
        <p:nvSpPr>
          <p:cNvPr id="10" name="TextBox 9"/>
          <p:cNvSpPr txBox="1"/>
          <p:nvPr/>
        </p:nvSpPr>
        <p:spPr>
          <a:xfrm>
            <a:off x="1169068" y="4916541"/>
            <a:ext cx="2983832" cy="1107996"/>
          </a:xfrm>
          <a:prstGeom prst="rect">
            <a:avLst/>
          </a:prstGeom>
          <a:noFill/>
        </p:spPr>
        <p:txBody>
          <a:bodyPr wrap="square" rtlCol="0">
            <a:spAutoFit/>
          </a:bodyPr>
          <a:lstStyle/>
          <a:p>
            <a:r>
              <a:rPr lang="en-US" sz="6600" b="1" dirty="0">
                <a:latin typeface="HP001 5 hàng" panose="020B0603050302020204" pitchFamily="34" charset="0"/>
              </a:rPr>
              <a:t>rầu r</a:t>
            </a:r>
            <a:r>
              <a:rPr lang="en-US" sz="6600" b="1" dirty="0">
                <a:solidFill>
                  <a:srgbClr val="FF0000"/>
                </a:solidFill>
                <a:latin typeface="HP001 5 hàng" panose="020B0603050302020204" pitchFamily="34" charset="0"/>
              </a:rPr>
              <a:t>ĩ</a:t>
            </a:r>
            <a:r>
              <a:rPr lang="en-US" sz="6600" b="1" dirty="0">
                <a:latin typeface="HP001 5 hàng" panose="020B0603050302020204" pitchFamily="34" charset="0"/>
              </a:rPr>
              <a:t> </a:t>
            </a:r>
          </a:p>
        </p:txBody>
      </p:sp>
      <p:sp>
        <p:nvSpPr>
          <p:cNvPr id="11" name="TextBox 10"/>
          <p:cNvSpPr txBox="1"/>
          <p:nvPr/>
        </p:nvSpPr>
        <p:spPr>
          <a:xfrm>
            <a:off x="7226092" y="2186957"/>
            <a:ext cx="4459998" cy="1107996"/>
          </a:xfrm>
          <a:prstGeom prst="rect">
            <a:avLst/>
          </a:prstGeom>
          <a:noFill/>
        </p:spPr>
        <p:txBody>
          <a:bodyPr wrap="square" rtlCol="0">
            <a:spAutoFit/>
          </a:bodyPr>
          <a:lstStyle/>
          <a:p>
            <a:r>
              <a:rPr lang="en-US" sz="6600" b="1" dirty="0">
                <a:solidFill>
                  <a:srgbClr val="FF0000"/>
                </a:solidFill>
                <a:latin typeface="HP001 5 hàng" panose="020B0603050302020204" pitchFamily="34" charset="0"/>
              </a:rPr>
              <a:t>s</a:t>
            </a:r>
            <a:r>
              <a:rPr lang="en-US" sz="6600" b="1" dirty="0">
                <a:latin typeface="HP001 5 hàng" panose="020B0603050302020204" pitchFamily="34" charset="0"/>
              </a:rPr>
              <a:t>ỏi</a:t>
            </a:r>
          </a:p>
        </p:txBody>
      </p:sp>
      <p:sp>
        <p:nvSpPr>
          <p:cNvPr id="18" name="TextBox 17"/>
          <p:cNvSpPr txBox="1"/>
          <p:nvPr/>
        </p:nvSpPr>
        <p:spPr>
          <a:xfrm>
            <a:off x="7120749" y="3673013"/>
            <a:ext cx="3851648" cy="1107996"/>
          </a:xfrm>
          <a:prstGeom prst="rect">
            <a:avLst/>
          </a:prstGeom>
          <a:noFill/>
        </p:spPr>
        <p:txBody>
          <a:bodyPr wrap="square" rtlCol="0">
            <a:spAutoFit/>
          </a:bodyPr>
          <a:lstStyle/>
          <a:p>
            <a:r>
              <a:rPr lang="en-US" sz="6600" b="1" dirty="0">
                <a:latin typeface="HP001 5 hàng" panose="020B0603050302020204" pitchFamily="34" charset="0"/>
              </a:rPr>
              <a:t>lạo </a:t>
            </a:r>
            <a:r>
              <a:rPr lang="en-US" sz="6600" b="1" dirty="0">
                <a:solidFill>
                  <a:srgbClr val="FF0000"/>
                </a:solidFill>
                <a:latin typeface="HP001 5 hàng" panose="020B0603050302020204" pitchFamily="34" charset="0"/>
              </a:rPr>
              <a:t>x</a:t>
            </a:r>
            <a:r>
              <a:rPr lang="en-US" sz="6600" b="1" dirty="0">
                <a:latin typeface="HP001 5 hàng" panose="020B0603050302020204" pitchFamily="34" charset="0"/>
              </a:rPr>
              <a:t>ạo </a:t>
            </a:r>
          </a:p>
        </p:txBody>
      </p:sp>
      <p:pic>
        <p:nvPicPr>
          <p:cNvPr id="20" name="Picture 2" descr="Golden crowns for king or queen, crowning headdress for monarch.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71" b="98529" l="45048" r="100000"/>
                    </a14:imgEffect>
                  </a14:imgLayer>
                </a14:imgProps>
              </a:ext>
              <a:ext uri="{28A0092B-C50C-407E-A947-70E740481C1C}">
                <a14:useLocalDpi xmlns:a14="http://schemas.microsoft.com/office/drawing/2010/main" val="0"/>
              </a:ext>
            </a:extLst>
          </a:blip>
          <a:srcRect l="45364" t="-6382" b="1"/>
          <a:stretch/>
        </p:blipFill>
        <p:spPr bwMode="auto">
          <a:xfrm rot="824623">
            <a:off x="7839017" y="-582062"/>
            <a:ext cx="1928175" cy="163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62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9" grpId="0"/>
      <p:bldP spid="10" grpId="0"/>
      <p:bldP spid="11"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amask seamless pattern background Free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 y="0"/>
            <a:ext cx="12188039" cy="6938234"/>
          </a:xfrm>
          <a:prstGeom prst="rect">
            <a:avLst/>
          </a:prstGeom>
          <a:noFill/>
          <a:extLst>
            <a:ext uri="{909E8E84-426E-40DD-AFC4-6F175D3DCCD1}">
              <a14:hiddenFill xmlns:a14="http://schemas.microsoft.com/office/drawing/2010/main">
                <a:solidFill>
                  <a:srgbClr val="FFFFFF"/>
                </a:solidFill>
              </a14:hiddenFill>
            </a:ext>
          </a:extLst>
        </p:spPr>
      </p:pic>
      <p:sp>
        <p:nvSpPr>
          <p:cNvPr id="2" name="Round Same Side Corner Rectangle 1"/>
          <p:cNvSpPr/>
          <p:nvPr/>
        </p:nvSpPr>
        <p:spPr>
          <a:xfrm>
            <a:off x="332133" y="963194"/>
            <a:ext cx="11334331" cy="5847371"/>
          </a:xfrm>
          <a:prstGeom prst="round2SameRect">
            <a:avLst/>
          </a:prstGeom>
          <a:solidFill>
            <a:schemeClr val="bg1">
              <a:alpha val="93000"/>
            </a:schemeClr>
          </a:solidFill>
          <a:ln w="190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678B55-10D2-45EB-87B3-86172BD185FB}"/>
              </a:ext>
            </a:extLst>
          </p:cNvPr>
          <p:cNvPicPr>
            <a:picLocks noChangeAspect="1"/>
          </p:cNvPicPr>
          <p:nvPr/>
        </p:nvPicPr>
        <p:blipFill>
          <a:blip r:embed="rId3"/>
          <a:stretch>
            <a:fillRect/>
          </a:stretch>
        </p:blipFill>
        <p:spPr>
          <a:xfrm>
            <a:off x="3126002" y="342868"/>
            <a:ext cx="5472566" cy="1060828"/>
          </a:xfrm>
          <a:prstGeom prst="rect">
            <a:avLst/>
          </a:prstGeom>
        </p:spPr>
      </p:pic>
      <p:sp>
        <p:nvSpPr>
          <p:cNvPr id="7" name="TextBox 6"/>
          <p:cNvSpPr txBox="1"/>
          <p:nvPr/>
        </p:nvSpPr>
        <p:spPr>
          <a:xfrm>
            <a:off x="4138279" y="319284"/>
            <a:ext cx="3676542" cy="1107996"/>
          </a:xfrm>
          <a:prstGeom prst="rect">
            <a:avLst/>
          </a:prstGeom>
          <a:noFill/>
        </p:spPr>
        <p:txBody>
          <a:bodyPr wrap="square" rtlCol="0">
            <a:spAutoFit/>
          </a:bodyPr>
          <a:lstStyle/>
          <a:p>
            <a:r>
              <a:rPr lang="en-US" sz="6600" b="1" dirty="0" err="1">
                <a:solidFill>
                  <a:schemeClr val="accent2">
                    <a:lumMod val="50000"/>
                  </a:schemeClr>
                </a:solidFill>
                <a:latin typeface="UTM Wedding K&amp;T" panose="02040603050506020204" pitchFamily="18" charset="0"/>
              </a:rPr>
              <a:t>Nghe</a:t>
            </a:r>
            <a:r>
              <a:rPr lang="en-US" sz="6600" b="1" dirty="0">
                <a:solidFill>
                  <a:schemeClr val="accent2">
                    <a:lumMod val="50000"/>
                  </a:schemeClr>
                </a:solidFill>
                <a:latin typeface="UTM Wedding K&amp;T" panose="02040603050506020204" pitchFamily="18" charset="0"/>
              </a:rPr>
              <a:t> – </a:t>
            </a:r>
            <a:r>
              <a:rPr lang="en-US" sz="6600" b="1" dirty="0" err="1">
                <a:solidFill>
                  <a:schemeClr val="accent2">
                    <a:lumMod val="50000"/>
                  </a:schemeClr>
                </a:solidFill>
                <a:latin typeface="UTM Wedding K&amp;T" panose="02040603050506020204" pitchFamily="18" charset="0"/>
              </a:rPr>
              <a:t>viết</a:t>
            </a:r>
            <a:endParaRPr lang="en-US" sz="6600" b="1" dirty="0">
              <a:solidFill>
                <a:schemeClr val="accent2">
                  <a:lumMod val="50000"/>
                </a:schemeClr>
              </a:solidFill>
              <a:latin typeface="UTM Wedding K&amp;T" panose="02040603050506020204" pitchFamily="18" charset="0"/>
            </a:endParaRPr>
          </a:p>
        </p:txBody>
      </p:sp>
      <p:pic>
        <p:nvPicPr>
          <p:cNvPr id="9" name="Picture 8">
            <a:extLst>
              <a:ext uri="{FF2B5EF4-FFF2-40B4-BE49-F238E27FC236}">
                <a16:creationId xmlns:a16="http://schemas.microsoft.com/office/drawing/2014/main" id="{4E542CB1-74CC-4A2F-9444-223B33291235}"/>
              </a:ext>
            </a:extLst>
          </p:cNvPr>
          <p:cNvPicPr>
            <a:picLocks noChangeAspect="1"/>
          </p:cNvPicPr>
          <p:nvPr/>
        </p:nvPicPr>
        <p:blipFill>
          <a:blip r:embed="rId4"/>
          <a:stretch>
            <a:fillRect/>
          </a:stretch>
        </p:blipFill>
        <p:spPr>
          <a:xfrm>
            <a:off x="1881372" y="2924909"/>
            <a:ext cx="4764505" cy="3247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9CE1FFD-3017-4DE0-B29C-C892534AD7A4}"/>
              </a:ext>
            </a:extLst>
          </p:cNvPr>
          <p:cNvPicPr>
            <a:picLocks noChangeAspect="1"/>
          </p:cNvPicPr>
          <p:nvPr/>
        </p:nvPicPr>
        <p:blipFill>
          <a:blip r:embed="rId5"/>
          <a:stretch>
            <a:fillRect/>
          </a:stretch>
        </p:blipFill>
        <p:spPr>
          <a:xfrm>
            <a:off x="6866685" y="2651230"/>
            <a:ext cx="3945028" cy="3247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2133600" y="2005263"/>
            <a:ext cx="4764505"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A000B089-D276-445B-8532-F658D025DB2C}"/>
              </a:ext>
            </a:extLst>
          </p:cNvPr>
          <p:cNvSpPr txBox="1"/>
          <p:nvPr/>
        </p:nvSpPr>
        <p:spPr>
          <a:xfrm>
            <a:off x="3749052" y="1820233"/>
            <a:ext cx="5453453" cy="830997"/>
          </a:xfrm>
          <a:prstGeom prst="rect">
            <a:avLst/>
          </a:prstGeom>
          <a:noFill/>
        </p:spPr>
        <p:txBody>
          <a:bodyPr wrap="square">
            <a:spAutoFit/>
          </a:bodyPr>
          <a:lstStyle/>
          <a:p>
            <a:pPr>
              <a:buClrTx/>
              <a:buFontTx/>
              <a:buNone/>
            </a:pP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Tư</a:t>
            </a:r>
            <a:r>
              <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thế</a:t>
            </a:r>
            <a:r>
              <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ngồi</a:t>
            </a:r>
            <a:r>
              <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viết</a:t>
            </a:r>
            <a:endPar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endParaRPr>
          </a:p>
        </p:txBody>
      </p:sp>
      <p:pic>
        <p:nvPicPr>
          <p:cNvPr id="1026" name="Picture 2" descr="Golden crowns for king or queen, crowning headdress for monarch. Free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71" b="98529" l="45048" r="100000"/>
                    </a14:imgEffect>
                  </a14:imgLayer>
                </a14:imgProps>
              </a:ext>
              <a:ext uri="{28A0092B-C50C-407E-A947-70E740481C1C}">
                <a14:useLocalDpi xmlns:a14="http://schemas.microsoft.com/office/drawing/2010/main" val="0"/>
              </a:ext>
            </a:extLst>
          </a:blip>
          <a:srcRect l="45364" t="-6382" b="1"/>
          <a:stretch/>
        </p:blipFill>
        <p:spPr bwMode="auto">
          <a:xfrm rot="983500">
            <a:off x="7875112" y="-632407"/>
            <a:ext cx="1928175" cy="163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6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9"/>
                                        </p:tgtEl>
                                      </p:cBhvr>
                                    </p:animEffect>
                                  </p:childTnLst>
                                </p:cTn>
                              </p:par>
                              <p:par>
                                <p:cTn id="20" presetID="25"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1666" y="0"/>
            <a:ext cx="4774063" cy="1569660"/>
          </a:xfrm>
          <a:prstGeom prst="rect">
            <a:avLst/>
          </a:prstGeom>
          <a:noFill/>
        </p:spPr>
        <p:txBody>
          <a:bodyPr wrap="none" lIns="91440" tIns="45720" rIns="91440" bIns="45720">
            <a:spAutoFit/>
          </a:bodyPr>
          <a:lstStyle/>
          <a:p>
            <a:pPr algn="ctr"/>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Micra" panose="02040603050506020204" pitchFamily="18" charset="0"/>
              </a:rPr>
              <a:t>Chính tả</a:t>
            </a:r>
          </a:p>
          <a:p>
            <a:pPr algn="ctr"/>
            <a:endPar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Micra" panose="02040603050506020204" pitchFamily="18" charset="0"/>
            </a:endParaRPr>
          </a:p>
        </p:txBody>
      </p:sp>
      <p:sp>
        <p:nvSpPr>
          <p:cNvPr id="6" name="Rectangle 5"/>
          <p:cNvSpPr/>
          <p:nvPr/>
        </p:nvSpPr>
        <p:spPr>
          <a:xfrm>
            <a:off x="638415" y="4982892"/>
            <a:ext cx="10915169" cy="1569660"/>
          </a:xfrm>
          <a:prstGeom prst="rect">
            <a:avLst/>
          </a:prstGeom>
          <a:noFill/>
        </p:spPr>
        <p:txBody>
          <a:bodyPr wrap="none" lIns="91440" tIns="45720" rIns="91440" bIns="45720">
            <a:spAutoFit/>
          </a:bodyPr>
          <a:lstStyle/>
          <a:p>
            <a:pPr algn="ctr"/>
            <a:r>
              <a:rPr lang="en-US" sz="9600" b="1" cap="none" spc="0" dirty="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Vương quốc vắng nụ cười</a:t>
            </a:r>
          </a:p>
        </p:txBody>
      </p:sp>
      <p:sp>
        <p:nvSpPr>
          <p:cNvPr id="4" name="TextBox 3">
            <a:extLst>
              <a:ext uri="{FF2B5EF4-FFF2-40B4-BE49-F238E27FC236}">
                <a16:creationId xmlns:a16="http://schemas.microsoft.com/office/drawing/2014/main" id="{6F7DF3B3-B671-4735-88E0-7785921B6CD7}"/>
              </a:ext>
            </a:extLst>
          </p:cNvPr>
          <p:cNvSpPr txBox="1"/>
          <p:nvPr/>
        </p:nvSpPr>
        <p:spPr>
          <a:xfrm>
            <a:off x="480680" y="3874896"/>
            <a:ext cx="3676542" cy="1107996"/>
          </a:xfrm>
          <a:prstGeom prst="rect">
            <a:avLst/>
          </a:prstGeom>
          <a:noFill/>
        </p:spPr>
        <p:txBody>
          <a:bodyPr wrap="square" rtlCol="0">
            <a:spAutoFit/>
          </a:bodyPr>
          <a:lstStyle/>
          <a:p>
            <a:r>
              <a:rPr lang="en-US" sz="6600" b="1" dirty="0" err="1">
                <a:solidFill>
                  <a:srgbClr val="FFFF00"/>
                </a:solidFill>
                <a:latin typeface="UTM Wedding K&amp;T" panose="02040603050506020204" pitchFamily="18" charset="0"/>
              </a:rPr>
              <a:t>Nghe</a:t>
            </a:r>
            <a:r>
              <a:rPr lang="en-US" sz="6600" b="1" dirty="0">
                <a:solidFill>
                  <a:srgbClr val="FFFF00"/>
                </a:solidFill>
                <a:latin typeface="UTM Wedding K&amp;T" panose="02040603050506020204" pitchFamily="18" charset="0"/>
              </a:rPr>
              <a:t> – </a:t>
            </a:r>
            <a:r>
              <a:rPr lang="en-US" sz="6600" b="1" dirty="0" err="1">
                <a:solidFill>
                  <a:srgbClr val="FFFF00"/>
                </a:solidFill>
                <a:latin typeface="UTM Wedding K&amp;T" panose="02040603050506020204" pitchFamily="18" charset="0"/>
              </a:rPr>
              <a:t>viết</a:t>
            </a:r>
            <a:endParaRPr lang="en-US" sz="6600" b="1" dirty="0">
              <a:solidFill>
                <a:srgbClr val="FFFF00"/>
              </a:solidFill>
              <a:latin typeface="UTM Wedding K&amp;T" panose="02040603050506020204" pitchFamily="18" charset="0"/>
            </a:endParaRPr>
          </a:p>
        </p:txBody>
      </p:sp>
    </p:spTree>
    <p:extLst>
      <p:ext uri="{BB962C8B-B14F-4D97-AF65-F5344CB8AC3E}">
        <p14:creationId xmlns:p14="http://schemas.microsoft.com/office/powerpoint/2010/main" val="422900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4" presetClass="emph" presetSubtype="0" repeatCount="indefinite" fill="hold" grpId="0" nodeType="afterEffect">
                                  <p:stCondLst>
                                    <p:cond delay="0"/>
                                  </p:stCondLst>
                                  <p:iterate type="lt">
                                    <p:tmPct val="10000"/>
                                  </p:iterate>
                                  <p:childTnLst>
                                    <p:animMotion origin="layout" path="M 0 -2.22222E-6 L 0 -0.07222 " pathEditMode="relative" rAng="0" ptsTypes="AA">
                                      <p:cBhvr>
                                        <p:cTn id="10" dur="250" accel="50000" decel="50000" autoRev="1" fill="hold">
                                          <p:stCondLst>
                                            <p:cond delay="0"/>
                                          </p:stCondLst>
                                        </p:cTn>
                                        <p:tgtEl>
                                          <p:spTgt spid="6"/>
                                        </p:tgtEl>
                                        <p:attrNameLst>
                                          <p:attrName>ppt_x</p:attrName>
                                          <p:attrName>ppt_y</p:attrName>
                                        </p:attrNameLst>
                                      </p:cBhvr>
                                      <p:rCtr x="0" y="-3611"/>
                                    </p:animMotion>
                                    <p:animRot by="1500000">
                                      <p:cBhvr>
                                        <p:cTn id="11" dur="125" fill="hold">
                                          <p:stCondLst>
                                            <p:cond delay="0"/>
                                          </p:stCondLst>
                                        </p:cTn>
                                        <p:tgtEl>
                                          <p:spTgt spid="6"/>
                                        </p:tgtEl>
                                        <p:attrNameLst>
                                          <p:attrName>r</p:attrName>
                                        </p:attrNameLst>
                                      </p:cBhvr>
                                    </p:animRot>
                                    <p:animRot by="-1500000">
                                      <p:cBhvr>
                                        <p:cTn id="12" dur="125" fill="hold">
                                          <p:stCondLst>
                                            <p:cond delay="125"/>
                                          </p:stCondLst>
                                        </p:cTn>
                                        <p:tgtEl>
                                          <p:spTgt spid="6"/>
                                        </p:tgtEl>
                                        <p:attrNameLst>
                                          <p:attrName>r</p:attrName>
                                        </p:attrNameLst>
                                      </p:cBhvr>
                                    </p:animRot>
                                    <p:animRot by="-1500000">
                                      <p:cBhvr>
                                        <p:cTn id="13" dur="125" fill="hold">
                                          <p:stCondLst>
                                            <p:cond delay="250"/>
                                          </p:stCondLst>
                                        </p:cTn>
                                        <p:tgtEl>
                                          <p:spTgt spid="6"/>
                                        </p:tgtEl>
                                        <p:attrNameLst>
                                          <p:attrName>r</p:attrName>
                                        </p:attrNameLst>
                                      </p:cBhvr>
                                    </p:animRot>
                                    <p:animRot by="1500000">
                                      <p:cBhvr>
                                        <p:cTn id="1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424</Words>
  <Application>Microsoft Office PowerPoint</Application>
  <PresentationFormat>Widescreen</PresentationFormat>
  <Paragraphs>47</Paragraphs>
  <Slides>13</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13</vt:i4>
      </vt:variant>
    </vt:vector>
  </HeadingPairs>
  <TitlesOfParts>
    <vt:vector size="31" baseType="lpstr">
      <vt:lpstr>UTM Beautiful Caps</vt:lpstr>
      <vt:lpstr>Calibri Light</vt:lpstr>
      <vt:lpstr>UTM Gradoo</vt:lpstr>
      <vt:lpstr>UTM Flavour</vt:lpstr>
      <vt:lpstr>#9Slide07 HoneyCream</vt:lpstr>
      <vt:lpstr>SVN-Newton</vt:lpstr>
      <vt:lpstr>Arial</vt:lpstr>
      <vt:lpstr>UTM Wedding K&amp;T</vt:lpstr>
      <vt:lpstr>UVN Bay Buom Nang</vt:lpstr>
      <vt:lpstr>UTM Micra</vt:lpstr>
      <vt:lpstr>UVN Chim Bien</vt:lpstr>
      <vt:lpstr>Times New Roman</vt:lpstr>
      <vt:lpstr>Cambria</vt:lpstr>
      <vt:lpstr>Calibri</vt:lpstr>
      <vt:lpstr>UTM A&amp;S Graceland</vt:lpstr>
      <vt:lpstr>HP001 5 hàng</vt:lpstr>
      <vt:lpstr>UTM Cancel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Diệu Hiền_GV</cp:lastModifiedBy>
  <cp:revision>12</cp:revision>
  <dcterms:created xsi:type="dcterms:W3CDTF">2022-04-05T15:31:58Z</dcterms:created>
  <dcterms:modified xsi:type="dcterms:W3CDTF">2022-04-09T06:43:25Z</dcterms:modified>
</cp:coreProperties>
</file>