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8"/>
  </p:notesMasterIdLst>
  <p:sldIdLst>
    <p:sldId id="322" r:id="rId2"/>
    <p:sldId id="289" r:id="rId3"/>
    <p:sldId id="324" r:id="rId4"/>
    <p:sldId id="303" r:id="rId5"/>
    <p:sldId id="325" r:id="rId6"/>
    <p:sldId id="326" r:id="rId7"/>
    <p:sldId id="327" r:id="rId8"/>
    <p:sldId id="300" r:id="rId9"/>
    <p:sldId id="294" r:id="rId10"/>
    <p:sldId id="328" r:id="rId11"/>
    <p:sldId id="293" r:id="rId12"/>
    <p:sldId id="308" r:id="rId13"/>
    <p:sldId id="309" r:id="rId14"/>
    <p:sldId id="292" r:id="rId15"/>
    <p:sldId id="329" r:id="rId16"/>
    <p:sldId id="295" r:id="rId17"/>
    <p:sldId id="330" r:id="rId18"/>
    <p:sldId id="310" r:id="rId19"/>
    <p:sldId id="296" r:id="rId20"/>
    <p:sldId id="331" r:id="rId21"/>
    <p:sldId id="332" r:id="rId22"/>
    <p:sldId id="297" r:id="rId23"/>
    <p:sldId id="333" r:id="rId24"/>
    <p:sldId id="298" r:id="rId25"/>
    <p:sldId id="321" r:id="rId26"/>
    <p:sldId id="311" r:id="rId27"/>
    <p:sldId id="312" r:id="rId28"/>
    <p:sldId id="313" r:id="rId29"/>
    <p:sldId id="314" r:id="rId30"/>
    <p:sldId id="315" r:id="rId31"/>
    <p:sldId id="316" r:id="rId32"/>
    <p:sldId id="317" r:id="rId33"/>
    <p:sldId id="318" r:id="rId34"/>
    <p:sldId id="319" r:id="rId35"/>
    <p:sldId id="320" r:id="rId36"/>
    <p:sldId id="302" r:id="rId37"/>
  </p:sldIdLst>
  <p:sldSz cx="11887200" cy="6950075"/>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CCFFFF"/>
    <a:srgbClr val="9900FF"/>
    <a:srgbClr val="FFCC66"/>
    <a:srgbClr val="CC3300"/>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9" autoAdjust="0"/>
  </p:normalViewPr>
  <p:slideViewPr>
    <p:cSldViewPr>
      <p:cViewPr varScale="1">
        <p:scale>
          <a:sx n="63" d="100"/>
          <a:sy n="63" d="100"/>
        </p:scale>
        <p:origin x="336" y="78"/>
      </p:cViewPr>
      <p:guideLst>
        <p:guide orient="horz" pos="2189"/>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496888" y="685800"/>
            <a:ext cx="5864225"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D116619-1FB3-405E-8E5C-783CDB1B20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5E1F928-4D3F-437D-9A0C-3771E445EA21}" type="slidenum">
              <a:rPr lang="en-US" smtClean="0"/>
              <a:pPr/>
              <a:t>26</a:t>
            </a:fld>
            <a:endParaRPr lang="en-US"/>
          </a:p>
        </p:txBody>
      </p:sp>
      <p:sp>
        <p:nvSpPr>
          <p:cNvPr id="40963" name="Rectangle 2"/>
          <p:cNvSpPr>
            <a:spLocks noGrp="1" noRot="1" noChangeAspect="1" noChangeArrowheads="1" noTextEdit="1"/>
          </p:cNvSpPr>
          <p:nvPr>
            <p:ph type="sldImg"/>
          </p:nvPr>
        </p:nvSpPr>
        <p:spPr>
          <a:xfrm>
            <a:off x="496888" y="685800"/>
            <a:ext cx="5864225" cy="3429000"/>
          </a:xfrm>
          <a:ln/>
        </p:spPr>
      </p:sp>
      <p:sp>
        <p:nvSpPr>
          <p:cNvPr id="40964"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hỗ dành sẵn cho Hình ảnh của Bản chiếu 1"/>
          <p:cNvSpPr>
            <a:spLocks noGrp="1" noRot="1" noChangeAspect="1" noTextEdit="1"/>
          </p:cNvSpPr>
          <p:nvPr>
            <p:ph type="sldImg"/>
          </p:nvPr>
        </p:nvSpPr>
        <p:spPr>
          <a:xfrm>
            <a:off x="496888" y="685800"/>
            <a:ext cx="5864225" cy="3429000"/>
          </a:xfrm>
          <a:ln/>
        </p:spPr>
      </p:sp>
      <p:sp>
        <p:nvSpPr>
          <p:cNvPr id="41987" name="Chỗ dành sẵn cho Ghi chú 2"/>
          <p:cNvSpPr>
            <a:spLocks noGrp="1"/>
          </p:cNvSpPr>
          <p:nvPr>
            <p:ph type="body" idx="1"/>
          </p:nvPr>
        </p:nvSpPr>
        <p:spPr>
          <a:noFill/>
          <a:ln/>
        </p:spPr>
        <p:txBody>
          <a:bodyPr/>
          <a:lstStyle/>
          <a:p>
            <a:pPr eaLnBrk="1" hangingPunct="1"/>
            <a:endParaRPr lang="vi-VN"/>
          </a:p>
        </p:txBody>
      </p:sp>
      <p:sp>
        <p:nvSpPr>
          <p:cNvPr id="41988" name="Chỗ dành sẵn cho Số hiệu Bản chiế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F33FA0-E44F-4B56-BCE9-959F64C434B7}" type="slidenum">
              <a:rPr lang="en-US" sz="1200" b="1"/>
              <a:pPr algn="r"/>
              <a:t>27</a:t>
            </a:fld>
            <a:endParaRPr lang="en-US" sz="12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67D591-434C-4113-B298-8625018FBCE5}" type="slidenum">
              <a:rPr lang="en-US" smtClean="0"/>
              <a:pPr/>
              <a:t>31</a:t>
            </a:fld>
            <a:endParaRPr lang="en-US"/>
          </a:p>
        </p:txBody>
      </p:sp>
      <p:sp>
        <p:nvSpPr>
          <p:cNvPr id="43011" name="Rectangle 2"/>
          <p:cNvSpPr>
            <a:spLocks noGrp="1" noRot="1" noChangeAspect="1" noChangeArrowheads="1" noTextEdit="1"/>
          </p:cNvSpPr>
          <p:nvPr>
            <p:ph type="sldImg"/>
          </p:nvPr>
        </p:nvSpPr>
        <p:spPr>
          <a:xfrm>
            <a:off x="496888" y="685800"/>
            <a:ext cx="5864225" cy="3429000"/>
          </a:xfrm>
          <a:ln/>
        </p:spPr>
      </p:sp>
      <p:sp>
        <p:nvSpPr>
          <p:cNvPr id="43012"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8F8DE4-74CB-44FA-8380-EBCB21654A44}" type="slidenum">
              <a:rPr lang="en-US" smtClean="0"/>
              <a:pPr/>
              <a:t>32</a:t>
            </a:fld>
            <a:endParaRPr lang="en-US"/>
          </a:p>
        </p:txBody>
      </p:sp>
      <p:sp>
        <p:nvSpPr>
          <p:cNvPr id="44035" name="Rectangle 2"/>
          <p:cNvSpPr>
            <a:spLocks noGrp="1" noRot="1" noChangeAspect="1" noChangeArrowheads="1" noTextEdit="1"/>
          </p:cNvSpPr>
          <p:nvPr>
            <p:ph type="sldImg"/>
          </p:nvPr>
        </p:nvSpPr>
        <p:spPr>
          <a:xfrm>
            <a:off x="496888" y="685800"/>
            <a:ext cx="5864225" cy="3429000"/>
          </a:xfrm>
          <a:ln/>
        </p:spPr>
      </p:sp>
      <p:sp>
        <p:nvSpPr>
          <p:cNvPr id="44036"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2E1AA88-2F9C-4F1A-8F86-8F96B545A3D5}" type="slidenum">
              <a:rPr lang="en-US" smtClean="0"/>
              <a:pPr/>
              <a:t>33</a:t>
            </a:fld>
            <a:endParaRPr lang="en-US"/>
          </a:p>
        </p:txBody>
      </p:sp>
      <p:sp>
        <p:nvSpPr>
          <p:cNvPr id="45059" name="Rectangle 2"/>
          <p:cNvSpPr>
            <a:spLocks noGrp="1" noRot="1" noChangeAspect="1" noChangeArrowheads="1" noTextEdit="1"/>
          </p:cNvSpPr>
          <p:nvPr>
            <p:ph type="sldImg"/>
          </p:nvPr>
        </p:nvSpPr>
        <p:spPr>
          <a:xfrm>
            <a:off x="496888" y="685800"/>
            <a:ext cx="5864225" cy="3429000"/>
          </a:xfrm>
          <a:ln/>
        </p:spPr>
      </p:sp>
      <p:sp>
        <p:nvSpPr>
          <p:cNvPr id="45060" name="Rectangle 3"/>
          <p:cNvSpPr>
            <a:spLocks noGrp="1" noChangeArrowheads="1"/>
          </p:cNvSpPr>
          <p:nvPr>
            <p:ph type="body" idx="1"/>
          </p:nvPr>
        </p:nvSpPr>
        <p:spPr>
          <a:noFill/>
          <a:ln/>
        </p:spPr>
        <p:txBody>
          <a:bodyPr/>
          <a:lstStyle/>
          <a:p>
            <a:pPr eaLnBrk="1" hangingPunct="1"/>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hỗ dành sẵn cho Hình ảnh của Bản chiếu 1"/>
          <p:cNvSpPr>
            <a:spLocks noGrp="1" noRot="1" noChangeAspect="1" noTextEdit="1"/>
          </p:cNvSpPr>
          <p:nvPr>
            <p:ph type="sldImg"/>
          </p:nvPr>
        </p:nvSpPr>
        <p:spPr>
          <a:xfrm>
            <a:off x="496888" y="685800"/>
            <a:ext cx="5864225" cy="3429000"/>
          </a:xfrm>
          <a:ln/>
        </p:spPr>
      </p:sp>
      <p:sp>
        <p:nvSpPr>
          <p:cNvPr id="46083" name="Chỗ dành sẵn cho Ghi chú 2"/>
          <p:cNvSpPr>
            <a:spLocks noGrp="1"/>
          </p:cNvSpPr>
          <p:nvPr>
            <p:ph type="body" idx="1"/>
          </p:nvPr>
        </p:nvSpPr>
        <p:spPr>
          <a:noFill/>
          <a:ln/>
        </p:spPr>
        <p:txBody>
          <a:bodyPr/>
          <a:lstStyle/>
          <a:p>
            <a:pPr eaLnBrk="1" hangingPunct="1">
              <a:spcBef>
                <a:spcPct val="0"/>
              </a:spcBef>
            </a:pPr>
            <a:endParaRPr lang="vi-VN"/>
          </a:p>
        </p:txBody>
      </p:sp>
      <p:sp>
        <p:nvSpPr>
          <p:cNvPr id="46084" name="Chỗ dành sẵn cho Số hiệu Bản chiế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E182C8F-7D50-4EC0-8D0F-A959293A5544}" type="slidenum">
              <a:rPr lang="en-US" sz="1200" b="1"/>
              <a:pPr algn="r"/>
              <a:t>34</a:t>
            </a:fld>
            <a:endParaRPr lang="en-US" sz="12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891540" y="2159030"/>
            <a:ext cx="10104120" cy="1489761"/>
          </a:xfrm>
        </p:spPr>
        <p:txBody>
          <a:bodyPr/>
          <a:lstStyle/>
          <a:p>
            <a:r>
              <a:rPr lang="vi-VN"/>
              <a:t>Bấm &amp; sửa kiểu tiêu đề</a:t>
            </a:r>
            <a:endParaRPr lang="en-US"/>
          </a:p>
        </p:txBody>
      </p:sp>
      <p:sp>
        <p:nvSpPr>
          <p:cNvPr id="3" name="Tiêu đề phụ 2"/>
          <p:cNvSpPr>
            <a:spLocks noGrp="1"/>
          </p:cNvSpPr>
          <p:nvPr>
            <p:ph type="subTitle" idx="1"/>
          </p:nvPr>
        </p:nvSpPr>
        <p:spPr>
          <a:xfrm>
            <a:off x="1783080" y="3938376"/>
            <a:ext cx="8321040" cy="177613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506ACF2-FB07-4B47-9828-F93FD7F6E7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71326EB-7DA9-4B58-A8A9-D86ECF6839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8327"/>
            <a:ext cx="2674620" cy="5930087"/>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8327"/>
            <a:ext cx="7825740" cy="5930087"/>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1E44963C-3550-480C-A8CE-93EF3A6069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8327"/>
            <a:ext cx="10698480" cy="5930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DA5E0A5A-7CC7-4BEC-8DB9-EF22CF3D10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9F5FF06B-71C8-4D7A-B761-A6C48FFF84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66068"/>
            <a:ext cx="10104120" cy="1380362"/>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45739"/>
            <a:ext cx="10104120" cy="15203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047C5360-0B60-4863-ABA1-5F11B62361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21686"/>
            <a:ext cx="5250180" cy="4586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21686"/>
            <a:ext cx="5250180" cy="4586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AE0C56EB-AA7E-41A6-B290-88B2C2CCD3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55724"/>
            <a:ext cx="5252244" cy="648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204075"/>
            <a:ext cx="5252244" cy="4004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55724"/>
            <a:ext cx="5254308" cy="6483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204075"/>
            <a:ext cx="5254308" cy="40043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B83D311D-8776-4353-915E-DDD1630128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9343E59F-5C98-401F-A289-B31C0B21B0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7628FD04-2606-4893-A88A-9C91489AC4C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2" y="276716"/>
            <a:ext cx="3910807" cy="1177652"/>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6" y="276718"/>
            <a:ext cx="6645275" cy="59316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2" y="1454369"/>
            <a:ext cx="3910807" cy="47540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1D6C2FE6-F9B2-4CC5-B012-86E076C836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65052"/>
            <a:ext cx="7132320" cy="574347"/>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21002"/>
            <a:ext cx="7132320" cy="41700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439399"/>
            <a:ext cx="7132320" cy="8156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5CDA55AD-917B-4254-BFB0-D750ED33E6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594360" y="278325"/>
            <a:ext cx="10698480" cy="11583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594360" y="1621686"/>
            <a:ext cx="10698480" cy="458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594360" y="6441691"/>
            <a:ext cx="2773680" cy="37002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4061460" y="6441691"/>
            <a:ext cx="3764280" cy="37002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8519160" y="6441691"/>
            <a:ext cx="2773680" cy="370027"/>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4F0E2E-7B39-4CF7-BCFE-54672004A2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9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file:///H:\5672%20(cut-mp3.com).mp3"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772667" y="1266525"/>
            <a:ext cx="10222992" cy="7969419"/>
          </a:xfrm>
          <a:prstGeom prst="rect">
            <a:avLst/>
          </a:prstGeom>
          <a:noFill/>
        </p:spPr>
        <p:txBody>
          <a:bodyPr spcFirstLastPara="1" lIns="91429" tIns="45715" rIns="91429" bIns="45715">
            <a:prstTxWarp prst="textArchUp">
              <a:avLst>
                <a:gd name="adj" fmla="val 11329067"/>
              </a:avLst>
            </a:prstTxWarp>
            <a:spAutoFit/>
          </a:bodyPr>
          <a:lstStyle/>
          <a:p>
            <a:pPr algn="ctr" fontAlgn="auto">
              <a:spcBef>
                <a:spcPts val="0"/>
              </a:spcBef>
              <a:spcAft>
                <a:spcPts val="0"/>
              </a:spcAft>
              <a:defRPr/>
            </a:pPr>
            <a:r>
              <a:rPr lang="en-US" sz="4600" b="1">
                <a:solidFill>
                  <a:srgbClr val="FF0000"/>
                </a:solidFill>
                <a:latin typeface="Arial" pitchFamily="34" charset="0"/>
                <a:cs typeface="Arial" pitchFamily="34" charset="0"/>
              </a:rPr>
              <a:t>TẬP LÀM VĂN- TUẦN 8 - TIẾT 1</a:t>
            </a:r>
          </a:p>
        </p:txBody>
      </p:sp>
      <p:pic>
        <p:nvPicPr>
          <p:cNvPr id="7" name="Picture 4" descr="Buombay"/>
          <p:cNvPicPr>
            <a:picLocks noChangeAspect="1" noChangeArrowheads="1" noCrop="1"/>
          </p:cNvPicPr>
          <p:nvPr/>
        </p:nvPicPr>
        <p:blipFill>
          <a:blip r:embed="rId2"/>
          <a:srcRect/>
          <a:stretch>
            <a:fillRect/>
          </a:stretch>
        </p:blipFill>
        <p:spPr bwMode="auto">
          <a:xfrm flipV="1">
            <a:off x="396240" y="0"/>
            <a:ext cx="11887200" cy="849454"/>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2"/>
          <a:srcRect/>
          <a:stretch>
            <a:fillRect/>
          </a:stretch>
        </p:blipFill>
        <p:spPr bwMode="auto">
          <a:xfrm rot="10800000" flipV="1">
            <a:off x="0" y="6100621"/>
            <a:ext cx="11887200" cy="849454"/>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177858" y="3177858"/>
            <a:ext cx="6950075" cy="59436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114984" y="3409527"/>
            <a:ext cx="6950075" cy="594360"/>
          </a:xfrm>
          <a:prstGeom prst="rect">
            <a:avLst/>
          </a:prstGeom>
          <a:noFill/>
          <a:ln w="9525">
            <a:noFill/>
            <a:miter lim="800000"/>
            <a:headEnd/>
            <a:tailEnd/>
          </a:ln>
        </p:spPr>
      </p:pic>
      <p:pic>
        <p:nvPicPr>
          <p:cNvPr id="38920" name="Picture 4" descr="XMASCA~1"/>
          <p:cNvPicPr>
            <a:picLocks noChangeAspect="1" noChangeArrowheads="1" noCrop="1"/>
          </p:cNvPicPr>
          <p:nvPr/>
        </p:nvPicPr>
        <p:blipFill>
          <a:blip r:embed="rId3"/>
          <a:srcRect/>
          <a:stretch>
            <a:fillRect/>
          </a:stretch>
        </p:blipFill>
        <p:spPr bwMode="auto">
          <a:xfrm>
            <a:off x="4767272" y="5946175"/>
            <a:ext cx="2563178" cy="1158346"/>
          </a:xfrm>
          <a:prstGeom prst="rect">
            <a:avLst/>
          </a:prstGeom>
          <a:noFill/>
          <a:ln w="9525">
            <a:noFill/>
            <a:miter lim="800000"/>
            <a:headEnd/>
            <a:tailEnd/>
          </a:ln>
        </p:spPr>
      </p:pic>
      <p:pic>
        <p:nvPicPr>
          <p:cNvPr id="38921" name="Picture 6" descr="F:\HINH ANH\HinhDong\Hoa\h14.gif"/>
          <p:cNvPicPr>
            <a:picLocks noChangeAspect="1" noChangeArrowheads="1" noCrop="1"/>
          </p:cNvPicPr>
          <p:nvPr/>
        </p:nvPicPr>
        <p:blipFill>
          <a:blip r:embed="rId4"/>
          <a:srcRect/>
          <a:stretch>
            <a:fillRect/>
          </a:stretch>
        </p:blipFill>
        <p:spPr bwMode="auto">
          <a:xfrm rot="-1069637">
            <a:off x="-158901" y="5737031"/>
            <a:ext cx="1475582" cy="1390015"/>
          </a:xfrm>
          <a:prstGeom prst="rect">
            <a:avLst/>
          </a:prstGeom>
          <a:noFill/>
          <a:ln w="9525">
            <a:noFill/>
            <a:miter lim="800000"/>
            <a:headEnd/>
            <a:tailEnd/>
          </a:ln>
        </p:spPr>
      </p:pic>
      <p:pic>
        <p:nvPicPr>
          <p:cNvPr id="38922" name="Picture 6" descr="F:\HINH ANH\HinhDong\Hoa\h14.gif"/>
          <p:cNvPicPr>
            <a:picLocks noChangeAspect="1" noChangeArrowheads="1" noCrop="1"/>
          </p:cNvPicPr>
          <p:nvPr/>
        </p:nvPicPr>
        <p:blipFill>
          <a:blip r:embed="rId4"/>
          <a:srcRect/>
          <a:stretch>
            <a:fillRect/>
          </a:stretch>
        </p:blipFill>
        <p:spPr bwMode="auto">
          <a:xfrm rot="10020752">
            <a:off x="10582918" y="20915"/>
            <a:ext cx="1475582" cy="1390015"/>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4"/>
          <a:srcRect/>
          <a:stretch>
            <a:fillRect/>
          </a:stretch>
        </p:blipFill>
        <p:spPr bwMode="auto">
          <a:xfrm rot="-6619011">
            <a:off x="10498128" y="5572673"/>
            <a:ext cx="1151911" cy="1783080"/>
          </a:xfrm>
          <a:prstGeom prst="rect">
            <a:avLst/>
          </a:prstGeom>
          <a:noFill/>
          <a:ln w="9525">
            <a:noFill/>
            <a:miter lim="800000"/>
            <a:headEnd/>
            <a:tailEnd/>
          </a:ln>
        </p:spPr>
      </p:pic>
      <p:pic>
        <p:nvPicPr>
          <p:cNvPr id="38924" name="Picture 6" descr="F:\HINH ANH\HinhDong\Hoa\h14.gif"/>
          <p:cNvPicPr>
            <a:picLocks noChangeAspect="1" noChangeArrowheads="1" noCrop="1"/>
          </p:cNvPicPr>
          <p:nvPr/>
        </p:nvPicPr>
        <p:blipFill>
          <a:blip r:embed="rId4"/>
          <a:srcRect/>
          <a:stretch>
            <a:fillRect/>
          </a:stretch>
        </p:blipFill>
        <p:spPr bwMode="auto">
          <a:xfrm rot="5164617">
            <a:off x="277187" y="-223077"/>
            <a:ext cx="1150302" cy="1783081"/>
          </a:xfrm>
          <a:prstGeom prst="rect">
            <a:avLst/>
          </a:prstGeom>
          <a:noFill/>
          <a:ln w="9525">
            <a:noFill/>
            <a:miter lim="800000"/>
            <a:headEnd/>
            <a:tailEnd/>
          </a:ln>
        </p:spPr>
      </p:pic>
      <p:sp>
        <p:nvSpPr>
          <p:cNvPr id="14" name="Hộp_Văn_Bản 13"/>
          <p:cNvSpPr txBox="1"/>
          <p:nvPr/>
        </p:nvSpPr>
        <p:spPr>
          <a:xfrm>
            <a:off x="490549" y="2514962"/>
            <a:ext cx="11094720" cy="1590724"/>
          </a:xfrm>
          <a:prstGeom prst="rect">
            <a:avLst/>
          </a:prstGeom>
          <a:noFill/>
        </p:spPr>
        <p:txBody>
          <a:bodyPr wrap="square" lIns="91429" tIns="45715" rIns="91429" bIns="45715" rtlCol="0">
            <a:spAutoFit/>
          </a:bodyPr>
          <a:lstStyle/>
          <a:p>
            <a:pPr algn="ctr"/>
            <a:r>
              <a:rPr lang="en-US" sz="4800" b="1">
                <a:solidFill>
                  <a:srgbClr val="FF0000"/>
                </a:solidFill>
                <a:latin typeface="Arial" pitchFamily="34" charset="0"/>
                <a:cs typeface="Arial" pitchFamily="34" charset="0"/>
              </a:rPr>
              <a:t>Luyện tập </a:t>
            </a:r>
          </a:p>
          <a:p>
            <a:pPr algn="ctr"/>
            <a:r>
              <a:rPr lang="en-US" sz="4800" b="1">
                <a:solidFill>
                  <a:srgbClr val="FF0000"/>
                </a:solidFill>
                <a:latin typeface="Arial" pitchFamily="34" charset="0"/>
                <a:cs typeface="Arial" pitchFamily="34" charset="0"/>
              </a:rPr>
              <a:t>phát triển câu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52400" y="154448"/>
            <a:ext cx="11430000" cy="4382318"/>
          </a:xfrm>
          <a:prstGeom prst="rect">
            <a:avLst/>
          </a:prstGeom>
          <a:noFill/>
          <a:ln w="9525">
            <a:noFill/>
            <a:miter lim="800000"/>
            <a:headEnd/>
            <a:tailEnd/>
          </a:ln>
        </p:spPr>
        <p:txBody>
          <a:bodyPr>
            <a:spAutoFit/>
          </a:bodyPr>
          <a:lstStyle/>
          <a:p>
            <a:pPr>
              <a:spcBef>
                <a:spcPts val="600"/>
              </a:spcBef>
            </a:pPr>
            <a:r>
              <a:rPr lang="en-US" sz="5400" b="1">
                <a:solidFill>
                  <a:srgbClr val="0000CC"/>
                </a:solidFill>
                <a:cs typeface="Arial" charset="0"/>
              </a:rPr>
              <a:t>Đoạn 1:</a:t>
            </a:r>
            <a:r>
              <a:rPr lang="en-US" sz="5400" b="1">
                <a:cs typeface="Arial" charset="0"/>
              </a:rPr>
              <a:t> </a:t>
            </a:r>
          </a:p>
          <a:p>
            <a:pPr>
              <a:spcBef>
                <a:spcPts val="600"/>
              </a:spcBef>
            </a:pPr>
            <a:r>
              <a:rPr lang="en-US" sz="5400" b="1">
                <a:solidFill>
                  <a:srgbClr val="006600"/>
                </a:solidFill>
                <a:cs typeface="Arial" charset="0"/>
              </a:rPr>
              <a:t>   </a:t>
            </a:r>
            <a:r>
              <a:rPr lang="en-US" sz="5400" b="1">
                <a:cs typeface="Arial" charset="0"/>
              </a:rPr>
              <a:t> </a:t>
            </a:r>
            <a:r>
              <a:rPr lang="en-US" sz="5400" b="1">
                <a:solidFill>
                  <a:srgbClr val="0000FF"/>
                </a:solidFill>
                <a:cs typeface="Arial" charset="0"/>
              </a:rPr>
              <a:t>Từ đó, lúc nào  Va – li – a  cũng  mơ ước một ngày nào đó sẽ trở thành một diễn viên xiếc vừa phi ngựa và vừa đánh đàn.</a:t>
            </a:r>
          </a:p>
        </p:txBody>
      </p:sp>
    </p:spTree>
  </p:cSld>
  <p:clrMapOvr>
    <a:masterClrMapping/>
  </p:clrMapOvr>
  <p:transition spd="med">
    <p:checker dir="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515112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2:</a:t>
            </a:r>
          </a:p>
        </p:txBody>
      </p:sp>
      <p:sp>
        <p:nvSpPr>
          <p:cNvPr id="18435" name="Text Box 9"/>
          <p:cNvSpPr txBox="1">
            <a:spLocks noChangeArrowheads="1"/>
          </p:cNvSpPr>
          <p:nvPr/>
        </p:nvSpPr>
        <p:spPr bwMode="auto">
          <a:xfrm>
            <a:off x="381000" y="1003900"/>
            <a:ext cx="11193780" cy="3462187"/>
          </a:xfrm>
          <a:prstGeom prst="rect">
            <a:avLst/>
          </a:prstGeom>
          <a:noFill/>
          <a:ln w="9525">
            <a:noFill/>
            <a:miter lim="800000"/>
            <a:headEnd/>
            <a:tailEnd/>
          </a:ln>
        </p:spPr>
        <p:txBody>
          <a:bodyPr>
            <a:spAutoFit/>
          </a:bodyPr>
          <a:lstStyle/>
          <a:p>
            <a:pPr>
              <a:spcBef>
                <a:spcPct val="50000"/>
              </a:spcBef>
            </a:pPr>
            <a:r>
              <a:rPr lang="en-US" sz="5400" b="1">
                <a:solidFill>
                  <a:srgbClr val="0000FF"/>
                </a:solidFill>
                <a:cs typeface="Arial" charset="0"/>
              </a:rPr>
              <a:t>    </a:t>
            </a:r>
            <a:r>
              <a:rPr lang="en-US" sz="5400" b="1">
                <a:solidFill>
                  <a:srgbClr val="FF0000"/>
                </a:solidFill>
                <a:cs typeface="Arial" charset="0"/>
              </a:rPr>
              <a:t>Một  hôm, rạp xiếc thông báo cần tuyển diễn viên. Va – li – a  xin bố mẹ cho ghi tên đi học.</a:t>
            </a:r>
            <a:br>
              <a:rPr lang="en-US" sz="5400" b="1">
                <a:cs typeface="Arial" charset="0"/>
              </a:rPr>
            </a:br>
            <a:r>
              <a:rPr lang="en-US" sz="5400" b="1">
                <a:cs typeface="Arial" charset="0"/>
              </a:rPr>
              <a:t>   </a:t>
            </a:r>
            <a:endParaRPr lang="en-US" sz="5400" b="1">
              <a:solidFill>
                <a:srgbClr val="0000FF"/>
              </a:solidFill>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5151120" cy="842154"/>
          </a:xfrm>
          <a:prstGeom prst="rect">
            <a:avLst/>
          </a:prstGeom>
          <a:noFill/>
          <a:ln w="9525">
            <a:noFill/>
            <a:miter lim="800000"/>
            <a:headEnd/>
            <a:tailEnd/>
          </a:ln>
        </p:spPr>
        <p:txBody>
          <a:bodyPr>
            <a:spAutoFit/>
          </a:bodyPr>
          <a:lstStyle/>
          <a:p>
            <a:pPr>
              <a:spcBef>
                <a:spcPct val="50000"/>
              </a:spcBef>
            </a:pPr>
            <a:r>
              <a:rPr lang="en-US" sz="4800" b="1" u="sng">
                <a:solidFill>
                  <a:srgbClr val="0000FF"/>
                </a:solidFill>
                <a:cs typeface="Arial" charset="0"/>
              </a:rPr>
              <a:t>* Đọan 2:</a:t>
            </a:r>
          </a:p>
        </p:txBody>
      </p:sp>
      <p:sp>
        <p:nvSpPr>
          <p:cNvPr id="19459" name="Text Box 9"/>
          <p:cNvSpPr txBox="1">
            <a:spLocks noChangeArrowheads="1"/>
          </p:cNvSpPr>
          <p:nvPr/>
        </p:nvSpPr>
        <p:spPr bwMode="auto">
          <a:xfrm>
            <a:off x="76200" y="695008"/>
            <a:ext cx="11521440" cy="6830802"/>
          </a:xfrm>
          <a:prstGeom prst="rect">
            <a:avLst/>
          </a:prstGeom>
          <a:noFill/>
          <a:ln w="9525">
            <a:noFill/>
            <a:miter lim="800000"/>
            <a:headEnd/>
            <a:tailEnd/>
          </a:ln>
        </p:spPr>
        <p:txBody>
          <a:bodyPr>
            <a:spAutoFit/>
          </a:bodyPr>
          <a:lstStyle/>
          <a:p>
            <a:pPr>
              <a:spcBef>
                <a:spcPct val="50000"/>
              </a:spcBef>
            </a:pPr>
            <a:r>
              <a:rPr lang="en-US" sz="4800" b="1">
                <a:solidFill>
                  <a:srgbClr val="0000FF"/>
                </a:solidFill>
                <a:cs typeface="Arial" charset="0"/>
              </a:rPr>
              <a:t>    </a:t>
            </a:r>
            <a:r>
              <a:rPr lang="en-US" sz="4800" b="1">
                <a:solidFill>
                  <a:srgbClr val="006600"/>
                </a:solidFill>
                <a:cs typeface="Arial" charset="0"/>
              </a:rPr>
              <a:t>Sáng hôm ấy, em đến gặp bác giám đốc rạp xiếc. Bác dẫn em đến chuồng ngựa.  Bác chỉ con ngựa và bảo: “ Công việc của cháu bây giờ là chăm sóc chú ngựa bạch này, cho ngựa ăn uống và quét dọn chuồng ngựa thật sạch sẽ”. Va – li – a rất ngạc nhiên nhưng em vẫn cầm lấy chổi.</a:t>
            </a:r>
            <a:br>
              <a:rPr lang="en-US" sz="4800" b="1">
                <a:cs typeface="Arial" charset="0"/>
              </a:rPr>
            </a:br>
            <a:endParaRPr lang="en-US" sz="4800" b="1">
              <a:solidFill>
                <a:srgbClr val="0000FF"/>
              </a:solidFill>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515112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2:</a:t>
            </a:r>
          </a:p>
        </p:txBody>
      </p:sp>
      <p:sp>
        <p:nvSpPr>
          <p:cNvPr id="20483" name="Text Box 9"/>
          <p:cNvSpPr txBox="1">
            <a:spLocks noChangeArrowheads="1"/>
          </p:cNvSpPr>
          <p:nvPr/>
        </p:nvSpPr>
        <p:spPr bwMode="auto">
          <a:xfrm>
            <a:off x="228600" y="954128"/>
            <a:ext cx="11193780" cy="5146494"/>
          </a:xfrm>
          <a:prstGeom prst="rect">
            <a:avLst/>
          </a:prstGeom>
          <a:noFill/>
          <a:ln w="9525">
            <a:noFill/>
            <a:miter lim="800000"/>
            <a:headEnd/>
            <a:tailEnd/>
          </a:ln>
        </p:spPr>
        <p:txBody>
          <a:bodyPr>
            <a:spAutoFit/>
          </a:bodyPr>
          <a:lstStyle/>
          <a:p>
            <a:pPr>
              <a:spcBef>
                <a:spcPct val="50000"/>
              </a:spcBef>
            </a:pPr>
            <a:r>
              <a:rPr lang="en-US" sz="5400" b="1">
                <a:cs typeface="Arial" charset="0"/>
              </a:rPr>
              <a:t>    </a:t>
            </a:r>
            <a:r>
              <a:rPr lang="en-US" sz="5400" b="1">
                <a:solidFill>
                  <a:srgbClr val="0000FF"/>
                </a:solidFill>
                <a:cs typeface="Arial" charset="0"/>
              </a:rPr>
              <a:t>Bác giám đốc gật đầu cười và bảo em: “ Công việc của diễn viên phi ngựa, đánh đàn bắt đầu như thế đấy cháu ạ. Cái tháp cao nào cũng phải bắt đầu xây từ mặt đất lên.”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
            <a:ext cx="465582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3:</a:t>
            </a:r>
          </a:p>
        </p:txBody>
      </p:sp>
      <p:sp>
        <p:nvSpPr>
          <p:cNvPr id="21507" name="Text Box 9"/>
          <p:cNvSpPr txBox="1">
            <a:spLocks noChangeArrowheads="1"/>
          </p:cNvSpPr>
          <p:nvPr/>
        </p:nvSpPr>
        <p:spPr bwMode="auto">
          <a:xfrm>
            <a:off x="1" y="885712"/>
            <a:ext cx="11649869" cy="5832694"/>
          </a:xfrm>
          <a:prstGeom prst="rect">
            <a:avLst/>
          </a:prstGeom>
          <a:noFill/>
          <a:ln w="9525">
            <a:noFill/>
            <a:miter lim="800000"/>
            <a:headEnd/>
            <a:tailEnd/>
          </a:ln>
        </p:spPr>
        <p:txBody>
          <a:bodyPr>
            <a:spAutoFit/>
          </a:bodyPr>
          <a:lstStyle/>
          <a:p>
            <a:r>
              <a:rPr lang="en-US" sz="5400" b="1">
                <a:solidFill>
                  <a:srgbClr val="0000FF"/>
                </a:solidFill>
                <a:cs typeface="Arial" charset="0"/>
              </a:rPr>
              <a:t>   </a:t>
            </a:r>
            <a:r>
              <a:rPr lang="en-US" sz="5200" b="1">
                <a:solidFill>
                  <a:srgbClr val="FF0000"/>
                </a:solidFill>
                <a:cs typeface="Arial" charset="0"/>
              </a:rPr>
              <a:t>Thế là từ hôm đó, ngày ngày Va – li – a đến làm việc trong chuồng ngựa.</a:t>
            </a:r>
          </a:p>
          <a:p>
            <a:r>
              <a:rPr lang="en-US" sz="5200" b="1">
                <a:cs typeface="Arial" charset="0"/>
              </a:rPr>
              <a:t>    </a:t>
            </a:r>
            <a:r>
              <a:rPr lang="en-US" sz="5200" b="1">
                <a:solidFill>
                  <a:srgbClr val="006600"/>
                </a:solidFill>
                <a:cs typeface="Arial" charset="0"/>
              </a:rPr>
              <a:t>Những ngày đầu, Va – li – a rất bỡ ngỡ. Có lúc em nản chí. Nhưng cứ nhớ đến hình ảnh cô diễn viên phi ngựa, em lại thấy phấn chấn lên.</a:t>
            </a:r>
            <a:r>
              <a:rPr lang="en-US" sz="5400" b="1">
                <a:cs typeface="Arial" charset="0"/>
              </a:rPr>
              <a:t>     </a:t>
            </a:r>
            <a:endParaRPr lang="en-US" sz="5400">
              <a:solidFill>
                <a:srgbClr val="0000FF"/>
              </a:solidFill>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
            <a:ext cx="465582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3:</a:t>
            </a:r>
          </a:p>
        </p:txBody>
      </p:sp>
      <p:sp>
        <p:nvSpPr>
          <p:cNvPr id="21507" name="Text Box 9"/>
          <p:cNvSpPr txBox="1">
            <a:spLocks noChangeArrowheads="1"/>
          </p:cNvSpPr>
          <p:nvPr/>
        </p:nvSpPr>
        <p:spPr bwMode="auto">
          <a:xfrm>
            <a:off x="304801" y="1081123"/>
            <a:ext cx="11345069" cy="2620033"/>
          </a:xfrm>
          <a:prstGeom prst="rect">
            <a:avLst/>
          </a:prstGeom>
          <a:noFill/>
          <a:ln w="9525">
            <a:noFill/>
            <a:miter lim="800000"/>
            <a:headEnd/>
            <a:tailEnd/>
          </a:ln>
        </p:spPr>
        <p:txBody>
          <a:bodyPr wrap="square">
            <a:spAutoFit/>
          </a:bodyPr>
          <a:lstStyle/>
          <a:p>
            <a:r>
              <a:rPr lang="en-US" sz="5400" b="1">
                <a:solidFill>
                  <a:srgbClr val="0000FF"/>
                </a:solidFill>
                <a:cs typeface="Arial" charset="0"/>
              </a:rPr>
              <a:t>   </a:t>
            </a:r>
            <a:r>
              <a:rPr lang="en-US" sz="5400" b="1">
                <a:cs typeface="Arial" charset="0"/>
              </a:rPr>
              <a:t> </a:t>
            </a:r>
            <a:r>
              <a:rPr lang="en-US" sz="5400" b="1">
                <a:solidFill>
                  <a:srgbClr val="0000FF"/>
                </a:solidFill>
                <a:cs typeface="Arial" charset="0"/>
              </a:rPr>
              <a:t>Cuối cùng, em quen việc và trở nên thân thiết với chú ngựa, bạn diễn tương lai của em.</a:t>
            </a:r>
            <a:endParaRPr lang="en-US" sz="5400">
              <a:solidFill>
                <a:srgbClr val="0000FF"/>
              </a:solidFill>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97180" y="-77223"/>
            <a:ext cx="822198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4:</a:t>
            </a:r>
          </a:p>
        </p:txBody>
      </p:sp>
      <p:sp>
        <p:nvSpPr>
          <p:cNvPr id="14339" name="Text Box 9"/>
          <p:cNvSpPr txBox="1">
            <a:spLocks noChangeArrowheads="1"/>
          </p:cNvSpPr>
          <p:nvPr/>
        </p:nvSpPr>
        <p:spPr bwMode="auto">
          <a:xfrm>
            <a:off x="198120" y="772230"/>
            <a:ext cx="11412538" cy="6093976"/>
          </a:xfrm>
          <a:prstGeom prst="rect">
            <a:avLst/>
          </a:prstGeom>
          <a:noFill/>
          <a:ln w="9525">
            <a:noFill/>
            <a:miter lim="800000"/>
            <a:headEnd/>
            <a:tailEnd/>
          </a:ln>
        </p:spPr>
        <p:txBody>
          <a:bodyPr>
            <a:spAutoFit/>
          </a:bodyPr>
          <a:lstStyle/>
          <a:p>
            <a:pPr>
              <a:defRPr/>
            </a:pPr>
            <a:r>
              <a:rPr lang="en-US" sz="5400" b="1">
                <a:solidFill>
                  <a:srgbClr val="006600"/>
                </a:solidFill>
                <a:latin typeface="Arial" pitchFamily="34" charset="0"/>
                <a:cs typeface="Arial" pitchFamily="34" charset="0"/>
              </a:rPr>
              <a:t>    </a:t>
            </a:r>
            <a:r>
              <a:rPr lang="en-US" sz="4800" b="1" spc="-60">
                <a:solidFill>
                  <a:srgbClr val="FF0000"/>
                </a:solidFill>
                <a:latin typeface="Arial" pitchFamily="34" charset="0"/>
                <a:cs typeface="Arial" pitchFamily="34" charset="0"/>
              </a:rPr>
              <a:t>Chẳng bao lâu, Va – li – a trở thành diễn viên, được biểu diễn trên sân khấu. </a:t>
            </a:r>
          </a:p>
          <a:p>
            <a:pPr>
              <a:defRPr/>
            </a:pPr>
            <a:r>
              <a:rPr lang="en-US" sz="4800" b="1">
                <a:latin typeface="Arial" pitchFamily="34" charset="0"/>
                <a:cs typeface="Arial" pitchFamily="34" charset="0"/>
              </a:rPr>
              <a:t>     </a:t>
            </a:r>
            <a:r>
              <a:rPr lang="en-US" sz="4800" b="1">
                <a:solidFill>
                  <a:srgbClr val="0000FF"/>
                </a:solidFill>
                <a:latin typeface="Arial" pitchFamily="34" charset="0"/>
                <a:cs typeface="Arial" pitchFamily="34" charset="0"/>
              </a:rPr>
              <a:t>Mỗi lần Va – li – a bước ra sàn diễn, những tràng vỗ tay nồng nhiệt lại vang lên, chỉ trong nháy mắt, cô đã đứng trên lưng ngựa, tay ôm cây đàn vĩ cầm. </a:t>
            </a:r>
            <a:endParaRPr lang="en-US" sz="4800">
              <a:solidFill>
                <a:srgbClr val="006600"/>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97180" y="231670"/>
            <a:ext cx="8221980" cy="935727"/>
          </a:xfrm>
          <a:prstGeom prst="rect">
            <a:avLst/>
          </a:prstGeom>
          <a:noFill/>
          <a:ln w="9525">
            <a:noFill/>
            <a:miter lim="800000"/>
            <a:headEnd/>
            <a:tailEnd/>
          </a:ln>
        </p:spPr>
        <p:txBody>
          <a:bodyPr>
            <a:spAutoFit/>
          </a:bodyPr>
          <a:lstStyle/>
          <a:p>
            <a:pPr>
              <a:spcBef>
                <a:spcPct val="50000"/>
              </a:spcBef>
            </a:pPr>
            <a:r>
              <a:rPr lang="en-US" sz="5400" b="1" u="sng">
                <a:solidFill>
                  <a:srgbClr val="0000FF"/>
                </a:solidFill>
                <a:cs typeface="Arial" charset="0"/>
              </a:rPr>
              <a:t>* Đọan 4:</a:t>
            </a:r>
          </a:p>
        </p:txBody>
      </p:sp>
      <p:sp>
        <p:nvSpPr>
          <p:cNvPr id="14339" name="Text Box 9"/>
          <p:cNvSpPr txBox="1">
            <a:spLocks noChangeArrowheads="1"/>
          </p:cNvSpPr>
          <p:nvPr/>
        </p:nvSpPr>
        <p:spPr bwMode="auto">
          <a:xfrm>
            <a:off x="198120" y="1255719"/>
            <a:ext cx="11412538" cy="4304341"/>
          </a:xfrm>
          <a:prstGeom prst="rect">
            <a:avLst/>
          </a:prstGeom>
          <a:noFill/>
          <a:ln w="9525">
            <a:noFill/>
            <a:miter lim="800000"/>
            <a:headEnd/>
            <a:tailEnd/>
          </a:ln>
        </p:spPr>
        <p:txBody>
          <a:bodyPr>
            <a:spAutoFit/>
          </a:bodyPr>
          <a:lstStyle/>
          <a:p>
            <a:pPr>
              <a:defRPr/>
            </a:pPr>
            <a:r>
              <a:rPr lang="en-US" sz="5400" b="1">
                <a:solidFill>
                  <a:srgbClr val="006600"/>
                </a:solidFill>
                <a:latin typeface="Arial" pitchFamily="34" charset="0"/>
                <a:cs typeface="Arial" pitchFamily="34" charset="0"/>
              </a:rPr>
              <a:t>    </a:t>
            </a:r>
            <a:r>
              <a:rPr lang="en-US" sz="5400" b="1">
                <a:solidFill>
                  <a:srgbClr val="0000FF"/>
                </a:solidFill>
                <a:latin typeface="Arial" pitchFamily="34" charset="0"/>
                <a:cs typeface="Arial" pitchFamily="34" charset="0"/>
              </a:rPr>
              <a:t>Rồi tiếng đàn cất lên. Vẻ thán phục lộ rõ trên khuôn mặt từng khán giả.</a:t>
            </a:r>
          </a:p>
          <a:p>
            <a:pPr>
              <a:defRPr/>
            </a:pPr>
            <a:r>
              <a:rPr lang="en-US" sz="5400" b="1">
                <a:latin typeface="Arial" pitchFamily="34" charset="0"/>
                <a:cs typeface="Arial" pitchFamily="34" charset="0"/>
              </a:rPr>
              <a:t>    </a:t>
            </a:r>
            <a:r>
              <a:rPr lang="en-US" sz="5400" b="1">
                <a:solidFill>
                  <a:srgbClr val="006600"/>
                </a:solidFill>
                <a:latin typeface="Arial" pitchFamily="34" charset="0"/>
                <a:cs typeface="Arial" pitchFamily="34" charset="0"/>
              </a:rPr>
              <a:t>Thế là ước mơ thưở nhỏ của Va – li – a  đã trở thành sự thật.</a:t>
            </a:r>
            <a:endParaRPr lang="en-US" sz="5400">
              <a:solidFill>
                <a:srgbClr val="0066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Text Box 9"/>
          <p:cNvSpPr txBox="1">
            <a:spLocks noChangeArrowheads="1"/>
          </p:cNvSpPr>
          <p:nvPr/>
        </p:nvSpPr>
        <p:spPr bwMode="auto">
          <a:xfrm>
            <a:off x="76200" y="77223"/>
            <a:ext cx="11704320" cy="6830802"/>
          </a:xfrm>
          <a:prstGeom prst="rect">
            <a:avLst/>
          </a:prstGeom>
          <a:noFill/>
          <a:ln w="9525">
            <a:noFill/>
            <a:miter lim="800000"/>
            <a:headEnd/>
            <a:tailEnd/>
          </a:ln>
        </p:spPr>
        <p:txBody>
          <a:bodyPr>
            <a:spAutoFit/>
          </a:bodyPr>
          <a:lstStyle/>
          <a:p>
            <a:pPr>
              <a:defRPr/>
            </a:pPr>
            <a:r>
              <a:rPr lang="en-US" sz="4800" b="1">
                <a:solidFill>
                  <a:srgbClr val="006600"/>
                </a:solidFill>
                <a:latin typeface="Arial" pitchFamily="34" charset="0"/>
                <a:cs typeface="Arial" pitchFamily="34" charset="0"/>
              </a:rPr>
              <a:t>    </a:t>
            </a:r>
            <a:r>
              <a:rPr lang="en-US" sz="4800" b="1">
                <a:solidFill>
                  <a:srgbClr val="FF0000"/>
                </a:solidFill>
                <a:latin typeface="Arial" pitchFamily="34" charset="0"/>
                <a:cs typeface="Arial" pitchFamily="34" charset="0"/>
              </a:rPr>
              <a:t>Mùa xuân năm ấy, cô bé Va-li-a 11 tuổi được bố mẹ đưa đi xem xiếc.</a:t>
            </a:r>
          </a:p>
          <a:p>
            <a:pPr>
              <a:defRPr/>
            </a:pPr>
            <a:r>
              <a:rPr lang="en-US" sz="4800" b="1">
                <a:solidFill>
                  <a:srgbClr val="FF0000"/>
                </a:solidFill>
                <a:latin typeface="Arial" pitchFamily="34" charset="0"/>
                <a:cs typeface="Arial" pitchFamily="34" charset="0"/>
              </a:rPr>
              <a:t>    </a:t>
            </a:r>
            <a:r>
              <a:rPr lang="en-US" sz="4800" b="1">
                <a:solidFill>
                  <a:srgbClr val="006600"/>
                </a:solidFill>
                <a:latin typeface="Arial" pitchFamily="34" charset="0"/>
                <a:cs typeface="Arial" pitchFamily="34" charset="0"/>
              </a:rPr>
              <a:t> </a:t>
            </a:r>
            <a:r>
              <a:rPr lang="en-US" sz="4800" b="1">
                <a:solidFill>
                  <a:srgbClr val="FF0000"/>
                </a:solidFill>
                <a:latin typeface="Arial" pitchFamily="34" charset="0"/>
                <a:cs typeface="Arial" pitchFamily="34" charset="0"/>
              </a:rPr>
              <a:t>Một  hôm, rạp xiếc thông báo cần tuyển diễn viên. Va – li – a  xin bố mẹ cho ghi tên đi học.</a:t>
            </a:r>
          </a:p>
          <a:p>
            <a:pPr>
              <a:defRPr/>
            </a:pPr>
            <a:r>
              <a:rPr lang="en-US" sz="4800" b="1">
                <a:solidFill>
                  <a:srgbClr val="FF0000"/>
                </a:solidFill>
                <a:latin typeface="Arial" pitchFamily="34" charset="0"/>
                <a:cs typeface="Arial" pitchFamily="34" charset="0"/>
              </a:rPr>
              <a:t>    Thế là từ hôm đó, ngày ngày Va – li – a đến làm việc trong chuồng ngựa.</a:t>
            </a:r>
          </a:p>
          <a:p>
            <a:pPr>
              <a:defRPr/>
            </a:pPr>
            <a:r>
              <a:rPr lang="en-US" sz="4800" b="1" spc="-60">
                <a:solidFill>
                  <a:srgbClr val="FF0000"/>
                </a:solidFill>
                <a:latin typeface="Arial" pitchFamily="34" charset="0"/>
                <a:cs typeface="Arial" pitchFamily="34" charset="0"/>
              </a:rPr>
              <a:t>    Chẳng bao lâu, Va – li – a trở thành diễn viên, được biểu diễn trên sân khấu.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495300" y="0"/>
            <a:ext cx="10104120" cy="842154"/>
          </a:xfrm>
          <a:prstGeom prst="rect">
            <a:avLst/>
          </a:prstGeom>
          <a:noFill/>
          <a:ln w="9525">
            <a:noFill/>
            <a:miter lim="800000"/>
            <a:headEnd/>
            <a:tailEnd/>
          </a:ln>
        </p:spPr>
        <p:txBody>
          <a:bodyPr>
            <a:spAutoFit/>
          </a:bodyPr>
          <a:lstStyle/>
          <a:p>
            <a:pPr algn="ctr">
              <a:spcBef>
                <a:spcPct val="50000"/>
              </a:spcBef>
            </a:pPr>
            <a:r>
              <a:rPr lang="en-US" sz="4800" b="1">
                <a:solidFill>
                  <a:srgbClr val="006600"/>
                </a:solidFill>
                <a:latin typeface="Arial" pitchFamily="34" charset="0"/>
                <a:cs typeface="Arial" pitchFamily="34" charset="0"/>
              </a:rPr>
              <a:t>Bài viết hoàn chỉnh.</a:t>
            </a:r>
          </a:p>
        </p:txBody>
      </p:sp>
      <p:sp>
        <p:nvSpPr>
          <p:cNvPr id="24579" name="Text Box 10"/>
          <p:cNvSpPr txBox="1">
            <a:spLocks noChangeArrowheads="1"/>
          </p:cNvSpPr>
          <p:nvPr/>
        </p:nvSpPr>
        <p:spPr bwMode="auto">
          <a:xfrm>
            <a:off x="106680" y="630008"/>
            <a:ext cx="11704320" cy="6681085"/>
          </a:xfrm>
          <a:prstGeom prst="rect">
            <a:avLst/>
          </a:prstGeom>
          <a:noFill/>
          <a:ln w="9525">
            <a:noFill/>
            <a:miter lim="800000"/>
            <a:headEnd/>
            <a:tailEnd/>
          </a:ln>
        </p:spPr>
        <p:txBody>
          <a:bodyPr>
            <a:spAutoFit/>
          </a:bodyPr>
          <a:lstStyle/>
          <a:p>
            <a:pPr eaLnBrk="1" hangingPunct="1">
              <a:lnSpc>
                <a:spcPct val="80000"/>
              </a:lnSpc>
              <a:spcBef>
                <a:spcPct val="20000"/>
              </a:spcBef>
            </a:pPr>
            <a:r>
              <a:rPr lang="en-US" sz="2800" b="1">
                <a:solidFill>
                  <a:srgbClr val="0000FF"/>
                </a:solidFill>
                <a:latin typeface="Times New Roman" pitchFamily="18" charset="0"/>
                <a:cs typeface="Times New Roman" pitchFamily="18" charset="0"/>
              </a:rPr>
              <a:t>      </a:t>
            </a:r>
            <a:r>
              <a:rPr lang="en-US" sz="4800" b="1">
                <a:solidFill>
                  <a:srgbClr val="800000"/>
                </a:solidFill>
                <a:latin typeface="Arial" pitchFamily="34" charset="0"/>
                <a:cs typeface="Arial" pitchFamily="34" charset="0"/>
              </a:rPr>
              <a:t>Mùa xuân năm ấy</a:t>
            </a:r>
            <a:r>
              <a:rPr lang="en-US" sz="4800" b="1">
                <a:solidFill>
                  <a:srgbClr val="0000FF"/>
                </a:solidFill>
                <a:latin typeface="Arial" pitchFamily="34" charset="0"/>
                <a:cs typeface="Arial" pitchFamily="34" charset="0"/>
              </a:rPr>
              <a:t>, cô bé Va-li-a 11 tuổi được bố mẹ đưa đi xem xiếc.</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Chương trình xiếc hôm ấy hay tuyệt, nhưng Va – li – a thích hơn cả là  tiết mục cô gái xinh đẹp vừa phi ngựa vừa đánh đàn,…</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Từ đó, lúc nào  Va – li – a  cũng  mơ ước một ngày nào đó sẽ trở thành một diễn viên xiếc vừa phi ngựa và vừa đánh đàn.</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a:t>
            </a:r>
            <a:endParaRPr lang="en-US" sz="4800">
              <a:solidFill>
                <a:srgbClr val="0000FF"/>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0" name="WordArt 4"/>
          <p:cNvSpPr>
            <a:spLocks noChangeArrowheads="1" noChangeShapeType="1" noTextEdit="1"/>
          </p:cNvSpPr>
          <p:nvPr/>
        </p:nvSpPr>
        <p:spPr bwMode="auto">
          <a:xfrm>
            <a:off x="326073" y="1431845"/>
            <a:ext cx="10075228" cy="730401"/>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BÀI CŨ</a:t>
            </a:r>
          </a:p>
        </p:txBody>
      </p:sp>
      <p:sp>
        <p:nvSpPr>
          <p:cNvPr id="75781" name="Text Box 5"/>
          <p:cNvSpPr txBox="1">
            <a:spLocks noChangeArrowheads="1"/>
          </p:cNvSpPr>
          <p:nvPr/>
        </p:nvSpPr>
        <p:spPr bwMode="auto">
          <a:xfrm>
            <a:off x="1584960" y="3011699"/>
            <a:ext cx="10302240" cy="592043"/>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rPr>
              <a:t>* Kể lại  câu chuyện Ba lưỡi rìu.</a:t>
            </a:r>
            <a:endParaRPr lang="en-US" sz="32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5781"/>
                                        </p:tgtEl>
                                        <p:attrNameLst>
                                          <p:attrName>style.visibility</p:attrName>
                                        </p:attrNameLst>
                                      </p:cBhvr>
                                      <p:to>
                                        <p:strVal val="visible"/>
                                      </p:to>
                                    </p:set>
                                    <p:animEffect transition="in" filter="slide(fromBottom)">
                                      <p:cBhvr>
                                        <p:cTn id="13"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10"/>
          <p:cNvSpPr txBox="1">
            <a:spLocks noChangeArrowheads="1"/>
          </p:cNvSpPr>
          <p:nvPr/>
        </p:nvSpPr>
        <p:spPr bwMode="auto">
          <a:xfrm>
            <a:off x="121920" y="1"/>
            <a:ext cx="11612880" cy="7629288"/>
          </a:xfrm>
          <a:prstGeom prst="rect">
            <a:avLst/>
          </a:prstGeom>
          <a:noFill/>
          <a:ln w="9525">
            <a:noFill/>
            <a:miter lim="800000"/>
            <a:headEnd/>
            <a:tailEnd/>
          </a:ln>
        </p:spPr>
        <p:txBody>
          <a:bodyPr>
            <a:spAutoFit/>
          </a:bodyPr>
          <a:lstStyle/>
          <a:p>
            <a:pPr eaLnBrk="1" hangingPunct="1">
              <a:lnSpc>
                <a:spcPct val="80000"/>
              </a:lnSpc>
              <a:spcBef>
                <a:spcPct val="20000"/>
              </a:spcBef>
            </a:pPr>
            <a:r>
              <a:rPr lang="en-US" sz="2800" b="1">
                <a:solidFill>
                  <a:srgbClr val="0000FF"/>
                </a:solidFill>
                <a:latin typeface="Times New Roman" pitchFamily="18" charset="0"/>
                <a:cs typeface="Times New Roman" pitchFamily="18" charset="0"/>
              </a:rPr>
              <a:t>      </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a:t>
            </a:r>
            <a:r>
              <a:rPr lang="en-US" sz="4800" b="1">
                <a:solidFill>
                  <a:srgbClr val="800000"/>
                </a:solidFill>
                <a:latin typeface="Arial" pitchFamily="34" charset="0"/>
                <a:cs typeface="Arial" pitchFamily="34" charset="0"/>
              </a:rPr>
              <a:t>Một  hôm,</a:t>
            </a:r>
            <a:r>
              <a:rPr lang="en-US" sz="4800" b="1">
                <a:solidFill>
                  <a:srgbClr val="0000FF"/>
                </a:solidFill>
                <a:latin typeface="Arial" pitchFamily="34" charset="0"/>
                <a:cs typeface="Arial" pitchFamily="34" charset="0"/>
              </a:rPr>
              <a:t> rạp xiếc thông báo cần tuyển diễn viên. Va – li – a  xin bố mẹ cho ghi tên đi học.</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Sáng hôm ấy, em đến gặp bác giám đốc rạp xiếc. Bác dẫn em đến chuồng ngựa.  Bác chỉ con ngựa và bảo: “Công việc của cháu bây giờ là chăm sóc chú ngựa bạch này, cho ngựa ăn uống và quét dọn chuồng ngựa thật sạch sẽ”. Va – li – a rất ngạc nhiên nhưng em vẫn cầm lấy chổi.</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a:t>
            </a:r>
            <a:endParaRPr lang="en-US" sz="4800">
              <a:solidFill>
                <a:srgbClr val="0000FF"/>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10"/>
          <p:cNvSpPr txBox="1">
            <a:spLocks noChangeArrowheads="1"/>
          </p:cNvSpPr>
          <p:nvPr/>
        </p:nvSpPr>
        <p:spPr bwMode="auto">
          <a:xfrm>
            <a:off x="121920" y="1"/>
            <a:ext cx="11612880" cy="3982629"/>
          </a:xfrm>
          <a:prstGeom prst="rect">
            <a:avLst/>
          </a:prstGeom>
          <a:noFill/>
          <a:ln w="9525">
            <a:noFill/>
            <a:miter lim="800000"/>
            <a:headEnd/>
            <a:tailEnd/>
          </a:ln>
        </p:spPr>
        <p:txBody>
          <a:bodyPr>
            <a:spAutoFit/>
          </a:bodyPr>
          <a:lstStyle/>
          <a:p>
            <a:pPr eaLnBrk="1" hangingPunct="1">
              <a:lnSpc>
                <a:spcPct val="80000"/>
              </a:lnSpc>
              <a:spcBef>
                <a:spcPct val="20000"/>
              </a:spcBef>
            </a:pPr>
            <a:r>
              <a:rPr lang="en-US" sz="2800" b="1">
                <a:solidFill>
                  <a:srgbClr val="0000FF"/>
                </a:solidFill>
                <a:latin typeface="Times New Roman" pitchFamily="18" charset="0"/>
                <a:cs typeface="Times New Roman" pitchFamily="18" charset="0"/>
              </a:rPr>
              <a:t>      </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a:t>
            </a:r>
            <a:br>
              <a:rPr lang="en-US" sz="4800" b="1">
                <a:solidFill>
                  <a:srgbClr val="0000FF"/>
                </a:solidFill>
                <a:latin typeface="Arial" pitchFamily="34" charset="0"/>
                <a:cs typeface="Arial" pitchFamily="34" charset="0"/>
              </a:rPr>
            </a:br>
            <a:r>
              <a:rPr lang="en-US" sz="4800" b="1">
                <a:solidFill>
                  <a:srgbClr val="0000FF"/>
                </a:solidFill>
                <a:latin typeface="Arial" pitchFamily="34" charset="0"/>
                <a:cs typeface="Arial" pitchFamily="34" charset="0"/>
              </a:rPr>
              <a:t>     Bác giám đốc gật đầu cười và bảo em: “ Công việc của diễn viên phi ngựa, đánh đàn bắt đầu như thế đấy cháu ạ. Cái tháp cao nào cũng phải bắt đầu xây từ mặt đất lên.”</a:t>
            </a:r>
            <a:endParaRPr lang="en-US" sz="4800">
              <a:solidFill>
                <a:srgbClr val="0000FF"/>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144780" y="87530"/>
            <a:ext cx="11590020" cy="6740307"/>
          </a:xfrm>
          <a:prstGeom prst="rect">
            <a:avLst/>
          </a:prstGeom>
          <a:noFill/>
          <a:ln w="9525">
            <a:noFill/>
            <a:miter lim="800000"/>
            <a:headEnd/>
            <a:tailEnd/>
          </a:ln>
        </p:spPr>
        <p:txBody>
          <a:bodyPr>
            <a:spAutoFit/>
          </a:bodyPr>
          <a:lstStyle/>
          <a:p>
            <a:r>
              <a:rPr lang="en-US" sz="4800" b="1">
                <a:solidFill>
                  <a:srgbClr val="800000"/>
                </a:solidFill>
                <a:latin typeface="Arial" pitchFamily="34" charset="0"/>
                <a:cs typeface="Arial" pitchFamily="34" charset="0"/>
              </a:rPr>
              <a:t>     Thế là từ hôm đó</a:t>
            </a:r>
            <a:r>
              <a:rPr lang="en-US" sz="4800" b="1">
                <a:latin typeface="Arial" pitchFamily="34" charset="0"/>
                <a:cs typeface="Arial" pitchFamily="34" charset="0"/>
              </a:rPr>
              <a:t>, </a:t>
            </a:r>
            <a:r>
              <a:rPr lang="en-US" sz="4800" b="1">
                <a:solidFill>
                  <a:srgbClr val="0000FF"/>
                </a:solidFill>
                <a:latin typeface="Arial" pitchFamily="34" charset="0"/>
                <a:cs typeface="Arial" pitchFamily="34" charset="0"/>
              </a:rPr>
              <a:t>ngày ngày Va – li – a đến làm việc trong chuồng ngựa..</a:t>
            </a:r>
          </a:p>
          <a:p>
            <a:r>
              <a:rPr lang="en-US" sz="4800" b="1">
                <a:solidFill>
                  <a:srgbClr val="0000FF"/>
                </a:solidFill>
                <a:latin typeface="Arial" pitchFamily="34" charset="0"/>
                <a:cs typeface="Arial" pitchFamily="34" charset="0"/>
              </a:rPr>
              <a:t>     Những ngày đầu, Va – li – a rất bỡ ngỡ. Có lúc em nản chí. Nhưng cứ nhớ đến hình ảnh cô diễn viên phi ngựa, em lại thấy phấn chấn lên.</a:t>
            </a:r>
          </a:p>
          <a:p>
            <a:r>
              <a:rPr lang="en-US" sz="4800" b="1">
                <a:solidFill>
                  <a:srgbClr val="0000FF"/>
                </a:solidFill>
                <a:latin typeface="Arial" pitchFamily="34" charset="0"/>
                <a:cs typeface="Arial" pitchFamily="34" charset="0"/>
              </a:rPr>
              <a:t>     Cuối cùng, em quen việc và trở nên thân thiết với chú ngựa, bạn diễn tương lai của em.</a:t>
            </a:r>
            <a:r>
              <a:rPr lang="en-US" sz="4800" b="1">
                <a:latin typeface="Arial" pitchFamily="34" charset="0"/>
                <a:cs typeface="Arial" pitchFamily="34" charset="0"/>
              </a:rPr>
              <a:t>    </a:t>
            </a:r>
            <a:endParaRPr lang="en-US" sz="4800">
              <a:solidFill>
                <a:srgbClr val="0000FF"/>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8"/>
          <p:cNvSpPr txBox="1">
            <a:spLocks noChangeArrowheads="1"/>
          </p:cNvSpPr>
          <p:nvPr/>
        </p:nvSpPr>
        <p:spPr bwMode="auto">
          <a:xfrm>
            <a:off x="144780" y="0"/>
            <a:ext cx="11590020" cy="6924973"/>
          </a:xfrm>
          <a:prstGeom prst="rect">
            <a:avLst/>
          </a:prstGeom>
          <a:noFill/>
          <a:ln w="9525">
            <a:noFill/>
            <a:miter lim="800000"/>
            <a:headEnd/>
            <a:tailEnd/>
          </a:ln>
        </p:spPr>
        <p:txBody>
          <a:bodyPr>
            <a:spAutoFit/>
          </a:bodyPr>
          <a:lstStyle/>
          <a:p>
            <a:r>
              <a:rPr lang="en-US" sz="4800" b="1">
                <a:solidFill>
                  <a:srgbClr val="800000"/>
                </a:solidFill>
                <a:latin typeface="Arial" pitchFamily="34" charset="0"/>
                <a:cs typeface="Arial" pitchFamily="34" charset="0"/>
              </a:rPr>
              <a:t>     </a:t>
            </a:r>
            <a:r>
              <a:rPr lang="en-US" sz="4800" b="1">
                <a:latin typeface="Arial" pitchFamily="34" charset="0"/>
                <a:cs typeface="Arial" pitchFamily="34" charset="0"/>
              </a:rPr>
              <a:t>   </a:t>
            </a:r>
            <a:r>
              <a:rPr lang="en-US" sz="4400" b="1">
                <a:solidFill>
                  <a:srgbClr val="800000"/>
                </a:solidFill>
                <a:latin typeface="Arial" pitchFamily="34" charset="0"/>
                <a:cs typeface="Arial" pitchFamily="34" charset="0"/>
              </a:rPr>
              <a:t>Chẳng bao lâu,</a:t>
            </a:r>
            <a:r>
              <a:rPr lang="en-US" sz="4400" b="1">
                <a:latin typeface="Arial" pitchFamily="34" charset="0"/>
                <a:cs typeface="Arial" pitchFamily="34" charset="0"/>
              </a:rPr>
              <a:t> </a:t>
            </a:r>
            <a:r>
              <a:rPr lang="en-US" sz="4400" b="1">
                <a:solidFill>
                  <a:srgbClr val="0000FF"/>
                </a:solidFill>
                <a:latin typeface="Arial" pitchFamily="34" charset="0"/>
                <a:cs typeface="Arial" pitchFamily="34" charset="0"/>
              </a:rPr>
              <a:t>Va – li – a trở thành diễn viên, được biểu diễn trên sân khấu. </a:t>
            </a:r>
          </a:p>
          <a:p>
            <a:r>
              <a:rPr lang="en-US" sz="4400" b="1">
                <a:solidFill>
                  <a:srgbClr val="0000FF"/>
                </a:solidFill>
                <a:latin typeface="Arial" pitchFamily="34" charset="0"/>
                <a:cs typeface="Arial" pitchFamily="34" charset="0"/>
              </a:rPr>
              <a:t>    Mỗi lần Va – li – a bước ra sàn diễn, những tràng vỗ tay nồng nhiệt lại vang lên, chỉ trong nháy mắt, cô đã đứng trên lưng ngựa, tay ôm cây đàn vĩ cầm. Rồi tiếng đàn cất lên. Vẻ thán phục lộ rõ trên khuôn mặt từng khán giả.</a:t>
            </a:r>
          </a:p>
          <a:p>
            <a:r>
              <a:rPr lang="en-US" sz="4400" b="1">
                <a:solidFill>
                  <a:srgbClr val="0000FF"/>
                </a:solidFill>
                <a:latin typeface="Arial" pitchFamily="34" charset="0"/>
                <a:cs typeface="Arial" pitchFamily="34" charset="0"/>
              </a:rPr>
              <a:t>    Thế là ước mơ thưở nhỏ của Va – li – a  đã trở thành sự thật.</a:t>
            </a:r>
            <a:endParaRPr lang="en-US" sz="4400">
              <a:solidFill>
                <a:srgbClr val="0000FF"/>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7"/>
          <p:cNvPicPr>
            <a:picLocks noGrp="1" noChangeAspect="1" noChangeArrowheads="1"/>
          </p:cNvPicPr>
          <p:nvPr>
            <p:ph idx="1"/>
          </p:nvPr>
        </p:nvPicPr>
        <p:blipFill>
          <a:blip r:embed="rId2">
            <a:clrChange>
              <a:clrFrom>
                <a:srgbClr val="8A879A"/>
              </a:clrFrom>
              <a:clrTo>
                <a:srgbClr val="8A879A">
                  <a:alpha val="0"/>
                </a:srgbClr>
              </a:clrTo>
            </a:clrChange>
            <a:lum bright="24000" contrast="30000"/>
          </a:blip>
          <a:srcRect/>
          <a:stretch>
            <a:fillRect/>
          </a:stretch>
        </p:blipFill>
        <p:spPr>
          <a:xfrm>
            <a:off x="-495300" y="1003900"/>
            <a:ext cx="11292840" cy="6277591"/>
          </a:xfrm>
          <a:noFill/>
          <a:ln w="38100" cmpd="dbl">
            <a:solidFill>
              <a:srgbClr val="0066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198121" y="540561"/>
            <a:ext cx="11530172" cy="4247317"/>
          </a:xfrm>
          <a:prstGeom prst="rect">
            <a:avLst/>
          </a:prstGeom>
          <a:noFill/>
          <a:ln w="9525">
            <a:noFill/>
            <a:miter lim="800000"/>
            <a:headEnd/>
            <a:tailEnd/>
          </a:ln>
        </p:spPr>
        <p:txBody>
          <a:bodyPr>
            <a:spAutoFit/>
          </a:bodyPr>
          <a:lstStyle/>
          <a:p>
            <a:r>
              <a:rPr lang="en-US" sz="5400" b="1">
                <a:solidFill>
                  <a:srgbClr val="FF0000"/>
                </a:solidFill>
                <a:cs typeface="Arial" charset="0"/>
              </a:rPr>
              <a:t>3. Kể lại câu chuyện em </a:t>
            </a:r>
            <a:r>
              <a:rPr lang="vi-VN" sz="5400" b="1">
                <a:solidFill>
                  <a:srgbClr val="FF0000"/>
                </a:solidFill>
                <a:cs typeface="Arial" charset="0"/>
              </a:rPr>
              <a:t>đã</a:t>
            </a:r>
            <a:r>
              <a:rPr lang="en-US" sz="5400" b="1">
                <a:solidFill>
                  <a:srgbClr val="FF0000"/>
                </a:solidFill>
                <a:cs typeface="Arial" charset="0"/>
              </a:rPr>
              <a:t> học (qua các bài tập </a:t>
            </a:r>
            <a:r>
              <a:rPr lang="vi-VN" sz="5400" b="1">
                <a:solidFill>
                  <a:srgbClr val="FF0000"/>
                </a:solidFill>
                <a:cs typeface="Arial" charset="0"/>
              </a:rPr>
              <a:t>đọc</a:t>
            </a:r>
            <a:r>
              <a:rPr lang="en-US" sz="5400" b="1">
                <a:solidFill>
                  <a:srgbClr val="FF0000"/>
                </a:solidFill>
                <a:cs typeface="Arial" charset="0"/>
              </a:rPr>
              <a:t>, kể chuyện, tập làm v</a:t>
            </a:r>
            <a:r>
              <a:rPr lang="vi-VN" sz="5400" b="1">
                <a:solidFill>
                  <a:srgbClr val="FF0000"/>
                </a:solidFill>
                <a:cs typeface="Arial" charset="0"/>
              </a:rPr>
              <a:t>ă</a:t>
            </a:r>
            <a:r>
              <a:rPr lang="en-US" sz="5400" b="1">
                <a:solidFill>
                  <a:srgbClr val="FF0000"/>
                </a:solidFill>
                <a:cs typeface="Arial" charset="0"/>
              </a:rPr>
              <a:t>n), trong </a:t>
            </a:r>
            <a:r>
              <a:rPr lang="vi-VN" sz="5400" b="1">
                <a:solidFill>
                  <a:srgbClr val="FF0000"/>
                </a:solidFill>
                <a:cs typeface="Arial" charset="0"/>
              </a:rPr>
              <a:t>đó</a:t>
            </a:r>
            <a:r>
              <a:rPr lang="en-US" sz="5400" b="1">
                <a:solidFill>
                  <a:srgbClr val="FF0000"/>
                </a:solidFill>
                <a:cs typeface="Arial" charset="0"/>
              </a:rPr>
              <a:t> các sự việc </a:t>
            </a:r>
            <a:r>
              <a:rPr lang="vi-VN" sz="5400" b="1">
                <a:solidFill>
                  <a:srgbClr val="FF0000"/>
                </a:solidFill>
                <a:cs typeface="Arial" charset="0"/>
              </a:rPr>
              <a:t>được</a:t>
            </a:r>
            <a:r>
              <a:rPr lang="en-US" sz="5400" b="1">
                <a:solidFill>
                  <a:srgbClr val="FF0000"/>
                </a:solidFill>
                <a:cs typeface="Arial" charset="0"/>
              </a:rPr>
              <a:t> sắp xếp theo trình tự thời gian.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hinh 2"/>
          <p:cNvPicPr>
            <a:picLocks noGrp="1" noChangeAspect="1" noChangeArrowheads="1"/>
          </p:cNvPicPr>
          <p:nvPr>
            <p:ph/>
          </p:nvPr>
        </p:nvPicPr>
        <p:blipFill>
          <a:blip r:embed="rId3"/>
          <a:srcRect/>
          <a:stretch>
            <a:fillRect/>
          </a:stretch>
        </p:blipFill>
        <p:spPr>
          <a:xfrm>
            <a:off x="0" y="178580"/>
            <a:ext cx="11887200" cy="5999266"/>
          </a:xfrm>
          <a:noFill/>
        </p:spPr>
      </p:pic>
      <p:sp>
        <p:nvSpPr>
          <p:cNvPr id="19463" name="Text Box 7"/>
          <p:cNvSpPr txBox="1">
            <a:spLocks noChangeArrowheads="1"/>
          </p:cNvSpPr>
          <p:nvPr/>
        </p:nvSpPr>
        <p:spPr bwMode="auto">
          <a:xfrm>
            <a:off x="1828800" y="6119078"/>
            <a:ext cx="7576027" cy="830997"/>
          </a:xfrm>
          <a:prstGeom prst="rect">
            <a:avLst/>
          </a:prstGeom>
          <a:noFill/>
          <a:ln w="9525">
            <a:noFill/>
            <a:miter lim="800000"/>
            <a:headEnd/>
            <a:tailEnd/>
          </a:ln>
        </p:spPr>
        <p:txBody>
          <a:bodyPr>
            <a:spAutoFit/>
          </a:bodyPr>
          <a:lstStyle/>
          <a:p>
            <a:r>
              <a:rPr lang="en-US" sz="4800" b="1">
                <a:solidFill>
                  <a:srgbClr val="000066"/>
                </a:solidFill>
              </a:rPr>
              <a:t>Dế Mèn bênh vực kẻ yếu</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ox(in)">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ox(in)">
                                      <p:cBhvr>
                                        <p:cTn id="12"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descr="Frames PPT 014"/>
          <p:cNvPicPr>
            <a:picLocks noChangeAspect="1" noChangeArrowheads="1"/>
          </p:cNvPicPr>
          <p:nvPr/>
        </p:nvPicPr>
        <p:blipFill>
          <a:blip r:embed="rId4"/>
          <a:srcRect/>
          <a:stretch>
            <a:fillRect/>
          </a:stretch>
        </p:blipFill>
        <p:spPr bwMode="auto">
          <a:xfrm>
            <a:off x="0" y="0"/>
            <a:ext cx="11887200" cy="6255068"/>
          </a:xfrm>
          <a:prstGeom prst="rect">
            <a:avLst/>
          </a:prstGeom>
          <a:noFill/>
          <a:ln w="9525">
            <a:noFill/>
            <a:miter lim="800000"/>
            <a:headEnd/>
            <a:tailEnd/>
          </a:ln>
        </p:spPr>
      </p:pic>
      <p:pic>
        <p:nvPicPr>
          <p:cNvPr id="51204" name="Picture 4" descr="AKTV1"/>
          <p:cNvPicPr>
            <a:picLocks noChangeAspect="1" noChangeArrowheads="1"/>
          </p:cNvPicPr>
          <p:nvPr/>
        </p:nvPicPr>
        <p:blipFill>
          <a:blip r:embed="rId5"/>
          <a:srcRect/>
          <a:stretch>
            <a:fillRect/>
          </a:stretch>
        </p:blipFill>
        <p:spPr bwMode="auto">
          <a:xfrm>
            <a:off x="297180" y="231669"/>
            <a:ext cx="10797540" cy="5791729"/>
          </a:xfrm>
          <a:prstGeom prst="rect">
            <a:avLst/>
          </a:prstGeom>
          <a:noFill/>
          <a:ln w="9525">
            <a:noFill/>
            <a:miter lim="800000"/>
            <a:headEnd/>
            <a:tailEnd/>
          </a:ln>
        </p:spPr>
      </p:pic>
      <p:pic>
        <p:nvPicPr>
          <p:cNvPr id="51205" name="5672 (cut-mp3.com).mp3">
            <a:hlinkClick r:id="" action="ppaction://media"/>
          </p:cNvPr>
          <p:cNvPicPr>
            <a:picLocks noRot="1" noChangeAspect="1" noChangeArrowheads="1"/>
          </p:cNvPicPr>
          <p:nvPr>
            <a:audioFile r:link="rId1"/>
          </p:nvPr>
        </p:nvPicPr>
        <p:blipFill>
          <a:blip r:embed="rId6"/>
          <a:srcRect/>
          <a:stretch>
            <a:fillRect/>
          </a:stretch>
        </p:blipFill>
        <p:spPr bwMode="auto">
          <a:xfrm>
            <a:off x="-742950" y="-772230"/>
            <a:ext cx="396240" cy="308892"/>
          </a:xfrm>
          <a:prstGeom prst="rect">
            <a:avLst/>
          </a:prstGeom>
          <a:noFill/>
          <a:ln w="9525">
            <a:noFill/>
            <a:miter lim="800000"/>
            <a:headEnd/>
            <a:tailEnd/>
          </a:ln>
        </p:spPr>
      </p:pic>
      <p:sp>
        <p:nvSpPr>
          <p:cNvPr id="51206" name="Text Box 6"/>
          <p:cNvSpPr txBox="1">
            <a:spLocks noChangeArrowheads="1"/>
          </p:cNvSpPr>
          <p:nvPr/>
        </p:nvSpPr>
        <p:spPr bwMode="auto">
          <a:xfrm>
            <a:off x="3962400" y="6255068"/>
            <a:ext cx="4160520" cy="830997"/>
          </a:xfrm>
          <a:prstGeom prst="rect">
            <a:avLst/>
          </a:prstGeom>
          <a:noFill/>
          <a:ln w="9525">
            <a:noFill/>
            <a:miter lim="800000"/>
            <a:headEnd/>
            <a:tailEnd/>
          </a:ln>
        </p:spPr>
        <p:txBody>
          <a:bodyPr>
            <a:spAutoFit/>
          </a:bodyPr>
          <a:lstStyle/>
          <a:p>
            <a:r>
              <a:rPr lang="en-US" sz="4800" b="1"/>
              <a:t>CÂY KHẾ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265" fill="hold"/>
                                        <p:tgtEl>
                                          <p:spTgt spid="51205"/>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animEffect transition="in" filter="wheel(4)">
                                      <p:cBhvr>
                                        <p:cTn id="11" dur="1000"/>
                                        <p:tgtEl>
                                          <p:spTgt spid="5120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206"/>
                                        </p:tgtEl>
                                        <p:attrNameLst>
                                          <p:attrName>style.visibility</p:attrName>
                                        </p:attrNameLst>
                                      </p:cBhvr>
                                      <p:to>
                                        <p:strVal val="visible"/>
                                      </p:to>
                                    </p:set>
                                    <p:anim calcmode="lin" valueType="num">
                                      <p:cBhvr additive="base">
                                        <p:cTn id="16" dur="500" fill="hold"/>
                                        <p:tgtEl>
                                          <p:spTgt spid="51206"/>
                                        </p:tgtEl>
                                        <p:attrNameLst>
                                          <p:attrName>ppt_x</p:attrName>
                                        </p:attrNameLst>
                                      </p:cBhvr>
                                      <p:tavLst>
                                        <p:tav tm="0">
                                          <p:val>
                                            <p:strVal val="#ppt_x"/>
                                          </p:val>
                                        </p:tav>
                                        <p:tav tm="100000">
                                          <p:val>
                                            <p:strVal val="#ppt_x"/>
                                          </p:val>
                                        </p:tav>
                                      </p:tavLst>
                                    </p:anim>
                                    <p:anim calcmode="lin" valueType="num">
                                      <p:cBhvr additive="base">
                                        <p:cTn id="17"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1205"/>
                </p:tgtEl>
              </p:cMediaNode>
            </p:audio>
          </p:childTnLst>
        </p:cTn>
      </p:par>
    </p:tnLst>
    <p:bldLst>
      <p:bldP spid="5120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download (1)"/>
          <p:cNvPicPr>
            <a:picLocks noChangeAspect="1" noChangeArrowheads="1"/>
          </p:cNvPicPr>
          <p:nvPr/>
        </p:nvPicPr>
        <p:blipFill>
          <a:blip r:embed="rId2"/>
          <a:srcRect/>
          <a:stretch>
            <a:fillRect/>
          </a:stretch>
        </p:blipFill>
        <p:spPr bwMode="auto">
          <a:xfrm>
            <a:off x="495300" y="463338"/>
            <a:ext cx="10995660" cy="4865053"/>
          </a:xfrm>
          <a:prstGeom prst="rect">
            <a:avLst/>
          </a:prstGeom>
          <a:noFill/>
          <a:ln w="9525">
            <a:noFill/>
            <a:miter lim="800000"/>
            <a:headEnd/>
            <a:tailEnd/>
          </a:ln>
        </p:spPr>
      </p:pic>
      <p:sp>
        <p:nvSpPr>
          <p:cNvPr id="55301" name="Text Box 5"/>
          <p:cNvSpPr txBox="1">
            <a:spLocks noChangeArrowheads="1"/>
          </p:cNvSpPr>
          <p:nvPr/>
        </p:nvSpPr>
        <p:spPr bwMode="auto">
          <a:xfrm>
            <a:off x="1143000" y="5791729"/>
            <a:ext cx="8267700" cy="830997"/>
          </a:xfrm>
          <a:prstGeom prst="rect">
            <a:avLst/>
          </a:prstGeom>
          <a:noFill/>
          <a:ln w="9525">
            <a:noFill/>
            <a:miter lim="800000"/>
            <a:headEnd/>
            <a:tailEnd/>
          </a:ln>
        </p:spPr>
        <p:txBody>
          <a:bodyPr wrap="square">
            <a:spAutoFit/>
          </a:bodyPr>
          <a:lstStyle/>
          <a:p>
            <a:r>
              <a:rPr lang="vi-VN" sz="4800" b="1"/>
              <a:t>Nỗi dằn vặt của An-đrây-ca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diamond(in)">
                                      <p:cBhvr>
                                        <p:cTn id="7" dur="20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wheel(4)">
                                      <p:cBhvr>
                                        <p:cTn id="1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Ke chuye_3"/>
          <p:cNvPicPr>
            <a:picLocks noGrp="1" noChangeAspect="1" noChangeArrowheads="1"/>
          </p:cNvPicPr>
          <p:nvPr>
            <p:ph type="title"/>
          </p:nvPr>
        </p:nvPicPr>
        <p:blipFill>
          <a:blip r:embed="rId2">
            <a:lum contrast="12000"/>
          </a:blip>
          <a:srcRect/>
          <a:stretch>
            <a:fillRect/>
          </a:stretch>
        </p:blipFill>
        <p:spPr>
          <a:xfrm>
            <a:off x="0" y="77223"/>
            <a:ext cx="5646420" cy="3397814"/>
          </a:xfrm>
          <a:noFill/>
        </p:spPr>
      </p:pic>
      <p:pic>
        <p:nvPicPr>
          <p:cNvPr id="58372" name="Picture 4" descr="Ke chuye_1"/>
          <p:cNvPicPr>
            <a:picLocks noGrp="1" noChangeAspect="1" noChangeArrowheads="1"/>
          </p:cNvPicPr>
          <p:nvPr>
            <p:ph idx="1"/>
          </p:nvPr>
        </p:nvPicPr>
        <p:blipFill>
          <a:blip r:embed="rId3">
            <a:lum contrast="12000"/>
          </a:blip>
          <a:srcRect/>
          <a:stretch>
            <a:fillRect/>
          </a:stretch>
        </p:blipFill>
        <p:spPr>
          <a:xfrm>
            <a:off x="0" y="3692228"/>
            <a:ext cx="5646420" cy="3243368"/>
          </a:xfrm>
          <a:noFill/>
        </p:spPr>
      </p:pic>
      <p:pic>
        <p:nvPicPr>
          <p:cNvPr id="58371" name="Picture 3" descr="Ke chuye_2"/>
          <p:cNvPicPr>
            <a:picLocks noChangeAspect="1" noChangeArrowheads="1"/>
          </p:cNvPicPr>
          <p:nvPr/>
        </p:nvPicPr>
        <p:blipFill>
          <a:blip r:embed="rId4">
            <a:lum contrast="12000"/>
          </a:blip>
          <a:srcRect/>
          <a:stretch>
            <a:fillRect/>
          </a:stretch>
        </p:blipFill>
        <p:spPr bwMode="auto">
          <a:xfrm>
            <a:off x="5726907" y="0"/>
            <a:ext cx="6141720" cy="3552261"/>
          </a:xfrm>
          <a:prstGeom prst="rect">
            <a:avLst/>
          </a:prstGeom>
          <a:noFill/>
          <a:ln w="9525">
            <a:noFill/>
            <a:miter lim="800000"/>
            <a:headEnd/>
            <a:tailEnd/>
          </a:ln>
        </p:spPr>
      </p:pic>
      <p:pic>
        <p:nvPicPr>
          <p:cNvPr id="58373" name="Picture 5" descr="Ke chuye_0"/>
          <p:cNvPicPr>
            <a:picLocks noChangeAspect="1" noChangeArrowheads="1"/>
          </p:cNvPicPr>
          <p:nvPr/>
        </p:nvPicPr>
        <p:blipFill>
          <a:blip r:embed="rId5">
            <a:lum contrast="12000"/>
          </a:blip>
          <a:srcRect/>
          <a:stretch>
            <a:fillRect/>
          </a:stretch>
        </p:blipFill>
        <p:spPr bwMode="auto">
          <a:xfrm>
            <a:off x="5844540" y="3629485"/>
            <a:ext cx="6042660" cy="332380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3"/>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8371"/>
                                        </p:tgtEl>
                                        <p:attrNameLst>
                                          <p:attrName>style.visibility</p:attrName>
                                        </p:attrNameLst>
                                      </p:cBhvr>
                                      <p:to>
                                        <p:strVal val="visible"/>
                                      </p:to>
                                    </p:set>
                                    <p:anim calcmode="lin" valueType="num">
                                      <p:cBhvr>
                                        <p:cTn id="12" dur="1000" fill="hold"/>
                                        <p:tgtEl>
                                          <p:spTgt spid="58371"/>
                                        </p:tgtEl>
                                        <p:attrNameLst>
                                          <p:attrName>ppt_w</p:attrName>
                                        </p:attrNameLst>
                                      </p:cBhvr>
                                      <p:tavLst>
                                        <p:tav tm="0">
                                          <p:val>
                                            <p:strVal val="#ppt_w+.3"/>
                                          </p:val>
                                        </p:tav>
                                        <p:tav tm="100000">
                                          <p:val>
                                            <p:strVal val="#ppt_w"/>
                                          </p:val>
                                        </p:tav>
                                      </p:tavLst>
                                    </p:anim>
                                    <p:anim calcmode="lin" valueType="num">
                                      <p:cBhvr>
                                        <p:cTn id="13" dur="1000" fill="hold"/>
                                        <p:tgtEl>
                                          <p:spTgt spid="58371"/>
                                        </p:tgtEl>
                                        <p:attrNameLst>
                                          <p:attrName>ppt_h</p:attrName>
                                        </p:attrNameLst>
                                      </p:cBhvr>
                                      <p:tavLst>
                                        <p:tav tm="0">
                                          <p:val>
                                            <p:strVal val="#ppt_h"/>
                                          </p:val>
                                        </p:tav>
                                        <p:tav tm="100000">
                                          <p:val>
                                            <p:strVal val="#ppt_h"/>
                                          </p:val>
                                        </p:tav>
                                      </p:tavLst>
                                    </p:anim>
                                    <p:animEffect transition="in" filter="fade">
                                      <p:cBhvr>
                                        <p:cTn id="14" dur="1000"/>
                                        <p:tgtEl>
                                          <p:spTgt spid="5837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8372"/>
                                        </p:tgtEl>
                                        <p:attrNameLst>
                                          <p:attrName>style.visibility</p:attrName>
                                        </p:attrNameLst>
                                      </p:cBhvr>
                                      <p:to>
                                        <p:strVal val="visible"/>
                                      </p:to>
                                    </p:set>
                                    <p:anim calcmode="lin" valueType="num">
                                      <p:cBhvr>
                                        <p:cTn id="17" dur="1000" fill="hold"/>
                                        <p:tgtEl>
                                          <p:spTgt spid="58372"/>
                                        </p:tgtEl>
                                        <p:attrNameLst>
                                          <p:attrName>ppt_w</p:attrName>
                                        </p:attrNameLst>
                                      </p:cBhvr>
                                      <p:tavLst>
                                        <p:tav tm="0">
                                          <p:val>
                                            <p:strVal val="#ppt_w+.3"/>
                                          </p:val>
                                        </p:tav>
                                        <p:tav tm="100000">
                                          <p:val>
                                            <p:strVal val="#ppt_w"/>
                                          </p:val>
                                        </p:tav>
                                      </p:tavLst>
                                    </p:anim>
                                    <p:anim calcmode="lin" valueType="num">
                                      <p:cBhvr>
                                        <p:cTn id="18" dur="1000" fill="hold"/>
                                        <p:tgtEl>
                                          <p:spTgt spid="58372"/>
                                        </p:tgtEl>
                                        <p:attrNameLst>
                                          <p:attrName>ppt_h</p:attrName>
                                        </p:attrNameLst>
                                      </p:cBhvr>
                                      <p:tavLst>
                                        <p:tav tm="0">
                                          <p:val>
                                            <p:strVal val="#ppt_h"/>
                                          </p:val>
                                        </p:tav>
                                        <p:tav tm="100000">
                                          <p:val>
                                            <p:strVal val="#ppt_h"/>
                                          </p:val>
                                        </p:tav>
                                      </p:tavLst>
                                    </p:anim>
                                    <p:animEffect transition="in" filter="fade">
                                      <p:cBhvr>
                                        <p:cTn id="19" dur="1000"/>
                                        <p:tgtEl>
                                          <p:spTgt spid="5837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8373"/>
                                        </p:tgtEl>
                                        <p:attrNameLst>
                                          <p:attrName>style.visibility</p:attrName>
                                        </p:attrNameLst>
                                      </p:cBhvr>
                                      <p:to>
                                        <p:strVal val="visible"/>
                                      </p:to>
                                    </p:set>
                                    <p:anim calcmode="lin" valueType="num">
                                      <p:cBhvr>
                                        <p:cTn id="22" dur="1000" fill="hold"/>
                                        <p:tgtEl>
                                          <p:spTgt spid="58373"/>
                                        </p:tgtEl>
                                        <p:attrNameLst>
                                          <p:attrName>ppt_w</p:attrName>
                                        </p:attrNameLst>
                                      </p:cBhvr>
                                      <p:tavLst>
                                        <p:tav tm="0">
                                          <p:val>
                                            <p:strVal val="#ppt_w+.3"/>
                                          </p:val>
                                        </p:tav>
                                        <p:tav tm="100000">
                                          <p:val>
                                            <p:strVal val="#ppt_w"/>
                                          </p:val>
                                        </p:tav>
                                      </p:tavLst>
                                    </p:anim>
                                    <p:anim calcmode="lin" valueType="num">
                                      <p:cBhvr>
                                        <p:cTn id="23" dur="1000" fill="hold"/>
                                        <p:tgtEl>
                                          <p:spTgt spid="58373"/>
                                        </p:tgtEl>
                                        <p:attrNameLst>
                                          <p:attrName>ppt_h</p:attrName>
                                        </p:attrNameLst>
                                      </p:cBhvr>
                                      <p:tavLst>
                                        <p:tav tm="0">
                                          <p:val>
                                            <p:strVal val="#ppt_h"/>
                                          </p:val>
                                        </p:tav>
                                        <p:tav tm="100000">
                                          <p:val>
                                            <p:strVal val="#ppt_h"/>
                                          </p:val>
                                        </p:tav>
                                      </p:tavLst>
                                    </p:anim>
                                    <p:animEffect transition="in" filter="fade">
                                      <p:cBhvr>
                                        <p:cTn id="24"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txBox="1">
            <a:spLocks noChangeArrowheads="1"/>
          </p:cNvSpPr>
          <p:nvPr/>
        </p:nvSpPr>
        <p:spPr bwMode="auto">
          <a:xfrm>
            <a:off x="396240" y="1189037"/>
            <a:ext cx="11094720" cy="2548361"/>
          </a:xfrm>
          <a:prstGeom prst="rect">
            <a:avLst/>
          </a:prstGeom>
          <a:noFill/>
          <a:ln w="9525">
            <a:noFill/>
            <a:miter lim="800000"/>
            <a:headEnd/>
            <a:tailEnd/>
          </a:ln>
        </p:spPr>
        <p:txBody>
          <a:bodyPr/>
          <a:lstStyle/>
          <a:p>
            <a:pPr algn="ctr"/>
            <a:r>
              <a:rPr lang="en-US" sz="7200" b="1">
                <a:solidFill>
                  <a:srgbClr val="FF0000"/>
                </a:solidFill>
                <a:latin typeface="Arial" pitchFamily="34" charset="0"/>
                <a:cs typeface="Arial" pitchFamily="34" charset="0"/>
              </a:rPr>
              <a:t>Luyện tập </a:t>
            </a:r>
          </a:p>
          <a:p>
            <a:pPr algn="ctr"/>
            <a:r>
              <a:rPr lang="en-US" sz="7200" b="1">
                <a:solidFill>
                  <a:srgbClr val="FF0000"/>
                </a:solidFill>
                <a:latin typeface="Arial" pitchFamily="34" charset="0"/>
                <a:cs typeface="Arial" pitchFamily="34" charset="0"/>
              </a:rPr>
              <a:t>phát triển câu chuyện</a:t>
            </a:r>
            <a:endParaRPr lang="vi-VN" sz="7200" b="1">
              <a:solidFill>
                <a:srgbClr val="FF0000"/>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KechuyenNangTienOc"/>
          <p:cNvPicPr>
            <a:picLocks noChangeAspect="1" noChangeArrowheads="1"/>
          </p:cNvPicPr>
          <p:nvPr/>
        </p:nvPicPr>
        <p:blipFill>
          <a:blip r:embed="rId2"/>
          <a:srcRect/>
          <a:stretch>
            <a:fillRect/>
          </a:stretch>
        </p:blipFill>
        <p:spPr bwMode="auto">
          <a:xfrm>
            <a:off x="0" y="0"/>
            <a:ext cx="11887200" cy="6177844"/>
          </a:xfrm>
          <a:prstGeom prst="rect">
            <a:avLst/>
          </a:prstGeom>
          <a:noFill/>
          <a:ln w="9525">
            <a:noFill/>
            <a:miter lim="800000"/>
            <a:headEnd/>
            <a:tailEnd/>
          </a:ln>
        </p:spPr>
      </p:pic>
      <p:sp>
        <p:nvSpPr>
          <p:cNvPr id="59397" name="Text Box 5"/>
          <p:cNvSpPr txBox="1">
            <a:spLocks noChangeArrowheads="1"/>
          </p:cNvSpPr>
          <p:nvPr/>
        </p:nvSpPr>
        <p:spPr bwMode="auto">
          <a:xfrm>
            <a:off x="2743200" y="6119078"/>
            <a:ext cx="5646420" cy="830997"/>
          </a:xfrm>
          <a:prstGeom prst="rect">
            <a:avLst/>
          </a:prstGeom>
          <a:noFill/>
          <a:ln w="9525">
            <a:noFill/>
            <a:miter lim="800000"/>
            <a:headEnd/>
            <a:tailEnd/>
          </a:ln>
        </p:spPr>
        <p:txBody>
          <a:bodyPr>
            <a:spAutoFit/>
          </a:bodyPr>
          <a:lstStyle/>
          <a:p>
            <a:r>
              <a:rPr lang="en-US" sz="4800" b="1"/>
              <a:t>Nàng tiên 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ox(in)">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plus(in)">
                                      <p:cBhvr>
                                        <p:cTn id="12"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hinh 3"/>
          <p:cNvPicPr>
            <a:picLocks noGrp="1" noChangeAspect="1" noChangeArrowheads="1"/>
          </p:cNvPicPr>
          <p:nvPr>
            <p:ph/>
          </p:nvPr>
        </p:nvPicPr>
        <p:blipFill>
          <a:blip r:embed="rId3"/>
          <a:srcRect/>
          <a:stretch>
            <a:fillRect/>
          </a:stretch>
        </p:blipFill>
        <p:spPr>
          <a:xfrm>
            <a:off x="0" y="0"/>
            <a:ext cx="11887200" cy="6177844"/>
          </a:xfrm>
          <a:noFill/>
        </p:spPr>
      </p:pic>
      <p:sp>
        <p:nvSpPr>
          <p:cNvPr id="22535" name="Text Box 7"/>
          <p:cNvSpPr txBox="1">
            <a:spLocks noChangeArrowheads="1"/>
          </p:cNvSpPr>
          <p:nvPr/>
        </p:nvSpPr>
        <p:spPr bwMode="auto">
          <a:xfrm>
            <a:off x="2575561" y="6177846"/>
            <a:ext cx="4585653" cy="830997"/>
          </a:xfrm>
          <a:prstGeom prst="rect">
            <a:avLst/>
          </a:prstGeom>
          <a:noFill/>
          <a:ln w="9525">
            <a:noFill/>
            <a:miter lim="800000"/>
            <a:headEnd/>
            <a:tailEnd/>
          </a:ln>
        </p:spPr>
        <p:txBody>
          <a:bodyPr>
            <a:spAutoFit/>
          </a:bodyPr>
          <a:lstStyle/>
          <a:p>
            <a:r>
              <a:rPr lang="en-US" sz="4800" b="1">
                <a:solidFill>
                  <a:srgbClr val="000066"/>
                </a:solidFill>
              </a:rPr>
              <a:t>Người ăn 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ppt_x</p:attrName>
                                        </p:attrNameLst>
                                      </p:cBhvr>
                                      <p:tavLst>
                                        <p:tav tm="0">
                                          <p:val>
                                            <p:strVal val="#ppt_x-.2"/>
                                          </p:val>
                                        </p:tav>
                                        <p:tav tm="100000">
                                          <p:val>
                                            <p:strVal val="#ppt_x"/>
                                          </p:val>
                                        </p:tav>
                                      </p:tavLst>
                                    </p:anim>
                                    <p:anim calcmode="lin" valueType="num">
                                      <p:cBhvr>
                                        <p:cTn id="8" dur="1000" fill="hold"/>
                                        <p:tgtEl>
                                          <p:spTgt spid="225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535"/>
                                        </p:tgtEl>
                                        <p:attrNameLst>
                                          <p:attrName>style.visibility</p:attrName>
                                        </p:attrNameLst>
                                      </p:cBhvr>
                                      <p:to>
                                        <p:strVal val="visible"/>
                                      </p:to>
                                    </p:set>
                                    <p:anim calcmode="lin" valueType="num">
                                      <p:cBhvr>
                                        <p:cTn id="14" dur="500" fill="hold"/>
                                        <p:tgtEl>
                                          <p:spTgt spid="22535"/>
                                        </p:tgtEl>
                                        <p:attrNameLst>
                                          <p:attrName>ppt_w</p:attrName>
                                        </p:attrNameLst>
                                      </p:cBhvr>
                                      <p:tavLst>
                                        <p:tav tm="0">
                                          <p:val>
                                            <p:fltVal val="0"/>
                                          </p:val>
                                        </p:tav>
                                        <p:tav tm="100000">
                                          <p:val>
                                            <p:strVal val="#ppt_w"/>
                                          </p:val>
                                        </p:tav>
                                      </p:tavLst>
                                    </p:anim>
                                    <p:anim calcmode="lin" valueType="num">
                                      <p:cBhvr>
                                        <p:cTn id="15" dur="500" fill="hold"/>
                                        <p:tgtEl>
                                          <p:spTgt spid="22535"/>
                                        </p:tgtEl>
                                        <p:attrNameLst>
                                          <p:attrName>ppt_h</p:attrName>
                                        </p:attrNameLst>
                                      </p:cBhvr>
                                      <p:tavLst>
                                        <p:tav tm="0">
                                          <p:val>
                                            <p:fltVal val="0"/>
                                          </p:val>
                                        </p:tav>
                                        <p:tav tm="100000">
                                          <p:val>
                                            <p:strVal val="#ppt_h"/>
                                          </p:val>
                                        </p:tav>
                                      </p:tavLst>
                                    </p:anim>
                                    <p:animEffect transition="in" filter="fade">
                                      <p:cBhvr>
                                        <p:cTn id="16"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752600" y="6119078"/>
            <a:ext cx="9608820" cy="830997"/>
          </a:xfrm>
          <a:prstGeom prst="rect">
            <a:avLst/>
          </a:prstGeom>
          <a:noFill/>
          <a:ln w="9525">
            <a:noFill/>
            <a:miter lim="800000"/>
            <a:headEnd/>
            <a:tailEnd/>
          </a:ln>
        </p:spPr>
        <p:txBody>
          <a:bodyPr>
            <a:spAutoFit/>
          </a:bodyPr>
          <a:lstStyle/>
          <a:p>
            <a:r>
              <a:rPr lang="en-US" sz="4800" b="1">
                <a:solidFill>
                  <a:srgbClr val="000066"/>
                </a:solidFill>
              </a:rPr>
              <a:t>Một nhà thơ chân chính</a:t>
            </a:r>
            <a:r>
              <a:rPr lang="en-US" sz="4800"/>
              <a:t> </a:t>
            </a:r>
          </a:p>
        </p:txBody>
      </p:sp>
      <p:pic>
        <p:nvPicPr>
          <p:cNvPr id="23557" name="Picture 5" descr="hinh 4"/>
          <p:cNvPicPr>
            <a:picLocks noGrp="1" noChangeAspect="1" noChangeArrowheads="1"/>
          </p:cNvPicPr>
          <p:nvPr>
            <p:ph/>
          </p:nvPr>
        </p:nvPicPr>
        <p:blipFill>
          <a:blip r:embed="rId3"/>
          <a:srcRect/>
          <a:stretch>
            <a:fillRect/>
          </a:stretch>
        </p:blipFill>
        <p:spPr>
          <a:xfrm>
            <a:off x="0" y="0"/>
            <a:ext cx="11887200" cy="6332291"/>
          </a:xfr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checkerboard(across)">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 calcmode="lin" valueType="num">
                                      <p:cBhvr additive="base">
                                        <p:cTn id="12"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84960" y="6332292"/>
            <a:ext cx="7825740" cy="654788"/>
          </a:xfrm>
          <a:prstGeom prst="rect">
            <a:avLst/>
          </a:prstGeom>
          <a:noFill/>
          <a:ln w="9525">
            <a:noFill/>
            <a:miter lim="800000"/>
            <a:headEnd/>
            <a:tailEnd/>
          </a:ln>
        </p:spPr>
        <p:txBody>
          <a:bodyPr>
            <a:spAutoFit/>
          </a:bodyPr>
          <a:lstStyle/>
          <a:p>
            <a:r>
              <a:rPr lang="en-US" sz="3600" b="1">
                <a:solidFill>
                  <a:srgbClr val="000066"/>
                </a:solidFill>
              </a:rPr>
              <a:t>Những hạt thóc giống</a:t>
            </a:r>
            <a:r>
              <a:rPr lang="en-US" sz="3600"/>
              <a:t> </a:t>
            </a:r>
          </a:p>
        </p:txBody>
      </p:sp>
      <p:pic>
        <p:nvPicPr>
          <p:cNvPr id="24581" name="Picture 5" descr="hinh 5"/>
          <p:cNvPicPr>
            <a:picLocks noGrp="1" noChangeAspect="1" noChangeArrowheads="1"/>
          </p:cNvPicPr>
          <p:nvPr>
            <p:ph/>
          </p:nvPr>
        </p:nvPicPr>
        <p:blipFill>
          <a:blip r:embed="rId3"/>
          <a:srcRect/>
          <a:stretch>
            <a:fillRect/>
          </a:stretch>
        </p:blipFill>
        <p:spPr>
          <a:xfrm>
            <a:off x="0" y="0"/>
            <a:ext cx="11887200" cy="6255068"/>
          </a:xfr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ppt_x</p:attrName>
                                        </p:attrNameLst>
                                      </p:cBhvr>
                                      <p:tavLst>
                                        <p:tav tm="0">
                                          <p:val>
                                            <p:strVal val="#ppt_x-.2"/>
                                          </p:val>
                                        </p:tav>
                                        <p:tav tm="100000">
                                          <p:val>
                                            <p:strVal val="#ppt_x"/>
                                          </p:val>
                                        </p:tav>
                                      </p:tavLst>
                                    </p:anim>
                                    <p:anim calcmode="lin" valueType="num">
                                      <p:cBhvr>
                                        <p:cTn id="8"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1"/>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24580">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24580">
                                            <p:txEl>
                                              <p:pRg st="0" end="0"/>
                                            </p:txEl>
                                          </p:spTgt>
                                        </p:tgtEl>
                                        <p:attrNameLst>
                                          <p:attrName>ppt_w</p:attrName>
                                        </p:attrNameLst>
                                      </p:cBhvr>
                                    </p:anim>
                                    <p:anim by="(#ppt_w*0.50)" calcmode="lin" valueType="num">
                                      <p:cBhvr>
                                        <p:cTn id="15" dur="250" decel="50000" autoRev="1" fill="hold">
                                          <p:stCondLst>
                                            <p:cond delay="0"/>
                                          </p:stCondLst>
                                        </p:cTn>
                                        <p:tgtEl>
                                          <p:spTgt spid="24580">
                                            <p:txEl>
                                              <p:pRg st="0" end="0"/>
                                            </p:txEl>
                                          </p:spTgt>
                                        </p:tgtEl>
                                        <p:attrNameLst>
                                          <p:attrName>ppt_x</p:attrName>
                                        </p:attrNameLst>
                                      </p:cBhvr>
                                    </p:anim>
                                    <p:anim from="(-#ppt_h/2)" to="(#ppt_y)" calcmode="lin" valueType="num">
                                      <p:cBhvr>
                                        <p:cTn id="16" dur="500" fill="hold">
                                          <p:stCondLst>
                                            <p:cond delay="0"/>
                                          </p:stCondLst>
                                        </p:cTn>
                                        <p:tgtEl>
                                          <p:spTgt spid="24580">
                                            <p:txEl>
                                              <p:pRg st="0" end="0"/>
                                            </p:txEl>
                                          </p:spTgt>
                                        </p:tgtEl>
                                        <p:attrNameLst>
                                          <p:attrName>ppt_y</p:attrName>
                                        </p:attrNameLst>
                                      </p:cBhvr>
                                    </p:anim>
                                    <p:animRot by="21600000">
                                      <p:cBhvr>
                                        <p:cTn id="17" dur="500" fill="hold">
                                          <p:stCondLst>
                                            <p:cond delay="0"/>
                                          </p:stCondLst>
                                        </p:cTn>
                                        <p:tgtEl>
                                          <p:spTgt spid="2458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4" descr="Picture6"/>
          <p:cNvPicPr>
            <a:picLocks noChangeAspect="1" noChangeArrowheads="1"/>
          </p:cNvPicPr>
          <p:nvPr/>
        </p:nvPicPr>
        <p:blipFill>
          <a:blip r:embed="rId3"/>
          <a:srcRect/>
          <a:stretch>
            <a:fillRect/>
          </a:stretch>
        </p:blipFill>
        <p:spPr bwMode="auto">
          <a:xfrm>
            <a:off x="7959884" y="3503998"/>
            <a:ext cx="3778726" cy="2397132"/>
          </a:xfrm>
          <a:prstGeom prst="rect">
            <a:avLst/>
          </a:prstGeom>
          <a:noFill/>
          <a:ln w="9525">
            <a:noFill/>
            <a:miter lim="800000"/>
            <a:headEnd/>
            <a:tailEnd/>
          </a:ln>
        </p:spPr>
      </p:pic>
      <p:pic>
        <p:nvPicPr>
          <p:cNvPr id="36867" name="Picture 15" descr="Picture1"/>
          <p:cNvPicPr>
            <a:picLocks noChangeAspect="1" noChangeArrowheads="1"/>
          </p:cNvPicPr>
          <p:nvPr/>
        </p:nvPicPr>
        <p:blipFill>
          <a:blip r:embed="rId4"/>
          <a:srcRect/>
          <a:stretch>
            <a:fillRect/>
          </a:stretch>
        </p:blipFill>
        <p:spPr bwMode="auto">
          <a:xfrm>
            <a:off x="4061461" y="20915"/>
            <a:ext cx="3776663" cy="2469528"/>
          </a:xfrm>
          <a:prstGeom prst="rect">
            <a:avLst/>
          </a:prstGeom>
          <a:noFill/>
          <a:ln w="9525">
            <a:noFill/>
            <a:miter lim="800000"/>
            <a:headEnd/>
            <a:tailEnd/>
          </a:ln>
        </p:spPr>
      </p:pic>
      <p:pic>
        <p:nvPicPr>
          <p:cNvPr id="36868" name="Picture 16" descr="Picture2"/>
          <p:cNvPicPr>
            <a:picLocks noChangeAspect="1" noChangeArrowheads="1"/>
          </p:cNvPicPr>
          <p:nvPr/>
        </p:nvPicPr>
        <p:blipFill>
          <a:blip r:embed="rId5"/>
          <a:srcRect/>
          <a:stretch>
            <a:fillRect/>
          </a:stretch>
        </p:blipFill>
        <p:spPr bwMode="auto">
          <a:xfrm>
            <a:off x="0" y="0"/>
            <a:ext cx="3857149" cy="2490444"/>
          </a:xfrm>
          <a:prstGeom prst="rect">
            <a:avLst/>
          </a:prstGeom>
          <a:noFill/>
          <a:ln w="9525">
            <a:noFill/>
            <a:miter lim="800000"/>
            <a:headEnd/>
            <a:tailEnd/>
          </a:ln>
        </p:spPr>
      </p:pic>
      <p:pic>
        <p:nvPicPr>
          <p:cNvPr id="36869" name="Picture 17" descr="Picture3"/>
          <p:cNvPicPr>
            <a:picLocks noChangeAspect="1" noChangeArrowheads="1"/>
          </p:cNvPicPr>
          <p:nvPr/>
        </p:nvPicPr>
        <p:blipFill>
          <a:blip r:embed="rId6"/>
          <a:srcRect/>
          <a:stretch>
            <a:fillRect/>
          </a:stretch>
        </p:blipFill>
        <p:spPr bwMode="auto">
          <a:xfrm>
            <a:off x="7924801" y="0"/>
            <a:ext cx="3857149" cy="2471138"/>
          </a:xfrm>
          <a:prstGeom prst="rect">
            <a:avLst/>
          </a:prstGeom>
          <a:noFill/>
          <a:ln w="9525">
            <a:noFill/>
            <a:miter lim="800000"/>
            <a:headEnd/>
            <a:tailEnd/>
          </a:ln>
        </p:spPr>
      </p:pic>
      <p:pic>
        <p:nvPicPr>
          <p:cNvPr id="36870" name="Picture 18" descr="Picture4"/>
          <p:cNvPicPr>
            <a:picLocks noChangeAspect="1" noChangeArrowheads="1"/>
          </p:cNvPicPr>
          <p:nvPr/>
        </p:nvPicPr>
        <p:blipFill>
          <a:blip r:embed="rId7"/>
          <a:srcRect/>
          <a:stretch>
            <a:fillRect/>
          </a:stretch>
        </p:blipFill>
        <p:spPr bwMode="auto">
          <a:xfrm>
            <a:off x="92870" y="3494343"/>
            <a:ext cx="3857148" cy="2438962"/>
          </a:xfrm>
          <a:prstGeom prst="rect">
            <a:avLst/>
          </a:prstGeom>
          <a:noFill/>
          <a:ln w="9525">
            <a:noFill/>
            <a:miter lim="800000"/>
            <a:headEnd/>
            <a:tailEnd/>
          </a:ln>
        </p:spPr>
      </p:pic>
      <p:pic>
        <p:nvPicPr>
          <p:cNvPr id="36871" name="Picture 19" descr="Picture5"/>
          <p:cNvPicPr>
            <a:picLocks noChangeAspect="1" noChangeArrowheads="1"/>
          </p:cNvPicPr>
          <p:nvPr/>
        </p:nvPicPr>
        <p:blipFill>
          <a:blip r:embed="rId8"/>
          <a:srcRect/>
          <a:stretch>
            <a:fillRect/>
          </a:stretch>
        </p:blipFill>
        <p:spPr bwMode="auto">
          <a:xfrm>
            <a:off x="4061461" y="3494343"/>
            <a:ext cx="3776663" cy="2427700"/>
          </a:xfrm>
          <a:prstGeom prst="rect">
            <a:avLst/>
          </a:prstGeom>
          <a:noFill/>
          <a:ln w="9525">
            <a:noFill/>
            <a:miter lim="800000"/>
            <a:headEnd/>
            <a:tailEnd/>
          </a:ln>
        </p:spPr>
      </p:pic>
      <p:sp>
        <p:nvSpPr>
          <p:cNvPr id="36872" name="Text Box 8"/>
          <p:cNvSpPr txBox="1">
            <a:spLocks noChangeArrowheads="1"/>
          </p:cNvSpPr>
          <p:nvPr/>
        </p:nvSpPr>
        <p:spPr bwMode="auto">
          <a:xfrm>
            <a:off x="0" y="2413222"/>
            <a:ext cx="4061460" cy="1019988"/>
          </a:xfrm>
          <a:prstGeom prst="rect">
            <a:avLst/>
          </a:prstGeom>
          <a:noFill/>
          <a:ln w="9525">
            <a:noFill/>
            <a:miter lim="800000"/>
            <a:headEnd/>
            <a:tailEnd/>
          </a:ln>
        </p:spPr>
        <p:txBody>
          <a:bodyPr>
            <a:spAutoFit/>
          </a:bodyPr>
          <a:lstStyle/>
          <a:p>
            <a:pPr>
              <a:spcBef>
                <a:spcPct val="50000"/>
              </a:spcBef>
            </a:pPr>
            <a:r>
              <a:rPr lang="en-US" sz="2000" b="1"/>
              <a:t>Một chàng tiều phu đang đốn củi thì lưỡi rìu bị văng xuống sông.</a:t>
            </a:r>
            <a:endParaRPr lang="vi-VN" sz="2000" b="1"/>
          </a:p>
        </p:txBody>
      </p:sp>
      <p:sp>
        <p:nvSpPr>
          <p:cNvPr id="36873" name="Text Box 9"/>
          <p:cNvSpPr txBox="1">
            <a:spLocks noChangeArrowheads="1"/>
          </p:cNvSpPr>
          <p:nvPr/>
        </p:nvSpPr>
        <p:spPr bwMode="auto">
          <a:xfrm>
            <a:off x="4259580" y="2567668"/>
            <a:ext cx="3566160" cy="711096"/>
          </a:xfrm>
          <a:prstGeom prst="rect">
            <a:avLst/>
          </a:prstGeom>
          <a:noFill/>
          <a:ln w="9525">
            <a:noFill/>
            <a:miter lim="800000"/>
            <a:headEnd/>
            <a:tailEnd/>
          </a:ln>
        </p:spPr>
        <p:txBody>
          <a:bodyPr>
            <a:spAutoFit/>
          </a:bodyPr>
          <a:lstStyle/>
          <a:p>
            <a:pPr>
              <a:spcBef>
                <a:spcPct val="50000"/>
              </a:spcBef>
            </a:pPr>
            <a:r>
              <a:rPr lang="en-US" sz="2000" b="1"/>
              <a:t>Một cụ già hiện ra hứa sẽ vớt giúp.</a:t>
            </a:r>
            <a:endParaRPr lang="vi-VN" sz="2000" b="1"/>
          </a:p>
        </p:txBody>
      </p:sp>
      <p:sp>
        <p:nvSpPr>
          <p:cNvPr id="36874" name="Text Box 10"/>
          <p:cNvSpPr txBox="1">
            <a:spLocks noChangeArrowheads="1"/>
          </p:cNvSpPr>
          <p:nvPr/>
        </p:nvSpPr>
        <p:spPr bwMode="auto">
          <a:xfrm>
            <a:off x="8122920" y="2644891"/>
            <a:ext cx="3764280" cy="371636"/>
          </a:xfrm>
          <a:prstGeom prst="rect">
            <a:avLst/>
          </a:prstGeom>
          <a:noFill/>
          <a:ln w="9525">
            <a:noFill/>
            <a:miter lim="800000"/>
            <a:headEnd/>
            <a:tailEnd/>
          </a:ln>
        </p:spPr>
        <p:txBody>
          <a:bodyPr>
            <a:spAutoFit/>
          </a:bodyPr>
          <a:lstStyle/>
          <a:p>
            <a:pPr>
              <a:spcBef>
                <a:spcPct val="50000"/>
              </a:spcBef>
            </a:pPr>
            <a:endParaRPr lang="vi-VN" b="1"/>
          </a:p>
        </p:txBody>
      </p:sp>
      <p:sp>
        <p:nvSpPr>
          <p:cNvPr id="36875" name="Text Box 11"/>
          <p:cNvSpPr txBox="1">
            <a:spLocks noChangeArrowheads="1"/>
          </p:cNvSpPr>
          <p:nvPr/>
        </p:nvSpPr>
        <p:spPr bwMode="auto">
          <a:xfrm>
            <a:off x="7825740" y="2490445"/>
            <a:ext cx="4061460" cy="717390"/>
          </a:xfrm>
          <a:prstGeom prst="rect">
            <a:avLst/>
          </a:prstGeom>
          <a:noFill/>
          <a:ln w="9525">
            <a:noFill/>
            <a:miter lim="800000"/>
            <a:headEnd/>
            <a:tailEnd/>
          </a:ln>
        </p:spPr>
        <p:txBody>
          <a:bodyPr>
            <a:spAutoFit/>
          </a:bodyPr>
          <a:lstStyle/>
          <a:p>
            <a:pPr>
              <a:spcBef>
                <a:spcPct val="50000"/>
              </a:spcBef>
            </a:pPr>
            <a:r>
              <a:rPr lang="en-US" sz="2000" b="1"/>
              <a:t>Lần thứ nhất , cụ vớt lên một lưỡi rìu bằng vàng.</a:t>
            </a:r>
            <a:endParaRPr lang="vi-VN" sz="2000" b="1"/>
          </a:p>
        </p:txBody>
      </p:sp>
      <p:sp>
        <p:nvSpPr>
          <p:cNvPr id="36876" name="Text Box 12"/>
          <p:cNvSpPr txBox="1">
            <a:spLocks noChangeArrowheads="1"/>
          </p:cNvSpPr>
          <p:nvPr/>
        </p:nvSpPr>
        <p:spPr bwMode="auto">
          <a:xfrm>
            <a:off x="0" y="6042706"/>
            <a:ext cx="4061460" cy="1174434"/>
          </a:xfrm>
          <a:prstGeom prst="rect">
            <a:avLst/>
          </a:prstGeom>
          <a:noFill/>
          <a:ln w="9525">
            <a:noFill/>
            <a:miter lim="800000"/>
            <a:headEnd/>
            <a:tailEnd/>
          </a:ln>
        </p:spPr>
        <p:txBody>
          <a:bodyPr>
            <a:spAutoFit/>
          </a:bodyPr>
          <a:lstStyle/>
          <a:p>
            <a:pPr>
              <a:spcBef>
                <a:spcPct val="50000"/>
              </a:spcBef>
            </a:pPr>
            <a:r>
              <a:rPr lang="en-US" sz="2000" b="1"/>
              <a:t>Lần thứ hai , cụ vớt lên một lưỡi rìu bằng bạc.</a:t>
            </a:r>
            <a:endParaRPr lang="vi-VN" sz="2000" b="1"/>
          </a:p>
          <a:p>
            <a:pPr>
              <a:spcBef>
                <a:spcPct val="50000"/>
              </a:spcBef>
            </a:pPr>
            <a:endParaRPr lang="vi-VN" sz="2000" b="1"/>
          </a:p>
        </p:txBody>
      </p:sp>
      <p:sp>
        <p:nvSpPr>
          <p:cNvPr id="36877" name="Text Box 13"/>
          <p:cNvSpPr txBox="1">
            <a:spLocks noChangeArrowheads="1"/>
          </p:cNvSpPr>
          <p:nvPr/>
        </p:nvSpPr>
        <p:spPr bwMode="auto">
          <a:xfrm>
            <a:off x="4061460" y="5965483"/>
            <a:ext cx="3962400" cy="1174434"/>
          </a:xfrm>
          <a:prstGeom prst="rect">
            <a:avLst/>
          </a:prstGeom>
          <a:noFill/>
          <a:ln w="9525">
            <a:noFill/>
            <a:miter lim="800000"/>
            <a:headEnd/>
            <a:tailEnd/>
          </a:ln>
        </p:spPr>
        <p:txBody>
          <a:bodyPr>
            <a:spAutoFit/>
          </a:bodyPr>
          <a:lstStyle/>
          <a:p>
            <a:pPr>
              <a:spcBef>
                <a:spcPct val="50000"/>
              </a:spcBef>
            </a:pPr>
            <a:r>
              <a:rPr lang="en-US" sz="2000" b="1"/>
              <a:t>Lần thứ ba, cụ vớt lên một lưỡi rìu bằng sắt.</a:t>
            </a:r>
            <a:endParaRPr lang="vi-VN" sz="2000" b="1"/>
          </a:p>
          <a:p>
            <a:pPr>
              <a:spcBef>
                <a:spcPct val="50000"/>
              </a:spcBef>
            </a:pPr>
            <a:endParaRPr lang="vi-VN" sz="2000" b="1"/>
          </a:p>
        </p:txBody>
      </p:sp>
      <p:sp>
        <p:nvSpPr>
          <p:cNvPr id="36878" name="Text Box 14"/>
          <p:cNvSpPr txBox="1">
            <a:spLocks noChangeArrowheads="1"/>
          </p:cNvSpPr>
          <p:nvPr/>
        </p:nvSpPr>
        <p:spPr bwMode="auto">
          <a:xfrm>
            <a:off x="8023860" y="5888259"/>
            <a:ext cx="3863340" cy="1019988"/>
          </a:xfrm>
          <a:prstGeom prst="rect">
            <a:avLst/>
          </a:prstGeom>
          <a:noFill/>
          <a:ln w="9525">
            <a:noFill/>
            <a:miter lim="800000"/>
            <a:headEnd/>
            <a:tailEnd/>
          </a:ln>
        </p:spPr>
        <p:txBody>
          <a:bodyPr>
            <a:spAutoFit/>
          </a:bodyPr>
          <a:lstStyle/>
          <a:p>
            <a:pPr>
              <a:spcBef>
                <a:spcPct val="50000"/>
              </a:spcBef>
            </a:pPr>
            <a:r>
              <a:rPr lang="en-US" sz="2000" b="1"/>
              <a:t>Cụ già khen chàng trai thật thà và tặng chàng cả ba lưỡi rìu.</a:t>
            </a:r>
            <a:endParaRPr lang="vi-VN" sz="2000" b="1"/>
          </a:p>
        </p:txBody>
      </p:sp>
      <p:sp>
        <p:nvSpPr>
          <p:cNvPr id="36879" name="Oval 15"/>
          <p:cNvSpPr>
            <a:spLocks noChangeArrowheads="1"/>
          </p:cNvSpPr>
          <p:nvPr/>
        </p:nvSpPr>
        <p:spPr bwMode="auto">
          <a:xfrm>
            <a:off x="4061460" y="1858181"/>
            <a:ext cx="792480" cy="617784"/>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2</a:t>
            </a:r>
          </a:p>
        </p:txBody>
      </p:sp>
      <p:sp>
        <p:nvSpPr>
          <p:cNvPr id="36880" name="Oval 16"/>
          <p:cNvSpPr>
            <a:spLocks noChangeArrowheads="1"/>
          </p:cNvSpPr>
          <p:nvPr/>
        </p:nvSpPr>
        <p:spPr bwMode="auto">
          <a:xfrm>
            <a:off x="0" y="1853354"/>
            <a:ext cx="792480" cy="617784"/>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1</a:t>
            </a:r>
          </a:p>
        </p:txBody>
      </p:sp>
      <p:sp>
        <p:nvSpPr>
          <p:cNvPr id="36881" name="Oval 17"/>
          <p:cNvSpPr>
            <a:spLocks noChangeArrowheads="1"/>
          </p:cNvSpPr>
          <p:nvPr/>
        </p:nvSpPr>
        <p:spPr bwMode="auto">
          <a:xfrm>
            <a:off x="8042434" y="1805089"/>
            <a:ext cx="792480" cy="617784"/>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3</a:t>
            </a:r>
          </a:p>
        </p:txBody>
      </p:sp>
      <p:sp>
        <p:nvSpPr>
          <p:cNvPr id="36882" name="Oval 18"/>
          <p:cNvSpPr>
            <a:spLocks noChangeArrowheads="1"/>
          </p:cNvSpPr>
          <p:nvPr/>
        </p:nvSpPr>
        <p:spPr bwMode="auto">
          <a:xfrm>
            <a:off x="92870" y="5265648"/>
            <a:ext cx="798671" cy="622610"/>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4</a:t>
            </a:r>
          </a:p>
        </p:txBody>
      </p:sp>
      <p:sp>
        <p:nvSpPr>
          <p:cNvPr id="36883" name="Oval 19"/>
          <p:cNvSpPr>
            <a:spLocks noChangeArrowheads="1"/>
          </p:cNvSpPr>
          <p:nvPr/>
        </p:nvSpPr>
        <p:spPr bwMode="auto">
          <a:xfrm>
            <a:off x="4073843" y="5284954"/>
            <a:ext cx="792480" cy="617784"/>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5</a:t>
            </a:r>
          </a:p>
        </p:txBody>
      </p:sp>
      <p:sp>
        <p:nvSpPr>
          <p:cNvPr id="36884" name="Oval 20"/>
          <p:cNvSpPr>
            <a:spLocks noChangeArrowheads="1"/>
          </p:cNvSpPr>
          <p:nvPr/>
        </p:nvSpPr>
        <p:spPr bwMode="auto">
          <a:xfrm>
            <a:off x="8023860" y="5251168"/>
            <a:ext cx="792480" cy="617784"/>
          </a:xfrm>
          <a:prstGeom prst="ellipse">
            <a:avLst/>
          </a:prstGeom>
          <a:solidFill>
            <a:srgbClr val="0000FF"/>
          </a:solidFill>
          <a:ln w="9525">
            <a:solidFill>
              <a:schemeClr val="tx1"/>
            </a:solidFill>
            <a:round/>
            <a:headEnd/>
            <a:tailEnd/>
          </a:ln>
        </p:spPr>
        <p:txBody>
          <a:bodyPr wrap="none" anchor="ctr"/>
          <a:lstStyle/>
          <a:p>
            <a:pPr algn="ctr"/>
            <a:r>
              <a:rPr lang="en-US" sz="5400" b="1">
                <a:solidFill>
                  <a:schemeClr val="bg1"/>
                </a:solidFill>
              </a:rPr>
              <a:t>6</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DSC00052"/>
          <p:cNvPicPr>
            <a:picLocks noChangeAspect="1" noChangeArrowheads="1"/>
          </p:cNvPicPr>
          <p:nvPr/>
        </p:nvPicPr>
        <p:blipFill>
          <a:blip r:embed="rId2"/>
          <a:srcRect/>
          <a:stretch>
            <a:fillRect/>
          </a:stretch>
        </p:blipFill>
        <p:spPr bwMode="auto">
          <a:xfrm>
            <a:off x="0" y="0"/>
            <a:ext cx="5943600" cy="3011699"/>
          </a:xfrm>
          <a:prstGeom prst="rect">
            <a:avLst/>
          </a:prstGeom>
          <a:noFill/>
          <a:ln w="9525">
            <a:noFill/>
            <a:miter lim="800000"/>
            <a:headEnd/>
            <a:tailEnd/>
          </a:ln>
        </p:spPr>
      </p:pic>
      <p:sp>
        <p:nvSpPr>
          <p:cNvPr id="37891" name="Text Box 4"/>
          <p:cNvSpPr txBox="1">
            <a:spLocks noChangeArrowheads="1"/>
          </p:cNvSpPr>
          <p:nvPr/>
        </p:nvSpPr>
        <p:spPr bwMode="auto">
          <a:xfrm>
            <a:off x="672784" y="3211192"/>
            <a:ext cx="184731" cy="655009"/>
          </a:xfrm>
          <a:prstGeom prst="rect">
            <a:avLst/>
          </a:prstGeom>
          <a:noFill/>
          <a:ln w="9525">
            <a:noFill/>
            <a:miter lim="800000"/>
            <a:headEnd/>
            <a:tailEnd/>
          </a:ln>
        </p:spPr>
        <p:txBody>
          <a:bodyPr wrap="none">
            <a:spAutoFit/>
          </a:bodyPr>
          <a:lstStyle/>
          <a:p>
            <a:endParaRPr lang="en-GB" sz="3600"/>
          </a:p>
        </p:txBody>
      </p:sp>
      <p:pic>
        <p:nvPicPr>
          <p:cNvPr id="37892" name="Picture 7" descr="hinh 7"/>
          <p:cNvPicPr>
            <a:picLocks noChangeAspect="1" noChangeArrowheads="1"/>
          </p:cNvPicPr>
          <p:nvPr/>
        </p:nvPicPr>
        <p:blipFill>
          <a:blip r:embed="rId3"/>
          <a:srcRect/>
          <a:stretch>
            <a:fillRect/>
          </a:stretch>
        </p:blipFill>
        <p:spPr bwMode="auto">
          <a:xfrm>
            <a:off x="0" y="3011699"/>
            <a:ext cx="5943600" cy="3243368"/>
          </a:xfrm>
          <a:prstGeom prst="rect">
            <a:avLst/>
          </a:prstGeom>
          <a:noFill/>
          <a:ln w="9525">
            <a:noFill/>
            <a:miter lim="800000"/>
            <a:headEnd/>
            <a:tailEnd/>
          </a:ln>
        </p:spPr>
      </p:pic>
      <p:pic>
        <p:nvPicPr>
          <p:cNvPr id="37893" name="Picture 10"/>
          <p:cNvPicPr>
            <a:picLocks noChangeAspect="1" noChangeArrowheads="1"/>
          </p:cNvPicPr>
          <p:nvPr/>
        </p:nvPicPr>
        <p:blipFill>
          <a:blip r:embed="rId4"/>
          <a:srcRect/>
          <a:stretch>
            <a:fillRect/>
          </a:stretch>
        </p:blipFill>
        <p:spPr bwMode="auto">
          <a:xfrm>
            <a:off x="5943600" y="0"/>
            <a:ext cx="5943600" cy="3397814"/>
          </a:xfrm>
          <a:prstGeom prst="rect">
            <a:avLst/>
          </a:prstGeom>
          <a:noFill/>
          <a:ln w="9525">
            <a:noFill/>
            <a:miter lim="800000"/>
            <a:headEnd/>
            <a:tailEnd/>
          </a:ln>
        </p:spPr>
      </p:pic>
      <p:pic>
        <p:nvPicPr>
          <p:cNvPr id="37894" name="Picture 13"/>
          <p:cNvPicPr>
            <a:picLocks noChangeAspect="1" noChangeArrowheads="1"/>
          </p:cNvPicPr>
          <p:nvPr/>
        </p:nvPicPr>
        <p:blipFill>
          <a:blip r:embed="rId5"/>
          <a:srcRect/>
          <a:stretch>
            <a:fillRect/>
          </a:stretch>
        </p:blipFill>
        <p:spPr bwMode="auto">
          <a:xfrm>
            <a:off x="6042660" y="3243368"/>
            <a:ext cx="5844540" cy="2857253"/>
          </a:xfrm>
          <a:prstGeom prst="rect">
            <a:avLst/>
          </a:prstGeom>
          <a:noFill/>
          <a:ln w="9525">
            <a:noFill/>
            <a:miter lim="800000"/>
            <a:headEnd/>
            <a:tailEnd/>
          </a:ln>
        </p:spPr>
      </p:pic>
      <p:sp>
        <p:nvSpPr>
          <p:cNvPr id="56338" name="Text Box 18"/>
          <p:cNvSpPr txBox="1">
            <a:spLocks noChangeArrowheads="1"/>
          </p:cNvSpPr>
          <p:nvPr/>
        </p:nvSpPr>
        <p:spPr bwMode="auto">
          <a:xfrm>
            <a:off x="2819400" y="6119078"/>
            <a:ext cx="5943600" cy="830997"/>
          </a:xfrm>
          <a:prstGeom prst="rect">
            <a:avLst/>
          </a:prstGeom>
          <a:noFill/>
          <a:ln w="9525">
            <a:noFill/>
            <a:miter lim="800000"/>
            <a:headEnd/>
            <a:tailEnd/>
          </a:ln>
        </p:spPr>
        <p:txBody>
          <a:bodyPr>
            <a:spAutoFit/>
          </a:bodyPr>
          <a:lstStyle/>
          <a:p>
            <a:r>
              <a:rPr lang="vi-VN" sz="4800" b="1"/>
              <a:t>Lời ước dưới trăng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6338"/>
                                        </p:tgtEl>
                                        <p:attrNameLst>
                                          <p:attrName>style.visibility</p:attrName>
                                        </p:attrNameLst>
                                      </p:cBhvr>
                                      <p:to>
                                        <p:strVal val="visible"/>
                                      </p:to>
                                    </p:set>
                                    <p:animEffect transition="in" filter="wheel(4)">
                                      <p:cBhvr>
                                        <p:cTn id="7" dur="5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bird"/>
          <p:cNvPicPr>
            <a:picLocks noChangeAspect="1" noChangeArrowheads="1"/>
          </p:cNvPicPr>
          <p:nvPr/>
        </p:nvPicPr>
        <p:blipFill>
          <a:blip r:embed="rId2"/>
          <a:srcRect/>
          <a:stretch>
            <a:fillRect/>
          </a:stretch>
        </p:blipFill>
        <p:spPr bwMode="auto">
          <a:xfrm>
            <a:off x="0" y="0"/>
            <a:ext cx="11887200" cy="6950075"/>
          </a:xfrm>
          <a:prstGeom prst="rect">
            <a:avLst/>
          </a:prstGeom>
          <a:noFill/>
          <a:ln w="9525">
            <a:noFill/>
            <a:miter lim="800000"/>
            <a:headEnd/>
            <a:tailEnd/>
          </a:ln>
        </p:spPr>
      </p:pic>
      <p:sp>
        <p:nvSpPr>
          <p:cNvPr id="38915" name="WordArt 5"/>
          <p:cNvSpPr>
            <a:spLocks noChangeArrowheads="1" noChangeShapeType="1" noTextEdit="1"/>
          </p:cNvSpPr>
          <p:nvPr/>
        </p:nvSpPr>
        <p:spPr bwMode="auto">
          <a:xfrm>
            <a:off x="3467100" y="772231"/>
            <a:ext cx="7033260" cy="2934476"/>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Dặn dò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77" name="Text Box 25"/>
          <p:cNvSpPr txBox="1">
            <a:spLocks noChangeArrowheads="1"/>
          </p:cNvSpPr>
          <p:nvPr/>
        </p:nvSpPr>
        <p:spPr bwMode="auto">
          <a:xfrm>
            <a:off x="119699" y="154446"/>
            <a:ext cx="11647805" cy="3462187"/>
          </a:xfrm>
          <a:prstGeom prst="rect">
            <a:avLst/>
          </a:prstGeom>
          <a:noFill/>
          <a:ln w="9525">
            <a:noFill/>
            <a:miter lim="800000"/>
            <a:headEnd/>
            <a:tailEnd/>
          </a:ln>
        </p:spPr>
        <p:txBody>
          <a:bodyPr>
            <a:spAutoFit/>
          </a:bodyPr>
          <a:lstStyle/>
          <a:p>
            <a:pPr>
              <a:spcBef>
                <a:spcPct val="50000"/>
              </a:spcBef>
            </a:pPr>
            <a:r>
              <a:rPr lang="en-US" sz="5400" b="1">
                <a:solidFill>
                  <a:srgbClr val="0000FF"/>
                </a:solidFill>
                <a:cs typeface="Arial" charset="0"/>
              </a:rPr>
              <a:t>1. Dựa theo cốt truyện Vào nghề, hãy viết lại câu mở </a:t>
            </a:r>
            <a:r>
              <a:rPr lang="vi-VN" sz="5400" b="1">
                <a:solidFill>
                  <a:srgbClr val="0000FF"/>
                </a:solidFill>
                <a:cs typeface="Arial" charset="0"/>
              </a:rPr>
              <a:t>đầu</a:t>
            </a:r>
            <a:r>
              <a:rPr lang="en-US" sz="5400" b="1">
                <a:solidFill>
                  <a:srgbClr val="0000FF"/>
                </a:solidFill>
                <a:cs typeface="Arial" charset="0"/>
              </a:rPr>
              <a:t> cho từng </a:t>
            </a:r>
            <a:r>
              <a:rPr lang="vi-VN" sz="5400" b="1">
                <a:solidFill>
                  <a:srgbClr val="0000FF"/>
                </a:solidFill>
                <a:cs typeface="Arial" charset="0"/>
              </a:rPr>
              <a:t>đ</a:t>
            </a:r>
            <a:r>
              <a:rPr lang="en-US" sz="5400" b="1">
                <a:solidFill>
                  <a:srgbClr val="0000FF"/>
                </a:solidFill>
                <a:cs typeface="Arial" charset="0"/>
              </a:rPr>
              <a:t>oạn v</a:t>
            </a:r>
            <a:r>
              <a:rPr lang="vi-VN" sz="5400" b="1">
                <a:solidFill>
                  <a:srgbClr val="0000FF"/>
                </a:solidFill>
                <a:cs typeface="Arial" charset="0"/>
              </a:rPr>
              <a:t>ă</a:t>
            </a:r>
            <a:r>
              <a:rPr lang="en-US" sz="5400" b="1">
                <a:solidFill>
                  <a:srgbClr val="0000FF"/>
                </a:solidFill>
                <a:cs typeface="Arial" charset="0"/>
              </a:rPr>
              <a:t>n </a:t>
            </a:r>
            <a:r>
              <a:rPr lang="vi-VN" sz="5400" b="1">
                <a:solidFill>
                  <a:srgbClr val="0000FF"/>
                </a:solidFill>
                <a:cs typeface="Arial" charset="0"/>
              </a:rPr>
              <a:t>đã</a:t>
            </a:r>
            <a:r>
              <a:rPr lang="en-US" sz="5400" b="1">
                <a:solidFill>
                  <a:srgbClr val="0000FF"/>
                </a:solidFill>
                <a:cs typeface="Arial" charset="0"/>
              </a:rPr>
              <a:t> cho ở tiết Tập làm v</a:t>
            </a:r>
            <a:r>
              <a:rPr lang="vi-VN" sz="5400" b="1">
                <a:solidFill>
                  <a:srgbClr val="0000FF"/>
                </a:solidFill>
                <a:cs typeface="Arial" charset="0"/>
              </a:rPr>
              <a:t>ă</a:t>
            </a:r>
            <a:r>
              <a:rPr lang="en-US" sz="5400" b="1">
                <a:solidFill>
                  <a:srgbClr val="0000FF"/>
                </a:solidFill>
                <a:cs typeface="Arial" charset="0"/>
              </a:rPr>
              <a:t>n tuần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77"/>
                                        </p:tgtEl>
                                        <p:attrNameLst>
                                          <p:attrName>style.visibility</p:attrName>
                                        </p:attrNameLst>
                                      </p:cBhvr>
                                      <p:to>
                                        <p:strVal val="visible"/>
                                      </p:to>
                                    </p:set>
                                    <p:anim calcmode="discrete" valueType="clr">
                                      <p:cBhvr override="childStyle">
                                        <p:cTn id="7" dur="80"/>
                                        <p:tgtEl>
                                          <p:spTgt spid="747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77"/>
                                        </p:tgtEl>
                                        <p:attrNameLst>
                                          <p:attrName>fillcolor</p:attrName>
                                        </p:attrNameLst>
                                      </p:cBhvr>
                                      <p:tavLst>
                                        <p:tav tm="0">
                                          <p:val>
                                            <p:clrVal>
                                              <a:schemeClr val="accent2"/>
                                            </p:clrVal>
                                          </p:val>
                                        </p:tav>
                                        <p:tav tm="50000">
                                          <p:val>
                                            <p:clrVal>
                                              <a:schemeClr val="hlink"/>
                                            </p:clrVal>
                                          </p:val>
                                        </p:tav>
                                      </p:tavLst>
                                    </p:anim>
                                    <p:set>
                                      <p:cBhvr>
                                        <p:cTn id="9" dur="80"/>
                                        <p:tgtEl>
                                          <p:spTgt spid="747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78" name="Text Box 26"/>
          <p:cNvSpPr txBox="1">
            <a:spLocks noChangeArrowheads="1"/>
          </p:cNvSpPr>
          <p:nvPr/>
        </p:nvSpPr>
        <p:spPr bwMode="auto">
          <a:xfrm>
            <a:off x="457201" y="0"/>
            <a:ext cx="11190605" cy="5988648"/>
          </a:xfrm>
          <a:prstGeom prst="rect">
            <a:avLst/>
          </a:prstGeom>
          <a:noFill/>
          <a:ln w="9525">
            <a:noFill/>
            <a:miter lim="800000"/>
            <a:headEnd/>
            <a:tailEnd/>
          </a:ln>
        </p:spPr>
        <p:txBody>
          <a:bodyPr wrap="square">
            <a:spAutoFit/>
          </a:bodyPr>
          <a:lstStyle/>
          <a:p>
            <a:pPr algn="ctr"/>
            <a:r>
              <a:rPr lang="en-US" sz="5400" b="1">
                <a:cs typeface="Arial" charset="0"/>
              </a:rPr>
              <a:t>Vào nghề </a:t>
            </a:r>
          </a:p>
          <a:p>
            <a:r>
              <a:rPr lang="en-US" sz="5400" b="1">
                <a:cs typeface="Arial" charset="0"/>
              </a:rPr>
              <a:t>     Va - li- a được bố mẹ cho đi xem xiếc. Em thích nhất tiết mục  phi ngựa đánh đàn và mơ ước trở thành diễn viên  biểu diễn tiết mục ấy.</a:t>
            </a:r>
          </a:p>
          <a:p>
            <a:r>
              <a:rPr lang="en-US" sz="5400" b="1">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78"/>
                                        </p:tgtEl>
                                        <p:attrNameLst>
                                          <p:attrName>style.visibility</p:attrName>
                                        </p:attrNameLst>
                                      </p:cBhvr>
                                      <p:to>
                                        <p:strVal val="visible"/>
                                      </p:to>
                                    </p:set>
                                    <p:anim calcmode="discrete" valueType="clr">
                                      <p:cBhvr override="childStyle">
                                        <p:cTn id="7" dur="80"/>
                                        <p:tgtEl>
                                          <p:spTgt spid="747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78"/>
                                        </p:tgtEl>
                                        <p:attrNameLst>
                                          <p:attrName>fillcolor</p:attrName>
                                        </p:attrNameLst>
                                      </p:cBhvr>
                                      <p:tavLst>
                                        <p:tav tm="0">
                                          <p:val>
                                            <p:clrVal>
                                              <a:schemeClr val="accent2"/>
                                            </p:clrVal>
                                          </p:val>
                                        </p:tav>
                                        <p:tav tm="50000">
                                          <p:val>
                                            <p:clrVal>
                                              <a:schemeClr val="hlink"/>
                                            </p:clrVal>
                                          </p:val>
                                        </p:tav>
                                      </p:tavLst>
                                    </p:anim>
                                    <p:set>
                                      <p:cBhvr>
                                        <p:cTn id="9" dur="80"/>
                                        <p:tgtEl>
                                          <p:spTgt spid="747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78" name="Text Box 26"/>
          <p:cNvSpPr txBox="1">
            <a:spLocks noChangeArrowheads="1"/>
          </p:cNvSpPr>
          <p:nvPr/>
        </p:nvSpPr>
        <p:spPr bwMode="auto">
          <a:xfrm>
            <a:off x="228601" y="0"/>
            <a:ext cx="11419205" cy="7672955"/>
          </a:xfrm>
          <a:prstGeom prst="rect">
            <a:avLst/>
          </a:prstGeom>
          <a:noFill/>
          <a:ln w="9525">
            <a:noFill/>
            <a:miter lim="800000"/>
            <a:headEnd/>
            <a:tailEnd/>
          </a:ln>
        </p:spPr>
        <p:txBody>
          <a:bodyPr wrap="square">
            <a:spAutoFit/>
          </a:bodyPr>
          <a:lstStyle/>
          <a:p>
            <a:r>
              <a:rPr lang="en-US" sz="5400" b="1">
                <a:cs typeface="Arial" charset="0"/>
              </a:rPr>
              <a:t>     Em  xin vào học nghề tại rạp xiếc. Ông giám đốc rạp xiếc giáo cho em  việc quét dọn chuồng ngựa. Em ngạc nhiên nhưng rồi cũng nhận lời.</a:t>
            </a:r>
          </a:p>
          <a:p>
            <a:r>
              <a:rPr lang="en-US" sz="5400" b="1">
                <a:cs typeface="Arial" charset="0"/>
              </a:rPr>
              <a:t>    Va- li -a đã giữ chuồng ngựa sạch sẽ và làm quen với chú ngựa diễn trong suốt thời gian học.</a:t>
            </a:r>
          </a:p>
          <a:p>
            <a:r>
              <a:rPr lang="en-US" sz="5400" b="1">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78"/>
                                        </p:tgtEl>
                                        <p:attrNameLst>
                                          <p:attrName>style.visibility</p:attrName>
                                        </p:attrNameLst>
                                      </p:cBhvr>
                                      <p:to>
                                        <p:strVal val="visible"/>
                                      </p:to>
                                    </p:set>
                                    <p:anim calcmode="discrete" valueType="clr">
                                      <p:cBhvr override="childStyle">
                                        <p:cTn id="7" dur="80"/>
                                        <p:tgtEl>
                                          <p:spTgt spid="747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78"/>
                                        </p:tgtEl>
                                        <p:attrNameLst>
                                          <p:attrName>fillcolor</p:attrName>
                                        </p:attrNameLst>
                                      </p:cBhvr>
                                      <p:tavLst>
                                        <p:tav tm="0">
                                          <p:val>
                                            <p:clrVal>
                                              <a:schemeClr val="accent2"/>
                                            </p:clrVal>
                                          </p:val>
                                        </p:tav>
                                        <p:tav tm="50000">
                                          <p:val>
                                            <p:clrVal>
                                              <a:schemeClr val="hlink"/>
                                            </p:clrVal>
                                          </p:val>
                                        </p:tav>
                                      </p:tavLst>
                                    </p:anim>
                                    <p:set>
                                      <p:cBhvr>
                                        <p:cTn id="9" dur="80"/>
                                        <p:tgtEl>
                                          <p:spTgt spid="747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78" name="Text Box 26"/>
          <p:cNvSpPr txBox="1">
            <a:spLocks noChangeArrowheads="1"/>
          </p:cNvSpPr>
          <p:nvPr/>
        </p:nvSpPr>
        <p:spPr bwMode="auto">
          <a:xfrm>
            <a:off x="457201" y="1081123"/>
            <a:ext cx="10962005" cy="2620033"/>
          </a:xfrm>
          <a:prstGeom prst="rect">
            <a:avLst/>
          </a:prstGeom>
          <a:noFill/>
          <a:ln w="9525">
            <a:noFill/>
            <a:miter lim="800000"/>
            <a:headEnd/>
            <a:tailEnd/>
          </a:ln>
        </p:spPr>
        <p:txBody>
          <a:bodyPr wrap="square">
            <a:spAutoFit/>
          </a:bodyPr>
          <a:lstStyle/>
          <a:p>
            <a:r>
              <a:rPr lang="en-US" sz="5400" b="1">
                <a:cs typeface="Arial" charset="0"/>
              </a:rPr>
              <a:t>    Về sau, Va-li -a trỏe thành một diễn viên như em hằng mong 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78"/>
                                        </p:tgtEl>
                                        <p:attrNameLst>
                                          <p:attrName>style.visibility</p:attrName>
                                        </p:attrNameLst>
                                      </p:cBhvr>
                                      <p:to>
                                        <p:strVal val="visible"/>
                                      </p:to>
                                    </p:set>
                                    <p:anim calcmode="discrete" valueType="clr">
                                      <p:cBhvr override="childStyle">
                                        <p:cTn id="7" dur="80"/>
                                        <p:tgtEl>
                                          <p:spTgt spid="747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78"/>
                                        </p:tgtEl>
                                        <p:attrNameLst>
                                          <p:attrName>fillcolor</p:attrName>
                                        </p:attrNameLst>
                                      </p:cBhvr>
                                      <p:tavLst>
                                        <p:tav tm="0">
                                          <p:val>
                                            <p:clrVal>
                                              <a:schemeClr val="accent2"/>
                                            </p:clrVal>
                                          </p:val>
                                        </p:tav>
                                        <p:tav tm="50000">
                                          <p:val>
                                            <p:clrVal>
                                              <a:schemeClr val="hlink"/>
                                            </p:clrVal>
                                          </p:val>
                                        </p:tav>
                                      </p:tavLst>
                                    </p:anim>
                                    <p:set>
                                      <p:cBhvr>
                                        <p:cTn id="9" dur="80"/>
                                        <p:tgtEl>
                                          <p:spTgt spid="747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êu đề 1"/>
          <p:cNvSpPr>
            <a:spLocks noGrp="1"/>
          </p:cNvSpPr>
          <p:nvPr>
            <p:ph type="title"/>
          </p:nvPr>
        </p:nvSpPr>
        <p:spPr/>
        <p:txBody>
          <a:bodyPr/>
          <a:lstStyle/>
          <a:p>
            <a:pPr eaLnBrk="1" hangingPunct="1"/>
            <a:endParaRPr lang="en-US"/>
          </a:p>
        </p:txBody>
      </p:sp>
      <p:pic>
        <p:nvPicPr>
          <p:cNvPr id="16387" name="Picture 17"/>
          <p:cNvPicPr>
            <a:picLocks noGrp="1" noChangeAspect="1" noChangeArrowheads="1"/>
          </p:cNvPicPr>
          <p:nvPr>
            <p:ph idx="1"/>
          </p:nvPr>
        </p:nvPicPr>
        <p:blipFill>
          <a:blip r:embed="rId2">
            <a:clrChange>
              <a:clrFrom>
                <a:srgbClr val="8A879A"/>
              </a:clrFrom>
              <a:clrTo>
                <a:srgbClr val="8A879A">
                  <a:alpha val="0"/>
                </a:srgbClr>
              </a:clrTo>
            </a:clrChange>
            <a:lum bright="24000" contrast="30000"/>
          </a:blip>
          <a:srcRect/>
          <a:stretch>
            <a:fillRect/>
          </a:stretch>
        </p:blipFill>
        <p:spPr>
          <a:xfrm>
            <a:off x="171293" y="231669"/>
            <a:ext cx="11418728" cy="6486737"/>
          </a:xfrm>
          <a:noFill/>
          <a:ln w="38100" cmpd="dbl">
            <a:solidFill>
              <a:srgbClr val="0066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11"/>
          <p:cNvSpPr txBox="1">
            <a:spLocks noChangeArrowheads="1"/>
          </p:cNvSpPr>
          <p:nvPr/>
        </p:nvSpPr>
        <p:spPr bwMode="auto">
          <a:xfrm>
            <a:off x="152400" y="154448"/>
            <a:ext cx="11430000" cy="6908779"/>
          </a:xfrm>
          <a:prstGeom prst="rect">
            <a:avLst/>
          </a:prstGeom>
          <a:noFill/>
          <a:ln w="9525">
            <a:noFill/>
            <a:miter lim="800000"/>
            <a:headEnd/>
            <a:tailEnd/>
          </a:ln>
        </p:spPr>
        <p:txBody>
          <a:bodyPr>
            <a:spAutoFit/>
          </a:bodyPr>
          <a:lstStyle/>
          <a:p>
            <a:pPr>
              <a:spcBef>
                <a:spcPts val="0"/>
              </a:spcBef>
            </a:pPr>
            <a:r>
              <a:rPr lang="en-US" sz="5400" b="1">
                <a:solidFill>
                  <a:srgbClr val="0000CC"/>
                </a:solidFill>
                <a:cs typeface="Arial" charset="0"/>
              </a:rPr>
              <a:t>Đoạn 1:</a:t>
            </a:r>
            <a:r>
              <a:rPr lang="en-US" sz="5400" b="1">
                <a:cs typeface="Arial" charset="0"/>
              </a:rPr>
              <a:t> </a:t>
            </a:r>
          </a:p>
          <a:p>
            <a:pPr>
              <a:spcBef>
                <a:spcPts val="0"/>
              </a:spcBef>
            </a:pPr>
            <a:r>
              <a:rPr lang="en-US" sz="5400" b="1">
                <a:solidFill>
                  <a:srgbClr val="006600"/>
                </a:solidFill>
                <a:cs typeface="Arial" charset="0"/>
              </a:rPr>
              <a:t>   </a:t>
            </a:r>
            <a:r>
              <a:rPr lang="en-US" sz="5400" b="1" spc="-100">
                <a:solidFill>
                  <a:srgbClr val="006600"/>
                </a:solidFill>
                <a:cs typeface="Arial" charset="0"/>
              </a:rPr>
              <a:t> </a:t>
            </a:r>
            <a:r>
              <a:rPr lang="en-US" sz="5400" b="1" spc="-100">
                <a:solidFill>
                  <a:srgbClr val="FF0000"/>
                </a:solidFill>
                <a:cs typeface="Arial" charset="0"/>
              </a:rPr>
              <a:t>Mùa xuân năm ấy, cô bé Va-li-a 11 tuổi được bố mẹ đưa đi xem xiếc.</a:t>
            </a:r>
            <a:br>
              <a:rPr lang="en-US" sz="5400" b="1">
                <a:solidFill>
                  <a:srgbClr val="006600"/>
                </a:solidFill>
                <a:cs typeface="Arial" charset="0"/>
              </a:rPr>
            </a:br>
            <a:r>
              <a:rPr lang="en-US" sz="5400" b="1">
                <a:solidFill>
                  <a:srgbClr val="006600"/>
                </a:solidFill>
                <a:cs typeface="Arial" charset="0"/>
              </a:rPr>
              <a:t>    Chương trình xiếc hôm ấy hay tuyệt, nhưng Va – li – a thích hơn cả là  tiết mục cô gái xinh đẹp vừa phi ngựa vừa đánh đàn,…</a:t>
            </a:r>
            <a:endParaRPr lang="en-US" sz="5400" b="1">
              <a:solidFill>
                <a:srgbClr val="0000FF"/>
              </a:solidFill>
              <a:cs typeface="Arial" charset="0"/>
            </a:endParaRPr>
          </a:p>
        </p:txBody>
      </p:sp>
    </p:spTree>
  </p:cSld>
  <p:clrMapOvr>
    <a:masterClrMapping/>
  </p:clrMapOvr>
  <p:transition spd="med">
    <p:checker dir="vert"/>
  </p:transition>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1310</Words>
  <Application>Microsoft Office PowerPoint</Application>
  <PresentationFormat>Custom</PresentationFormat>
  <Paragraphs>78</Paragraphs>
  <Slides>36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Impact</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 Bich</cp:lastModifiedBy>
  <cp:revision>91</cp:revision>
  <dcterms:created xsi:type="dcterms:W3CDTF">2009-10-23T06:49:13Z</dcterms:created>
  <dcterms:modified xsi:type="dcterms:W3CDTF">2020-08-14T14:05:23Z</dcterms:modified>
</cp:coreProperties>
</file>