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606" r:id="rId2"/>
    <p:sldId id="607" r:id="rId3"/>
    <p:sldId id="382" r:id="rId4"/>
    <p:sldId id="371" r:id="rId5"/>
    <p:sldId id="489" r:id="rId6"/>
    <p:sldId id="562" r:id="rId7"/>
    <p:sldId id="490" r:id="rId8"/>
    <p:sldId id="564" r:id="rId9"/>
    <p:sldId id="565" r:id="rId10"/>
    <p:sldId id="491" r:id="rId11"/>
    <p:sldId id="566" r:id="rId12"/>
    <p:sldId id="567" r:id="rId13"/>
    <p:sldId id="568" r:id="rId14"/>
    <p:sldId id="570" r:id="rId15"/>
    <p:sldId id="571" r:id="rId16"/>
    <p:sldId id="507" r:id="rId17"/>
    <p:sldId id="508" r:id="rId18"/>
    <p:sldId id="501" r:id="rId19"/>
    <p:sldId id="592" r:id="rId20"/>
    <p:sldId id="593" r:id="rId21"/>
    <p:sldId id="597" r:id="rId22"/>
    <p:sldId id="594" r:id="rId23"/>
    <p:sldId id="573" r:id="rId24"/>
    <p:sldId id="595" r:id="rId25"/>
    <p:sldId id="596" r:id="rId26"/>
    <p:sldId id="603" r:id="rId27"/>
    <p:sldId id="605" r:id="rId28"/>
    <p:sldId id="600" r:id="rId29"/>
    <p:sldId id="601" r:id="rId30"/>
    <p:sldId id="599" r:id="rId31"/>
    <p:sldId id="576" r:id="rId32"/>
    <p:sldId id="575" r:id="rId33"/>
    <p:sldId id="577" r:id="rId34"/>
    <p:sldId id="578" r:id="rId35"/>
    <p:sldId id="582" r:id="rId36"/>
    <p:sldId id="579" r:id="rId37"/>
    <p:sldId id="583" r:id="rId38"/>
    <p:sldId id="584" r:id="rId39"/>
    <p:sldId id="585" r:id="rId40"/>
    <p:sldId id="586" r:id="rId41"/>
    <p:sldId id="602" r:id="rId42"/>
    <p:sldId id="487" r:id="rId43"/>
    <p:sldId id="604" r:id="rId44"/>
    <p:sldId id="41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841"/>
    <a:srgbClr val="0000CC"/>
    <a:srgbClr val="5CC727"/>
    <a:srgbClr val="CC0099"/>
    <a:srgbClr val="3AE731"/>
    <a:srgbClr val="F68B32"/>
    <a:srgbClr val="0CC43C"/>
    <a:srgbClr val="008000"/>
    <a:srgbClr val="24CA40"/>
    <a:srgbClr val="8C2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3" autoAdjust="0"/>
    <p:restoredTop sz="93250" autoAdjust="0"/>
  </p:normalViewPr>
  <p:slideViewPr>
    <p:cSldViewPr>
      <p:cViewPr varScale="1">
        <p:scale>
          <a:sx n="68" d="100"/>
          <a:sy n="68" d="100"/>
        </p:scale>
        <p:origin x="152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B105B-47CB-4045-9AF3-8F3763B9EA98}" type="slidenum">
              <a:rPr lang="en-US"/>
              <a:pPr/>
              <a:t>16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B105B-47CB-4045-9AF3-8F3763B9EA98}" type="slidenum">
              <a:rPr lang="en-US"/>
              <a:pPr/>
              <a:t>17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20"/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7086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làm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văn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kern="1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609602" y="2819400"/>
            <a:ext cx="8077201" cy="5181600"/>
          </a:xfrm>
          <a:prstGeom prst="rect">
            <a:avLst/>
          </a:prstGeom>
        </p:spPr>
        <p:txBody>
          <a:bodyPr wrap="none" lIns="91430" tIns="45714" rIns="91430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xây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văn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cây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cối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algn="ctr">
              <a:defRPr/>
            </a:pP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>
              <a:defRPr/>
            </a:pP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410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410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102" name="Picture 2" descr="Bemu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556260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Bemu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5562600"/>
            <a:ext cx="198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" descr="Bemu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5638801"/>
            <a:ext cx="1905000" cy="98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-1"/>
          <p:cNvPicPr>
            <a:picLocks noChangeAspect="1" noChangeArrowheads="1"/>
          </p:cNvPicPr>
          <p:nvPr/>
        </p:nvPicPr>
        <p:blipFill rotWithShape="1"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4938" r="3300" b="4938"/>
          <a:stretch/>
        </p:blipFill>
        <p:spPr bwMode="auto">
          <a:xfrm>
            <a:off x="0" y="0"/>
            <a:ext cx="919201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045285"/>
            <a:ext cx="80772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200" dirty="0">
                <a:latin typeface="+mj-lt"/>
              </a:rPr>
              <a:t>b) </a:t>
            </a:r>
            <a:r>
              <a:rPr lang="en-US" sz="4200" dirty="0" err="1"/>
              <a:t>Em</a:t>
            </a:r>
            <a:r>
              <a:rPr lang="en-US" sz="4200" dirty="0"/>
              <a:t> </a:t>
            </a:r>
            <a:r>
              <a:rPr lang="en-US" sz="4200" dirty="0" err="1"/>
              <a:t>rất</a:t>
            </a:r>
            <a:r>
              <a:rPr lang="en-US" sz="4200" dirty="0"/>
              <a:t> </a:t>
            </a:r>
            <a:r>
              <a:rPr lang="en-US" sz="4200" dirty="0" err="1"/>
              <a:t>thích</a:t>
            </a:r>
            <a:r>
              <a:rPr lang="en-US" sz="4200" dirty="0"/>
              <a:t> </a:t>
            </a:r>
            <a:r>
              <a:rPr lang="en-US" sz="4200" dirty="0" err="1"/>
              <a:t>cây</a:t>
            </a:r>
            <a:r>
              <a:rPr lang="en-US" sz="4200" dirty="0"/>
              <a:t> </a:t>
            </a:r>
            <a:r>
              <a:rPr lang="en-US" sz="4200" dirty="0" err="1"/>
              <a:t>phượng</a:t>
            </a:r>
            <a:r>
              <a:rPr lang="en-US" sz="4200" dirty="0"/>
              <a:t>, </a:t>
            </a:r>
            <a:r>
              <a:rPr lang="en-US" sz="4200" dirty="0" err="1"/>
              <a:t>vì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phượng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chẳng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những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cho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chúng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em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bóng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mát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để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vui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chơi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mà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còn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làm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tăng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thêm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vẻ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đẹp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của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trường</a:t>
            </a:r>
            <a:r>
              <a:rPr lang="en-US" sz="4200" dirty="0">
                <a:latin typeface="+mj-lt"/>
              </a:rPr>
              <a:t> </a:t>
            </a:r>
            <a:r>
              <a:rPr lang="en-US" sz="4200" dirty="0" err="1">
                <a:latin typeface="+mj-lt"/>
              </a:rPr>
              <a:t>em</a:t>
            </a:r>
            <a:r>
              <a:rPr lang="en-US" sz="4200" dirty="0">
                <a:latin typeface="+mj-lt"/>
              </a:rPr>
              <a:t>. 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(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Đề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bài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: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Tả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cây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phượng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ở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sân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trường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200" i="1" dirty="0" err="1">
                <a:solidFill>
                  <a:srgbClr val="0000FF"/>
                </a:solidFill>
                <a:latin typeface="+mj-lt"/>
              </a:rPr>
              <a:t>em</a:t>
            </a:r>
            <a:r>
              <a:rPr lang="en-US" sz="4200" i="1" dirty="0">
                <a:solidFill>
                  <a:srgbClr val="0000FF"/>
                </a:solidFill>
                <a:latin typeface="+mj-lt"/>
              </a:rPr>
              <a:t>.</a:t>
            </a:r>
            <a:r>
              <a:rPr lang="en-US" sz="4200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64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5800" y="2006600"/>
            <a:ext cx="7772400" cy="31496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=&gt; Nêu được </a:t>
            </a:r>
            <a:r>
              <a:rPr lang="en-US" sz="4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ích lợi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 cây và </a:t>
            </a:r>
            <a:r>
              <a:rPr lang="en-US" sz="4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tình cảm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 người tả đối với cây.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28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6868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 flipH="1">
            <a:off x="304801" y="381000"/>
            <a:ext cx="6096001" cy="5486400"/>
          </a:xfrm>
          <a:prstGeom prst="cloudCallout">
            <a:avLst>
              <a:gd name="adj1" fmla="val -82056"/>
              <a:gd name="adj2" fmla="val 56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2" y="988837"/>
            <a:ext cx="451856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>
                <a:solidFill>
                  <a:srgbClr val="F96841"/>
                </a:solidFill>
                <a:latin typeface="+mj-lt"/>
                <a:ea typeface="HP001 5Ha" pitchFamily="34" charset="-127"/>
              </a:rPr>
              <a:t>Có mấy cách kết bài trong bài văn miêu tả cây cối ?</a:t>
            </a:r>
          </a:p>
        </p:txBody>
      </p:sp>
    </p:spTree>
    <p:extLst>
      <p:ext uri="{BB962C8B-B14F-4D97-AF65-F5344CB8AC3E}">
        <p14:creationId xmlns:p14="http://schemas.microsoft.com/office/powerpoint/2010/main" val="21950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28870"/>
              </p:ext>
            </p:extLst>
          </p:nvPr>
        </p:nvGraphicFramePr>
        <p:xfrm>
          <a:off x="-12700" y="-3"/>
          <a:ext cx="9156699" cy="68780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0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5119">
                <a:tc>
                  <a:txBody>
                    <a:bodyPr/>
                    <a:lstStyle/>
                    <a:p>
                      <a:pPr algn="ctr"/>
                      <a:r>
                        <a:rPr lang="en-US" sz="590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5900" baseline="0">
                          <a:solidFill>
                            <a:schemeClr val="tx1"/>
                          </a:solidFill>
                        </a:rPr>
                        <a:t> bài không </a:t>
                      </a:r>
                    </a:p>
                    <a:p>
                      <a:pPr algn="ctr"/>
                      <a:r>
                        <a:rPr lang="en-US" sz="5900" baseline="0">
                          <a:solidFill>
                            <a:schemeClr val="tx1"/>
                          </a:solidFill>
                        </a:rPr>
                        <a:t>mở rộng</a:t>
                      </a:r>
                      <a:endParaRPr lang="en-US" sz="59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90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5900" baseline="0">
                          <a:solidFill>
                            <a:schemeClr val="tx1"/>
                          </a:solidFill>
                        </a:rPr>
                        <a:t> bài mở rộng</a:t>
                      </a:r>
                      <a:endParaRPr lang="en-US" sz="59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88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500"/>
                        <a:t>Nêu cảm nghĩ của người tả đối với cây.</a:t>
                      </a:r>
                      <a:endParaRPr lang="en-US" sz="55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500"/>
                        <a:t>Nói lên được tình cảm, ích lợi, cảm nghĩ của người tả đối với cây.</a:t>
                      </a:r>
                      <a:endParaRPr lang="en-US" sz="5500" b="0">
                        <a:latin typeface="+mj-lt"/>
                        <a:cs typeface="Times New Roman" pitchFamily="18" charset="0"/>
                      </a:endParaRPr>
                    </a:p>
                  </a:txBody>
                  <a:tcPr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7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-25400"/>
            <a:ext cx="8534400" cy="597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     2. </a:t>
            </a:r>
            <a:r>
              <a:rPr lang="en-US" sz="4200" dirty="0" err="1">
                <a:solidFill>
                  <a:srgbClr val="0000CC"/>
                </a:solidFill>
              </a:rPr>
              <a:t>Quan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sát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một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số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cây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mà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em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yêu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thích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và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cho</a:t>
            </a:r>
            <a:r>
              <a:rPr lang="en-US" sz="4200" dirty="0">
                <a:solidFill>
                  <a:srgbClr val="0000CC"/>
                </a:solidFill>
              </a:rPr>
              <a:t> </a:t>
            </a:r>
            <a:r>
              <a:rPr lang="en-US" sz="4200" dirty="0" err="1">
                <a:solidFill>
                  <a:srgbClr val="0000CC"/>
                </a:solidFill>
              </a:rPr>
              <a:t>biết</a:t>
            </a:r>
            <a:r>
              <a:rPr lang="en-US" sz="4200" dirty="0">
                <a:solidFill>
                  <a:srgbClr val="0000CC"/>
                </a:solidFill>
              </a:rPr>
              <a:t> :</a:t>
            </a:r>
          </a:p>
          <a:p>
            <a:pPr>
              <a:lnSpc>
                <a:spcPct val="130000"/>
              </a:lnSpc>
            </a:pPr>
            <a:r>
              <a:rPr lang="en-US" sz="4200" dirty="0"/>
              <a:t>a. </a:t>
            </a:r>
            <a:r>
              <a:rPr lang="en-US" sz="4200" dirty="0" err="1"/>
              <a:t>Cây</a:t>
            </a:r>
            <a:r>
              <a:rPr lang="en-US" sz="4200" dirty="0"/>
              <a:t> </a:t>
            </a:r>
            <a:r>
              <a:rPr lang="en-US" sz="4200" dirty="0" err="1"/>
              <a:t>đó</a:t>
            </a:r>
            <a:r>
              <a:rPr lang="en-US" sz="4200" dirty="0"/>
              <a:t> </a:t>
            </a:r>
            <a:r>
              <a:rPr lang="en-US" sz="4200" dirty="0" err="1"/>
              <a:t>là</a:t>
            </a:r>
            <a:r>
              <a:rPr lang="en-US" sz="4200" dirty="0"/>
              <a:t> </a:t>
            </a:r>
            <a:r>
              <a:rPr lang="en-US" sz="4200" dirty="0" err="1"/>
              <a:t>cây</a:t>
            </a:r>
            <a:r>
              <a:rPr lang="en-US" sz="4200" dirty="0"/>
              <a:t> </a:t>
            </a:r>
            <a:r>
              <a:rPr lang="en-US" sz="4200" dirty="0" err="1"/>
              <a:t>gì</a:t>
            </a:r>
            <a:r>
              <a:rPr lang="en-US" sz="4200" dirty="0"/>
              <a:t> ?</a:t>
            </a:r>
          </a:p>
          <a:p>
            <a:pPr>
              <a:lnSpc>
                <a:spcPct val="130000"/>
              </a:lnSpc>
            </a:pPr>
            <a:r>
              <a:rPr lang="en-US" sz="4200" dirty="0"/>
              <a:t>b. </a:t>
            </a:r>
            <a:r>
              <a:rPr lang="en-US" sz="4200" dirty="0" err="1"/>
              <a:t>Cây</a:t>
            </a:r>
            <a:r>
              <a:rPr lang="en-US" sz="4200" dirty="0"/>
              <a:t> </a:t>
            </a:r>
            <a:r>
              <a:rPr lang="en-US" sz="4200" dirty="0" err="1"/>
              <a:t>có</a:t>
            </a:r>
            <a:r>
              <a:rPr lang="en-US" sz="4200" dirty="0"/>
              <a:t> </a:t>
            </a:r>
            <a:r>
              <a:rPr lang="en-US" sz="4200" dirty="0" err="1"/>
              <a:t>ích</a:t>
            </a:r>
            <a:r>
              <a:rPr lang="en-US" sz="4200" dirty="0"/>
              <a:t> </a:t>
            </a:r>
            <a:r>
              <a:rPr lang="en-US" sz="4200" dirty="0" err="1"/>
              <a:t>lợi</a:t>
            </a:r>
            <a:r>
              <a:rPr lang="en-US" sz="4200" dirty="0"/>
              <a:t> </a:t>
            </a:r>
            <a:r>
              <a:rPr lang="en-US" sz="4200" dirty="0" err="1"/>
              <a:t>gì</a:t>
            </a:r>
            <a:r>
              <a:rPr lang="en-US" sz="4200" dirty="0"/>
              <a:t> ?</a:t>
            </a:r>
          </a:p>
          <a:p>
            <a:pPr>
              <a:lnSpc>
                <a:spcPct val="130000"/>
              </a:lnSpc>
            </a:pPr>
            <a:r>
              <a:rPr lang="en-US" sz="4200" dirty="0"/>
              <a:t>c. </a:t>
            </a:r>
            <a:r>
              <a:rPr lang="en-US" sz="4200" dirty="0" err="1"/>
              <a:t>Em</a:t>
            </a:r>
            <a:r>
              <a:rPr lang="en-US" sz="4200" dirty="0"/>
              <a:t> </a:t>
            </a:r>
            <a:r>
              <a:rPr lang="en-US" sz="4200" dirty="0" err="1"/>
              <a:t>yêu</a:t>
            </a:r>
            <a:r>
              <a:rPr lang="en-US" sz="4200" dirty="0"/>
              <a:t> </a:t>
            </a:r>
            <a:r>
              <a:rPr lang="en-US" sz="4200" dirty="0" err="1"/>
              <a:t>thích</a:t>
            </a:r>
            <a:r>
              <a:rPr lang="en-US" sz="4200" dirty="0"/>
              <a:t>, </a:t>
            </a:r>
            <a:r>
              <a:rPr lang="en-US" sz="4200" dirty="0" err="1"/>
              <a:t>gắn</a:t>
            </a:r>
            <a:r>
              <a:rPr lang="en-US" sz="4200" dirty="0"/>
              <a:t> </a:t>
            </a:r>
            <a:r>
              <a:rPr lang="en-US" sz="4200" dirty="0" err="1"/>
              <a:t>bó</a:t>
            </a:r>
            <a:r>
              <a:rPr lang="en-US" sz="4200" dirty="0"/>
              <a:t> </a:t>
            </a:r>
            <a:r>
              <a:rPr lang="en-US" sz="4200" dirty="0" err="1"/>
              <a:t>với</a:t>
            </a:r>
            <a:r>
              <a:rPr lang="en-US" sz="4200" dirty="0"/>
              <a:t> </a:t>
            </a:r>
            <a:r>
              <a:rPr lang="en-US" sz="4200" dirty="0" err="1"/>
              <a:t>cây</a:t>
            </a:r>
            <a:r>
              <a:rPr lang="en-US" sz="4200" dirty="0"/>
              <a:t> </a:t>
            </a:r>
            <a:r>
              <a:rPr lang="en-US" sz="4200" dirty="0" err="1"/>
              <a:t>dố</a:t>
            </a:r>
            <a:r>
              <a:rPr lang="en-US" sz="4200" dirty="0"/>
              <a:t> </a:t>
            </a:r>
            <a:r>
              <a:rPr lang="en-US" sz="4200" dirty="0" err="1"/>
              <a:t>như</a:t>
            </a:r>
            <a:r>
              <a:rPr lang="en-US" sz="4200" dirty="0"/>
              <a:t> </a:t>
            </a:r>
            <a:r>
              <a:rPr lang="en-US" sz="4200" dirty="0" err="1"/>
              <a:t>thế</a:t>
            </a:r>
            <a:r>
              <a:rPr lang="en-US" sz="4200" dirty="0"/>
              <a:t> </a:t>
            </a:r>
            <a:r>
              <a:rPr lang="en-US" sz="4200" dirty="0" err="1"/>
              <a:t>nào</a:t>
            </a:r>
            <a:r>
              <a:rPr lang="en-US" sz="4200" dirty="0"/>
              <a:t> ? </a:t>
            </a:r>
            <a:r>
              <a:rPr lang="en-US" sz="4200" dirty="0" err="1"/>
              <a:t>Em</a:t>
            </a:r>
            <a:r>
              <a:rPr lang="en-US" sz="4200" dirty="0"/>
              <a:t> </a:t>
            </a:r>
            <a:r>
              <a:rPr lang="en-US" sz="4200" dirty="0" err="1"/>
              <a:t>có</a:t>
            </a:r>
            <a:r>
              <a:rPr lang="en-US" sz="4200" dirty="0"/>
              <a:t> </a:t>
            </a:r>
            <a:r>
              <a:rPr lang="en-US" sz="4200" dirty="0" err="1"/>
              <a:t>cảm</a:t>
            </a:r>
            <a:r>
              <a:rPr lang="en-US" sz="4200" dirty="0"/>
              <a:t> </a:t>
            </a:r>
            <a:r>
              <a:rPr lang="en-US" sz="4200" dirty="0" err="1"/>
              <a:t>nghĩ</a:t>
            </a:r>
            <a:r>
              <a:rPr lang="en-US" sz="4200" dirty="0"/>
              <a:t> </a:t>
            </a:r>
            <a:r>
              <a:rPr lang="en-US" sz="4200" dirty="0" err="1"/>
              <a:t>gì</a:t>
            </a:r>
            <a:r>
              <a:rPr lang="en-US" sz="4200" dirty="0"/>
              <a:t> </a:t>
            </a:r>
            <a:r>
              <a:rPr lang="en-US" sz="4200" dirty="0" err="1"/>
              <a:t>về</a:t>
            </a:r>
            <a:r>
              <a:rPr lang="en-US" sz="4200" dirty="0"/>
              <a:t> </a:t>
            </a:r>
            <a:r>
              <a:rPr lang="en-US" sz="4200" dirty="0" err="1"/>
              <a:t>cây</a:t>
            </a:r>
            <a:r>
              <a:rPr lang="en-US" sz="42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16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783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57600" y="305435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9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KIỂM TRA BÀI CŨ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witch dir="r"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0"/>
            <a:ext cx="913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0368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57867"/>
            <a:ext cx="4990939" cy="39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89817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900" y="1412081"/>
            <a:ext cx="7861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200" dirty="0">
                <a:latin typeface="+mj-lt"/>
              </a:rPr>
              <a:t>3. </a:t>
            </a:r>
            <a:r>
              <a:rPr lang="en-US" sz="5200" dirty="0" err="1">
                <a:latin typeface="+mj-lt"/>
              </a:rPr>
              <a:t>Dựa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vào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các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câu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trả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lời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trên</a:t>
            </a:r>
            <a:r>
              <a:rPr lang="en-US" sz="5200" dirty="0">
                <a:latin typeface="+mj-lt"/>
              </a:rPr>
              <a:t>, </a:t>
            </a:r>
            <a:r>
              <a:rPr lang="en-US" sz="5200" dirty="0" err="1">
                <a:latin typeface="+mj-lt"/>
              </a:rPr>
              <a:t>hãy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viết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một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kết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bài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mở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rộng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cho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bài</a:t>
            </a:r>
            <a:r>
              <a:rPr lang="en-US" sz="5200" dirty="0">
                <a:latin typeface="+mj-lt"/>
              </a:rPr>
              <a:t> </a:t>
            </a:r>
            <a:r>
              <a:rPr lang="en-US" sz="5200" dirty="0" err="1">
                <a:latin typeface="+mj-lt"/>
              </a:rPr>
              <a:t>văn</a:t>
            </a:r>
            <a:r>
              <a:rPr lang="en-US" sz="5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60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44" y="787400"/>
            <a:ext cx="6435857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272203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1821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889843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LUYỆN TẬP XÂY DỰNG 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KẾT BÀI TRONG BÀI VĂN MIÊU TẢ CÂY CỐI</a:t>
            </a:r>
          </a:p>
        </p:txBody>
      </p:sp>
    </p:spTree>
    <p:extLst>
      <p:ext uri="{BB962C8B-B14F-4D97-AF65-F5344CB8AC3E}">
        <p14:creationId xmlns:p14="http://schemas.microsoft.com/office/powerpoint/2010/main" val="313407633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145262"/>
            <a:ext cx="8763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dirty="0">
                <a:solidFill>
                  <a:srgbClr val="0000CC"/>
                </a:solidFill>
                <a:latin typeface="+mj-lt"/>
              </a:rPr>
              <a:t>4.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Em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hãy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viết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kết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bài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mở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rộng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cho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một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trong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các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đề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tài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dưới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+mj-lt"/>
              </a:rPr>
              <a:t>đây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 :</a:t>
            </a:r>
          </a:p>
          <a:p>
            <a:pPr>
              <a:lnSpc>
                <a:spcPct val="130000"/>
              </a:lnSpc>
            </a:pPr>
            <a:r>
              <a:rPr lang="en-US" sz="4400" dirty="0">
                <a:latin typeface="+mj-lt"/>
              </a:rPr>
              <a:t>a) </a:t>
            </a:r>
            <a:r>
              <a:rPr lang="en-US" sz="4400" dirty="0" err="1">
                <a:latin typeface="+mj-lt"/>
              </a:rPr>
              <a:t>Cây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tre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làng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quê</a:t>
            </a:r>
            <a:r>
              <a:rPr lang="en-US" sz="4400" dirty="0">
                <a:latin typeface="+mj-lt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4400" dirty="0">
                <a:latin typeface="+mj-lt"/>
              </a:rPr>
              <a:t>b) </a:t>
            </a:r>
            <a:r>
              <a:rPr lang="en-US" sz="4400" dirty="0" err="1">
                <a:latin typeface="+mj-lt"/>
              </a:rPr>
              <a:t>Cây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tràm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quê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em</a:t>
            </a:r>
            <a:r>
              <a:rPr lang="en-US" sz="4400" dirty="0">
                <a:latin typeface="+mj-lt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4400" dirty="0">
                <a:latin typeface="+mj-lt"/>
              </a:rPr>
              <a:t>c) </a:t>
            </a:r>
            <a:r>
              <a:rPr lang="en-US" sz="4400" dirty="0" err="1">
                <a:latin typeface="+mj-lt"/>
              </a:rPr>
              <a:t>Cây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cổ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thụ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làng</a:t>
            </a:r>
            <a:r>
              <a:rPr lang="en-US" sz="4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9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752600"/>
            <a:ext cx="8001000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5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1. </a:t>
            </a:r>
            <a:r>
              <a:rPr lang="en-US" sz="5400" dirty="0" err="1">
                <a:solidFill>
                  <a:srgbClr val="0000CC"/>
                </a:solidFill>
              </a:rPr>
              <a:t>Có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thể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dùng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các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câu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sau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để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kết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bài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không</a:t>
            </a:r>
            <a:r>
              <a:rPr lang="en-US" sz="5400" dirty="0">
                <a:solidFill>
                  <a:srgbClr val="0000CC"/>
                </a:solidFill>
              </a:rPr>
              <a:t> ? </a:t>
            </a:r>
            <a:r>
              <a:rPr lang="en-US" sz="5400" dirty="0" err="1">
                <a:solidFill>
                  <a:srgbClr val="0000CC"/>
                </a:solidFill>
              </a:rPr>
              <a:t>Vì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en-US" sz="5400" dirty="0" err="1">
                <a:solidFill>
                  <a:srgbClr val="0000CC"/>
                </a:solidFill>
              </a:rPr>
              <a:t>sao</a:t>
            </a:r>
            <a:r>
              <a:rPr lang="en-US" sz="5400" dirty="0">
                <a:solidFill>
                  <a:srgbClr val="0000CC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271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44" y="787400"/>
            <a:ext cx="6435857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656170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09800" y="282714"/>
            <a:ext cx="495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Gợi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ý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nhận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xét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1103788"/>
            <a:ext cx="800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>
                <a:latin typeface="+mj-lt"/>
              </a:rPr>
              <a:t>+ Kết bài đã đúng yêu cầu chưa 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200" y="2036049"/>
            <a:ext cx="80772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>
                <a:latin typeface="+mj-lt"/>
              </a:rPr>
              <a:t>+ </a:t>
            </a:r>
            <a:r>
              <a:rPr lang="en-US" sz="4200">
                <a:latin typeface="+mj-lt"/>
                <a:cs typeface="Times New Roman" pitchFamily="18" charset="0"/>
              </a:rPr>
              <a:t>Bạn đã nêu lên được ích lợi của cây và tình cảm của mình đối với cây chưa ?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4245731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>
                <a:latin typeface="+mj-lt"/>
              </a:rPr>
              <a:t>+ </a:t>
            </a:r>
            <a:r>
              <a:rPr lang="en-US" sz="4200">
                <a:latin typeface="+mj-lt"/>
                <a:cs typeface="Times New Roman" pitchFamily="18" charset="0"/>
              </a:rPr>
              <a:t>Cách diễn đạt, dùng từ, chính tả... của bạn đúng chưa ?</a:t>
            </a:r>
          </a:p>
        </p:txBody>
      </p:sp>
    </p:spTree>
    <p:extLst>
      <p:ext uri="{BB962C8B-B14F-4D97-AF65-F5344CB8AC3E}">
        <p14:creationId xmlns:p14="http://schemas.microsoft.com/office/powerpoint/2010/main" val="23848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90600" y="4196477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Củng</a:t>
            </a:r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 </a:t>
            </a:r>
            <a:r>
              <a:rPr lang="en-US" sz="8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cố</a:t>
            </a:r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, </a:t>
            </a:r>
            <a:r>
              <a:rPr lang="en-US" sz="8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dặn</a:t>
            </a:r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 </a:t>
            </a:r>
            <a:r>
              <a:rPr lang="en-US" sz="8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dò</a:t>
            </a:r>
            <a:endParaRPr lang="en-US" sz="8000" b="1" dirty="0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0319"/>
            <a:ext cx="9131300" cy="6866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5208588"/>
            <a:ext cx="400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54584"/>
            <a:ext cx="400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74148" y="3619541"/>
            <a:ext cx="302419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608486" y="6043922"/>
            <a:ext cx="407194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3733800"/>
            <a:ext cx="407194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5831314" y="5621646"/>
            <a:ext cx="407194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304800" y="2179760"/>
            <a:ext cx="25122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537222" y="5427848"/>
            <a:ext cx="25122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925357" y="1444195"/>
            <a:ext cx="25122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465086" y="5891521"/>
            <a:ext cx="25122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5706693" y="2895600"/>
            <a:ext cx="25122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8042077" y="2370931"/>
            <a:ext cx="317897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2043267" y="1529125"/>
            <a:ext cx="319088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2590800"/>
            <a:ext cx="25122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965368"/>
            <a:ext cx="4191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6324600" y="813422"/>
            <a:ext cx="4191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728943" y="512083"/>
            <a:ext cx="3143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5805516" y="1292423"/>
            <a:ext cx="188119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826370" y="584367"/>
            <a:ext cx="18931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546776" y="1064247"/>
            <a:ext cx="25122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999810" y="3816639"/>
            <a:ext cx="25241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2133600" y="1939495"/>
            <a:ext cx="6454931" cy="32004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7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09600"/>
            <a:ext cx="8077200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400">
                <a:latin typeface="+mj-lt"/>
              </a:rPr>
              <a:t>a) Rồi đây, đến ngày xa mái trường thân yêu, em sẽ mang theo nhiều kỉ niệm của thời thơ ấu bên gốc bàng thân thuộc của em. 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(Đề bài: </a:t>
            </a:r>
            <a:r>
              <a:rPr lang="en-US" sz="4400" i="1">
                <a:solidFill>
                  <a:srgbClr val="0000FF"/>
                </a:solidFill>
                <a:latin typeface="+mj-lt"/>
              </a:rPr>
              <a:t>Tả cây bàng ở sân trường em.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)</a:t>
            </a:r>
            <a:endParaRPr lang="en-US" sz="44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2580528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81001"/>
            <a:ext cx="80772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200">
                <a:latin typeface="+mj-lt"/>
              </a:rPr>
              <a:t>b) </a:t>
            </a:r>
            <a:r>
              <a:rPr lang="en-US" sz="4200"/>
              <a:t>Em rất thích cây phượng, vì</a:t>
            </a:r>
            <a:r>
              <a:rPr lang="en-US" sz="4200">
                <a:latin typeface="+mj-lt"/>
              </a:rPr>
              <a:t> phượng chẳng những cho chúng em bóng mát để vui chơi mà còn làm tăng thêm vẻ đẹp của trường em. </a:t>
            </a:r>
            <a:r>
              <a:rPr lang="en-US" sz="4200" i="1">
                <a:solidFill>
                  <a:srgbClr val="0000FF"/>
                </a:solidFill>
                <a:latin typeface="+mj-lt"/>
              </a:rPr>
              <a:t>(Đề bài : Tả cây phượng ở sân trường em.</a:t>
            </a:r>
            <a:r>
              <a:rPr lang="en-US" sz="4200">
                <a:solidFill>
                  <a:srgbClr val="0000FF"/>
                </a:solidFill>
                <a:latin typeface="+mj-lt"/>
              </a:rPr>
              <a:t>)</a:t>
            </a:r>
            <a:endParaRPr lang="en-US" sz="42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60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-2"/>
          <p:cNvPicPr>
            <a:picLocks noChangeAspect="1" noChangeArrowheads="1"/>
          </p:cNvPicPr>
          <p:nvPr/>
        </p:nvPicPr>
        <p:blipFill rotWithShape="1">
          <a:blip r:embed="rId2">
            <a:lum brigh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" t="3852" r="2361" b="3730"/>
          <a:stretch/>
        </p:blipFill>
        <p:spPr bwMode="auto">
          <a:xfrm>
            <a:off x="0" y="0"/>
            <a:ext cx="918864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82600"/>
            <a:ext cx="8077200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400">
                <a:latin typeface="+mj-lt"/>
              </a:rPr>
              <a:t>a) Rồi đây, đến ngày xa mái trường thân yêu, em sẽ mang theo nhiều kỉ niệm của thời thơ ấu bên gốc bàng thân thuộc của em. 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(Đề bài: </a:t>
            </a:r>
            <a:r>
              <a:rPr lang="en-US" sz="4400" i="1">
                <a:solidFill>
                  <a:srgbClr val="0000FF"/>
                </a:solidFill>
                <a:latin typeface="+mj-lt"/>
              </a:rPr>
              <a:t>Tả cây bàng ở sân trường em.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)</a:t>
            </a:r>
            <a:endParaRPr lang="en-US" sz="44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48200" y="304800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" y="3886200"/>
            <a:ext cx="571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7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5800" y="2311400"/>
            <a:ext cx="7772400" cy="2438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+mj-lt"/>
              </a:rPr>
              <a:t> =&gt;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Nêu được </a:t>
            </a:r>
            <a:r>
              <a:rPr lang="en-US" sz="4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tình cảm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 người tả với cây bàng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8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490</Words>
  <Application>Microsoft Office PowerPoint</Application>
  <PresentationFormat>On-screen Show (4:3)</PresentationFormat>
  <Paragraphs>38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HP001 5Ha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duong hang</cp:lastModifiedBy>
  <cp:revision>256</cp:revision>
  <dcterms:created xsi:type="dcterms:W3CDTF">2014-09-16T11:54:17Z</dcterms:created>
  <dcterms:modified xsi:type="dcterms:W3CDTF">2022-02-22T09:36:07Z</dcterms:modified>
</cp:coreProperties>
</file>