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58" r:id="rId2"/>
    <p:sldId id="318" r:id="rId3"/>
    <p:sldId id="359" r:id="rId4"/>
    <p:sldId id="372" r:id="rId5"/>
    <p:sldId id="351" r:id="rId6"/>
    <p:sldId id="352" r:id="rId7"/>
    <p:sldId id="360" r:id="rId8"/>
    <p:sldId id="349" r:id="rId9"/>
    <p:sldId id="361" r:id="rId10"/>
    <p:sldId id="362" r:id="rId11"/>
    <p:sldId id="338" r:id="rId12"/>
    <p:sldId id="337" r:id="rId13"/>
    <p:sldId id="335" r:id="rId14"/>
    <p:sldId id="363" r:id="rId15"/>
    <p:sldId id="340" r:id="rId16"/>
    <p:sldId id="371" r:id="rId17"/>
    <p:sldId id="350" r:id="rId18"/>
    <p:sldId id="369" r:id="rId19"/>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sz="2400" kern="1200">
        <a:solidFill>
          <a:schemeClr val="tx1"/>
        </a:solidFill>
        <a:latin typeface=".VnTime"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nTime"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nTime" pitchFamily="34" charset="0"/>
        <a:ea typeface="+mn-ea"/>
        <a:cs typeface="+mn-cs"/>
      </a:defRPr>
    </a:lvl5pPr>
    <a:lvl6pPr marL="2286000" algn="l" defTabSz="914400" rtl="0" eaLnBrk="1" latinLnBrk="0" hangingPunct="1">
      <a:defRPr sz="2400" kern="1200">
        <a:solidFill>
          <a:schemeClr val="tx1"/>
        </a:solidFill>
        <a:latin typeface=".VnTime" pitchFamily="34" charset="0"/>
        <a:ea typeface="+mn-ea"/>
        <a:cs typeface="+mn-cs"/>
      </a:defRPr>
    </a:lvl6pPr>
    <a:lvl7pPr marL="2743200" algn="l" defTabSz="914400" rtl="0" eaLnBrk="1" latinLnBrk="0" hangingPunct="1">
      <a:defRPr sz="2400" kern="1200">
        <a:solidFill>
          <a:schemeClr val="tx1"/>
        </a:solidFill>
        <a:latin typeface=".VnTime" pitchFamily="34" charset="0"/>
        <a:ea typeface="+mn-ea"/>
        <a:cs typeface="+mn-cs"/>
      </a:defRPr>
    </a:lvl7pPr>
    <a:lvl8pPr marL="3200400" algn="l" defTabSz="914400" rtl="0" eaLnBrk="1" latinLnBrk="0" hangingPunct="1">
      <a:defRPr sz="2400" kern="1200">
        <a:solidFill>
          <a:schemeClr val="tx1"/>
        </a:solidFill>
        <a:latin typeface=".VnTime" pitchFamily="34" charset="0"/>
        <a:ea typeface="+mn-ea"/>
        <a:cs typeface="+mn-cs"/>
      </a:defRPr>
    </a:lvl8pPr>
    <a:lvl9pPr marL="3657600" algn="l" defTabSz="914400" rtl="0" eaLnBrk="1" latinLnBrk="0" hangingPunct="1">
      <a:defRPr sz="2400"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0000"/>
    <a:srgbClr val="CCFF99"/>
    <a:srgbClr val="00FFCC"/>
    <a:srgbClr val="00FF00"/>
    <a:srgbClr val="FFFF00"/>
    <a:srgbClr val="66FFCC"/>
    <a:srgbClr val="FF33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4" autoAdjust="0"/>
    <p:restoredTop sz="94660"/>
  </p:normalViewPr>
  <p:slideViewPr>
    <p:cSldViewPr>
      <p:cViewPr varScale="1">
        <p:scale>
          <a:sx n="83" d="100"/>
          <a:sy n="83" d="100"/>
        </p:scale>
        <p:origin x="-1488"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B291D4E-D34B-4428-9BB8-1D9C65F07B74}" type="slidenum">
              <a:rPr lang="en-US" altLang="en-US"/>
              <a:pPr>
                <a:defRPr/>
              </a:pPr>
              <a:t>‹#›</a:t>
            </a:fld>
            <a:endParaRPr lang="en-US" altLang="en-US"/>
          </a:p>
        </p:txBody>
      </p:sp>
    </p:spTree>
    <p:extLst>
      <p:ext uri="{BB962C8B-B14F-4D97-AF65-F5344CB8AC3E}">
        <p14:creationId xmlns:p14="http://schemas.microsoft.com/office/powerpoint/2010/main" xmlns="" val="956685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nTime" pitchFamily="34" charset="0"/>
              </a:defRPr>
            </a:lvl1pPr>
            <a:lvl2pPr marL="742950" indent="-285750">
              <a:defRPr sz="2400">
                <a:solidFill>
                  <a:schemeClr val="tx1"/>
                </a:solidFill>
                <a:latin typeface=".VnTime" pitchFamily="34" charset="0"/>
              </a:defRPr>
            </a:lvl2pPr>
            <a:lvl3pPr marL="1143000" indent="-228600">
              <a:defRPr sz="2400">
                <a:solidFill>
                  <a:schemeClr val="tx1"/>
                </a:solidFill>
                <a:latin typeface=".VnTime" pitchFamily="34" charset="0"/>
              </a:defRPr>
            </a:lvl3pPr>
            <a:lvl4pPr marL="1600200" indent="-228600">
              <a:defRPr sz="2400">
                <a:solidFill>
                  <a:schemeClr val="tx1"/>
                </a:solidFill>
                <a:latin typeface=".VnTime" pitchFamily="34" charset="0"/>
              </a:defRPr>
            </a:lvl4pPr>
            <a:lvl5pPr marL="2057400" indent="-22860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fld id="{5CDCC0B7-64A3-43E9-B5DE-52A1848D5D5C}"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xmlns="" val="318263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nTime" pitchFamily="34" charset="0"/>
              </a:defRPr>
            </a:lvl1pPr>
            <a:lvl2pPr marL="742950" indent="-285750">
              <a:defRPr sz="2400">
                <a:solidFill>
                  <a:schemeClr val="tx1"/>
                </a:solidFill>
                <a:latin typeface=".VnTime" pitchFamily="34" charset="0"/>
              </a:defRPr>
            </a:lvl2pPr>
            <a:lvl3pPr marL="1143000" indent="-228600">
              <a:defRPr sz="2400">
                <a:solidFill>
                  <a:schemeClr val="tx1"/>
                </a:solidFill>
                <a:latin typeface=".VnTime" pitchFamily="34" charset="0"/>
              </a:defRPr>
            </a:lvl3pPr>
            <a:lvl4pPr marL="1600200" indent="-228600">
              <a:defRPr sz="2400">
                <a:solidFill>
                  <a:schemeClr val="tx1"/>
                </a:solidFill>
                <a:latin typeface=".VnTime" pitchFamily="34" charset="0"/>
              </a:defRPr>
            </a:lvl4pPr>
            <a:lvl5pPr marL="2057400" indent="-22860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fld id="{B0099932-4F8E-4132-85F5-218E2EB97E7C}" type="slidenum">
              <a:rPr lang="en-US" altLang="en-US" sz="1200">
                <a:latin typeface="Arial" panose="020B0604020202020204" pitchFamily="34" charset="0"/>
              </a:rPr>
              <a:pPr/>
              <a:t>14</a:t>
            </a:fld>
            <a:endParaRPr lang="en-US" altLang="en-US" sz="1200">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xmlns="" val="33062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F4A3BE-C7F7-4599-91BA-01AB583A85E8}" type="slidenum">
              <a:rPr lang="en-US" altLang="en-US"/>
              <a:pPr>
                <a:defRPr/>
              </a:pPr>
              <a:t>‹#›</a:t>
            </a:fld>
            <a:endParaRPr lang="en-US" altLang="en-US"/>
          </a:p>
        </p:txBody>
      </p:sp>
    </p:spTree>
    <p:extLst>
      <p:ext uri="{BB962C8B-B14F-4D97-AF65-F5344CB8AC3E}">
        <p14:creationId xmlns:p14="http://schemas.microsoft.com/office/powerpoint/2010/main" xmlns="" val="154877013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F4FD35-7759-4305-B038-E9A1BBBE3724}" type="slidenum">
              <a:rPr lang="en-US" altLang="en-US"/>
              <a:pPr>
                <a:defRPr/>
              </a:pPr>
              <a:t>‹#›</a:t>
            </a:fld>
            <a:endParaRPr lang="en-US" altLang="en-US"/>
          </a:p>
        </p:txBody>
      </p:sp>
    </p:spTree>
    <p:extLst>
      <p:ext uri="{BB962C8B-B14F-4D97-AF65-F5344CB8AC3E}">
        <p14:creationId xmlns:p14="http://schemas.microsoft.com/office/powerpoint/2010/main" xmlns="" val="10952706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AA90D4-AFA2-4D7D-A7A8-86E24FAEECDB}" type="slidenum">
              <a:rPr lang="en-US" altLang="en-US"/>
              <a:pPr>
                <a:defRPr/>
              </a:pPr>
              <a:t>‹#›</a:t>
            </a:fld>
            <a:endParaRPr lang="en-US" altLang="en-US"/>
          </a:p>
        </p:txBody>
      </p:sp>
    </p:spTree>
    <p:extLst>
      <p:ext uri="{BB962C8B-B14F-4D97-AF65-F5344CB8AC3E}">
        <p14:creationId xmlns:p14="http://schemas.microsoft.com/office/powerpoint/2010/main" xmlns="" val="33442323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711112-4143-4781-9E9D-9B5B0C9C67D3}" type="slidenum">
              <a:rPr lang="en-US" altLang="en-US"/>
              <a:pPr>
                <a:defRPr/>
              </a:pPr>
              <a:t>‹#›</a:t>
            </a:fld>
            <a:endParaRPr lang="en-US" altLang="en-US"/>
          </a:p>
        </p:txBody>
      </p:sp>
    </p:spTree>
    <p:extLst>
      <p:ext uri="{BB962C8B-B14F-4D97-AF65-F5344CB8AC3E}">
        <p14:creationId xmlns:p14="http://schemas.microsoft.com/office/powerpoint/2010/main" xmlns="" val="8303569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21381D-4A8D-481E-9A2B-5FFEB3789293}" type="slidenum">
              <a:rPr lang="en-US" altLang="en-US"/>
              <a:pPr>
                <a:defRPr/>
              </a:pPr>
              <a:t>‹#›</a:t>
            </a:fld>
            <a:endParaRPr lang="en-US" altLang="en-US"/>
          </a:p>
        </p:txBody>
      </p:sp>
    </p:spTree>
    <p:extLst>
      <p:ext uri="{BB962C8B-B14F-4D97-AF65-F5344CB8AC3E}">
        <p14:creationId xmlns:p14="http://schemas.microsoft.com/office/powerpoint/2010/main" xmlns="" val="12106503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0FFED8-7A96-4E1B-97C4-50D16B78CA39}" type="slidenum">
              <a:rPr lang="en-US" altLang="en-US"/>
              <a:pPr>
                <a:defRPr/>
              </a:pPr>
              <a:t>‹#›</a:t>
            </a:fld>
            <a:endParaRPr lang="en-US" altLang="en-US"/>
          </a:p>
        </p:txBody>
      </p:sp>
    </p:spTree>
    <p:extLst>
      <p:ext uri="{BB962C8B-B14F-4D97-AF65-F5344CB8AC3E}">
        <p14:creationId xmlns:p14="http://schemas.microsoft.com/office/powerpoint/2010/main" xmlns="" val="7421317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F7A5F9-C49D-40D7-B680-0FEF7293D7EA}" type="slidenum">
              <a:rPr lang="en-US" altLang="en-US"/>
              <a:pPr>
                <a:defRPr/>
              </a:pPr>
              <a:t>‹#›</a:t>
            </a:fld>
            <a:endParaRPr lang="en-US" altLang="en-US"/>
          </a:p>
        </p:txBody>
      </p:sp>
    </p:spTree>
    <p:extLst>
      <p:ext uri="{BB962C8B-B14F-4D97-AF65-F5344CB8AC3E}">
        <p14:creationId xmlns:p14="http://schemas.microsoft.com/office/powerpoint/2010/main" xmlns="" val="18250132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590B4B-657C-4591-A21A-12125945716D}" type="slidenum">
              <a:rPr lang="en-US" altLang="en-US"/>
              <a:pPr>
                <a:defRPr/>
              </a:pPr>
              <a:t>‹#›</a:t>
            </a:fld>
            <a:endParaRPr lang="en-US" altLang="en-US"/>
          </a:p>
        </p:txBody>
      </p:sp>
    </p:spTree>
    <p:extLst>
      <p:ext uri="{BB962C8B-B14F-4D97-AF65-F5344CB8AC3E}">
        <p14:creationId xmlns:p14="http://schemas.microsoft.com/office/powerpoint/2010/main" xmlns="" val="41629128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010EC0-9609-4AAF-900D-AD7CE808DBF2}" type="slidenum">
              <a:rPr lang="en-US" altLang="en-US"/>
              <a:pPr>
                <a:defRPr/>
              </a:pPr>
              <a:t>‹#›</a:t>
            </a:fld>
            <a:endParaRPr lang="en-US" altLang="en-US"/>
          </a:p>
        </p:txBody>
      </p:sp>
    </p:spTree>
    <p:extLst>
      <p:ext uri="{BB962C8B-B14F-4D97-AF65-F5344CB8AC3E}">
        <p14:creationId xmlns:p14="http://schemas.microsoft.com/office/powerpoint/2010/main" xmlns="" val="8538036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68E960-6065-4A52-8F13-00A55F333C26}" type="slidenum">
              <a:rPr lang="en-US" altLang="en-US"/>
              <a:pPr>
                <a:defRPr/>
              </a:pPr>
              <a:t>‹#›</a:t>
            </a:fld>
            <a:endParaRPr lang="en-US" altLang="en-US"/>
          </a:p>
        </p:txBody>
      </p:sp>
    </p:spTree>
    <p:extLst>
      <p:ext uri="{BB962C8B-B14F-4D97-AF65-F5344CB8AC3E}">
        <p14:creationId xmlns:p14="http://schemas.microsoft.com/office/powerpoint/2010/main" xmlns="" val="34901266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7DF595-5368-479C-9AD5-E946B2F20F4D}" type="slidenum">
              <a:rPr lang="en-US" altLang="en-US"/>
              <a:pPr>
                <a:defRPr/>
              </a:pPr>
              <a:t>‹#›</a:t>
            </a:fld>
            <a:endParaRPr lang="en-US" altLang="en-US"/>
          </a:p>
        </p:txBody>
      </p:sp>
    </p:spTree>
    <p:extLst>
      <p:ext uri="{BB962C8B-B14F-4D97-AF65-F5344CB8AC3E}">
        <p14:creationId xmlns:p14="http://schemas.microsoft.com/office/powerpoint/2010/main" xmlns="" val="41047245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FFF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931DB3FE-AC93-4E16-9676-6BFE1DBFE2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849.photobucket.com/albums/ab53/mr_perfect_9x/penciljpg.pn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nh"/>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WordArt 14"/>
          <p:cNvSpPr>
            <a:spLocks noChangeArrowheads="1" noChangeShapeType="1" noTextEdit="1"/>
          </p:cNvSpPr>
          <p:nvPr/>
        </p:nvSpPr>
        <p:spPr bwMode="auto">
          <a:xfrm>
            <a:off x="2438400" y="2133600"/>
            <a:ext cx="4572000" cy="121920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FF0000"/>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01613" y="5273675"/>
            <a:ext cx="8839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latin typeface="Calibri" panose="020F0502020204030204" pitchFamily="34" charset="0"/>
              </a:rPr>
              <a:t>         </a:t>
            </a:r>
            <a:r>
              <a:rPr lang="vi-VN" altLang="en-US" sz="2800">
                <a:latin typeface="Times New Roman" panose="02020603050405020304" pitchFamily="18" charset="0"/>
                <a:cs typeface="Times New Roman" panose="02020603050405020304" pitchFamily="18" charset="0"/>
              </a:rPr>
              <a:t>Hai đường thẳng AB và CD </a:t>
            </a:r>
            <a:r>
              <a:rPr lang="vi-VN" altLang="en-US" sz="2800" b="1">
                <a:solidFill>
                  <a:srgbClr val="FF0000"/>
                </a:solidFill>
                <a:latin typeface="Times New Roman" panose="02020603050405020304" pitchFamily="18" charset="0"/>
                <a:cs typeface="Times New Roman" panose="02020603050405020304" pitchFamily="18" charset="0"/>
              </a:rPr>
              <a:t>không song song </a:t>
            </a:r>
            <a:r>
              <a:rPr lang="vi-VN" altLang="en-US" sz="2800">
                <a:latin typeface="Times New Roman" panose="02020603050405020304" pitchFamily="18" charset="0"/>
                <a:cs typeface="Times New Roman" panose="02020603050405020304" pitchFamily="18" charset="0"/>
              </a:rPr>
              <a:t>với nhau vì  kéo dài hai đường thẳng</a:t>
            </a:r>
            <a:r>
              <a:rPr lang="en-US" altLang="en-US" sz="2800">
                <a:latin typeface="Times New Roman" panose="02020603050405020304" pitchFamily="18" charset="0"/>
                <a:cs typeface="Times New Roman" panose="02020603050405020304" pitchFamily="18" charset="0"/>
              </a:rPr>
              <a:t> này</a:t>
            </a:r>
            <a:r>
              <a:rPr lang="vi-VN" altLang="en-US" sz="2800">
                <a:latin typeface="Times New Roman" panose="02020603050405020304" pitchFamily="18" charset="0"/>
                <a:cs typeface="Times New Roman" panose="02020603050405020304" pitchFamily="18" charset="0"/>
              </a:rPr>
              <a:t> ta thấy chúng </a:t>
            </a:r>
            <a:r>
              <a:rPr lang="vi-VN" altLang="en-US" sz="2800" b="1">
                <a:solidFill>
                  <a:srgbClr val="FF0000"/>
                </a:solidFill>
                <a:latin typeface="Times New Roman" panose="02020603050405020304" pitchFamily="18" charset="0"/>
                <a:cs typeface="Times New Roman" panose="02020603050405020304" pitchFamily="18" charset="0"/>
              </a:rPr>
              <a:t>cắt nhau</a:t>
            </a:r>
            <a:r>
              <a:rPr lang="en-US" altLang="en-US" sz="2800">
                <a:latin typeface="Times New Roman" panose="02020603050405020304" pitchFamily="18" charset="0"/>
                <a:cs typeface="Times New Roman" panose="02020603050405020304" pitchFamily="18" charset="0"/>
              </a:rPr>
              <a:t>.</a:t>
            </a:r>
          </a:p>
        </p:txBody>
      </p:sp>
      <p:sp>
        <p:nvSpPr>
          <p:cNvPr id="11" name="Line 8"/>
          <p:cNvSpPr>
            <a:spLocks noChangeShapeType="1"/>
          </p:cNvSpPr>
          <p:nvPr/>
        </p:nvSpPr>
        <p:spPr bwMode="auto">
          <a:xfrm rot="20235910">
            <a:off x="571500" y="2386013"/>
            <a:ext cx="4953000" cy="8382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a:p>
        </p:txBody>
      </p:sp>
      <p:sp>
        <p:nvSpPr>
          <p:cNvPr id="12" name="Line 9"/>
          <p:cNvSpPr>
            <a:spLocks noChangeShapeType="1"/>
          </p:cNvSpPr>
          <p:nvPr/>
        </p:nvSpPr>
        <p:spPr bwMode="auto">
          <a:xfrm rot="20235910">
            <a:off x="647700" y="3763963"/>
            <a:ext cx="54102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a:p>
        </p:txBody>
      </p:sp>
      <p:sp>
        <p:nvSpPr>
          <p:cNvPr id="13317" name="Text Box 10"/>
          <p:cNvSpPr txBox="1">
            <a:spLocks noChangeArrowheads="1"/>
          </p:cNvSpPr>
          <p:nvPr/>
        </p:nvSpPr>
        <p:spPr bwMode="auto">
          <a:xfrm rot="-1364090">
            <a:off x="233363" y="2595563"/>
            <a:ext cx="533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A</a:t>
            </a:r>
          </a:p>
        </p:txBody>
      </p:sp>
      <p:sp>
        <p:nvSpPr>
          <p:cNvPr id="13318" name="Text Box 11"/>
          <p:cNvSpPr txBox="1">
            <a:spLocks noChangeArrowheads="1"/>
          </p:cNvSpPr>
          <p:nvPr/>
        </p:nvSpPr>
        <p:spPr bwMode="auto">
          <a:xfrm rot="-1364090">
            <a:off x="4543425" y="1604963"/>
            <a:ext cx="533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B</a:t>
            </a:r>
          </a:p>
        </p:txBody>
      </p:sp>
      <p:sp>
        <p:nvSpPr>
          <p:cNvPr id="13319" name="Text Box 12"/>
          <p:cNvSpPr txBox="1">
            <a:spLocks noChangeArrowheads="1"/>
          </p:cNvSpPr>
          <p:nvPr/>
        </p:nvSpPr>
        <p:spPr bwMode="auto">
          <a:xfrm rot="-1364090">
            <a:off x="1052513" y="4762500"/>
            <a:ext cx="533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C</a:t>
            </a:r>
          </a:p>
        </p:txBody>
      </p:sp>
      <p:sp>
        <p:nvSpPr>
          <p:cNvPr id="13320" name="Text Box 13"/>
          <p:cNvSpPr txBox="1">
            <a:spLocks noChangeArrowheads="1"/>
          </p:cNvSpPr>
          <p:nvPr/>
        </p:nvSpPr>
        <p:spPr bwMode="auto">
          <a:xfrm rot="-1364090">
            <a:off x="5259388" y="3108325"/>
            <a:ext cx="533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D</a:t>
            </a:r>
          </a:p>
        </p:txBody>
      </p:sp>
      <p:sp>
        <p:nvSpPr>
          <p:cNvPr id="17" name="Line 22"/>
          <p:cNvSpPr>
            <a:spLocks noChangeShapeType="1"/>
          </p:cNvSpPr>
          <p:nvPr/>
        </p:nvSpPr>
        <p:spPr bwMode="auto">
          <a:xfrm rot="20235910">
            <a:off x="5270500" y="1509713"/>
            <a:ext cx="3894138" cy="673100"/>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pPr algn="ctr" eaLnBrk="1" hangingPunct="1">
              <a:defRPr/>
            </a:pPr>
            <a:endParaRPr lang="en-US"/>
          </a:p>
        </p:txBody>
      </p:sp>
      <p:sp>
        <p:nvSpPr>
          <p:cNvPr id="18" name="Line 24"/>
          <p:cNvSpPr>
            <a:spLocks noChangeShapeType="1"/>
          </p:cNvSpPr>
          <p:nvPr/>
        </p:nvSpPr>
        <p:spPr bwMode="auto">
          <a:xfrm rot="20235910">
            <a:off x="5467350" y="2111375"/>
            <a:ext cx="3657600" cy="0"/>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pPr algn="ctr" eaLnBrk="1" hangingPunct="1">
              <a:defRPr/>
            </a:pPr>
            <a:endParaRPr lang="en-US"/>
          </a:p>
        </p:txBody>
      </p:sp>
      <p:sp>
        <p:nvSpPr>
          <p:cNvPr id="19" name="Line 25"/>
          <p:cNvSpPr>
            <a:spLocks noChangeShapeType="1"/>
          </p:cNvSpPr>
          <p:nvPr/>
        </p:nvSpPr>
        <p:spPr bwMode="auto">
          <a:xfrm rot="20235910">
            <a:off x="1912938" y="3079750"/>
            <a:ext cx="0" cy="12192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a:p>
        </p:txBody>
      </p:sp>
      <p:sp>
        <p:nvSpPr>
          <p:cNvPr id="20" name="Line 28"/>
          <p:cNvSpPr>
            <a:spLocks noChangeShapeType="1"/>
          </p:cNvSpPr>
          <p:nvPr/>
        </p:nvSpPr>
        <p:spPr bwMode="auto">
          <a:xfrm flipH="1" flipV="1">
            <a:off x="8712200" y="1404938"/>
            <a:ext cx="107950" cy="231775"/>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3" presetClass="path" presetSubtype="0" accel="50000" decel="50000" fill="hold" nodeType="clickEffect">
                                  <p:stCondLst>
                                    <p:cond delay="0"/>
                                  </p:stCondLst>
                                  <p:childTnLst>
                                    <p:animMotion origin="layout" path="M -1.38889E-6 4.6901E-6 L 0.74757 -0.33164 " pathEditMode="relative" rAng="0" ptsTypes="AA">
                                      <p:cBhvr>
                                        <p:cTn id="11" dur="2000" fill="hold"/>
                                        <p:tgtEl>
                                          <p:spTgt spid="19"/>
                                        </p:tgtEl>
                                        <p:attrNameLst>
                                          <p:attrName>ppt_x</p:attrName>
                                          <p:attrName>ppt_y</p:attrName>
                                        </p:attrNameLst>
                                      </p:cBhvr>
                                      <p:rCtr x="37378" y="-16582"/>
                                    </p:animMotion>
                                  </p:childTnLst>
                                </p:cTn>
                              </p:par>
                            </p:childTnLst>
                          </p:cTn>
                        </p:par>
                        <p:par>
                          <p:cTn id="12" fill="hold" nodeType="after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xit" presetSubtype="0" fill="hold" nodeType="clickEffect">
                                  <p:stCondLst>
                                    <p:cond delay="0"/>
                                  </p:stCondLst>
                                  <p:childTnLst>
                                    <p:animEffect transition="out" filter="fade">
                                      <p:cBhvr>
                                        <p:cTn id="22" dur="1000"/>
                                        <p:tgtEl>
                                          <p:spTgt spid="19"/>
                                        </p:tgtEl>
                                      </p:cBhvr>
                                    </p:animEffect>
                                    <p:anim calcmode="lin" valueType="num">
                                      <p:cBhvr>
                                        <p:cTn id="23" dur="1000"/>
                                        <p:tgtEl>
                                          <p:spTgt spid="19"/>
                                        </p:tgtEl>
                                        <p:attrNameLst>
                                          <p:attrName>ppt_x</p:attrName>
                                        </p:attrNameLst>
                                      </p:cBhvr>
                                      <p:tavLst>
                                        <p:tav tm="0">
                                          <p:val>
                                            <p:strVal val="ppt_x"/>
                                          </p:val>
                                        </p:tav>
                                        <p:tav tm="100000">
                                          <p:val>
                                            <p:strVal val="ppt_x"/>
                                          </p:val>
                                        </p:tav>
                                      </p:tavLst>
                                    </p:anim>
                                    <p:anim calcmode="lin" valueType="num">
                                      <p:cBhvr>
                                        <p:cTn id="24" dur="1000"/>
                                        <p:tgtEl>
                                          <p:spTgt spid="19"/>
                                        </p:tgtEl>
                                        <p:attrNameLst>
                                          <p:attrName>ppt_y</p:attrName>
                                        </p:attrNameLst>
                                      </p:cBhvr>
                                      <p:tavLst>
                                        <p:tav tm="0">
                                          <p:val>
                                            <p:strVal val="ppt_y"/>
                                          </p:val>
                                        </p:tav>
                                        <p:tav tm="100000">
                                          <p:val>
                                            <p:strVal val="ppt_y+.1"/>
                                          </p:val>
                                        </p:tav>
                                      </p:tavLst>
                                    </p:anim>
                                    <p:set>
                                      <p:cBhvr>
                                        <p:cTn id="25" dur="1" fill="hold">
                                          <p:stCondLst>
                                            <p:cond delay="999"/>
                                          </p:stCondLst>
                                        </p:cTn>
                                        <p:tgtEl>
                                          <p:spTgt spid="19"/>
                                        </p:tgtEl>
                                        <p:attrNameLst>
                                          <p:attrName>style.visibility</p:attrName>
                                        </p:attrNameLst>
                                      </p:cBhvr>
                                      <p:to>
                                        <p:strVal val="hidden"/>
                                      </p:to>
                                    </p:set>
                                  </p:childTnLst>
                                </p:cTn>
                              </p:par>
                              <p:par>
                                <p:cTn id="26" presetID="4" presetClass="entr" presetSubtype="16"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500"/>
                                        <p:tgtEl>
                                          <p:spTgt spid="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2000" fill="hold"/>
                                        <p:tgtEl>
                                          <p:spTgt spid="10"/>
                                        </p:tgtEl>
                                        <p:attrNameLst>
                                          <p:attrName>ppt_x</p:attrName>
                                        </p:attrNameLst>
                                      </p:cBhvr>
                                      <p:tavLst>
                                        <p:tav tm="0">
                                          <p:val>
                                            <p:strVal val="0-#ppt_w/2"/>
                                          </p:val>
                                        </p:tav>
                                        <p:tav tm="100000">
                                          <p:val>
                                            <p:strVal val="#ppt_x"/>
                                          </p:val>
                                        </p:tav>
                                      </p:tavLst>
                                    </p:anim>
                                    <p:anim calcmode="lin" valueType="num">
                                      <p:cBhvr additive="base">
                                        <p:cTn id="3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228600" y="1524000"/>
            <a:ext cx="2438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u="sng">
                <a:solidFill>
                  <a:schemeClr val="hlink"/>
                </a:solidFill>
                <a:latin typeface="Times New Roman" panose="02020603050405020304" pitchFamily="18" charset="0"/>
                <a:cs typeface="Times New Roman" panose="02020603050405020304" pitchFamily="18" charset="0"/>
              </a:rPr>
              <a:t>Bài 1</a:t>
            </a:r>
            <a:r>
              <a:rPr lang="en-US" altLang="en-US">
                <a:solidFill>
                  <a:schemeClr val="hlink"/>
                </a:solidFill>
                <a:latin typeface="Times New Roman" panose="02020603050405020304" pitchFamily="18" charset="0"/>
                <a:cs typeface="Times New Roman" panose="02020603050405020304" pitchFamily="18" charset="0"/>
              </a:rPr>
              <a:t>:</a:t>
            </a:r>
          </a:p>
        </p:txBody>
      </p:sp>
      <p:sp>
        <p:nvSpPr>
          <p:cNvPr id="117766" name="Text Box 6"/>
          <p:cNvSpPr txBox="1">
            <a:spLocks noChangeArrowheads="1"/>
          </p:cNvSpPr>
          <p:nvPr/>
        </p:nvSpPr>
        <p:spPr bwMode="auto">
          <a:xfrm>
            <a:off x="0" y="2133600"/>
            <a:ext cx="88392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a:solidFill>
                  <a:schemeClr val="hlink"/>
                </a:solidFill>
                <a:latin typeface="Times New Roman" panose="02020603050405020304" pitchFamily="18" charset="0"/>
                <a:cs typeface="Times New Roman" panose="02020603050405020304" pitchFamily="18" charset="0"/>
              </a:rPr>
              <a:t>a) Cho hình chữ nhật ABCD, AB và CD là một cặp cạnh song song với nhau. Hãy nêu tên từng cặp cạnh song song với nhau trong hình chữ nhật đó.</a:t>
            </a:r>
          </a:p>
        </p:txBody>
      </p:sp>
      <p:sp>
        <p:nvSpPr>
          <p:cNvPr id="117767" name="Rectangle 7"/>
          <p:cNvSpPr>
            <a:spLocks noChangeArrowheads="1"/>
          </p:cNvSpPr>
          <p:nvPr/>
        </p:nvSpPr>
        <p:spPr bwMode="auto">
          <a:xfrm>
            <a:off x="2546350" y="3854450"/>
            <a:ext cx="2755900" cy="1600200"/>
          </a:xfrm>
          <a:prstGeom prst="rect">
            <a:avLst/>
          </a:prstGeom>
          <a:solidFill>
            <a:schemeClr val="accent2"/>
          </a:solidFill>
          <a:ln w="19050">
            <a:solidFill>
              <a:srgbClr val="00FFCC"/>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VnTime" pitchFamily="34" charset="0"/>
            </a:endParaRPr>
          </a:p>
        </p:txBody>
      </p:sp>
      <p:sp>
        <p:nvSpPr>
          <p:cNvPr id="117768" name="Text Box 8"/>
          <p:cNvSpPr txBox="1">
            <a:spLocks noChangeArrowheads="1"/>
          </p:cNvSpPr>
          <p:nvPr/>
        </p:nvSpPr>
        <p:spPr bwMode="auto">
          <a:xfrm>
            <a:off x="1981200" y="3492500"/>
            <a:ext cx="28098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latin typeface=".VnTime" pitchFamily="34" charset="0"/>
              </a:rPr>
              <a:t>A</a:t>
            </a:r>
          </a:p>
        </p:txBody>
      </p:sp>
      <p:sp>
        <p:nvSpPr>
          <p:cNvPr id="117769" name="Text Box 9"/>
          <p:cNvSpPr txBox="1">
            <a:spLocks noChangeArrowheads="1"/>
          </p:cNvSpPr>
          <p:nvPr/>
        </p:nvSpPr>
        <p:spPr bwMode="auto">
          <a:xfrm>
            <a:off x="5357813" y="3473450"/>
            <a:ext cx="433387"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latin typeface=".VnTime" pitchFamily="34" charset="0"/>
              </a:rPr>
              <a:t>B</a:t>
            </a:r>
          </a:p>
        </p:txBody>
      </p:sp>
      <p:sp>
        <p:nvSpPr>
          <p:cNvPr id="117770" name="Text Box 10"/>
          <p:cNvSpPr txBox="1">
            <a:spLocks noChangeArrowheads="1"/>
          </p:cNvSpPr>
          <p:nvPr/>
        </p:nvSpPr>
        <p:spPr bwMode="auto">
          <a:xfrm>
            <a:off x="5302250" y="5264150"/>
            <a:ext cx="28098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latin typeface=".VnTime" pitchFamily="34" charset="0"/>
              </a:rPr>
              <a:t>C</a:t>
            </a:r>
          </a:p>
        </p:txBody>
      </p:sp>
      <p:sp>
        <p:nvSpPr>
          <p:cNvPr id="117771" name="Text Box 11"/>
          <p:cNvSpPr txBox="1">
            <a:spLocks noChangeArrowheads="1"/>
          </p:cNvSpPr>
          <p:nvPr/>
        </p:nvSpPr>
        <p:spPr bwMode="auto">
          <a:xfrm>
            <a:off x="2038350" y="5332413"/>
            <a:ext cx="280988"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latin typeface=".VnTime" pitchFamily="34" charset="0"/>
              </a:rPr>
              <a:t>D</a:t>
            </a:r>
          </a:p>
        </p:txBody>
      </p:sp>
      <p:sp>
        <p:nvSpPr>
          <p:cNvPr id="117772" name="Text Box 12"/>
          <p:cNvSpPr txBox="1">
            <a:spLocks noChangeArrowheads="1"/>
          </p:cNvSpPr>
          <p:nvPr/>
        </p:nvSpPr>
        <p:spPr bwMode="auto">
          <a:xfrm>
            <a:off x="228600" y="5835650"/>
            <a:ext cx="89154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cs typeface="Times New Roman" panose="02020603050405020304" pitchFamily="18" charset="0"/>
              </a:rPr>
              <a:t>Ngoài cặp cạnh AB song song với CD </a:t>
            </a:r>
            <a:r>
              <a:rPr lang="en-US" altLang="en-US">
                <a:solidFill>
                  <a:srgbClr val="FF0000"/>
                </a:solidFill>
                <a:latin typeface="Times New Roman" panose="02020603050405020304" pitchFamily="18" charset="0"/>
                <a:cs typeface="Times New Roman" panose="02020603050405020304" pitchFamily="18" charset="0"/>
              </a:rPr>
              <a:t>còn có cặp cạnh AD song song với cạnh BC</a:t>
            </a:r>
            <a:r>
              <a:rPr lang="en-US" altLang="en-US">
                <a:solidFill>
                  <a:srgbClr val="FF0000"/>
                </a:solidFill>
                <a:latin typeface=".VnTime"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blinds(horizontal)">
                                      <p:cBhvr>
                                        <p:cTn id="7" dur="500"/>
                                        <p:tgtEl>
                                          <p:spTgt spid="11776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7768"/>
                                        </p:tgtEl>
                                        <p:attrNameLst>
                                          <p:attrName>style.visibility</p:attrName>
                                        </p:attrNameLst>
                                      </p:cBhvr>
                                      <p:to>
                                        <p:strVal val="visible"/>
                                      </p:to>
                                    </p:set>
                                    <p:animEffect transition="in" filter="diamond(in)">
                                      <p:cBhvr>
                                        <p:cTn id="10" dur="2000"/>
                                        <p:tgtEl>
                                          <p:spTgt spid="11776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7769"/>
                                        </p:tgtEl>
                                        <p:attrNameLst>
                                          <p:attrName>style.visibility</p:attrName>
                                        </p:attrNameLst>
                                      </p:cBhvr>
                                      <p:to>
                                        <p:strVal val="visible"/>
                                      </p:to>
                                    </p:set>
                                    <p:animEffect transition="in" filter="diamond(in)">
                                      <p:cBhvr>
                                        <p:cTn id="13" dur="2000"/>
                                        <p:tgtEl>
                                          <p:spTgt spid="117769"/>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7770"/>
                                        </p:tgtEl>
                                        <p:attrNameLst>
                                          <p:attrName>style.visibility</p:attrName>
                                        </p:attrNameLst>
                                      </p:cBhvr>
                                      <p:to>
                                        <p:strVal val="visible"/>
                                      </p:to>
                                    </p:set>
                                    <p:animEffect transition="in" filter="diamond(in)">
                                      <p:cBhvr>
                                        <p:cTn id="16" dur="2000"/>
                                        <p:tgtEl>
                                          <p:spTgt spid="11777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17767"/>
                                        </p:tgtEl>
                                        <p:attrNameLst>
                                          <p:attrName>style.visibility</p:attrName>
                                        </p:attrNameLst>
                                      </p:cBhvr>
                                      <p:to>
                                        <p:strVal val="visible"/>
                                      </p:to>
                                    </p:set>
                                    <p:animEffect transition="in" filter="diamond(in)">
                                      <p:cBhvr>
                                        <p:cTn id="19" dur="2000"/>
                                        <p:tgtEl>
                                          <p:spTgt spid="11776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17771"/>
                                        </p:tgtEl>
                                        <p:attrNameLst>
                                          <p:attrName>style.visibility</p:attrName>
                                        </p:attrNameLst>
                                      </p:cBhvr>
                                      <p:to>
                                        <p:strVal val="visible"/>
                                      </p:to>
                                    </p:set>
                                    <p:animEffect transition="in" filter="diamond(in)">
                                      <p:cBhvr>
                                        <p:cTn id="22" dur="2000"/>
                                        <p:tgtEl>
                                          <p:spTgt spid="1177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7772"/>
                                        </p:tgtEl>
                                        <p:attrNameLst>
                                          <p:attrName>style.visibility</p:attrName>
                                        </p:attrNameLst>
                                      </p:cBhvr>
                                      <p:to>
                                        <p:strVal val="visible"/>
                                      </p:to>
                                    </p:set>
                                    <p:animEffect transition="in" filter="fade">
                                      <p:cBhvr>
                                        <p:cTn id="27" dur="2000"/>
                                        <p:tgtEl>
                                          <p:spTgt spid="117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p:bldP spid="117767" grpId="0" animBg="1"/>
      <p:bldP spid="117768" grpId="0"/>
      <p:bldP spid="117769" grpId="0"/>
      <p:bldP spid="117770" grpId="0"/>
      <p:bldP spid="117771" grpId="0"/>
      <p:bldP spid="11777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304800" y="1544638"/>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u="sng">
                <a:solidFill>
                  <a:schemeClr val="hlink"/>
                </a:solidFill>
                <a:latin typeface="Times New Roman" panose="02020603050405020304" pitchFamily="18" charset="0"/>
                <a:cs typeface="Times New Roman" panose="02020603050405020304" pitchFamily="18" charset="0"/>
              </a:rPr>
              <a:t>Bài 1</a:t>
            </a:r>
            <a:r>
              <a:rPr lang="en-US" altLang="en-US">
                <a:solidFill>
                  <a:schemeClr val="hlink"/>
                </a:solidFill>
                <a:latin typeface="Times New Roman" panose="02020603050405020304" pitchFamily="18" charset="0"/>
                <a:cs typeface="Times New Roman" panose="02020603050405020304" pitchFamily="18" charset="0"/>
              </a:rPr>
              <a:t>:</a:t>
            </a:r>
          </a:p>
        </p:txBody>
      </p:sp>
      <p:sp>
        <p:nvSpPr>
          <p:cNvPr id="116742" name="Text Box 6"/>
          <p:cNvSpPr txBox="1">
            <a:spLocks noChangeArrowheads="1"/>
          </p:cNvSpPr>
          <p:nvPr/>
        </p:nvSpPr>
        <p:spPr bwMode="auto">
          <a:xfrm>
            <a:off x="171450" y="2039938"/>
            <a:ext cx="85344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a:solidFill>
                  <a:schemeClr val="hlink"/>
                </a:solidFill>
                <a:latin typeface="Times New Roman" panose="02020603050405020304" pitchFamily="18" charset="0"/>
                <a:cs typeface="Times New Roman" panose="02020603050405020304" pitchFamily="18" charset="0"/>
              </a:rPr>
              <a:t>b) Nêu tên từng cặp cạnh song song với nhau có trong hình vuông MNPQ.</a:t>
            </a:r>
          </a:p>
        </p:txBody>
      </p:sp>
      <p:sp>
        <p:nvSpPr>
          <p:cNvPr id="116743" name="Rectangle 7"/>
          <p:cNvSpPr>
            <a:spLocks noChangeArrowheads="1"/>
          </p:cNvSpPr>
          <p:nvPr/>
        </p:nvSpPr>
        <p:spPr bwMode="auto">
          <a:xfrm>
            <a:off x="3352800" y="3343275"/>
            <a:ext cx="1951038" cy="1792288"/>
          </a:xfrm>
          <a:prstGeom prst="rect">
            <a:avLst/>
          </a:prstGeom>
          <a:solidFill>
            <a:schemeClr val="bg1"/>
          </a:solidFill>
          <a:ln w="19050">
            <a:solidFill>
              <a:srgbClr val="FF00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VnTime" pitchFamily="34" charset="0"/>
            </a:endParaRPr>
          </a:p>
        </p:txBody>
      </p:sp>
      <p:sp>
        <p:nvSpPr>
          <p:cNvPr id="116744" name="Text Box 8"/>
          <p:cNvSpPr txBox="1">
            <a:spLocks noChangeArrowheads="1"/>
          </p:cNvSpPr>
          <p:nvPr/>
        </p:nvSpPr>
        <p:spPr bwMode="auto">
          <a:xfrm>
            <a:off x="2835275" y="3060700"/>
            <a:ext cx="3651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latin typeface=".VnTime" pitchFamily="34" charset="0"/>
              </a:rPr>
              <a:t>M</a:t>
            </a:r>
          </a:p>
        </p:txBody>
      </p:sp>
      <p:sp>
        <p:nvSpPr>
          <p:cNvPr id="116745" name="Text Box 9"/>
          <p:cNvSpPr txBox="1">
            <a:spLocks noChangeArrowheads="1"/>
          </p:cNvSpPr>
          <p:nvPr/>
        </p:nvSpPr>
        <p:spPr bwMode="auto">
          <a:xfrm>
            <a:off x="5334000" y="3030538"/>
            <a:ext cx="3651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latin typeface=".VnTime" pitchFamily="34" charset="0"/>
              </a:rPr>
              <a:t>N</a:t>
            </a:r>
          </a:p>
        </p:txBody>
      </p:sp>
      <p:sp>
        <p:nvSpPr>
          <p:cNvPr id="116746" name="Text Box 10"/>
          <p:cNvSpPr txBox="1">
            <a:spLocks noChangeArrowheads="1"/>
          </p:cNvSpPr>
          <p:nvPr/>
        </p:nvSpPr>
        <p:spPr bwMode="auto">
          <a:xfrm>
            <a:off x="5349875" y="4940300"/>
            <a:ext cx="3651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latin typeface=".VnTime" pitchFamily="34" charset="0"/>
              </a:rPr>
              <a:t>P</a:t>
            </a:r>
          </a:p>
        </p:txBody>
      </p:sp>
      <p:sp>
        <p:nvSpPr>
          <p:cNvPr id="116747" name="Text Box 11"/>
          <p:cNvSpPr txBox="1">
            <a:spLocks noChangeArrowheads="1"/>
          </p:cNvSpPr>
          <p:nvPr/>
        </p:nvSpPr>
        <p:spPr bwMode="auto">
          <a:xfrm>
            <a:off x="3001963" y="4972050"/>
            <a:ext cx="366712"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latin typeface=".VnTime" pitchFamily="34" charset="0"/>
              </a:rPr>
              <a:t>Q</a:t>
            </a:r>
          </a:p>
        </p:txBody>
      </p:sp>
      <p:sp>
        <p:nvSpPr>
          <p:cNvPr id="116748" name="Text Box 12"/>
          <p:cNvSpPr txBox="1">
            <a:spLocks noChangeArrowheads="1"/>
          </p:cNvSpPr>
          <p:nvPr/>
        </p:nvSpPr>
        <p:spPr bwMode="auto">
          <a:xfrm>
            <a:off x="0" y="5621338"/>
            <a:ext cx="91440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solidFill>
                  <a:schemeClr val="hlink"/>
                </a:solidFill>
                <a:latin typeface="Times New Roman" panose="02020603050405020304" pitchFamily="18" charset="0"/>
                <a:cs typeface="Times New Roman" panose="02020603050405020304" pitchFamily="18" charset="0"/>
              </a:rPr>
              <a:t>Hình vuông MNPQ có: </a:t>
            </a:r>
            <a:r>
              <a:rPr lang="en-US" altLang="en-US">
                <a:latin typeface="Times New Roman" panose="02020603050405020304" pitchFamily="18" charset="0"/>
                <a:cs typeface="Times New Roman" panose="02020603050405020304" pitchFamily="18" charset="0"/>
              </a:rPr>
              <a:t>cạnh MN song song với cạnh QP</a:t>
            </a:r>
            <a:r>
              <a:rPr lang="en-US" altLang="en-US">
                <a:solidFill>
                  <a:schemeClr val="hlink"/>
                </a:solidFill>
                <a:latin typeface="Times New Roman" panose="02020603050405020304" pitchFamily="18" charset="0"/>
                <a:cs typeface="Times New Roman" panose="02020603050405020304" pitchFamily="18" charset="0"/>
              </a:rPr>
              <a:t> ;  </a:t>
            </a:r>
            <a:r>
              <a:rPr lang="en-US" altLang="en-US">
                <a:latin typeface="Times New Roman" panose="02020603050405020304" pitchFamily="18" charset="0"/>
                <a:cs typeface="Times New Roman" panose="02020603050405020304" pitchFamily="18" charset="0"/>
              </a:rPr>
              <a:t>cạnh MQ song song với cạnh NP.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6742"/>
                                        </p:tgtEl>
                                        <p:attrNameLst>
                                          <p:attrName>style.visibility</p:attrName>
                                        </p:attrNameLst>
                                      </p:cBhvr>
                                      <p:to>
                                        <p:strVal val="visible"/>
                                      </p:to>
                                    </p:set>
                                    <p:animEffect transition="in" filter="box(out)">
                                      <p:cBhvr>
                                        <p:cTn id="7" dur="500"/>
                                        <p:tgtEl>
                                          <p:spTgt spid="1167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6743"/>
                                        </p:tgtEl>
                                        <p:attrNameLst>
                                          <p:attrName>style.visibility</p:attrName>
                                        </p:attrNameLst>
                                      </p:cBhvr>
                                      <p:to>
                                        <p:strVal val="visible"/>
                                      </p:to>
                                    </p:set>
                                    <p:animEffect transition="in" filter="box(in)">
                                      <p:cBhvr>
                                        <p:cTn id="10" dur="500"/>
                                        <p:tgtEl>
                                          <p:spTgt spid="11674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6744"/>
                                        </p:tgtEl>
                                        <p:attrNameLst>
                                          <p:attrName>style.visibility</p:attrName>
                                        </p:attrNameLst>
                                      </p:cBhvr>
                                      <p:to>
                                        <p:strVal val="visible"/>
                                      </p:to>
                                    </p:set>
                                    <p:animEffect transition="in" filter="box(in)">
                                      <p:cBhvr>
                                        <p:cTn id="13" dur="500"/>
                                        <p:tgtEl>
                                          <p:spTgt spid="11674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6747"/>
                                        </p:tgtEl>
                                        <p:attrNameLst>
                                          <p:attrName>style.visibility</p:attrName>
                                        </p:attrNameLst>
                                      </p:cBhvr>
                                      <p:to>
                                        <p:strVal val="visible"/>
                                      </p:to>
                                    </p:set>
                                    <p:animEffect transition="in" filter="box(in)">
                                      <p:cBhvr>
                                        <p:cTn id="16" dur="500"/>
                                        <p:tgtEl>
                                          <p:spTgt spid="11674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6745"/>
                                        </p:tgtEl>
                                        <p:attrNameLst>
                                          <p:attrName>style.visibility</p:attrName>
                                        </p:attrNameLst>
                                      </p:cBhvr>
                                      <p:to>
                                        <p:strVal val="visible"/>
                                      </p:to>
                                    </p:set>
                                    <p:animEffect transition="in" filter="box(in)">
                                      <p:cBhvr>
                                        <p:cTn id="19" dur="500"/>
                                        <p:tgtEl>
                                          <p:spTgt spid="11674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16746"/>
                                        </p:tgtEl>
                                        <p:attrNameLst>
                                          <p:attrName>style.visibility</p:attrName>
                                        </p:attrNameLst>
                                      </p:cBhvr>
                                      <p:to>
                                        <p:strVal val="visible"/>
                                      </p:to>
                                    </p:set>
                                    <p:animEffect transition="in" filter="box(in)">
                                      <p:cBhvr>
                                        <p:cTn id="22" dur="500"/>
                                        <p:tgtEl>
                                          <p:spTgt spid="1167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16748"/>
                                        </p:tgtEl>
                                        <p:attrNameLst>
                                          <p:attrName>style.visibility</p:attrName>
                                        </p:attrNameLst>
                                      </p:cBhvr>
                                      <p:to>
                                        <p:strVal val="visible"/>
                                      </p:to>
                                    </p:set>
                                    <p:animEffect transition="in" filter="strips(downRight)">
                                      <p:cBhvr>
                                        <p:cTn id="27" dur="500"/>
                                        <p:tgtEl>
                                          <p:spTgt spid="116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p:bldP spid="116743" grpId="0" animBg="1"/>
      <p:bldP spid="116744" grpId="0"/>
      <p:bldP spid="116745" grpId="0"/>
      <p:bldP spid="116746" grpId="0"/>
      <p:bldP spid="116747" grpId="0"/>
      <p:bldP spid="11674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914400" y="1828800"/>
            <a:ext cx="1219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u="sng">
                <a:solidFill>
                  <a:schemeClr val="hlink"/>
                </a:solidFill>
                <a:latin typeface="Times New Roman" panose="02020603050405020304" pitchFamily="18" charset="0"/>
                <a:cs typeface="Times New Roman" panose="02020603050405020304" pitchFamily="18" charset="0"/>
              </a:rPr>
              <a:t>Bài 2</a:t>
            </a:r>
            <a:r>
              <a:rPr lang="en-US" altLang="en-US">
                <a:solidFill>
                  <a:schemeClr val="hlink"/>
                </a:solidFill>
                <a:latin typeface="Times New Roman" panose="02020603050405020304" pitchFamily="18" charset="0"/>
                <a:cs typeface="Times New Roman" panose="02020603050405020304" pitchFamily="18" charset="0"/>
              </a:rPr>
              <a:t>:</a:t>
            </a:r>
          </a:p>
        </p:txBody>
      </p:sp>
      <p:sp>
        <p:nvSpPr>
          <p:cNvPr id="16387" name="Text Box 6"/>
          <p:cNvSpPr txBox="1">
            <a:spLocks noChangeArrowheads="1"/>
          </p:cNvSpPr>
          <p:nvPr/>
        </p:nvSpPr>
        <p:spPr bwMode="auto">
          <a:xfrm>
            <a:off x="228600" y="2457450"/>
            <a:ext cx="4724400" cy="255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a:solidFill>
                  <a:schemeClr val="hlink"/>
                </a:solidFill>
                <a:latin typeface="Times New Roman" panose="02020603050405020304" pitchFamily="18" charset="0"/>
                <a:cs typeface="Times New Roman" panose="02020603050405020304" pitchFamily="18" charset="0"/>
              </a:rPr>
              <a:t>Trong hình bên, cho biết các hình tứ giác ABEG, ACDG, BCDE đều là hình chữ nhật. Cạnh BE song song với những cạnh nào?</a:t>
            </a:r>
          </a:p>
        </p:txBody>
      </p:sp>
      <p:sp>
        <p:nvSpPr>
          <p:cNvPr id="16388" name="Rectangle 14"/>
          <p:cNvSpPr>
            <a:spLocks noChangeArrowheads="1"/>
          </p:cNvSpPr>
          <p:nvPr/>
        </p:nvSpPr>
        <p:spPr bwMode="auto">
          <a:xfrm>
            <a:off x="5410200" y="2590800"/>
            <a:ext cx="3352800" cy="1752600"/>
          </a:xfrm>
          <a:prstGeom prst="rect">
            <a:avLst/>
          </a:prstGeom>
          <a:solidFill>
            <a:schemeClr val="bg1"/>
          </a:solidFill>
          <a:ln w="28575">
            <a:solidFill>
              <a:srgbClr val="FF00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VnTime" pitchFamily="34" charset="0"/>
            </a:endParaRPr>
          </a:p>
        </p:txBody>
      </p:sp>
      <p:sp>
        <p:nvSpPr>
          <p:cNvPr id="16389" name="Line 15"/>
          <p:cNvSpPr>
            <a:spLocks noChangeShapeType="1"/>
          </p:cNvSpPr>
          <p:nvPr/>
        </p:nvSpPr>
        <p:spPr bwMode="auto">
          <a:xfrm>
            <a:off x="7924800" y="2590800"/>
            <a:ext cx="0" cy="1752600"/>
          </a:xfrm>
          <a:prstGeom prst="line">
            <a:avLst/>
          </a:prstGeom>
          <a:noFill/>
          <a:ln w="9525">
            <a:solidFill>
              <a:srgbClr val="FF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90" name="Text Box 16"/>
          <p:cNvSpPr txBox="1">
            <a:spLocks noChangeArrowheads="1"/>
          </p:cNvSpPr>
          <p:nvPr/>
        </p:nvSpPr>
        <p:spPr bwMode="auto">
          <a:xfrm>
            <a:off x="4876800" y="2286000"/>
            <a:ext cx="685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latin typeface=".VnTime" pitchFamily="34" charset="0"/>
              </a:rPr>
              <a:t>A</a:t>
            </a:r>
          </a:p>
        </p:txBody>
      </p:sp>
      <p:sp>
        <p:nvSpPr>
          <p:cNvPr id="16391" name="Text Box 17"/>
          <p:cNvSpPr txBox="1">
            <a:spLocks noChangeArrowheads="1"/>
          </p:cNvSpPr>
          <p:nvPr/>
        </p:nvSpPr>
        <p:spPr bwMode="auto">
          <a:xfrm>
            <a:off x="7677150" y="2076450"/>
            <a:ext cx="685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latin typeface=".VnTime" pitchFamily="34" charset="0"/>
              </a:rPr>
              <a:t>B</a:t>
            </a:r>
          </a:p>
        </p:txBody>
      </p:sp>
      <p:sp>
        <p:nvSpPr>
          <p:cNvPr id="16392" name="Text Box 18"/>
          <p:cNvSpPr txBox="1">
            <a:spLocks noChangeArrowheads="1"/>
          </p:cNvSpPr>
          <p:nvPr/>
        </p:nvSpPr>
        <p:spPr bwMode="auto">
          <a:xfrm>
            <a:off x="8496300" y="2095500"/>
            <a:ext cx="685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latin typeface=".VnTime" pitchFamily="34" charset="0"/>
              </a:rPr>
              <a:t>C</a:t>
            </a:r>
          </a:p>
        </p:txBody>
      </p:sp>
      <p:sp>
        <p:nvSpPr>
          <p:cNvPr id="16393" name="Text Box 19"/>
          <p:cNvSpPr txBox="1">
            <a:spLocks noChangeArrowheads="1"/>
          </p:cNvSpPr>
          <p:nvPr/>
        </p:nvSpPr>
        <p:spPr bwMode="auto">
          <a:xfrm>
            <a:off x="8553450" y="4267200"/>
            <a:ext cx="685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latin typeface=".VnTime" pitchFamily="34" charset="0"/>
              </a:rPr>
              <a:t>D</a:t>
            </a:r>
          </a:p>
        </p:txBody>
      </p:sp>
      <p:sp>
        <p:nvSpPr>
          <p:cNvPr id="16394" name="Text Box 20"/>
          <p:cNvSpPr txBox="1">
            <a:spLocks noChangeArrowheads="1"/>
          </p:cNvSpPr>
          <p:nvPr/>
        </p:nvSpPr>
        <p:spPr bwMode="auto">
          <a:xfrm>
            <a:off x="7696200" y="4343400"/>
            <a:ext cx="685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latin typeface=".VnTime" pitchFamily="34" charset="0"/>
              </a:rPr>
              <a:t>E</a:t>
            </a:r>
          </a:p>
        </p:txBody>
      </p:sp>
      <p:sp>
        <p:nvSpPr>
          <p:cNvPr id="16395" name="Text Box 21"/>
          <p:cNvSpPr txBox="1">
            <a:spLocks noChangeArrowheads="1"/>
          </p:cNvSpPr>
          <p:nvPr/>
        </p:nvSpPr>
        <p:spPr bwMode="auto">
          <a:xfrm>
            <a:off x="5029200" y="4267200"/>
            <a:ext cx="685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latin typeface=".VnTime" pitchFamily="34" charset="0"/>
              </a:rPr>
              <a:t>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38200" y="381000"/>
            <a:ext cx="7162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400">
              <a:latin typeface="Calibri" panose="020F0502020204030204" pitchFamily="34" charset="0"/>
            </a:endParaRPr>
          </a:p>
        </p:txBody>
      </p:sp>
      <p:sp>
        <p:nvSpPr>
          <p:cNvPr id="16388" name="Line 26"/>
          <p:cNvSpPr>
            <a:spLocks noChangeShapeType="1"/>
          </p:cNvSpPr>
          <p:nvPr/>
        </p:nvSpPr>
        <p:spPr bwMode="auto">
          <a:xfrm>
            <a:off x="4648200" y="2357438"/>
            <a:ext cx="39243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a:p>
        </p:txBody>
      </p:sp>
      <p:sp>
        <p:nvSpPr>
          <p:cNvPr id="16389" name="Line 27"/>
          <p:cNvSpPr>
            <a:spLocks noChangeShapeType="1"/>
          </p:cNvSpPr>
          <p:nvPr/>
        </p:nvSpPr>
        <p:spPr bwMode="auto">
          <a:xfrm>
            <a:off x="4662488" y="4303713"/>
            <a:ext cx="3910012"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a:p>
        </p:txBody>
      </p:sp>
      <p:sp>
        <p:nvSpPr>
          <p:cNvPr id="16390" name="Line 28"/>
          <p:cNvSpPr>
            <a:spLocks noChangeShapeType="1"/>
          </p:cNvSpPr>
          <p:nvPr/>
        </p:nvSpPr>
        <p:spPr bwMode="auto">
          <a:xfrm>
            <a:off x="4662488" y="2373313"/>
            <a:ext cx="0" cy="1930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a:p>
        </p:txBody>
      </p:sp>
      <p:sp>
        <p:nvSpPr>
          <p:cNvPr id="16391" name="Line 29"/>
          <p:cNvSpPr>
            <a:spLocks noChangeShapeType="1"/>
          </p:cNvSpPr>
          <p:nvPr/>
        </p:nvSpPr>
        <p:spPr bwMode="auto">
          <a:xfrm>
            <a:off x="8572500" y="2327275"/>
            <a:ext cx="0" cy="197643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a:p>
        </p:txBody>
      </p:sp>
      <p:sp>
        <p:nvSpPr>
          <p:cNvPr id="16392" name="Line 30"/>
          <p:cNvSpPr>
            <a:spLocks noChangeShapeType="1"/>
          </p:cNvSpPr>
          <p:nvPr/>
        </p:nvSpPr>
        <p:spPr bwMode="auto">
          <a:xfrm>
            <a:off x="7505700" y="2373313"/>
            <a:ext cx="0" cy="1930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a:p>
        </p:txBody>
      </p:sp>
      <p:sp>
        <p:nvSpPr>
          <p:cNvPr id="17416" name="Text Box 31"/>
          <p:cNvSpPr txBox="1">
            <a:spLocks noChangeArrowheads="1"/>
          </p:cNvSpPr>
          <p:nvPr/>
        </p:nvSpPr>
        <p:spPr bwMode="auto">
          <a:xfrm>
            <a:off x="4446588" y="1855788"/>
            <a:ext cx="381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A</a:t>
            </a:r>
          </a:p>
        </p:txBody>
      </p:sp>
      <p:sp>
        <p:nvSpPr>
          <p:cNvPr id="17417" name="Text Box 32"/>
          <p:cNvSpPr txBox="1">
            <a:spLocks noChangeArrowheads="1"/>
          </p:cNvSpPr>
          <p:nvPr/>
        </p:nvSpPr>
        <p:spPr bwMode="auto">
          <a:xfrm>
            <a:off x="7315200" y="1808163"/>
            <a:ext cx="381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B</a:t>
            </a:r>
          </a:p>
        </p:txBody>
      </p:sp>
      <p:sp>
        <p:nvSpPr>
          <p:cNvPr id="17418" name="Text Box 33"/>
          <p:cNvSpPr txBox="1">
            <a:spLocks noChangeArrowheads="1"/>
          </p:cNvSpPr>
          <p:nvPr/>
        </p:nvSpPr>
        <p:spPr bwMode="auto">
          <a:xfrm>
            <a:off x="8404225" y="1797050"/>
            <a:ext cx="381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C</a:t>
            </a:r>
          </a:p>
        </p:txBody>
      </p:sp>
      <p:sp>
        <p:nvSpPr>
          <p:cNvPr id="17419" name="Text Box 34"/>
          <p:cNvSpPr txBox="1">
            <a:spLocks noChangeArrowheads="1"/>
          </p:cNvSpPr>
          <p:nvPr/>
        </p:nvSpPr>
        <p:spPr bwMode="auto">
          <a:xfrm>
            <a:off x="8366125" y="4403725"/>
            <a:ext cx="457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D</a:t>
            </a:r>
          </a:p>
        </p:txBody>
      </p:sp>
      <p:sp>
        <p:nvSpPr>
          <p:cNvPr id="17420" name="Text Box 35"/>
          <p:cNvSpPr txBox="1">
            <a:spLocks noChangeArrowheads="1"/>
          </p:cNvSpPr>
          <p:nvPr/>
        </p:nvSpPr>
        <p:spPr bwMode="auto">
          <a:xfrm>
            <a:off x="7239000" y="4419600"/>
            <a:ext cx="457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E</a:t>
            </a:r>
          </a:p>
        </p:txBody>
      </p:sp>
      <p:sp>
        <p:nvSpPr>
          <p:cNvPr id="17421" name="Text Box 36"/>
          <p:cNvSpPr txBox="1">
            <a:spLocks noChangeArrowheads="1"/>
          </p:cNvSpPr>
          <p:nvPr/>
        </p:nvSpPr>
        <p:spPr bwMode="auto">
          <a:xfrm>
            <a:off x="4519613" y="4403725"/>
            <a:ext cx="457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G</a:t>
            </a:r>
          </a:p>
        </p:txBody>
      </p:sp>
      <p:sp>
        <p:nvSpPr>
          <p:cNvPr id="47141" name="Line 37"/>
          <p:cNvSpPr>
            <a:spLocks noChangeShapeType="1"/>
          </p:cNvSpPr>
          <p:nvPr/>
        </p:nvSpPr>
        <p:spPr bwMode="auto">
          <a:xfrm>
            <a:off x="7524750" y="2343150"/>
            <a:ext cx="0" cy="194468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algn="ctr" eaLnBrk="1" hangingPunct="1">
              <a:defRPr/>
            </a:pPr>
            <a:endParaRPr lang="en-US"/>
          </a:p>
        </p:txBody>
      </p:sp>
      <p:sp>
        <p:nvSpPr>
          <p:cNvPr id="47142" name="Line 38"/>
          <p:cNvSpPr>
            <a:spLocks noChangeShapeType="1"/>
          </p:cNvSpPr>
          <p:nvPr/>
        </p:nvSpPr>
        <p:spPr bwMode="auto">
          <a:xfrm>
            <a:off x="4678363" y="2382838"/>
            <a:ext cx="0" cy="1946275"/>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algn="ctr" eaLnBrk="1" hangingPunct="1">
              <a:defRPr/>
            </a:pPr>
            <a:endParaRPr lang="en-US"/>
          </a:p>
        </p:txBody>
      </p:sp>
      <p:sp>
        <p:nvSpPr>
          <p:cNvPr id="47143" name="Line 39"/>
          <p:cNvSpPr>
            <a:spLocks noChangeShapeType="1"/>
          </p:cNvSpPr>
          <p:nvPr/>
        </p:nvSpPr>
        <p:spPr bwMode="auto">
          <a:xfrm flipH="1">
            <a:off x="8553450" y="2327275"/>
            <a:ext cx="19050" cy="200183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algn="ctr" eaLnBrk="1" hangingPunct="1">
              <a:defRPr/>
            </a:pPr>
            <a:endParaRPr lang="en-US"/>
          </a:p>
        </p:txBody>
      </p:sp>
      <p:sp>
        <p:nvSpPr>
          <p:cNvPr id="47144" name="Text Box 40"/>
          <p:cNvSpPr txBox="1">
            <a:spLocks noChangeArrowheads="1"/>
          </p:cNvSpPr>
          <p:nvPr/>
        </p:nvSpPr>
        <p:spPr bwMode="auto">
          <a:xfrm>
            <a:off x="4954588" y="5229225"/>
            <a:ext cx="1714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cạnh AG</a:t>
            </a:r>
          </a:p>
        </p:txBody>
      </p:sp>
      <p:sp>
        <p:nvSpPr>
          <p:cNvPr id="18451" name="Rectangle 22"/>
          <p:cNvSpPr>
            <a:spLocks noChangeArrowheads="1"/>
          </p:cNvSpPr>
          <p:nvPr/>
        </p:nvSpPr>
        <p:spPr bwMode="auto">
          <a:xfrm>
            <a:off x="877888" y="5229225"/>
            <a:ext cx="40989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cs typeface="Times New Roman" panose="02020603050405020304" pitchFamily="18" charset="0"/>
              </a:rPr>
              <a:t>Cạnh </a:t>
            </a:r>
            <a:r>
              <a:rPr lang="en-US" altLang="en-US" b="1">
                <a:solidFill>
                  <a:srgbClr val="FF0000"/>
                </a:solidFill>
                <a:latin typeface="Times New Roman" panose="02020603050405020304" pitchFamily="18" charset="0"/>
                <a:cs typeface="Times New Roman" panose="02020603050405020304" pitchFamily="18" charset="0"/>
              </a:rPr>
              <a:t>BE</a:t>
            </a:r>
            <a:r>
              <a:rPr lang="en-US" altLang="en-US">
                <a:latin typeface="Times New Roman" panose="02020603050405020304" pitchFamily="18" charset="0"/>
                <a:cs typeface="Times New Roman" panose="02020603050405020304" pitchFamily="18" charset="0"/>
              </a:rPr>
              <a:t> </a:t>
            </a:r>
            <a:r>
              <a:rPr lang="en-US" altLang="en-US" b="1" i="1">
                <a:solidFill>
                  <a:schemeClr val="tx2"/>
                </a:solidFill>
                <a:latin typeface="Times New Roman" panose="02020603050405020304" pitchFamily="18" charset="0"/>
                <a:cs typeface="Times New Roman" panose="02020603050405020304" pitchFamily="18" charset="0"/>
              </a:rPr>
              <a:t>song song với</a:t>
            </a:r>
          </a:p>
        </p:txBody>
      </p:sp>
      <p:sp>
        <p:nvSpPr>
          <p:cNvPr id="6" name="Rectangle 5"/>
          <p:cNvSpPr>
            <a:spLocks noChangeArrowheads="1"/>
          </p:cNvSpPr>
          <p:nvPr/>
        </p:nvSpPr>
        <p:spPr bwMode="auto">
          <a:xfrm>
            <a:off x="6553200" y="5229225"/>
            <a:ext cx="12906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và CD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7141"/>
                                        </p:tgtEl>
                                        <p:attrNameLst>
                                          <p:attrName>style.visibility</p:attrName>
                                        </p:attrNameLst>
                                      </p:cBhvr>
                                      <p:to>
                                        <p:strVal val="visible"/>
                                      </p:to>
                                    </p:set>
                                    <p:animEffect transition="in" filter="checkerboard(across)">
                                      <p:cBhvr>
                                        <p:cTn id="7" dur="500"/>
                                        <p:tgtEl>
                                          <p:spTgt spid="471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51"/>
                                        </p:tgtEl>
                                        <p:attrNameLst>
                                          <p:attrName>style.visibility</p:attrName>
                                        </p:attrNameLst>
                                      </p:cBhvr>
                                      <p:to>
                                        <p:strVal val="visible"/>
                                      </p:to>
                                    </p:set>
                                    <p:animEffect transition="in" filter="blinds(horizontal)">
                                      <p:cBhvr>
                                        <p:cTn id="10" dur="500"/>
                                        <p:tgtEl>
                                          <p:spTgt spid="184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7142"/>
                                        </p:tgtEl>
                                        <p:attrNameLst>
                                          <p:attrName>style.visibility</p:attrName>
                                        </p:attrNameLst>
                                      </p:cBhvr>
                                      <p:to>
                                        <p:strVal val="visible"/>
                                      </p:to>
                                    </p:set>
                                    <p:animEffect transition="in" filter="box(in)">
                                      <p:cBhvr>
                                        <p:cTn id="15" dur="500"/>
                                        <p:tgtEl>
                                          <p:spTgt spid="471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144"/>
                                        </p:tgtEl>
                                        <p:attrNameLst>
                                          <p:attrName>style.visibility</p:attrName>
                                        </p:attrNameLst>
                                      </p:cBhvr>
                                      <p:to>
                                        <p:strVal val="visible"/>
                                      </p:to>
                                    </p:set>
                                    <p:animEffect transition="in" filter="fade">
                                      <p:cBhvr>
                                        <p:cTn id="18" dur="2000"/>
                                        <p:tgtEl>
                                          <p:spTgt spid="471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47143"/>
                                        </p:tgtEl>
                                        <p:attrNameLst>
                                          <p:attrName>style.visibility</p:attrName>
                                        </p:attrNameLst>
                                      </p:cBhvr>
                                      <p:to>
                                        <p:strVal val="visible"/>
                                      </p:to>
                                    </p:set>
                                    <p:animEffect transition="in" filter="box(in)">
                                      <p:cBhvr>
                                        <p:cTn id="23" dur="500"/>
                                        <p:tgtEl>
                                          <p:spTgt spid="47143"/>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4" grpId="0"/>
      <p:bldP spid="18451"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9968" name="Group 160"/>
          <p:cNvGraphicFramePr>
            <a:graphicFrameLocks noGrp="1"/>
          </p:cNvGraphicFramePr>
          <p:nvPr/>
        </p:nvGraphicFramePr>
        <p:xfrm>
          <a:off x="1295400" y="3048000"/>
          <a:ext cx="7239000" cy="3352800"/>
        </p:xfrm>
        <a:graphic>
          <a:graphicData uri="http://schemas.openxmlformats.org/drawingml/2006/table">
            <a:tbl>
              <a:tblPr/>
              <a:tblGrid>
                <a:gridCol w="401539">
                  <a:extLst>
                    <a:ext uri="{9D8B030D-6E8A-4147-A177-3AD203B41FA5}"/>
                  </a:extLst>
                </a:gridCol>
                <a:gridCol w="403423">
                  <a:extLst>
                    <a:ext uri="{9D8B030D-6E8A-4147-A177-3AD203B41FA5}"/>
                  </a:extLst>
                </a:gridCol>
                <a:gridCol w="401538">
                  <a:extLst>
                    <a:ext uri="{9D8B030D-6E8A-4147-A177-3AD203B41FA5}"/>
                  </a:extLst>
                </a:gridCol>
                <a:gridCol w="401539">
                  <a:extLst>
                    <a:ext uri="{9D8B030D-6E8A-4147-A177-3AD203B41FA5}"/>
                  </a:extLst>
                </a:gridCol>
                <a:gridCol w="403423">
                  <a:extLst>
                    <a:ext uri="{9D8B030D-6E8A-4147-A177-3AD203B41FA5}"/>
                  </a:extLst>
                </a:gridCol>
                <a:gridCol w="401538">
                  <a:extLst>
                    <a:ext uri="{9D8B030D-6E8A-4147-A177-3AD203B41FA5}"/>
                  </a:extLst>
                </a:gridCol>
                <a:gridCol w="401539">
                  <a:extLst>
                    <a:ext uri="{9D8B030D-6E8A-4147-A177-3AD203B41FA5}"/>
                  </a:extLst>
                </a:gridCol>
                <a:gridCol w="403423">
                  <a:extLst>
                    <a:ext uri="{9D8B030D-6E8A-4147-A177-3AD203B41FA5}"/>
                  </a:extLst>
                </a:gridCol>
                <a:gridCol w="401538">
                  <a:extLst>
                    <a:ext uri="{9D8B030D-6E8A-4147-A177-3AD203B41FA5}"/>
                  </a:extLst>
                </a:gridCol>
                <a:gridCol w="401539">
                  <a:extLst>
                    <a:ext uri="{9D8B030D-6E8A-4147-A177-3AD203B41FA5}"/>
                  </a:extLst>
                </a:gridCol>
                <a:gridCol w="403423">
                  <a:extLst>
                    <a:ext uri="{9D8B030D-6E8A-4147-A177-3AD203B41FA5}"/>
                  </a:extLst>
                </a:gridCol>
                <a:gridCol w="401538">
                  <a:extLst>
                    <a:ext uri="{9D8B030D-6E8A-4147-A177-3AD203B41FA5}"/>
                  </a:extLst>
                </a:gridCol>
                <a:gridCol w="401539">
                  <a:extLst>
                    <a:ext uri="{9D8B030D-6E8A-4147-A177-3AD203B41FA5}"/>
                  </a:extLst>
                </a:gridCol>
                <a:gridCol w="403423">
                  <a:extLst>
                    <a:ext uri="{9D8B030D-6E8A-4147-A177-3AD203B41FA5}"/>
                  </a:extLst>
                </a:gridCol>
                <a:gridCol w="401538">
                  <a:extLst>
                    <a:ext uri="{9D8B030D-6E8A-4147-A177-3AD203B41FA5}"/>
                  </a:extLst>
                </a:gridCol>
                <a:gridCol w="401539">
                  <a:extLst>
                    <a:ext uri="{9D8B030D-6E8A-4147-A177-3AD203B41FA5}"/>
                  </a:extLst>
                </a:gridCol>
                <a:gridCol w="403423">
                  <a:extLst>
                    <a:ext uri="{9D8B030D-6E8A-4147-A177-3AD203B41FA5}"/>
                  </a:extLst>
                </a:gridCol>
                <a:gridCol w="401538">
                  <a:extLst>
                    <a:ext uri="{9D8B030D-6E8A-4147-A177-3AD203B41FA5}"/>
                  </a:extLst>
                </a:gridCol>
              </a:tblGrid>
              <a:tr h="479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extLst>
              </a:tr>
              <a:tr h="477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extLst>
              </a:tr>
              <a:tr h="479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extLst>
              </a:tr>
              <a:tr h="4813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extLst>
              </a:tr>
              <a:tr h="479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extLst>
              </a:tr>
              <a:tr h="477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extLst>
              </a:tr>
              <a:tr h="4792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extLst>
              </a:tr>
            </a:tbl>
          </a:graphicData>
        </a:graphic>
      </p:graphicFrame>
      <p:sp>
        <p:nvSpPr>
          <p:cNvPr id="19612" name="Line 314"/>
          <p:cNvSpPr>
            <a:spLocks noChangeShapeType="1"/>
          </p:cNvSpPr>
          <p:nvPr/>
        </p:nvSpPr>
        <p:spPr bwMode="auto">
          <a:xfrm>
            <a:off x="1981200" y="4667250"/>
            <a:ext cx="990600" cy="0"/>
          </a:xfrm>
          <a:prstGeom prst="line">
            <a:avLst/>
          </a:prstGeom>
          <a:noFill/>
          <a:ln w="285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3" name="Line 315"/>
          <p:cNvSpPr>
            <a:spLocks noChangeShapeType="1"/>
          </p:cNvSpPr>
          <p:nvPr/>
        </p:nvSpPr>
        <p:spPr bwMode="auto">
          <a:xfrm>
            <a:off x="1962150" y="4648200"/>
            <a:ext cx="0" cy="1143000"/>
          </a:xfrm>
          <a:prstGeom prst="line">
            <a:avLst/>
          </a:prstGeom>
          <a:noFill/>
          <a:ln w="285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4" name="Line 316"/>
          <p:cNvSpPr>
            <a:spLocks noChangeShapeType="1"/>
          </p:cNvSpPr>
          <p:nvPr/>
        </p:nvSpPr>
        <p:spPr bwMode="auto">
          <a:xfrm>
            <a:off x="1981200" y="5772150"/>
            <a:ext cx="2057400" cy="0"/>
          </a:xfrm>
          <a:prstGeom prst="line">
            <a:avLst/>
          </a:prstGeom>
          <a:noFill/>
          <a:ln w="285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5" name="Line 317"/>
          <p:cNvSpPr>
            <a:spLocks noChangeShapeType="1"/>
          </p:cNvSpPr>
          <p:nvPr/>
        </p:nvSpPr>
        <p:spPr bwMode="auto">
          <a:xfrm>
            <a:off x="2971800" y="4648200"/>
            <a:ext cx="1066800" cy="1143000"/>
          </a:xfrm>
          <a:prstGeom prst="line">
            <a:avLst/>
          </a:prstGeom>
          <a:noFill/>
          <a:ln w="285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6" name="Line 318"/>
          <p:cNvSpPr>
            <a:spLocks noChangeShapeType="1"/>
          </p:cNvSpPr>
          <p:nvPr/>
        </p:nvSpPr>
        <p:spPr bwMode="auto">
          <a:xfrm>
            <a:off x="5353050" y="4648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7" name="Line 319"/>
          <p:cNvSpPr>
            <a:spLocks noChangeShapeType="1"/>
          </p:cNvSpPr>
          <p:nvPr/>
        </p:nvSpPr>
        <p:spPr bwMode="auto">
          <a:xfrm flipV="1">
            <a:off x="5353050" y="3924300"/>
            <a:ext cx="685800" cy="762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8" name="Line 320"/>
          <p:cNvSpPr>
            <a:spLocks noChangeShapeType="1"/>
          </p:cNvSpPr>
          <p:nvPr/>
        </p:nvSpPr>
        <p:spPr bwMode="auto">
          <a:xfrm>
            <a:off x="6019800" y="3962400"/>
            <a:ext cx="685800" cy="685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19" name="Line 321"/>
          <p:cNvSpPr>
            <a:spLocks noChangeShapeType="1"/>
          </p:cNvSpPr>
          <p:nvPr/>
        </p:nvSpPr>
        <p:spPr bwMode="auto">
          <a:xfrm>
            <a:off x="6705600" y="46482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20" name="Line 322"/>
          <p:cNvSpPr>
            <a:spLocks noChangeShapeType="1"/>
          </p:cNvSpPr>
          <p:nvPr/>
        </p:nvSpPr>
        <p:spPr bwMode="auto">
          <a:xfrm>
            <a:off x="5334000" y="5772150"/>
            <a:ext cx="1371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621" name="Text Box 323"/>
          <p:cNvSpPr txBox="1">
            <a:spLocks noChangeArrowheads="1"/>
          </p:cNvSpPr>
          <p:nvPr/>
        </p:nvSpPr>
        <p:spPr bwMode="auto">
          <a:xfrm>
            <a:off x="1524000" y="422910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A</a:t>
            </a:r>
          </a:p>
        </p:txBody>
      </p:sp>
      <p:sp>
        <p:nvSpPr>
          <p:cNvPr id="19622" name="Text Box 324"/>
          <p:cNvSpPr txBox="1">
            <a:spLocks noChangeArrowheads="1"/>
          </p:cNvSpPr>
          <p:nvPr/>
        </p:nvSpPr>
        <p:spPr bwMode="auto">
          <a:xfrm>
            <a:off x="2895600" y="411480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N</a:t>
            </a:r>
          </a:p>
        </p:txBody>
      </p:sp>
      <p:sp>
        <p:nvSpPr>
          <p:cNvPr id="19623" name="Text Box 325"/>
          <p:cNvSpPr txBox="1">
            <a:spLocks noChangeArrowheads="1"/>
          </p:cNvSpPr>
          <p:nvPr/>
        </p:nvSpPr>
        <p:spPr bwMode="auto">
          <a:xfrm>
            <a:off x="4038600" y="548640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P</a:t>
            </a:r>
          </a:p>
        </p:txBody>
      </p:sp>
      <p:sp>
        <p:nvSpPr>
          <p:cNvPr id="19624" name="Text Box 326"/>
          <p:cNvSpPr txBox="1">
            <a:spLocks noChangeArrowheads="1"/>
          </p:cNvSpPr>
          <p:nvPr/>
        </p:nvSpPr>
        <p:spPr bwMode="auto">
          <a:xfrm>
            <a:off x="1562100" y="563880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Q</a:t>
            </a:r>
          </a:p>
        </p:txBody>
      </p:sp>
      <p:sp>
        <p:nvSpPr>
          <p:cNvPr id="19625" name="Text Box 327"/>
          <p:cNvSpPr txBox="1">
            <a:spLocks noChangeArrowheads="1"/>
          </p:cNvSpPr>
          <p:nvPr/>
        </p:nvSpPr>
        <p:spPr bwMode="auto">
          <a:xfrm>
            <a:off x="4876800" y="424815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D</a:t>
            </a:r>
          </a:p>
        </p:txBody>
      </p:sp>
      <p:sp>
        <p:nvSpPr>
          <p:cNvPr id="19626" name="Text Box 328"/>
          <p:cNvSpPr txBox="1">
            <a:spLocks noChangeArrowheads="1"/>
          </p:cNvSpPr>
          <p:nvPr/>
        </p:nvSpPr>
        <p:spPr bwMode="auto">
          <a:xfrm>
            <a:off x="5829300" y="333375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E</a:t>
            </a:r>
          </a:p>
        </p:txBody>
      </p:sp>
      <p:sp>
        <p:nvSpPr>
          <p:cNvPr id="19627" name="Text Box 329"/>
          <p:cNvSpPr txBox="1">
            <a:spLocks noChangeArrowheads="1"/>
          </p:cNvSpPr>
          <p:nvPr/>
        </p:nvSpPr>
        <p:spPr bwMode="auto">
          <a:xfrm>
            <a:off x="6743700" y="424815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G</a:t>
            </a:r>
          </a:p>
        </p:txBody>
      </p:sp>
      <p:sp>
        <p:nvSpPr>
          <p:cNvPr id="19628" name="Text Box 330"/>
          <p:cNvSpPr txBox="1">
            <a:spLocks noChangeArrowheads="1"/>
          </p:cNvSpPr>
          <p:nvPr/>
        </p:nvSpPr>
        <p:spPr bwMode="auto">
          <a:xfrm>
            <a:off x="6686550" y="5603875"/>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H</a:t>
            </a:r>
          </a:p>
        </p:txBody>
      </p:sp>
      <p:sp>
        <p:nvSpPr>
          <p:cNvPr id="19629" name="Text Box 331"/>
          <p:cNvSpPr txBox="1">
            <a:spLocks noChangeArrowheads="1"/>
          </p:cNvSpPr>
          <p:nvPr/>
        </p:nvSpPr>
        <p:spPr bwMode="auto">
          <a:xfrm>
            <a:off x="4953000" y="561975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I</a:t>
            </a:r>
          </a:p>
        </p:txBody>
      </p:sp>
      <p:sp>
        <p:nvSpPr>
          <p:cNvPr id="19630" name="Text Box 332"/>
          <p:cNvSpPr txBox="1">
            <a:spLocks noChangeArrowheads="1"/>
          </p:cNvSpPr>
          <p:nvPr/>
        </p:nvSpPr>
        <p:spPr bwMode="auto">
          <a:xfrm>
            <a:off x="514350" y="1763713"/>
            <a:ext cx="603885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u="sng">
                <a:solidFill>
                  <a:schemeClr val="hlink"/>
                </a:solidFill>
                <a:latin typeface="Times New Roman" panose="02020603050405020304" pitchFamily="18" charset="0"/>
                <a:cs typeface="Times New Roman" panose="02020603050405020304" pitchFamily="18" charset="0"/>
              </a:rPr>
              <a:t>Bài 3</a:t>
            </a:r>
            <a:r>
              <a:rPr lang="en-US" altLang="en-US">
                <a:solidFill>
                  <a:schemeClr val="hlink"/>
                </a:solidFill>
                <a:latin typeface="Times New Roman" panose="02020603050405020304" pitchFamily="18" charset="0"/>
                <a:cs typeface="Times New Roman" panose="02020603050405020304" pitchFamily="18" charset="0"/>
              </a:rPr>
              <a:t>: Trong mỗi hình d­ưới đây:</a:t>
            </a:r>
          </a:p>
        </p:txBody>
      </p:sp>
      <p:sp>
        <p:nvSpPr>
          <p:cNvPr id="19631" name="Text Box 333"/>
          <p:cNvSpPr txBox="1">
            <a:spLocks noChangeArrowheads="1"/>
          </p:cNvSpPr>
          <p:nvPr/>
        </p:nvSpPr>
        <p:spPr bwMode="auto">
          <a:xfrm>
            <a:off x="323850" y="2316163"/>
            <a:ext cx="7772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solidFill>
                  <a:schemeClr val="hlink"/>
                </a:solidFill>
                <a:latin typeface="Times New Roman" panose="02020603050405020304" pitchFamily="18" charset="0"/>
                <a:cs typeface="Times New Roman" panose="02020603050405020304" pitchFamily="18" charset="0"/>
              </a:rPr>
              <a:t>a) Nêu tên cặp cạnh song song với nhau.</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9968" name="Group 160"/>
          <p:cNvGraphicFramePr>
            <a:graphicFrameLocks noGrp="1"/>
          </p:cNvGraphicFramePr>
          <p:nvPr/>
        </p:nvGraphicFramePr>
        <p:xfrm>
          <a:off x="1143000" y="2819400"/>
          <a:ext cx="7239000" cy="2514600"/>
        </p:xfrm>
        <a:graphic>
          <a:graphicData uri="http://schemas.openxmlformats.org/drawingml/2006/table">
            <a:tbl>
              <a:tblPr/>
              <a:tblGrid>
                <a:gridCol w="401539">
                  <a:extLst>
                    <a:ext uri="{9D8B030D-6E8A-4147-A177-3AD203B41FA5}"/>
                  </a:extLst>
                </a:gridCol>
                <a:gridCol w="403423">
                  <a:extLst>
                    <a:ext uri="{9D8B030D-6E8A-4147-A177-3AD203B41FA5}"/>
                  </a:extLst>
                </a:gridCol>
                <a:gridCol w="401538">
                  <a:extLst>
                    <a:ext uri="{9D8B030D-6E8A-4147-A177-3AD203B41FA5}"/>
                  </a:extLst>
                </a:gridCol>
                <a:gridCol w="401539">
                  <a:extLst>
                    <a:ext uri="{9D8B030D-6E8A-4147-A177-3AD203B41FA5}"/>
                  </a:extLst>
                </a:gridCol>
                <a:gridCol w="403423">
                  <a:extLst>
                    <a:ext uri="{9D8B030D-6E8A-4147-A177-3AD203B41FA5}"/>
                  </a:extLst>
                </a:gridCol>
                <a:gridCol w="401538">
                  <a:extLst>
                    <a:ext uri="{9D8B030D-6E8A-4147-A177-3AD203B41FA5}"/>
                  </a:extLst>
                </a:gridCol>
                <a:gridCol w="401539">
                  <a:extLst>
                    <a:ext uri="{9D8B030D-6E8A-4147-A177-3AD203B41FA5}"/>
                  </a:extLst>
                </a:gridCol>
                <a:gridCol w="403423">
                  <a:extLst>
                    <a:ext uri="{9D8B030D-6E8A-4147-A177-3AD203B41FA5}"/>
                  </a:extLst>
                </a:gridCol>
                <a:gridCol w="401538">
                  <a:extLst>
                    <a:ext uri="{9D8B030D-6E8A-4147-A177-3AD203B41FA5}"/>
                  </a:extLst>
                </a:gridCol>
                <a:gridCol w="401539">
                  <a:extLst>
                    <a:ext uri="{9D8B030D-6E8A-4147-A177-3AD203B41FA5}"/>
                  </a:extLst>
                </a:gridCol>
                <a:gridCol w="403423">
                  <a:extLst>
                    <a:ext uri="{9D8B030D-6E8A-4147-A177-3AD203B41FA5}"/>
                  </a:extLst>
                </a:gridCol>
                <a:gridCol w="401538">
                  <a:extLst>
                    <a:ext uri="{9D8B030D-6E8A-4147-A177-3AD203B41FA5}"/>
                  </a:extLst>
                </a:gridCol>
                <a:gridCol w="401539">
                  <a:extLst>
                    <a:ext uri="{9D8B030D-6E8A-4147-A177-3AD203B41FA5}"/>
                  </a:extLst>
                </a:gridCol>
                <a:gridCol w="403423">
                  <a:extLst>
                    <a:ext uri="{9D8B030D-6E8A-4147-A177-3AD203B41FA5}"/>
                  </a:extLst>
                </a:gridCol>
                <a:gridCol w="401538">
                  <a:extLst>
                    <a:ext uri="{9D8B030D-6E8A-4147-A177-3AD203B41FA5}"/>
                  </a:extLst>
                </a:gridCol>
                <a:gridCol w="401539">
                  <a:extLst>
                    <a:ext uri="{9D8B030D-6E8A-4147-A177-3AD203B41FA5}"/>
                  </a:extLst>
                </a:gridCol>
                <a:gridCol w="403423">
                  <a:extLst>
                    <a:ext uri="{9D8B030D-6E8A-4147-A177-3AD203B41FA5}"/>
                  </a:extLst>
                </a:gridCol>
                <a:gridCol w="401538">
                  <a:extLst>
                    <a:ext uri="{9D8B030D-6E8A-4147-A177-3AD203B41FA5}"/>
                  </a:extLst>
                </a:gridCol>
              </a:tblGrid>
              <a:tr h="35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extLst>
              </a:tr>
              <a:tr h="357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extLst>
              </a:tr>
              <a:tr h="35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extLst>
              </a:tr>
              <a:tr h="3610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extLst>
              </a:tr>
              <a:tr h="35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extLst>
              </a:tr>
              <a:tr h="357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extLst>
              </a:tr>
              <a:tr h="35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extLst>
              </a:tr>
            </a:tbl>
          </a:graphicData>
        </a:graphic>
      </p:graphicFrame>
      <p:sp>
        <p:nvSpPr>
          <p:cNvPr id="20636" name="Line 314"/>
          <p:cNvSpPr>
            <a:spLocks noChangeShapeType="1"/>
          </p:cNvSpPr>
          <p:nvPr/>
        </p:nvSpPr>
        <p:spPr bwMode="auto">
          <a:xfrm>
            <a:off x="1905000" y="3200400"/>
            <a:ext cx="990600" cy="0"/>
          </a:xfrm>
          <a:prstGeom prst="line">
            <a:avLst/>
          </a:prstGeom>
          <a:noFill/>
          <a:ln w="285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37" name="Line 315"/>
          <p:cNvSpPr>
            <a:spLocks noChangeShapeType="1"/>
          </p:cNvSpPr>
          <p:nvPr/>
        </p:nvSpPr>
        <p:spPr bwMode="auto">
          <a:xfrm>
            <a:off x="1905000" y="3200400"/>
            <a:ext cx="0" cy="1143000"/>
          </a:xfrm>
          <a:prstGeom prst="line">
            <a:avLst/>
          </a:prstGeom>
          <a:noFill/>
          <a:ln w="285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38" name="Line 316"/>
          <p:cNvSpPr>
            <a:spLocks noChangeShapeType="1"/>
          </p:cNvSpPr>
          <p:nvPr/>
        </p:nvSpPr>
        <p:spPr bwMode="auto">
          <a:xfrm>
            <a:off x="1881188" y="4343400"/>
            <a:ext cx="2057400" cy="0"/>
          </a:xfrm>
          <a:prstGeom prst="line">
            <a:avLst/>
          </a:prstGeom>
          <a:noFill/>
          <a:ln w="285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39" name="Line 317"/>
          <p:cNvSpPr>
            <a:spLocks noChangeShapeType="1"/>
          </p:cNvSpPr>
          <p:nvPr/>
        </p:nvSpPr>
        <p:spPr bwMode="auto">
          <a:xfrm>
            <a:off x="2895600" y="3200400"/>
            <a:ext cx="1066800" cy="1143000"/>
          </a:xfrm>
          <a:prstGeom prst="line">
            <a:avLst/>
          </a:prstGeom>
          <a:noFill/>
          <a:ln w="285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40" name="Line 318"/>
          <p:cNvSpPr>
            <a:spLocks noChangeShapeType="1"/>
          </p:cNvSpPr>
          <p:nvPr/>
        </p:nvSpPr>
        <p:spPr bwMode="auto">
          <a:xfrm>
            <a:off x="6477000" y="3822700"/>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41" name="Line 319"/>
          <p:cNvSpPr>
            <a:spLocks noChangeShapeType="1"/>
          </p:cNvSpPr>
          <p:nvPr/>
        </p:nvSpPr>
        <p:spPr bwMode="auto">
          <a:xfrm flipV="1">
            <a:off x="6488113" y="3155950"/>
            <a:ext cx="695325" cy="6746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42" name="Line 320"/>
          <p:cNvSpPr>
            <a:spLocks noChangeShapeType="1"/>
          </p:cNvSpPr>
          <p:nvPr/>
        </p:nvSpPr>
        <p:spPr bwMode="auto">
          <a:xfrm>
            <a:off x="7173913" y="3165475"/>
            <a:ext cx="685800" cy="685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43" name="Line 321"/>
          <p:cNvSpPr>
            <a:spLocks noChangeShapeType="1"/>
          </p:cNvSpPr>
          <p:nvPr/>
        </p:nvSpPr>
        <p:spPr bwMode="auto">
          <a:xfrm>
            <a:off x="7848600" y="3830638"/>
            <a:ext cx="0" cy="1143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44" name="Line 322"/>
          <p:cNvSpPr>
            <a:spLocks noChangeShapeType="1"/>
          </p:cNvSpPr>
          <p:nvPr/>
        </p:nvSpPr>
        <p:spPr bwMode="auto">
          <a:xfrm>
            <a:off x="6477000" y="4953000"/>
            <a:ext cx="1371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45" name="Text Box 323"/>
          <p:cNvSpPr txBox="1">
            <a:spLocks noChangeArrowheads="1"/>
          </p:cNvSpPr>
          <p:nvPr/>
        </p:nvSpPr>
        <p:spPr bwMode="auto">
          <a:xfrm>
            <a:off x="1295400" y="274320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vi-VN" altLang="en-US" sz="2800">
                <a:solidFill>
                  <a:srgbClr val="FF00FF"/>
                </a:solidFill>
                <a:latin typeface=".VnTime" pitchFamily="34" charset="0"/>
              </a:rPr>
              <a:t>M</a:t>
            </a:r>
            <a:endParaRPr lang="en-US" altLang="en-US" sz="2800">
              <a:solidFill>
                <a:srgbClr val="FF00FF"/>
              </a:solidFill>
              <a:latin typeface=".VnTime" pitchFamily="34" charset="0"/>
            </a:endParaRPr>
          </a:p>
        </p:txBody>
      </p:sp>
      <p:sp>
        <p:nvSpPr>
          <p:cNvPr id="20646" name="Text Box 324"/>
          <p:cNvSpPr txBox="1">
            <a:spLocks noChangeArrowheads="1"/>
          </p:cNvSpPr>
          <p:nvPr/>
        </p:nvSpPr>
        <p:spPr bwMode="auto">
          <a:xfrm>
            <a:off x="2895600" y="266700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N</a:t>
            </a:r>
          </a:p>
        </p:txBody>
      </p:sp>
      <p:sp>
        <p:nvSpPr>
          <p:cNvPr id="20647" name="Text Box 325"/>
          <p:cNvSpPr txBox="1">
            <a:spLocks noChangeArrowheads="1"/>
          </p:cNvSpPr>
          <p:nvPr/>
        </p:nvSpPr>
        <p:spPr bwMode="auto">
          <a:xfrm>
            <a:off x="3962400" y="373380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P</a:t>
            </a:r>
          </a:p>
        </p:txBody>
      </p:sp>
      <p:sp>
        <p:nvSpPr>
          <p:cNvPr id="20648" name="Text Box 326"/>
          <p:cNvSpPr txBox="1">
            <a:spLocks noChangeArrowheads="1"/>
          </p:cNvSpPr>
          <p:nvPr/>
        </p:nvSpPr>
        <p:spPr bwMode="auto">
          <a:xfrm>
            <a:off x="1295400" y="403860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Q</a:t>
            </a:r>
          </a:p>
        </p:txBody>
      </p:sp>
      <p:sp>
        <p:nvSpPr>
          <p:cNvPr id="20649" name="Text Box 327"/>
          <p:cNvSpPr txBox="1">
            <a:spLocks noChangeArrowheads="1"/>
          </p:cNvSpPr>
          <p:nvPr/>
        </p:nvSpPr>
        <p:spPr bwMode="auto">
          <a:xfrm>
            <a:off x="5867400" y="350520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D</a:t>
            </a:r>
          </a:p>
        </p:txBody>
      </p:sp>
      <p:sp>
        <p:nvSpPr>
          <p:cNvPr id="20650" name="Text Box 328"/>
          <p:cNvSpPr txBox="1">
            <a:spLocks noChangeArrowheads="1"/>
          </p:cNvSpPr>
          <p:nvPr/>
        </p:nvSpPr>
        <p:spPr bwMode="auto">
          <a:xfrm>
            <a:off x="7239000" y="259080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E</a:t>
            </a:r>
          </a:p>
        </p:txBody>
      </p:sp>
      <p:sp>
        <p:nvSpPr>
          <p:cNvPr id="20651" name="Text Box 329"/>
          <p:cNvSpPr txBox="1">
            <a:spLocks noChangeArrowheads="1"/>
          </p:cNvSpPr>
          <p:nvPr/>
        </p:nvSpPr>
        <p:spPr bwMode="auto">
          <a:xfrm>
            <a:off x="8001000" y="358140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G</a:t>
            </a:r>
          </a:p>
        </p:txBody>
      </p:sp>
      <p:sp>
        <p:nvSpPr>
          <p:cNvPr id="20652" name="Text Box 330"/>
          <p:cNvSpPr txBox="1">
            <a:spLocks noChangeArrowheads="1"/>
          </p:cNvSpPr>
          <p:nvPr/>
        </p:nvSpPr>
        <p:spPr bwMode="auto">
          <a:xfrm>
            <a:off x="8001000" y="464820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H</a:t>
            </a:r>
          </a:p>
        </p:txBody>
      </p:sp>
      <p:sp>
        <p:nvSpPr>
          <p:cNvPr id="20653" name="Text Box 331"/>
          <p:cNvSpPr txBox="1">
            <a:spLocks noChangeArrowheads="1"/>
          </p:cNvSpPr>
          <p:nvPr/>
        </p:nvSpPr>
        <p:spPr bwMode="auto">
          <a:xfrm>
            <a:off x="5791200" y="4572000"/>
            <a:ext cx="533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FF00FF"/>
                </a:solidFill>
                <a:latin typeface=".VnTime" pitchFamily="34" charset="0"/>
              </a:rPr>
              <a:t>I</a:t>
            </a:r>
          </a:p>
        </p:txBody>
      </p:sp>
      <p:sp>
        <p:nvSpPr>
          <p:cNvPr id="25" name="Text Box 168"/>
          <p:cNvSpPr txBox="1">
            <a:spLocks noChangeArrowheads="1"/>
          </p:cNvSpPr>
          <p:nvPr/>
        </p:nvSpPr>
        <p:spPr bwMode="auto">
          <a:xfrm>
            <a:off x="914400" y="5486400"/>
            <a:ext cx="73707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7030A0"/>
                </a:solidFill>
                <a:latin typeface="Times New Roman" panose="02020603050405020304" pitchFamily="18" charset="0"/>
                <a:cs typeface="Times New Roman" panose="02020603050405020304" pitchFamily="18" charset="0"/>
              </a:rPr>
              <a:t>a) Cạnh </a:t>
            </a:r>
            <a:r>
              <a:rPr lang="en-US" altLang="en-US" b="1">
                <a:solidFill>
                  <a:srgbClr val="000000"/>
                </a:solidFill>
                <a:latin typeface="Times New Roman" panose="02020603050405020304" pitchFamily="18" charset="0"/>
                <a:cs typeface="Times New Roman" panose="02020603050405020304" pitchFamily="18" charset="0"/>
              </a:rPr>
              <a:t>MN</a:t>
            </a:r>
            <a:r>
              <a:rPr lang="en-US" altLang="en-US" b="1">
                <a:solidFill>
                  <a:srgbClr val="7030A0"/>
                </a:solidFill>
                <a:latin typeface="Times New Roman" panose="02020603050405020304" pitchFamily="18" charset="0"/>
                <a:cs typeface="Times New Roman" panose="02020603050405020304" pitchFamily="18" charset="0"/>
              </a:rPr>
              <a:t> </a:t>
            </a:r>
            <a:r>
              <a:rPr lang="en-US" altLang="en-US" b="1">
                <a:solidFill>
                  <a:srgbClr val="000000"/>
                </a:solidFill>
                <a:latin typeface="Times New Roman" panose="02020603050405020304" pitchFamily="18" charset="0"/>
                <a:cs typeface="Times New Roman" panose="02020603050405020304" pitchFamily="18" charset="0"/>
              </a:rPr>
              <a:t>song song </a:t>
            </a:r>
            <a:r>
              <a:rPr lang="en-US" altLang="en-US" b="1">
                <a:solidFill>
                  <a:srgbClr val="7030A0"/>
                </a:solidFill>
                <a:latin typeface="Times New Roman" panose="02020603050405020304" pitchFamily="18" charset="0"/>
                <a:cs typeface="Times New Roman" panose="02020603050405020304" pitchFamily="18" charset="0"/>
              </a:rPr>
              <a:t>với cạnh </a:t>
            </a:r>
            <a:r>
              <a:rPr lang="en-US" altLang="en-US" b="1">
                <a:solidFill>
                  <a:srgbClr val="000000"/>
                </a:solidFill>
                <a:latin typeface="Times New Roman" panose="02020603050405020304" pitchFamily="18" charset="0"/>
                <a:cs typeface="Times New Roman" panose="02020603050405020304" pitchFamily="18" charset="0"/>
              </a:rPr>
              <a:t>Q</a:t>
            </a:r>
            <a:r>
              <a:rPr lang="vi-VN" altLang="en-US" b="1">
                <a:solidFill>
                  <a:srgbClr val="000000"/>
                </a:solidFill>
                <a:latin typeface="Times New Roman" panose="02020603050405020304" pitchFamily="18" charset="0"/>
                <a:cs typeface="Times New Roman" panose="02020603050405020304" pitchFamily="18" charset="0"/>
              </a:rPr>
              <a:t>P</a:t>
            </a:r>
            <a:endParaRPr lang="en-US" altLang="en-US" b="1">
              <a:solidFill>
                <a:srgbClr val="000000"/>
              </a:solidFill>
              <a:latin typeface="Times New Roman" panose="02020603050405020304" pitchFamily="18" charset="0"/>
              <a:cs typeface="Times New Roman" panose="02020603050405020304" pitchFamily="18" charset="0"/>
            </a:endParaRPr>
          </a:p>
        </p:txBody>
      </p:sp>
      <p:sp>
        <p:nvSpPr>
          <p:cNvPr id="26" name="Text Box 168"/>
          <p:cNvSpPr txBox="1">
            <a:spLocks noChangeArrowheads="1"/>
          </p:cNvSpPr>
          <p:nvPr/>
        </p:nvSpPr>
        <p:spPr bwMode="auto">
          <a:xfrm>
            <a:off x="457200" y="6096000"/>
            <a:ext cx="80565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7030A0"/>
                </a:solidFill>
                <a:latin typeface="Times New Roman" panose="02020603050405020304" pitchFamily="18" charset="0"/>
                <a:cs typeface="Times New Roman" panose="02020603050405020304" pitchFamily="18" charset="0"/>
              </a:rPr>
              <a:t>     Cạnh </a:t>
            </a:r>
            <a:r>
              <a:rPr lang="en-US" altLang="en-US" b="1">
                <a:solidFill>
                  <a:srgbClr val="000000"/>
                </a:solidFill>
                <a:latin typeface="Times New Roman" panose="02020603050405020304" pitchFamily="18" charset="0"/>
                <a:cs typeface="Times New Roman" panose="02020603050405020304" pitchFamily="18" charset="0"/>
              </a:rPr>
              <a:t>DI</a:t>
            </a:r>
            <a:r>
              <a:rPr lang="en-US" altLang="en-US" b="1">
                <a:solidFill>
                  <a:srgbClr val="7030A0"/>
                </a:solidFill>
                <a:latin typeface="Times New Roman" panose="02020603050405020304" pitchFamily="18" charset="0"/>
                <a:cs typeface="Times New Roman" panose="02020603050405020304" pitchFamily="18" charset="0"/>
              </a:rPr>
              <a:t> </a:t>
            </a:r>
            <a:r>
              <a:rPr lang="en-US" altLang="en-US" b="1">
                <a:solidFill>
                  <a:srgbClr val="000000"/>
                </a:solidFill>
                <a:latin typeface="Times New Roman" panose="02020603050405020304" pitchFamily="18" charset="0"/>
                <a:cs typeface="Times New Roman" panose="02020603050405020304" pitchFamily="18" charset="0"/>
              </a:rPr>
              <a:t>song song </a:t>
            </a:r>
            <a:r>
              <a:rPr lang="en-US" altLang="en-US" b="1">
                <a:solidFill>
                  <a:srgbClr val="7030A0"/>
                </a:solidFill>
                <a:latin typeface="Times New Roman" panose="02020603050405020304" pitchFamily="18" charset="0"/>
                <a:cs typeface="Times New Roman" panose="02020603050405020304" pitchFamily="18" charset="0"/>
              </a:rPr>
              <a:t>với cạnh </a:t>
            </a:r>
            <a:r>
              <a:rPr lang="en-US" altLang="en-US" b="1">
                <a:solidFill>
                  <a:srgbClr val="000000"/>
                </a:solidFill>
                <a:latin typeface="Times New Roman" panose="02020603050405020304" pitchFamily="18" charset="0"/>
                <a:cs typeface="Times New Roman" panose="02020603050405020304" pitchFamily="18" charset="0"/>
              </a:rPr>
              <a:t>GH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50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upRight)">
                                      <p:cBhvr>
                                        <p:cTn id="12" dur="5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100" name="Rectangle 4"/>
          <p:cNvSpPr>
            <a:spLocks noChangeArrowheads="1"/>
          </p:cNvSpPr>
          <p:nvPr/>
        </p:nvSpPr>
        <p:spPr bwMode="auto">
          <a:xfrm>
            <a:off x="457200" y="2286000"/>
            <a:ext cx="8135938" cy="3200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800"/>
              <a:t> </a:t>
            </a:r>
            <a:r>
              <a:rPr lang="en-US" altLang="en-US">
                <a:latin typeface="Times New Roman" panose="02020603050405020304" pitchFamily="18" charset="0"/>
              </a:rPr>
              <a:t>Kéo dài hai cạnh </a:t>
            </a:r>
            <a:r>
              <a:rPr lang="en-US" altLang="en-US" b="1">
                <a:latin typeface="Times New Roman" panose="02020603050405020304" pitchFamily="18" charset="0"/>
              </a:rPr>
              <a:t>đối diện</a:t>
            </a:r>
            <a:r>
              <a:rPr lang="en-US" altLang="en-US">
                <a:latin typeface="Times New Roman" panose="02020603050405020304" pitchFamily="18" charset="0"/>
              </a:rPr>
              <a:t> của hình chữ nhật ta </a:t>
            </a:r>
          </a:p>
          <a:p>
            <a:pPr eaLnBrk="1" hangingPunct="1">
              <a:spcBef>
                <a:spcPct val="0"/>
              </a:spcBef>
              <a:buFontTx/>
              <a:buNone/>
            </a:pPr>
            <a:r>
              <a:rPr lang="en-US" altLang="en-US">
                <a:latin typeface="Times New Roman" panose="02020603050405020304" pitchFamily="18" charset="0"/>
              </a:rPr>
              <a:t>được </a:t>
            </a:r>
            <a:r>
              <a:rPr lang="en-US" altLang="en-US" b="1">
                <a:solidFill>
                  <a:srgbClr val="FF0000"/>
                </a:solidFill>
                <a:latin typeface="Times New Roman" panose="02020603050405020304" pitchFamily="18" charset="0"/>
              </a:rPr>
              <a:t>hai đường thẳng song song </a:t>
            </a:r>
            <a:r>
              <a:rPr lang="en-US" altLang="en-US">
                <a:latin typeface="Times New Roman" panose="02020603050405020304" pitchFamily="18" charset="0"/>
              </a:rPr>
              <a:t>với nhau.</a:t>
            </a:r>
          </a:p>
          <a:p>
            <a:pPr eaLnBrk="1" hangingPunct="1">
              <a:spcBef>
                <a:spcPct val="0"/>
              </a:spcBef>
              <a:buFontTx/>
              <a:buNone/>
            </a:pPr>
            <a:endParaRPr lang="en-US" altLang="en-US">
              <a:latin typeface="Times New Roman" panose="02020603050405020304" pitchFamily="18" charset="0"/>
            </a:endParaRPr>
          </a:p>
          <a:p>
            <a:pPr eaLnBrk="1" hangingPunct="1">
              <a:spcBef>
                <a:spcPct val="0"/>
              </a:spcBef>
            </a:pPr>
            <a:r>
              <a:rPr lang="en-US" altLang="en-US" b="1">
                <a:solidFill>
                  <a:srgbClr val="FF0000"/>
                </a:solidFill>
                <a:latin typeface="Times New Roman" panose="02020603050405020304" pitchFamily="18" charset="0"/>
              </a:rPr>
              <a:t> Hai đường thẳng song song với nhau </a:t>
            </a:r>
          </a:p>
          <a:p>
            <a:pPr eaLnBrk="1" hangingPunct="1">
              <a:spcBef>
                <a:spcPct val="0"/>
              </a:spcBef>
              <a:buFontTx/>
              <a:buNone/>
            </a:pPr>
            <a:r>
              <a:rPr lang="en-US" altLang="en-US" b="1">
                <a:solidFill>
                  <a:srgbClr val="FF0000"/>
                </a:solidFill>
                <a:latin typeface="Times New Roman" panose="02020603050405020304" pitchFamily="18" charset="0"/>
              </a:rPr>
              <a:t>cách nhau một khoảng cách nhất định và </a:t>
            </a:r>
          </a:p>
          <a:p>
            <a:pPr eaLnBrk="1" hangingPunct="1">
              <a:spcBef>
                <a:spcPct val="0"/>
              </a:spcBef>
              <a:buFontTx/>
              <a:buNone/>
            </a:pPr>
            <a:r>
              <a:rPr lang="en-US" altLang="en-US" b="1">
                <a:solidFill>
                  <a:srgbClr val="FF0000"/>
                </a:solidFill>
                <a:latin typeface="Times New Roman" panose="02020603050405020304" pitchFamily="18" charset="0"/>
              </a:rPr>
              <a:t>không bao giờ cắt nhau</a:t>
            </a:r>
            <a:r>
              <a:rPr lang="en-US" altLang="en-US">
                <a:solidFill>
                  <a:srgbClr val="FF0000"/>
                </a:solidFill>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diamond(in)">
                                      <p:cBhvr>
                                        <p:cTn id="7" dur="2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0"/>
            <a:ext cx="9242425" cy="728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1219200" y="1066800"/>
            <a:ext cx="6705600" cy="2376488"/>
          </a:xfrm>
        </p:spPr>
        <p:txBody>
          <a:bodyPr>
            <a:noAutofit/>
          </a:bodyPr>
          <a:lstStyle/>
          <a:p>
            <a:pPr marL="365760" indent="-256032" fontAlgn="auto">
              <a:spcAft>
                <a:spcPts val="0"/>
              </a:spcAft>
              <a:buFont typeface="Arial" panose="020B0604020202020204" pitchFamily="34" charset="0"/>
              <a:buChar char="•"/>
              <a:defRPr/>
            </a:pPr>
            <a:r>
              <a:rPr lang="en-US" sz="4000" dirty="0" err="1" smtClean="0">
                <a:latin typeface="Times New Roman" pitchFamily="18" charset="0"/>
                <a:cs typeface="Times New Roman" pitchFamily="18" charset="0"/>
              </a:rPr>
              <a:t>Xem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a:solidFill>
                  <a:schemeClr val="tx2"/>
                </a:solidFill>
                <a:latin typeface="Times New Roman" pitchFamily="18" charset="0"/>
                <a:cs typeface="Times New Roman" pitchFamily="18" charset="0"/>
              </a:rPr>
              <a:t>H</a:t>
            </a:r>
            <a:r>
              <a:rPr lang="en-US" sz="4000" dirty="0" err="1" smtClean="0">
                <a:solidFill>
                  <a:schemeClr val="tx2"/>
                </a:solidFill>
                <a:latin typeface="Times New Roman" pitchFamily="18" charset="0"/>
                <a:cs typeface="Times New Roman" pitchFamily="18" charset="0"/>
              </a:rPr>
              <a:t>ai</a:t>
            </a:r>
            <a:r>
              <a:rPr lang="en-US" sz="4000" dirty="0" smtClean="0">
                <a:solidFill>
                  <a:schemeClr val="tx2"/>
                </a:solidFill>
                <a:latin typeface="Times New Roman" pitchFamily="18" charset="0"/>
                <a:cs typeface="Times New Roman" pitchFamily="18" charset="0"/>
              </a:rPr>
              <a:t> </a:t>
            </a:r>
            <a:r>
              <a:rPr lang="en-US" sz="4000" dirty="0" err="1" smtClean="0">
                <a:solidFill>
                  <a:schemeClr val="tx2"/>
                </a:solidFill>
                <a:latin typeface="Times New Roman" pitchFamily="18" charset="0"/>
                <a:cs typeface="Times New Roman" pitchFamily="18" charset="0"/>
              </a:rPr>
              <a:t>đường</a:t>
            </a:r>
            <a:r>
              <a:rPr lang="en-US" sz="4000" dirty="0" smtClean="0">
                <a:solidFill>
                  <a:schemeClr val="tx2"/>
                </a:solidFill>
                <a:latin typeface="Times New Roman" pitchFamily="18" charset="0"/>
                <a:cs typeface="Times New Roman" pitchFamily="18" charset="0"/>
              </a:rPr>
              <a:t> </a:t>
            </a:r>
            <a:r>
              <a:rPr lang="en-US" sz="4000" dirty="0" err="1" smtClean="0">
                <a:solidFill>
                  <a:schemeClr val="tx2"/>
                </a:solidFill>
                <a:latin typeface="Times New Roman" pitchFamily="18" charset="0"/>
                <a:cs typeface="Times New Roman" pitchFamily="18" charset="0"/>
              </a:rPr>
              <a:t>thẳng</a:t>
            </a:r>
            <a:r>
              <a:rPr lang="en-US" sz="4000" dirty="0" smtClean="0">
                <a:solidFill>
                  <a:schemeClr val="tx2"/>
                </a:solidFill>
                <a:latin typeface="Times New Roman" pitchFamily="18" charset="0"/>
                <a:cs typeface="Times New Roman" pitchFamily="18" charset="0"/>
              </a:rPr>
              <a:t> song </a:t>
            </a:r>
            <a:r>
              <a:rPr lang="en-US" sz="4000" dirty="0" err="1" smtClean="0">
                <a:solidFill>
                  <a:schemeClr val="tx2"/>
                </a:solidFill>
                <a:latin typeface="Times New Roman" pitchFamily="18" charset="0"/>
                <a:cs typeface="Times New Roman" pitchFamily="18" charset="0"/>
              </a:rPr>
              <a:t>song</a:t>
            </a:r>
            <a:endParaRPr lang="en-US" sz="4000" dirty="0" smtClean="0">
              <a:solidFill>
                <a:schemeClr val="tx2"/>
              </a:solidFill>
              <a:latin typeface="Times New Roman" pitchFamily="18" charset="0"/>
              <a:cs typeface="Times New Roman" pitchFamily="18" charset="0"/>
            </a:endParaRPr>
          </a:p>
          <a:p>
            <a:pPr marL="365760" indent="-256032" fontAlgn="auto">
              <a:spcAft>
                <a:spcPts val="0"/>
              </a:spcAft>
              <a:buFont typeface="Arial" panose="020B0604020202020204" pitchFamily="34" charset="0"/>
              <a:buChar char="•"/>
              <a:defRPr/>
            </a:pPr>
            <a:r>
              <a:rPr lang="en-US" sz="4000" dirty="0" err="1" smtClean="0">
                <a:latin typeface="Times New Roman" pitchFamily="18" charset="0"/>
                <a:cs typeface="Times New Roman" pitchFamily="18" charset="0"/>
              </a:rPr>
              <a:t>Chuẩn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bị</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tiếp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theo</a:t>
            </a:r>
            <a:r>
              <a:rPr lang="en-US" sz="4000" dirty="0" smtClean="0">
                <a:latin typeface="Times New Roman" pitchFamily="18" charset="0"/>
                <a:cs typeface="Times New Roman" pitchFamily="18" charset="0"/>
              </a:rPr>
              <a:t>: </a:t>
            </a:r>
          </a:p>
          <a:p>
            <a:pPr marL="0" indent="0" fontAlgn="auto">
              <a:spcAft>
                <a:spcPts val="0"/>
              </a:spcAft>
              <a:buFont typeface="Arial" panose="020B0604020202020204" pitchFamily="34" charset="0"/>
              <a:buNone/>
              <a:defRPr/>
            </a:pPr>
            <a:r>
              <a:rPr lang="en-US" sz="4000" dirty="0" smtClean="0">
                <a:solidFill>
                  <a:srgbClr val="C00000"/>
                </a:solidFill>
                <a:latin typeface="Times New Roman" pitchFamily="18" charset="0"/>
                <a:cs typeface="Times New Roman" pitchFamily="18" charset="0"/>
              </a:rPr>
              <a:t>       </a:t>
            </a:r>
            <a:r>
              <a:rPr lang="en-US" sz="4000" b="1" dirty="0" smtClean="0">
                <a:solidFill>
                  <a:schemeClr val="tx2"/>
                </a:solidFill>
                <a:latin typeface="Times New Roman" pitchFamily="18" charset="0"/>
                <a:cs typeface="Times New Roman" pitchFamily="18" charset="0"/>
              </a:rPr>
              <a:t>“</a:t>
            </a:r>
            <a:r>
              <a:rPr lang="en-US" sz="4000" b="1" dirty="0" err="1" smtClean="0">
                <a:solidFill>
                  <a:schemeClr val="tx2"/>
                </a:solidFill>
                <a:latin typeface="Times New Roman" pitchFamily="18" charset="0"/>
                <a:cs typeface="Times New Roman" pitchFamily="18" charset="0"/>
              </a:rPr>
              <a:t>Vẽ</a:t>
            </a:r>
            <a:r>
              <a:rPr lang="en-US" sz="4000" b="1" dirty="0" smtClean="0">
                <a:solidFill>
                  <a:schemeClr val="tx2"/>
                </a:solidFill>
                <a:latin typeface="Times New Roman" pitchFamily="18" charset="0"/>
                <a:cs typeface="Times New Roman" pitchFamily="18" charset="0"/>
              </a:rPr>
              <a:t> </a:t>
            </a:r>
            <a:r>
              <a:rPr lang="en-US" sz="4000" b="1" dirty="0" err="1" smtClean="0">
                <a:solidFill>
                  <a:schemeClr val="tx2"/>
                </a:solidFill>
                <a:latin typeface="Times New Roman" pitchFamily="18" charset="0"/>
                <a:cs typeface="Times New Roman" pitchFamily="18" charset="0"/>
              </a:rPr>
              <a:t>hai</a:t>
            </a:r>
            <a:r>
              <a:rPr lang="en-US" sz="4000" b="1" dirty="0" smtClean="0">
                <a:solidFill>
                  <a:schemeClr val="tx2"/>
                </a:solidFill>
                <a:latin typeface="Times New Roman" pitchFamily="18" charset="0"/>
                <a:cs typeface="Times New Roman" pitchFamily="18" charset="0"/>
              </a:rPr>
              <a:t> </a:t>
            </a:r>
            <a:r>
              <a:rPr lang="en-US" sz="4000" b="1" dirty="0" err="1" smtClean="0">
                <a:solidFill>
                  <a:schemeClr val="tx2"/>
                </a:solidFill>
                <a:latin typeface="Times New Roman" pitchFamily="18" charset="0"/>
                <a:cs typeface="Times New Roman" pitchFamily="18" charset="0"/>
              </a:rPr>
              <a:t>đường</a:t>
            </a:r>
            <a:r>
              <a:rPr lang="en-US" sz="4000" b="1" dirty="0" smtClean="0">
                <a:solidFill>
                  <a:schemeClr val="tx2"/>
                </a:solidFill>
                <a:latin typeface="Times New Roman" pitchFamily="18" charset="0"/>
                <a:cs typeface="Times New Roman" pitchFamily="18" charset="0"/>
              </a:rPr>
              <a:t> </a:t>
            </a:r>
            <a:r>
              <a:rPr lang="en-US" sz="4000" b="1" dirty="0" err="1" smtClean="0">
                <a:solidFill>
                  <a:schemeClr val="tx2"/>
                </a:solidFill>
                <a:latin typeface="Times New Roman" pitchFamily="18" charset="0"/>
                <a:cs typeface="Times New Roman" pitchFamily="18" charset="0"/>
              </a:rPr>
              <a:t>thẳng</a:t>
            </a:r>
            <a:r>
              <a:rPr lang="en-US" sz="4000" b="1" dirty="0" smtClean="0">
                <a:solidFill>
                  <a:schemeClr val="tx2"/>
                </a:solidFill>
                <a:latin typeface="Times New Roman" pitchFamily="18" charset="0"/>
                <a:cs typeface="Times New Roman" pitchFamily="18" charset="0"/>
              </a:rPr>
              <a:t> </a:t>
            </a:r>
            <a:r>
              <a:rPr lang="en-US" sz="4000" b="1" dirty="0" err="1" smtClean="0">
                <a:solidFill>
                  <a:schemeClr val="tx2"/>
                </a:solidFill>
                <a:latin typeface="Times New Roman" pitchFamily="18" charset="0"/>
                <a:cs typeface="Times New Roman" pitchFamily="18" charset="0"/>
              </a:rPr>
              <a:t>vuông</a:t>
            </a:r>
            <a:r>
              <a:rPr lang="en-US" sz="4000" b="1" dirty="0" smtClean="0">
                <a:solidFill>
                  <a:schemeClr val="tx2"/>
                </a:solidFill>
                <a:latin typeface="Times New Roman" pitchFamily="18" charset="0"/>
                <a:cs typeface="Times New Roman" pitchFamily="18" charset="0"/>
              </a:rPr>
              <a:t> </a:t>
            </a:r>
            <a:r>
              <a:rPr lang="en-US" sz="4000" b="1" dirty="0" err="1" smtClean="0">
                <a:solidFill>
                  <a:schemeClr val="tx2"/>
                </a:solidFill>
                <a:latin typeface="Times New Roman" pitchFamily="18" charset="0"/>
                <a:cs typeface="Times New Roman" pitchFamily="18" charset="0"/>
              </a:rPr>
              <a:t>góc</a:t>
            </a:r>
            <a:r>
              <a:rPr lang="en-US" sz="4000" b="1" dirty="0" smtClean="0">
                <a:solidFill>
                  <a:schemeClr val="tx2"/>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28" name="Line 12"/>
          <p:cNvSpPr>
            <a:spLocks noChangeShapeType="1"/>
          </p:cNvSpPr>
          <p:nvPr/>
        </p:nvSpPr>
        <p:spPr bwMode="auto">
          <a:xfrm>
            <a:off x="7162800" y="1849438"/>
            <a:ext cx="0" cy="2133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29" name="Line 13"/>
          <p:cNvSpPr>
            <a:spLocks noChangeShapeType="1"/>
          </p:cNvSpPr>
          <p:nvPr/>
        </p:nvSpPr>
        <p:spPr bwMode="auto">
          <a:xfrm>
            <a:off x="5638800" y="2971800"/>
            <a:ext cx="3276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6030" name="Rectangle 14"/>
          <p:cNvSpPr>
            <a:spLocks noChangeArrowheads="1"/>
          </p:cNvSpPr>
          <p:nvPr/>
        </p:nvSpPr>
        <p:spPr bwMode="auto">
          <a:xfrm>
            <a:off x="7162800" y="2743200"/>
            <a:ext cx="228600" cy="228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VnTime" pitchFamily="34" charset="0"/>
            </a:endParaRPr>
          </a:p>
        </p:txBody>
      </p:sp>
      <p:sp>
        <p:nvSpPr>
          <p:cNvPr id="86031" name="Rectangle 15"/>
          <p:cNvSpPr>
            <a:spLocks noChangeArrowheads="1"/>
          </p:cNvSpPr>
          <p:nvPr/>
        </p:nvSpPr>
        <p:spPr bwMode="auto">
          <a:xfrm>
            <a:off x="6934200" y="2743200"/>
            <a:ext cx="228600" cy="228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VnTime" pitchFamily="34" charset="0"/>
            </a:endParaRPr>
          </a:p>
        </p:txBody>
      </p:sp>
      <p:sp>
        <p:nvSpPr>
          <p:cNvPr id="86032" name="Rectangle 16"/>
          <p:cNvSpPr>
            <a:spLocks noChangeArrowheads="1"/>
          </p:cNvSpPr>
          <p:nvPr/>
        </p:nvSpPr>
        <p:spPr bwMode="auto">
          <a:xfrm>
            <a:off x="6934200" y="2971800"/>
            <a:ext cx="228600" cy="228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VnTime" pitchFamily="34" charset="0"/>
            </a:endParaRPr>
          </a:p>
        </p:txBody>
      </p:sp>
      <p:sp>
        <p:nvSpPr>
          <p:cNvPr id="86033" name="Rectangle 17"/>
          <p:cNvSpPr>
            <a:spLocks noChangeArrowheads="1"/>
          </p:cNvSpPr>
          <p:nvPr/>
        </p:nvSpPr>
        <p:spPr bwMode="auto">
          <a:xfrm>
            <a:off x="7162800" y="2971800"/>
            <a:ext cx="228600" cy="228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VnTime" pitchFamily="34" charset="0"/>
            </a:endParaRPr>
          </a:p>
        </p:txBody>
      </p:sp>
      <p:sp>
        <p:nvSpPr>
          <p:cNvPr id="86034" name="Text Box 18"/>
          <p:cNvSpPr txBox="1">
            <a:spLocks noChangeArrowheads="1"/>
          </p:cNvSpPr>
          <p:nvPr/>
        </p:nvSpPr>
        <p:spPr bwMode="auto">
          <a:xfrm>
            <a:off x="7467600" y="2286000"/>
            <a:ext cx="381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latin typeface=".VnTime" pitchFamily="34" charset="0"/>
              </a:rPr>
              <a:t>1</a:t>
            </a:r>
          </a:p>
        </p:txBody>
      </p:sp>
      <p:sp>
        <p:nvSpPr>
          <p:cNvPr id="86035" name="Text Box 19"/>
          <p:cNvSpPr txBox="1">
            <a:spLocks noChangeArrowheads="1"/>
          </p:cNvSpPr>
          <p:nvPr/>
        </p:nvSpPr>
        <p:spPr bwMode="auto">
          <a:xfrm>
            <a:off x="6553200" y="2286000"/>
            <a:ext cx="381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latin typeface=".VnTime" pitchFamily="34" charset="0"/>
              </a:rPr>
              <a:t>2</a:t>
            </a:r>
          </a:p>
        </p:txBody>
      </p:sp>
      <p:sp>
        <p:nvSpPr>
          <p:cNvPr id="86036" name="Text Box 20"/>
          <p:cNvSpPr txBox="1">
            <a:spLocks noChangeArrowheads="1"/>
          </p:cNvSpPr>
          <p:nvPr/>
        </p:nvSpPr>
        <p:spPr bwMode="auto">
          <a:xfrm>
            <a:off x="6477000" y="3200400"/>
            <a:ext cx="381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latin typeface=".VnTime" pitchFamily="34" charset="0"/>
              </a:rPr>
              <a:t>3</a:t>
            </a:r>
          </a:p>
        </p:txBody>
      </p:sp>
      <p:sp>
        <p:nvSpPr>
          <p:cNvPr id="86037" name="Text Box 21"/>
          <p:cNvSpPr txBox="1">
            <a:spLocks noChangeArrowheads="1"/>
          </p:cNvSpPr>
          <p:nvPr/>
        </p:nvSpPr>
        <p:spPr bwMode="auto">
          <a:xfrm>
            <a:off x="7467600" y="3200400"/>
            <a:ext cx="381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latin typeface=".VnTime" pitchFamily="34" charset="0"/>
              </a:rPr>
              <a:t>4</a:t>
            </a:r>
          </a:p>
        </p:txBody>
      </p:sp>
      <p:sp>
        <p:nvSpPr>
          <p:cNvPr id="86040" name="Text Box 24"/>
          <p:cNvSpPr txBox="1">
            <a:spLocks noChangeArrowheads="1"/>
          </p:cNvSpPr>
          <p:nvPr/>
        </p:nvSpPr>
        <p:spPr bwMode="auto">
          <a:xfrm>
            <a:off x="533400" y="1600200"/>
            <a:ext cx="48768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solidFill>
                  <a:schemeClr val="hlink"/>
                </a:solidFill>
                <a:latin typeface="Times New Roman" panose="02020603050405020304" pitchFamily="18" charset="0"/>
              </a:rPr>
              <a:t>1. Thế nào là hai đường thẳng vuông góc với nhau ?</a:t>
            </a:r>
          </a:p>
        </p:txBody>
      </p:sp>
      <p:pic>
        <p:nvPicPr>
          <p:cNvPr id="4109" name="Picture 8" descr="Cau hoi"/>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6525" y="304800"/>
            <a:ext cx="1524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 Box 19"/>
          <p:cNvSpPr txBox="1">
            <a:spLocks noChangeArrowheads="1"/>
          </p:cNvSpPr>
          <p:nvPr/>
        </p:nvSpPr>
        <p:spPr bwMode="auto">
          <a:xfrm>
            <a:off x="0" y="4419600"/>
            <a:ext cx="9067800" cy="1754188"/>
          </a:xfrm>
          <a:prstGeom prst="rect">
            <a:avLst/>
          </a:prstGeom>
          <a:ln/>
        </p:spPr>
        <p:style>
          <a:lnRef idx="3">
            <a:schemeClr val="lt1"/>
          </a:lnRef>
          <a:fillRef idx="1">
            <a:schemeClr val="accent5"/>
          </a:fillRef>
          <a:effectRef idx="1">
            <a:schemeClr val="accent5"/>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defRPr/>
            </a:pPr>
            <a:r>
              <a:rPr lang="en-US" sz="3600" dirty="0" smtClean="0">
                <a:latin typeface="Times New Roman" pitchFamily="18" charset="0"/>
              </a:rPr>
              <a:t>Hai </a:t>
            </a:r>
            <a:r>
              <a:rPr lang="en-US" sz="3600" dirty="0" err="1" smtClean="0">
                <a:latin typeface="Times New Roman" pitchFamily="18" charset="0"/>
              </a:rPr>
              <a:t>đường</a:t>
            </a:r>
            <a:r>
              <a:rPr lang="en-US" sz="3600" dirty="0" smtClean="0">
                <a:latin typeface="Times New Roman" pitchFamily="18" charset="0"/>
              </a:rPr>
              <a:t> </a:t>
            </a:r>
            <a:r>
              <a:rPr lang="en-US" sz="3600" dirty="0" err="1" smtClean="0">
                <a:latin typeface="Times New Roman" pitchFamily="18" charset="0"/>
              </a:rPr>
              <a:t>thẳng</a:t>
            </a:r>
            <a:r>
              <a:rPr lang="en-US" sz="3600" dirty="0" smtClean="0">
                <a:latin typeface="Times New Roman" pitchFamily="18" charset="0"/>
              </a:rPr>
              <a:t> </a:t>
            </a:r>
            <a:r>
              <a:rPr lang="en-US" sz="3600" dirty="0" err="1" smtClean="0">
                <a:latin typeface="Times New Roman" pitchFamily="18" charset="0"/>
              </a:rPr>
              <a:t>vuông</a:t>
            </a:r>
            <a:r>
              <a:rPr lang="en-US" sz="3600" dirty="0" smtClean="0">
                <a:latin typeface="Times New Roman" pitchFamily="18" charset="0"/>
              </a:rPr>
              <a:t> </a:t>
            </a:r>
            <a:r>
              <a:rPr lang="en-US" sz="3600" dirty="0" err="1" smtClean="0">
                <a:latin typeface="Times New Roman" pitchFamily="18" charset="0"/>
              </a:rPr>
              <a:t>góc</a:t>
            </a:r>
            <a:r>
              <a:rPr lang="en-US" sz="3600" dirty="0" smtClean="0">
                <a:latin typeface="Times New Roman" pitchFamily="18" charset="0"/>
              </a:rPr>
              <a:t> </a:t>
            </a:r>
            <a:r>
              <a:rPr lang="en-US" sz="3600" dirty="0" err="1" smtClean="0">
                <a:latin typeface="Times New Roman" pitchFamily="18" charset="0"/>
              </a:rPr>
              <a:t>với</a:t>
            </a:r>
            <a:r>
              <a:rPr lang="en-US" sz="3600" dirty="0" smtClean="0">
                <a:latin typeface="Times New Roman" pitchFamily="18" charset="0"/>
              </a:rPr>
              <a:t> </a:t>
            </a:r>
            <a:r>
              <a:rPr lang="en-US" sz="3600" dirty="0" err="1" smtClean="0">
                <a:latin typeface="Times New Roman" pitchFamily="18" charset="0"/>
              </a:rPr>
              <a:t>nhau</a:t>
            </a:r>
            <a:r>
              <a:rPr lang="en-US" sz="3600" dirty="0" smtClean="0">
                <a:latin typeface="Times New Roman" pitchFamily="18" charset="0"/>
              </a:rPr>
              <a:t> </a:t>
            </a:r>
            <a:r>
              <a:rPr lang="en-US" sz="3600" dirty="0" err="1" smtClean="0">
                <a:latin typeface="Times New Roman" pitchFamily="18" charset="0"/>
              </a:rPr>
              <a:t>là</a:t>
            </a:r>
            <a:r>
              <a:rPr lang="en-US" sz="3600" dirty="0" smtClean="0">
                <a:latin typeface="Times New Roman" pitchFamily="18" charset="0"/>
              </a:rPr>
              <a:t> </a:t>
            </a:r>
            <a:r>
              <a:rPr lang="en-US" sz="3600" dirty="0" err="1" smtClean="0">
                <a:latin typeface="Times New Roman" pitchFamily="18" charset="0"/>
              </a:rPr>
              <a:t>hai</a:t>
            </a:r>
            <a:r>
              <a:rPr lang="en-US" sz="3600" dirty="0" smtClean="0">
                <a:latin typeface="Times New Roman" pitchFamily="18" charset="0"/>
              </a:rPr>
              <a:t> </a:t>
            </a:r>
            <a:r>
              <a:rPr lang="en-US" sz="3600" dirty="0" err="1" smtClean="0">
                <a:latin typeface="Times New Roman" pitchFamily="18" charset="0"/>
              </a:rPr>
              <a:t>đường</a:t>
            </a:r>
            <a:r>
              <a:rPr lang="en-US" sz="3600" dirty="0" smtClean="0">
                <a:latin typeface="Times New Roman" pitchFamily="18" charset="0"/>
              </a:rPr>
              <a:t> </a:t>
            </a:r>
            <a:r>
              <a:rPr lang="en-US" sz="3600" dirty="0" err="1" smtClean="0">
                <a:latin typeface="Times New Roman" pitchFamily="18" charset="0"/>
              </a:rPr>
              <a:t>thẳng</a:t>
            </a:r>
            <a:r>
              <a:rPr lang="en-US" sz="3600" dirty="0" smtClean="0">
                <a:latin typeface="Times New Roman" pitchFamily="18" charset="0"/>
              </a:rPr>
              <a:t> </a:t>
            </a:r>
            <a:r>
              <a:rPr lang="en-US" sz="3600" dirty="0" err="1" smtClean="0">
                <a:latin typeface="Times New Roman" pitchFamily="18" charset="0"/>
              </a:rPr>
              <a:t>cắt</a:t>
            </a:r>
            <a:r>
              <a:rPr lang="en-US" sz="3600" dirty="0" smtClean="0">
                <a:latin typeface="Times New Roman" pitchFamily="18" charset="0"/>
              </a:rPr>
              <a:t> </a:t>
            </a:r>
            <a:r>
              <a:rPr lang="en-US" sz="3600" dirty="0" err="1" smtClean="0">
                <a:latin typeface="Times New Roman" pitchFamily="18" charset="0"/>
              </a:rPr>
              <a:t>nhau</a:t>
            </a:r>
            <a:r>
              <a:rPr lang="en-US" sz="3600" dirty="0" smtClean="0">
                <a:latin typeface="Times New Roman" pitchFamily="18" charset="0"/>
              </a:rPr>
              <a:t> </a:t>
            </a:r>
            <a:r>
              <a:rPr lang="en-US" sz="3600" dirty="0" err="1" smtClean="0">
                <a:latin typeface="Times New Roman" pitchFamily="18" charset="0"/>
              </a:rPr>
              <a:t>tại</a:t>
            </a:r>
            <a:r>
              <a:rPr lang="en-US" sz="3600" dirty="0" smtClean="0">
                <a:latin typeface="Times New Roman" pitchFamily="18" charset="0"/>
              </a:rPr>
              <a:t> </a:t>
            </a:r>
            <a:r>
              <a:rPr lang="en-US" sz="3600" dirty="0" err="1" smtClean="0">
                <a:latin typeface="Times New Roman" pitchFamily="18" charset="0"/>
              </a:rPr>
              <a:t>một</a:t>
            </a:r>
            <a:r>
              <a:rPr lang="en-US" sz="3600" dirty="0" smtClean="0">
                <a:latin typeface="Times New Roman" pitchFamily="18" charset="0"/>
              </a:rPr>
              <a:t> </a:t>
            </a:r>
            <a:r>
              <a:rPr lang="en-US" sz="3600" dirty="0" err="1" smtClean="0">
                <a:latin typeface="Times New Roman" pitchFamily="18" charset="0"/>
              </a:rPr>
              <a:t>điểm</a:t>
            </a:r>
            <a:r>
              <a:rPr lang="en-US" sz="3600" dirty="0" smtClean="0">
                <a:latin typeface="Times New Roman" pitchFamily="18" charset="0"/>
              </a:rPr>
              <a:t> </a:t>
            </a:r>
            <a:r>
              <a:rPr lang="en-US" sz="3600" dirty="0" err="1" smtClean="0">
                <a:latin typeface="Times New Roman" pitchFamily="18" charset="0"/>
              </a:rPr>
              <a:t>và</a:t>
            </a:r>
            <a:r>
              <a:rPr lang="en-US" sz="3600" dirty="0" smtClean="0">
                <a:latin typeface="Times New Roman" pitchFamily="18" charset="0"/>
              </a:rPr>
              <a:t> </a:t>
            </a:r>
            <a:r>
              <a:rPr lang="en-US" sz="3600" dirty="0" err="1" smtClean="0">
                <a:latin typeface="Times New Roman" pitchFamily="18" charset="0"/>
              </a:rPr>
              <a:t>tạo</a:t>
            </a:r>
            <a:r>
              <a:rPr lang="en-US" sz="3600" dirty="0" smtClean="0">
                <a:latin typeface="Times New Roman" pitchFamily="18" charset="0"/>
              </a:rPr>
              <a:t> </a:t>
            </a:r>
            <a:r>
              <a:rPr lang="en-US" sz="3600" dirty="0" err="1" smtClean="0">
                <a:latin typeface="Times New Roman" pitchFamily="18" charset="0"/>
              </a:rPr>
              <a:t>thành</a:t>
            </a:r>
            <a:r>
              <a:rPr lang="en-US" sz="3600" dirty="0" smtClean="0">
                <a:latin typeface="Times New Roman" pitchFamily="18" charset="0"/>
              </a:rPr>
              <a:t> </a:t>
            </a:r>
            <a:r>
              <a:rPr lang="en-US" sz="3600" b="1" dirty="0" smtClean="0">
                <a:solidFill>
                  <a:srgbClr val="C00000"/>
                </a:solidFill>
                <a:latin typeface="Times New Roman" pitchFamily="18" charset="0"/>
              </a:rPr>
              <a:t>4 </a:t>
            </a:r>
            <a:r>
              <a:rPr lang="en-US" sz="3600" b="1" dirty="0" err="1" smtClean="0">
                <a:solidFill>
                  <a:srgbClr val="C00000"/>
                </a:solidFill>
                <a:latin typeface="Times New Roman" pitchFamily="18" charset="0"/>
              </a:rPr>
              <a:t>góc</a:t>
            </a:r>
            <a:r>
              <a:rPr lang="en-US" sz="3600" b="1" dirty="0" smtClean="0">
                <a:solidFill>
                  <a:srgbClr val="C00000"/>
                </a:solidFill>
                <a:latin typeface="Times New Roman" pitchFamily="18" charset="0"/>
              </a:rPr>
              <a:t> </a:t>
            </a:r>
            <a:r>
              <a:rPr lang="en-US" sz="3600" b="1" dirty="0" err="1" smtClean="0">
                <a:solidFill>
                  <a:srgbClr val="C00000"/>
                </a:solidFill>
                <a:latin typeface="Times New Roman" pitchFamily="18" charset="0"/>
              </a:rPr>
              <a:t>vuông</a:t>
            </a:r>
            <a:r>
              <a:rPr lang="en-US" sz="3600" b="1" dirty="0" smtClean="0">
                <a:solidFill>
                  <a:srgbClr val="C00000"/>
                </a:solidFill>
                <a:latin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40"/>
                                        </p:tgtEl>
                                        <p:attrNameLst>
                                          <p:attrName>style.visibility</p:attrName>
                                        </p:attrNameLst>
                                      </p:cBhvr>
                                      <p:to>
                                        <p:strVal val="visible"/>
                                      </p:to>
                                    </p:set>
                                    <p:animEffect transition="in" filter="blinds(horizontal)">
                                      <p:cBhvr>
                                        <p:cTn id="7" dur="500"/>
                                        <p:tgtEl>
                                          <p:spTgt spid="860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29"/>
                                        </p:tgtEl>
                                        <p:attrNameLst>
                                          <p:attrName>style.visibility</p:attrName>
                                        </p:attrNameLst>
                                      </p:cBhvr>
                                      <p:to>
                                        <p:strVal val="visible"/>
                                      </p:to>
                                    </p:set>
                                    <p:animEffect transition="in" filter="fade">
                                      <p:cBhvr>
                                        <p:cTn id="12" dur="2000"/>
                                        <p:tgtEl>
                                          <p:spTgt spid="860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6028"/>
                                        </p:tgtEl>
                                        <p:attrNameLst>
                                          <p:attrName>style.visibility</p:attrName>
                                        </p:attrNameLst>
                                      </p:cBhvr>
                                      <p:to>
                                        <p:strVal val="visible"/>
                                      </p:to>
                                    </p:set>
                                    <p:animEffect transition="in" filter="fade">
                                      <p:cBhvr>
                                        <p:cTn id="15" dur="2000"/>
                                        <p:tgtEl>
                                          <p:spTgt spid="860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6030"/>
                                        </p:tgtEl>
                                        <p:attrNameLst>
                                          <p:attrName>style.visibility</p:attrName>
                                        </p:attrNameLst>
                                      </p:cBhvr>
                                      <p:to>
                                        <p:strVal val="visible"/>
                                      </p:to>
                                    </p:set>
                                    <p:animEffect transition="in" filter="box(in)">
                                      <p:cBhvr>
                                        <p:cTn id="20" dur="500"/>
                                        <p:tgtEl>
                                          <p:spTgt spid="8603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86034"/>
                                        </p:tgtEl>
                                        <p:attrNameLst>
                                          <p:attrName>style.visibility</p:attrName>
                                        </p:attrNameLst>
                                      </p:cBhvr>
                                      <p:to>
                                        <p:strVal val="visible"/>
                                      </p:to>
                                    </p:set>
                                    <p:animEffect transition="in" filter="box(in)">
                                      <p:cBhvr>
                                        <p:cTn id="23" dur="500"/>
                                        <p:tgtEl>
                                          <p:spTgt spid="860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86031"/>
                                        </p:tgtEl>
                                        <p:attrNameLst>
                                          <p:attrName>style.visibility</p:attrName>
                                        </p:attrNameLst>
                                      </p:cBhvr>
                                      <p:to>
                                        <p:strVal val="visible"/>
                                      </p:to>
                                    </p:set>
                                    <p:animEffect transition="in" filter="diamond(in)">
                                      <p:cBhvr>
                                        <p:cTn id="28" dur="2000"/>
                                        <p:tgtEl>
                                          <p:spTgt spid="86031"/>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86035"/>
                                        </p:tgtEl>
                                        <p:attrNameLst>
                                          <p:attrName>style.visibility</p:attrName>
                                        </p:attrNameLst>
                                      </p:cBhvr>
                                      <p:to>
                                        <p:strVal val="visible"/>
                                      </p:to>
                                    </p:set>
                                    <p:animEffect transition="in" filter="diamond(in)">
                                      <p:cBhvr>
                                        <p:cTn id="31" dur="2000"/>
                                        <p:tgtEl>
                                          <p:spTgt spid="860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86032"/>
                                        </p:tgtEl>
                                        <p:attrNameLst>
                                          <p:attrName>style.visibility</p:attrName>
                                        </p:attrNameLst>
                                      </p:cBhvr>
                                      <p:to>
                                        <p:strVal val="visible"/>
                                      </p:to>
                                    </p:set>
                                    <p:animEffect transition="in" filter="diamond(in)">
                                      <p:cBhvr>
                                        <p:cTn id="36" dur="2000"/>
                                        <p:tgtEl>
                                          <p:spTgt spid="86032"/>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86036"/>
                                        </p:tgtEl>
                                        <p:attrNameLst>
                                          <p:attrName>style.visibility</p:attrName>
                                        </p:attrNameLst>
                                      </p:cBhvr>
                                      <p:to>
                                        <p:strVal val="visible"/>
                                      </p:to>
                                    </p:set>
                                    <p:animEffect transition="in" filter="diamond(in)">
                                      <p:cBhvr>
                                        <p:cTn id="39" dur="2000"/>
                                        <p:tgtEl>
                                          <p:spTgt spid="860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86033"/>
                                        </p:tgtEl>
                                        <p:attrNameLst>
                                          <p:attrName>style.visibility</p:attrName>
                                        </p:attrNameLst>
                                      </p:cBhvr>
                                      <p:to>
                                        <p:strVal val="visible"/>
                                      </p:to>
                                    </p:set>
                                    <p:animEffect transition="in" filter="box(in)">
                                      <p:cBhvr>
                                        <p:cTn id="44" dur="500"/>
                                        <p:tgtEl>
                                          <p:spTgt spid="86033"/>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86037"/>
                                        </p:tgtEl>
                                        <p:attrNameLst>
                                          <p:attrName>style.visibility</p:attrName>
                                        </p:attrNameLst>
                                      </p:cBhvr>
                                      <p:to>
                                        <p:strVal val="visible"/>
                                      </p:to>
                                    </p:set>
                                    <p:animEffect transition="in" filter="box(in)">
                                      <p:cBhvr>
                                        <p:cTn id="47" dur="500"/>
                                        <p:tgtEl>
                                          <p:spTgt spid="8603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8" grpId="0" animBg="1"/>
      <p:bldP spid="86029" grpId="0" animBg="1"/>
      <p:bldP spid="86030" grpId="0" animBg="1"/>
      <p:bldP spid="86031" grpId="0" animBg="1"/>
      <p:bldP spid="86032" grpId="0" animBg="1"/>
      <p:bldP spid="86033" grpId="0" animBg="1"/>
      <p:bldP spid="86034" grpId="0"/>
      <p:bldP spid="86035" grpId="0"/>
      <p:bldP spid="86036" grpId="0"/>
      <p:bldP spid="86037" grpId="0"/>
      <p:bldP spid="86040"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52600" y="838200"/>
            <a:ext cx="4724400" cy="2295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8" name="Text Box 6"/>
          <p:cNvSpPr>
            <a:spLocks noChangeArrowheads="1"/>
          </p:cNvSpPr>
          <p:nvPr/>
        </p:nvSpPr>
        <p:spPr bwMode="auto">
          <a:xfrm>
            <a:off x="130175" y="249238"/>
            <a:ext cx="5048250" cy="3138487"/>
          </a:xfrm>
          <a:custGeom>
            <a:avLst/>
            <a:gdLst>
              <a:gd name="T0" fmla="*/ 0 w 8578076"/>
              <a:gd name="T1" fmla="*/ 0 h 2585323"/>
              <a:gd name="T2" fmla="*/ 5 w 8578076"/>
              <a:gd name="T3" fmla="*/ 8840460 h 2585323"/>
              <a:gd name="T4" fmla="*/ 9 w 8578076"/>
              <a:gd name="T5" fmla="*/ 398361374 h 2585323"/>
              <a:gd name="T6" fmla="*/ 4 w 8578076"/>
              <a:gd name="T7" fmla="*/ 388510923 h 2585323"/>
              <a:gd name="T8" fmla="*/ 0 w 8578076"/>
              <a:gd name="T9" fmla="*/ 399921020 h 2585323"/>
              <a:gd name="T10" fmla="*/ 0 w 8578076"/>
              <a:gd name="T11" fmla="*/ 0 h 2585323"/>
              <a:gd name="T12" fmla="*/ 0 60000 65536"/>
              <a:gd name="T13" fmla="*/ 0 60000 65536"/>
              <a:gd name="T14" fmla="*/ 0 60000 65536"/>
              <a:gd name="T15" fmla="*/ 0 60000 65536"/>
              <a:gd name="T16" fmla="*/ 0 60000 65536"/>
              <a:gd name="T17" fmla="*/ 0 60000 65536"/>
              <a:gd name="T18" fmla="*/ 0 w 8578076"/>
              <a:gd name="T19" fmla="*/ 0 h 2585323"/>
              <a:gd name="T20" fmla="*/ 8578076 w 8578076"/>
              <a:gd name="T21" fmla="*/ 2585323 h 2585323"/>
            </a:gdLst>
            <a:ahLst/>
            <a:cxnLst>
              <a:cxn ang="T12">
                <a:pos x="T0" y="T1"/>
              </a:cxn>
              <a:cxn ang="T13">
                <a:pos x="T2" y="T3"/>
              </a:cxn>
              <a:cxn ang="T14">
                <a:pos x="T4" y="T5"/>
              </a:cxn>
              <a:cxn ang="T15">
                <a:pos x="T6" y="T7"/>
              </a:cxn>
              <a:cxn ang="T16">
                <a:pos x="T8" y="T9"/>
              </a:cxn>
              <a:cxn ang="T17">
                <a:pos x="T10" y="T11"/>
              </a:cxn>
            </a:cxnLst>
            <a:rect l="T18" t="T19" r="T20" b="T21"/>
            <a:pathLst>
              <a:path w="8578076" h="2585323">
                <a:moveTo>
                  <a:pt x="0" y="0"/>
                </a:moveTo>
                <a:lnTo>
                  <a:pt x="4743450" y="57150"/>
                </a:lnTo>
                <a:cubicBezTo>
                  <a:pt x="6261100" y="937974"/>
                  <a:pt x="7860526" y="1751564"/>
                  <a:pt x="8578076" y="2575238"/>
                </a:cubicBezTo>
                <a:lnTo>
                  <a:pt x="3562350" y="2511564"/>
                </a:lnTo>
                <a:lnTo>
                  <a:pt x="0" y="2585323"/>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2.a) Hãy nêu tên từng cặp cạnh vuông góc với nhau.</a:t>
            </a:r>
          </a:p>
          <a:p>
            <a:pPr algn="ctr" eaLnBrk="1" hangingPunct="1">
              <a:spcBef>
                <a:spcPct val="50000"/>
              </a:spcBef>
              <a:buFontTx/>
              <a:buNone/>
            </a:pPr>
            <a:r>
              <a:rPr lang="en-US" altLang="en-US" sz="3600">
                <a:latin typeface="Times New Roman" panose="02020603050405020304" pitchFamily="18" charset="0"/>
              </a:rPr>
              <a:t>b) Hãy nêu tên từng cặp cạnh cắt nhau mà không vuông góc với nhau.</a:t>
            </a:r>
          </a:p>
        </p:txBody>
      </p:sp>
      <p:sp>
        <p:nvSpPr>
          <p:cNvPr id="3079" name="Text Box 7"/>
          <p:cNvSpPr txBox="1">
            <a:spLocks noChangeArrowheads="1"/>
          </p:cNvSpPr>
          <p:nvPr/>
        </p:nvSpPr>
        <p:spPr bwMode="auto">
          <a:xfrm>
            <a:off x="5181600" y="228600"/>
            <a:ext cx="609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A</a:t>
            </a:r>
          </a:p>
        </p:txBody>
      </p:sp>
      <p:sp>
        <p:nvSpPr>
          <p:cNvPr id="3083" name="Text Box 11"/>
          <p:cNvSpPr txBox="1">
            <a:spLocks noChangeArrowheads="1"/>
          </p:cNvSpPr>
          <p:nvPr/>
        </p:nvSpPr>
        <p:spPr bwMode="auto">
          <a:xfrm>
            <a:off x="7448550" y="115888"/>
            <a:ext cx="4762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B</a:t>
            </a:r>
          </a:p>
        </p:txBody>
      </p:sp>
      <p:sp>
        <p:nvSpPr>
          <p:cNvPr id="3084" name="Text Box 12"/>
          <p:cNvSpPr txBox="1">
            <a:spLocks noChangeArrowheads="1"/>
          </p:cNvSpPr>
          <p:nvPr/>
        </p:nvSpPr>
        <p:spPr bwMode="auto">
          <a:xfrm>
            <a:off x="8458200" y="2482850"/>
            <a:ext cx="609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C</a:t>
            </a:r>
          </a:p>
        </p:txBody>
      </p:sp>
      <p:sp>
        <p:nvSpPr>
          <p:cNvPr id="3085" name="Text Box 13"/>
          <p:cNvSpPr txBox="1">
            <a:spLocks noChangeArrowheads="1"/>
          </p:cNvSpPr>
          <p:nvPr/>
        </p:nvSpPr>
        <p:spPr bwMode="auto">
          <a:xfrm>
            <a:off x="5257800" y="2514600"/>
            <a:ext cx="609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latin typeface="Times New Roman" panose="02020603050405020304" pitchFamily="18" charset="0"/>
              </a:rPr>
              <a:t>D</a:t>
            </a:r>
          </a:p>
        </p:txBody>
      </p:sp>
      <p:sp>
        <p:nvSpPr>
          <p:cNvPr id="5128" name="Text Box 15"/>
          <p:cNvSpPr txBox="1">
            <a:spLocks noChangeArrowheads="1"/>
          </p:cNvSpPr>
          <p:nvPr/>
        </p:nvSpPr>
        <p:spPr bwMode="auto">
          <a:xfrm>
            <a:off x="457200" y="5791200"/>
            <a:ext cx="8686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3600">
              <a:latin typeface=".VnTime" pitchFamily="34" charset="0"/>
            </a:endParaRPr>
          </a:p>
        </p:txBody>
      </p:sp>
      <p:sp>
        <p:nvSpPr>
          <p:cNvPr id="3091" name="Text Box 19"/>
          <p:cNvSpPr txBox="1">
            <a:spLocks noChangeArrowheads="1"/>
          </p:cNvSpPr>
          <p:nvPr/>
        </p:nvSpPr>
        <p:spPr bwMode="auto">
          <a:xfrm>
            <a:off x="47625" y="3322638"/>
            <a:ext cx="9067800" cy="1477962"/>
          </a:xfrm>
          <a:prstGeom prst="rect">
            <a:avLst/>
          </a:prstGeom>
          <a:ln/>
        </p:spPr>
        <p:style>
          <a:lnRef idx="3">
            <a:schemeClr val="lt1"/>
          </a:lnRef>
          <a:fillRef idx="1">
            <a:schemeClr val="accent5"/>
          </a:fillRef>
          <a:effectRef idx="1">
            <a:schemeClr val="accent5"/>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742950" indent="-742950" algn="ctr" eaLnBrk="1" hangingPunct="1">
              <a:spcBef>
                <a:spcPct val="50000"/>
              </a:spcBef>
              <a:buFontTx/>
              <a:buAutoNum type="alphaLcParenR"/>
              <a:defRPr/>
            </a:pPr>
            <a:r>
              <a:rPr lang="en-US" sz="3600" dirty="0" err="1" smtClean="0">
                <a:latin typeface="Times New Roman" pitchFamily="18" charset="0"/>
              </a:rPr>
              <a:t>Các</a:t>
            </a:r>
            <a:r>
              <a:rPr lang="en-US" sz="3600" dirty="0" smtClean="0">
                <a:latin typeface="Times New Roman" pitchFamily="18" charset="0"/>
              </a:rPr>
              <a:t> </a:t>
            </a:r>
            <a:r>
              <a:rPr lang="en-US" sz="3600" dirty="0" err="1" smtClean="0">
                <a:latin typeface="Times New Roman" pitchFamily="18" charset="0"/>
              </a:rPr>
              <a:t>cặp</a:t>
            </a:r>
            <a:r>
              <a:rPr lang="en-US" sz="3600" dirty="0" smtClean="0">
                <a:latin typeface="Times New Roman" pitchFamily="18" charset="0"/>
              </a:rPr>
              <a:t> </a:t>
            </a:r>
            <a:r>
              <a:rPr lang="en-US" sz="3600" dirty="0" err="1" smtClean="0">
                <a:latin typeface="Times New Roman" pitchFamily="18" charset="0"/>
              </a:rPr>
              <a:t>cạnh</a:t>
            </a:r>
            <a:r>
              <a:rPr lang="en-US" sz="3600" dirty="0" smtClean="0">
                <a:latin typeface="Times New Roman" pitchFamily="18" charset="0"/>
              </a:rPr>
              <a:t> </a:t>
            </a:r>
            <a:r>
              <a:rPr lang="en-US" sz="3600" dirty="0" err="1" smtClean="0">
                <a:latin typeface="Times New Roman" pitchFamily="18" charset="0"/>
              </a:rPr>
              <a:t>vuông</a:t>
            </a:r>
            <a:r>
              <a:rPr lang="en-US" sz="3600" dirty="0" smtClean="0">
                <a:latin typeface="Times New Roman" pitchFamily="18" charset="0"/>
              </a:rPr>
              <a:t> </a:t>
            </a:r>
            <a:r>
              <a:rPr lang="en-US" sz="3600" dirty="0" err="1" smtClean="0">
                <a:latin typeface="Times New Roman" pitchFamily="18" charset="0"/>
              </a:rPr>
              <a:t>góc</a:t>
            </a:r>
            <a:r>
              <a:rPr lang="en-US" sz="3600" dirty="0" smtClean="0">
                <a:latin typeface="Times New Roman" pitchFamily="18" charset="0"/>
              </a:rPr>
              <a:t> </a:t>
            </a:r>
            <a:r>
              <a:rPr lang="en-US" sz="3600" dirty="0" err="1" smtClean="0">
                <a:latin typeface="Times New Roman" pitchFamily="18" charset="0"/>
              </a:rPr>
              <a:t>với</a:t>
            </a:r>
            <a:r>
              <a:rPr lang="en-US" sz="3600" dirty="0" smtClean="0">
                <a:latin typeface="Times New Roman" pitchFamily="18" charset="0"/>
              </a:rPr>
              <a:t> </a:t>
            </a:r>
            <a:r>
              <a:rPr lang="en-US" sz="3600" dirty="0" err="1" smtClean="0">
                <a:latin typeface="Times New Roman" pitchFamily="18" charset="0"/>
              </a:rPr>
              <a:t>nhau</a:t>
            </a:r>
            <a:r>
              <a:rPr lang="en-US" sz="3600" dirty="0" smtClean="0">
                <a:latin typeface="Times New Roman" pitchFamily="18" charset="0"/>
              </a:rPr>
              <a:t> </a:t>
            </a:r>
            <a:r>
              <a:rPr lang="en-US" sz="3600" dirty="0" err="1" smtClean="0">
                <a:latin typeface="Times New Roman" pitchFamily="18" charset="0"/>
              </a:rPr>
              <a:t>là</a:t>
            </a:r>
            <a:r>
              <a:rPr lang="en-US" sz="3600" dirty="0" smtClean="0">
                <a:latin typeface="Times New Roman" pitchFamily="18" charset="0"/>
              </a:rPr>
              <a:t>: </a:t>
            </a:r>
            <a:endParaRPr lang="en-US" sz="3600" dirty="0">
              <a:latin typeface="Times New Roman" pitchFamily="18" charset="0"/>
            </a:endParaRPr>
          </a:p>
          <a:p>
            <a:pPr algn="ctr" eaLnBrk="1" hangingPunct="1">
              <a:spcBef>
                <a:spcPct val="50000"/>
              </a:spcBef>
              <a:defRPr/>
            </a:pPr>
            <a:r>
              <a:rPr lang="en-US" sz="3600" b="1" dirty="0" smtClean="0">
                <a:solidFill>
                  <a:srgbClr val="C00000"/>
                </a:solidFill>
                <a:latin typeface="Times New Roman" pitchFamily="18" charset="0"/>
              </a:rPr>
              <a:t> BA </a:t>
            </a:r>
            <a:r>
              <a:rPr lang="en-US" sz="3600" b="1" dirty="0" err="1" smtClean="0">
                <a:solidFill>
                  <a:srgbClr val="C00000"/>
                </a:solidFill>
                <a:latin typeface="Times New Roman" pitchFamily="18" charset="0"/>
              </a:rPr>
              <a:t>và</a:t>
            </a:r>
            <a:r>
              <a:rPr lang="en-US" sz="3600" b="1" dirty="0" smtClean="0">
                <a:solidFill>
                  <a:srgbClr val="C00000"/>
                </a:solidFill>
                <a:latin typeface="Times New Roman" pitchFamily="18" charset="0"/>
              </a:rPr>
              <a:t> AD, AD </a:t>
            </a:r>
            <a:r>
              <a:rPr lang="en-US" sz="3600" b="1" dirty="0" err="1" smtClean="0">
                <a:solidFill>
                  <a:srgbClr val="C00000"/>
                </a:solidFill>
                <a:latin typeface="Times New Roman" pitchFamily="18" charset="0"/>
              </a:rPr>
              <a:t>và</a:t>
            </a:r>
            <a:r>
              <a:rPr lang="en-US" sz="3600" b="1" dirty="0" smtClean="0">
                <a:solidFill>
                  <a:srgbClr val="C00000"/>
                </a:solidFill>
                <a:latin typeface="Times New Roman" pitchFamily="18" charset="0"/>
              </a:rPr>
              <a:t>  DC.</a:t>
            </a:r>
          </a:p>
        </p:txBody>
      </p:sp>
      <p:sp>
        <p:nvSpPr>
          <p:cNvPr id="3093" name="Text Box 21"/>
          <p:cNvSpPr txBox="1">
            <a:spLocks noChangeArrowheads="1"/>
          </p:cNvSpPr>
          <p:nvPr/>
        </p:nvSpPr>
        <p:spPr bwMode="auto">
          <a:xfrm>
            <a:off x="57150" y="4676775"/>
            <a:ext cx="9048750" cy="12001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3600" dirty="0" smtClean="0">
                <a:latin typeface="Times New Roman" pitchFamily="18" charset="0"/>
              </a:rPr>
              <a:t>b) </a:t>
            </a:r>
            <a:r>
              <a:rPr lang="en-US" sz="3600" dirty="0" err="1" smtClean="0">
                <a:latin typeface="Times New Roman" pitchFamily="18" charset="0"/>
              </a:rPr>
              <a:t>Các</a:t>
            </a:r>
            <a:r>
              <a:rPr lang="en-US" sz="3600" dirty="0" smtClean="0">
                <a:latin typeface="Times New Roman" pitchFamily="18" charset="0"/>
              </a:rPr>
              <a:t> </a:t>
            </a:r>
            <a:r>
              <a:rPr lang="en-US" sz="3600" dirty="0" err="1" smtClean="0">
                <a:latin typeface="Times New Roman" pitchFamily="18" charset="0"/>
              </a:rPr>
              <a:t>cặp</a:t>
            </a:r>
            <a:r>
              <a:rPr lang="en-US" sz="3600" dirty="0" smtClean="0">
                <a:latin typeface="Times New Roman" pitchFamily="18" charset="0"/>
              </a:rPr>
              <a:t> </a:t>
            </a:r>
            <a:r>
              <a:rPr lang="en-US" sz="3600" dirty="0" err="1" smtClean="0">
                <a:latin typeface="Times New Roman" pitchFamily="18" charset="0"/>
              </a:rPr>
              <a:t>cạnh</a:t>
            </a:r>
            <a:r>
              <a:rPr lang="en-US" sz="3600" dirty="0" smtClean="0">
                <a:latin typeface="Times New Roman" pitchFamily="18" charset="0"/>
              </a:rPr>
              <a:t> </a:t>
            </a:r>
            <a:r>
              <a:rPr lang="en-US" sz="3600" dirty="0" err="1" smtClean="0">
                <a:latin typeface="Times New Roman" pitchFamily="18" charset="0"/>
              </a:rPr>
              <a:t>cắt</a:t>
            </a:r>
            <a:r>
              <a:rPr lang="en-US" sz="3600" dirty="0" smtClean="0">
                <a:latin typeface="Times New Roman" pitchFamily="18" charset="0"/>
              </a:rPr>
              <a:t> </a:t>
            </a:r>
            <a:r>
              <a:rPr lang="en-US" sz="3600" dirty="0" err="1" smtClean="0">
                <a:latin typeface="Times New Roman" pitchFamily="18" charset="0"/>
              </a:rPr>
              <a:t>nhau</a:t>
            </a:r>
            <a:r>
              <a:rPr lang="en-US" sz="3600" dirty="0" smtClean="0">
                <a:latin typeface="Times New Roman" pitchFamily="18" charset="0"/>
              </a:rPr>
              <a:t> </a:t>
            </a:r>
            <a:r>
              <a:rPr lang="en-US" sz="3600" dirty="0" err="1" smtClean="0">
                <a:latin typeface="Times New Roman" pitchFamily="18" charset="0"/>
              </a:rPr>
              <a:t>mà</a:t>
            </a:r>
            <a:r>
              <a:rPr lang="en-US" sz="3600" dirty="0" smtClean="0">
                <a:latin typeface="Times New Roman" pitchFamily="18" charset="0"/>
              </a:rPr>
              <a:t> </a:t>
            </a:r>
            <a:r>
              <a:rPr lang="en-US" sz="3600" dirty="0" err="1" smtClean="0">
                <a:latin typeface="Times New Roman" pitchFamily="18" charset="0"/>
              </a:rPr>
              <a:t>không</a:t>
            </a:r>
            <a:r>
              <a:rPr lang="en-US" sz="3600" dirty="0" smtClean="0">
                <a:latin typeface="Times New Roman" pitchFamily="18" charset="0"/>
              </a:rPr>
              <a:t> </a:t>
            </a:r>
            <a:r>
              <a:rPr lang="en-US" sz="3600" dirty="0" err="1" smtClean="0">
                <a:latin typeface="Times New Roman" pitchFamily="18" charset="0"/>
              </a:rPr>
              <a:t>vuông</a:t>
            </a:r>
            <a:r>
              <a:rPr lang="en-US" sz="3600" dirty="0" smtClean="0">
                <a:latin typeface="Times New Roman" pitchFamily="18" charset="0"/>
              </a:rPr>
              <a:t> </a:t>
            </a:r>
            <a:r>
              <a:rPr lang="en-US" sz="3600" dirty="0" err="1" smtClean="0">
                <a:latin typeface="Times New Roman" pitchFamily="18" charset="0"/>
              </a:rPr>
              <a:t>góc</a:t>
            </a:r>
            <a:r>
              <a:rPr lang="en-US" sz="3600" dirty="0" smtClean="0">
                <a:latin typeface="Times New Roman" pitchFamily="18" charset="0"/>
              </a:rPr>
              <a:t> </a:t>
            </a:r>
            <a:r>
              <a:rPr lang="en-US" sz="3600" dirty="0" err="1" smtClean="0">
                <a:latin typeface="Times New Roman" pitchFamily="18" charset="0"/>
              </a:rPr>
              <a:t>với</a:t>
            </a:r>
            <a:r>
              <a:rPr lang="en-US" sz="3600" dirty="0" smtClean="0">
                <a:latin typeface="Times New Roman" pitchFamily="18" charset="0"/>
              </a:rPr>
              <a:t> </a:t>
            </a:r>
            <a:r>
              <a:rPr lang="en-US" sz="3600" dirty="0" err="1" smtClean="0">
                <a:latin typeface="Times New Roman" pitchFamily="18" charset="0"/>
              </a:rPr>
              <a:t>nhau</a:t>
            </a:r>
            <a:r>
              <a:rPr lang="en-US" sz="3600" dirty="0" smtClean="0">
                <a:latin typeface="Times New Roman" pitchFamily="18" charset="0"/>
              </a:rPr>
              <a:t> </a:t>
            </a:r>
            <a:r>
              <a:rPr lang="en-US" sz="3600" dirty="0" err="1" smtClean="0">
                <a:latin typeface="Times New Roman" pitchFamily="18" charset="0"/>
              </a:rPr>
              <a:t>là</a:t>
            </a:r>
            <a:r>
              <a:rPr lang="en-US" sz="3600" dirty="0" smtClean="0">
                <a:latin typeface="Times New Roman" pitchFamily="18" charset="0"/>
              </a:rPr>
              <a:t>: </a:t>
            </a:r>
            <a:r>
              <a:rPr lang="en-US" sz="3600" b="1" dirty="0" smtClean="0">
                <a:solidFill>
                  <a:srgbClr val="C00000"/>
                </a:solidFill>
                <a:latin typeface="Times New Roman" pitchFamily="18" charset="0"/>
              </a:rPr>
              <a:t>AB </a:t>
            </a:r>
            <a:r>
              <a:rPr lang="en-US" sz="3600" b="1" dirty="0" err="1" smtClean="0">
                <a:solidFill>
                  <a:srgbClr val="C00000"/>
                </a:solidFill>
                <a:latin typeface="Times New Roman" pitchFamily="18" charset="0"/>
              </a:rPr>
              <a:t>và</a:t>
            </a:r>
            <a:r>
              <a:rPr lang="en-US" sz="3600" b="1" dirty="0" smtClean="0">
                <a:solidFill>
                  <a:srgbClr val="C00000"/>
                </a:solidFill>
                <a:latin typeface="Times New Roman" pitchFamily="18" charset="0"/>
              </a:rPr>
              <a:t>  BC;</a:t>
            </a:r>
            <a:r>
              <a:rPr lang="en-US" sz="3600" b="1" dirty="0" smtClean="0">
                <a:solidFill>
                  <a:srgbClr val="C00000"/>
                </a:solidFill>
                <a:latin typeface="Times New Roman" pitchFamily="18" charset="0"/>
                <a:cs typeface="+mn-cs"/>
              </a:rPr>
              <a:t> </a:t>
            </a:r>
            <a:r>
              <a:rPr lang="en-US" sz="3600" b="1" dirty="0">
                <a:solidFill>
                  <a:srgbClr val="C00000"/>
                </a:solidFill>
                <a:latin typeface="Times New Roman" pitchFamily="18" charset="0"/>
                <a:cs typeface="+mn-cs"/>
              </a:rPr>
              <a:t>BC </a:t>
            </a:r>
            <a:r>
              <a:rPr lang="en-US" sz="3600" b="1" dirty="0" err="1">
                <a:solidFill>
                  <a:srgbClr val="C00000"/>
                </a:solidFill>
                <a:latin typeface="Times New Roman" pitchFamily="18" charset="0"/>
                <a:cs typeface="+mn-cs"/>
              </a:rPr>
              <a:t>và</a:t>
            </a:r>
            <a:r>
              <a:rPr lang="en-US" sz="3600" b="1" dirty="0">
                <a:solidFill>
                  <a:srgbClr val="C00000"/>
                </a:solidFill>
                <a:latin typeface="Times New Roman" pitchFamily="18" charset="0"/>
                <a:cs typeface="+mn-cs"/>
              </a:rPr>
              <a:t> </a:t>
            </a:r>
            <a:r>
              <a:rPr lang="en-US" sz="3600" b="1" dirty="0" smtClean="0">
                <a:solidFill>
                  <a:srgbClr val="C00000"/>
                </a:solidFill>
                <a:latin typeface="Times New Roman" pitchFamily="18" charset="0"/>
                <a:cs typeface="+mn-cs"/>
              </a:rPr>
              <a:t>CD</a:t>
            </a:r>
            <a:r>
              <a:rPr lang="en-US" sz="3600" b="1" dirty="0">
                <a:solidFill>
                  <a:srgbClr val="C00000"/>
                </a:solidFill>
                <a:latin typeface="Times New Roman" pitchFamily="18" charset="0"/>
                <a:cs typeface="+mn-cs"/>
              </a:rPr>
              <a:t>.</a:t>
            </a:r>
            <a:endParaRPr lang="en-US" sz="3600" b="1" dirty="0" smtClean="0">
              <a:solidFill>
                <a:srgbClr val="C00000"/>
              </a:solidFill>
              <a:latin typeface="Times New Roman" pitchFamily="18" charset="0"/>
            </a:endParaRPr>
          </a:p>
        </p:txBody>
      </p:sp>
      <p:sp>
        <p:nvSpPr>
          <p:cNvPr id="36" name="Line 142"/>
          <p:cNvSpPr>
            <a:spLocks noChangeShapeType="1"/>
          </p:cNvSpPr>
          <p:nvPr/>
        </p:nvSpPr>
        <p:spPr bwMode="auto">
          <a:xfrm>
            <a:off x="5791200" y="574675"/>
            <a:ext cx="0" cy="2320925"/>
          </a:xfrm>
          <a:prstGeom prst="line">
            <a:avLst/>
          </a:prstGeom>
          <a:noFill/>
          <a:ln w="28575">
            <a:solidFill>
              <a:srgbClr val="C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 name="Line 141"/>
          <p:cNvSpPr>
            <a:spLocks noChangeShapeType="1"/>
          </p:cNvSpPr>
          <p:nvPr/>
        </p:nvSpPr>
        <p:spPr bwMode="auto">
          <a:xfrm flipV="1">
            <a:off x="5810250" y="587375"/>
            <a:ext cx="1600200" cy="0"/>
          </a:xfrm>
          <a:prstGeom prst="line">
            <a:avLst/>
          </a:prstGeom>
          <a:noFill/>
          <a:ln w="28575">
            <a:solidFill>
              <a:srgbClr val="C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 name="Line 141"/>
          <p:cNvSpPr>
            <a:spLocks noChangeShapeType="1"/>
          </p:cNvSpPr>
          <p:nvPr/>
        </p:nvSpPr>
        <p:spPr bwMode="auto">
          <a:xfrm>
            <a:off x="7410450" y="606425"/>
            <a:ext cx="1022350" cy="2289175"/>
          </a:xfrm>
          <a:prstGeom prst="line">
            <a:avLst/>
          </a:prstGeom>
          <a:noFill/>
          <a:ln w="28575">
            <a:solidFill>
              <a:srgbClr val="C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 name="Line 142"/>
          <p:cNvSpPr>
            <a:spLocks noChangeShapeType="1"/>
          </p:cNvSpPr>
          <p:nvPr/>
        </p:nvSpPr>
        <p:spPr bwMode="auto">
          <a:xfrm>
            <a:off x="5810250" y="2876550"/>
            <a:ext cx="2622550" cy="19050"/>
          </a:xfrm>
          <a:prstGeom prst="line">
            <a:avLst/>
          </a:prstGeom>
          <a:noFill/>
          <a:ln w="28575">
            <a:solidFill>
              <a:srgbClr val="C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 name="Rectangle 2"/>
          <p:cNvSpPr/>
          <p:nvPr/>
        </p:nvSpPr>
        <p:spPr>
          <a:xfrm>
            <a:off x="5805488" y="2636838"/>
            <a:ext cx="2159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sp>
        <p:nvSpPr>
          <p:cNvPr id="4" name="Rectangle 3"/>
          <p:cNvSpPr/>
          <p:nvPr/>
        </p:nvSpPr>
        <p:spPr>
          <a:xfrm>
            <a:off x="5795963" y="571500"/>
            <a:ext cx="2159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wheel(1)">
                                      <p:cBhvr>
                                        <p:cTn id="7" dur="2000"/>
                                        <p:tgtEl>
                                          <p:spTgt spid="307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083"/>
                                        </p:tgtEl>
                                        <p:attrNameLst>
                                          <p:attrName>style.visibility</p:attrName>
                                        </p:attrNameLst>
                                      </p:cBhvr>
                                      <p:to>
                                        <p:strVal val="visible"/>
                                      </p:to>
                                    </p:set>
                                    <p:animEffect transition="in" filter="wheel(1)">
                                      <p:cBhvr>
                                        <p:cTn id="10" dur="2000"/>
                                        <p:tgtEl>
                                          <p:spTgt spid="308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heel(1)">
                                      <p:cBhvr>
                                        <p:cTn id="13" dur="2000"/>
                                        <p:tgtEl>
                                          <p:spTgt spid="3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heel(1)">
                                      <p:cBhvr>
                                        <p:cTn id="16" dur="2000"/>
                                        <p:tgtEl>
                                          <p:spTgt spid="3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084"/>
                                        </p:tgtEl>
                                        <p:attrNameLst>
                                          <p:attrName>style.visibility</p:attrName>
                                        </p:attrNameLst>
                                      </p:cBhvr>
                                      <p:to>
                                        <p:strVal val="visible"/>
                                      </p:to>
                                    </p:set>
                                    <p:animEffect transition="in" filter="wheel(1)">
                                      <p:cBhvr>
                                        <p:cTn id="19" dur="2000"/>
                                        <p:tgtEl>
                                          <p:spTgt spid="308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heel(1)">
                                      <p:cBhvr>
                                        <p:cTn id="22" dur="2000"/>
                                        <p:tgtEl>
                                          <p:spTgt spid="3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085"/>
                                        </p:tgtEl>
                                        <p:attrNameLst>
                                          <p:attrName>style.visibility</p:attrName>
                                        </p:attrNameLst>
                                      </p:cBhvr>
                                      <p:to>
                                        <p:strVal val="visible"/>
                                      </p:to>
                                    </p:set>
                                    <p:animEffect transition="in" filter="wheel(1)">
                                      <p:cBhvr>
                                        <p:cTn id="25" dur="2000"/>
                                        <p:tgtEl>
                                          <p:spTgt spid="308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heel(1)">
                                      <p:cBhvr>
                                        <p:cTn id="31" dur="2000"/>
                                        <p:tgtEl>
                                          <p:spTgt spid="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heel(1)">
                                      <p:cBhvr>
                                        <p:cTn id="34" dur="2000"/>
                                        <p:tgtEl>
                                          <p:spTgt spid="3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barn(inVertical)">
                                      <p:cBhvr>
                                        <p:cTn id="39" dur="500"/>
                                        <p:tgtEl>
                                          <p:spTgt spid="307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091"/>
                                        </p:tgtEl>
                                        <p:attrNameLst>
                                          <p:attrName>style.visibility</p:attrName>
                                        </p:attrNameLst>
                                      </p:cBhvr>
                                      <p:to>
                                        <p:strVal val="visible"/>
                                      </p:to>
                                    </p:set>
                                    <p:animEffect transition="in" filter="fade">
                                      <p:cBhvr>
                                        <p:cTn id="44" dur="1000"/>
                                        <p:tgtEl>
                                          <p:spTgt spid="3091"/>
                                        </p:tgtEl>
                                      </p:cBhvr>
                                    </p:animEffect>
                                    <p:anim calcmode="lin" valueType="num">
                                      <p:cBhvr>
                                        <p:cTn id="45" dur="1000" fill="hold"/>
                                        <p:tgtEl>
                                          <p:spTgt spid="3091"/>
                                        </p:tgtEl>
                                        <p:attrNameLst>
                                          <p:attrName>ppt_x</p:attrName>
                                        </p:attrNameLst>
                                      </p:cBhvr>
                                      <p:tavLst>
                                        <p:tav tm="0">
                                          <p:val>
                                            <p:strVal val="#ppt_x"/>
                                          </p:val>
                                        </p:tav>
                                        <p:tav tm="100000">
                                          <p:val>
                                            <p:strVal val="#ppt_x"/>
                                          </p:val>
                                        </p:tav>
                                      </p:tavLst>
                                    </p:anim>
                                    <p:anim calcmode="lin" valueType="num">
                                      <p:cBhvr>
                                        <p:cTn id="46" dur="1000" fill="hold"/>
                                        <p:tgtEl>
                                          <p:spTgt spid="3091"/>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093"/>
                                        </p:tgtEl>
                                        <p:attrNameLst>
                                          <p:attrName>style.visibility</p:attrName>
                                        </p:attrNameLst>
                                      </p:cBhvr>
                                      <p:to>
                                        <p:strVal val="visible"/>
                                      </p:to>
                                    </p:set>
                                    <p:animEffect transition="in" filter="fade">
                                      <p:cBhvr>
                                        <p:cTn id="51" dur="1000"/>
                                        <p:tgtEl>
                                          <p:spTgt spid="3093"/>
                                        </p:tgtEl>
                                      </p:cBhvr>
                                    </p:animEffect>
                                    <p:anim calcmode="lin" valueType="num">
                                      <p:cBhvr>
                                        <p:cTn id="52" dur="1000" fill="hold"/>
                                        <p:tgtEl>
                                          <p:spTgt spid="3093"/>
                                        </p:tgtEl>
                                        <p:attrNameLst>
                                          <p:attrName>ppt_x</p:attrName>
                                        </p:attrNameLst>
                                      </p:cBhvr>
                                      <p:tavLst>
                                        <p:tav tm="0">
                                          <p:val>
                                            <p:strVal val="#ppt_x"/>
                                          </p:val>
                                        </p:tav>
                                        <p:tav tm="100000">
                                          <p:val>
                                            <p:strVal val="#ppt_x"/>
                                          </p:val>
                                        </p:tav>
                                      </p:tavLst>
                                    </p:anim>
                                    <p:anim calcmode="lin" valueType="num">
                                      <p:cBhvr>
                                        <p:cTn id="53" dur="1000" fill="hold"/>
                                        <p:tgtEl>
                                          <p:spTgt spid="30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9" grpId="0"/>
      <p:bldP spid="3083" grpId="0"/>
      <p:bldP spid="3084" grpId="0"/>
      <p:bldP spid="3085" grpId="0"/>
      <p:bldP spid="3091" grpId="0" animBg="1"/>
      <p:bldP spid="3093" grpId="0" animBg="1"/>
      <p:bldP spid="36" grpId="0" animBg="1"/>
      <p:bldP spid="37" grpId="0" animBg="1"/>
      <p:bldP spid="38" grpId="0" animBg="1"/>
      <p:bldP spid="39"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nh"/>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WordArt 14"/>
          <p:cNvSpPr>
            <a:spLocks noChangeArrowheads="1" noChangeShapeType="1" noTextEdit="1"/>
          </p:cNvSpPr>
          <p:nvPr/>
        </p:nvSpPr>
        <p:spPr bwMode="auto">
          <a:xfrm>
            <a:off x="2438400" y="2133600"/>
            <a:ext cx="4572000" cy="1219200"/>
          </a:xfrm>
          <a:prstGeom prst="rect">
            <a:avLst/>
          </a:prstGeom>
        </p:spPr>
        <p:txBody>
          <a:bodyPr wrap="none" fromWordArt="1">
            <a:prstTxWarp prst="textPlain">
              <a:avLst>
                <a:gd name="adj" fmla="val 50000"/>
              </a:avLst>
            </a:prstTxWarp>
          </a:bodyPr>
          <a:lstStyle/>
          <a:p>
            <a:pPr algn="ctr"/>
            <a:r>
              <a:rPr lang="nn-NO" sz="3600" b="1" kern="10">
                <a:ln w="9525">
                  <a:solidFill>
                    <a:srgbClr val="008000"/>
                  </a:solidFill>
                  <a:round/>
                  <a:headEnd/>
                  <a:tailEnd/>
                </a:ln>
                <a:solidFill>
                  <a:srgbClr val="FF0000"/>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TOÁN</a:t>
            </a:r>
          </a:p>
          <a:p>
            <a:pPr algn="ctr"/>
            <a:r>
              <a:rPr lang="nn-NO" sz="3600" b="1" kern="10">
                <a:ln w="9525">
                  <a:solidFill>
                    <a:srgbClr val="008000"/>
                  </a:solidFill>
                  <a:round/>
                  <a:headEnd/>
                  <a:tailEnd/>
                </a:ln>
                <a:solidFill>
                  <a:srgbClr val="FF0000"/>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Hai đường thẳng song song</a:t>
            </a:r>
            <a:endParaRPr lang="en-US" sz="3600" b="1" kern="10">
              <a:ln w="9525">
                <a:solidFill>
                  <a:srgbClr val="008000"/>
                </a:solidFill>
                <a:round/>
                <a:headEnd/>
                <a:tailEnd/>
              </a:ln>
              <a:solidFill>
                <a:srgbClr val="FF0000"/>
              </a:soli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Xem ảnh với kích cỡ đầy đủ">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219200"/>
            <a:ext cx="762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3" name="Rectangle 3"/>
          <p:cNvSpPr>
            <a:spLocks noChangeArrowheads="1"/>
          </p:cNvSpPr>
          <p:nvPr/>
        </p:nvSpPr>
        <p:spPr bwMode="auto">
          <a:xfrm>
            <a:off x="1857375" y="2617788"/>
            <a:ext cx="3309938" cy="1724025"/>
          </a:xfrm>
          <a:prstGeom prst="rect">
            <a:avLst/>
          </a:prstGeom>
          <a:solidFill>
            <a:schemeClr val="bg1"/>
          </a:solidFill>
          <a:ln w="285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VnTime" pitchFamily="34" charset="0"/>
            </a:endParaRPr>
          </a:p>
        </p:txBody>
      </p:sp>
      <p:grpSp>
        <p:nvGrpSpPr>
          <p:cNvPr id="2" name="Group 4"/>
          <p:cNvGrpSpPr>
            <a:grpSpLocks/>
          </p:cNvGrpSpPr>
          <p:nvPr/>
        </p:nvGrpSpPr>
        <p:grpSpPr bwMode="auto">
          <a:xfrm>
            <a:off x="7205663" y="2833688"/>
            <a:ext cx="990600" cy="1752600"/>
            <a:chOff x="4224" y="912"/>
            <a:chExt cx="624" cy="1104"/>
          </a:xfrm>
        </p:grpSpPr>
        <p:sp>
          <p:nvSpPr>
            <p:cNvPr id="7195" name="AutoShape 5"/>
            <p:cNvSpPr>
              <a:spLocks noChangeArrowheads="1"/>
            </p:cNvSpPr>
            <p:nvPr/>
          </p:nvSpPr>
          <p:spPr bwMode="auto">
            <a:xfrm>
              <a:off x="4224" y="912"/>
              <a:ext cx="624" cy="1104"/>
            </a:xfrm>
            <a:prstGeom prst="rtTriangle">
              <a:avLst/>
            </a:prstGeom>
            <a:solidFill>
              <a:schemeClr val="hlink"/>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VnTime" pitchFamily="34" charset="0"/>
              </a:endParaRPr>
            </a:p>
          </p:txBody>
        </p:sp>
        <p:sp>
          <p:nvSpPr>
            <p:cNvPr id="7196" name="AutoShape 6"/>
            <p:cNvSpPr>
              <a:spLocks noChangeArrowheads="1"/>
            </p:cNvSpPr>
            <p:nvPr/>
          </p:nvSpPr>
          <p:spPr bwMode="auto">
            <a:xfrm>
              <a:off x="4320" y="1296"/>
              <a:ext cx="336" cy="624"/>
            </a:xfrm>
            <a:prstGeom prst="rtTriangle">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VnTime" pitchFamily="34" charset="0"/>
              </a:endParaRPr>
            </a:p>
          </p:txBody>
        </p:sp>
      </p:grpSp>
      <p:sp>
        <p:nvSpPr>
          <p:cNvPr id="133127" name="Line 7"/>
          <p:cNvSpPr>
            <a:spLocks noChangeShapeType="1"/>
          </p:cNvSpPr>
          <p:nvPr/>
        </p:nvSpPr>
        <p:spPr bwMode="auto">
          <a:xfrm>
            <a:off x="5167313" y="2619375"/>
            <a:ext cx="1905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33128" name="Picture 8" descr="Xem ảnh với kích cỡ đầy đủ">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2063" y="1233488"/>
            <a:ext cx="762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9" name="Line 9"/>
          <p:cNvSpPr>
            <a:spLocks noChangeShapeType="1"/>
          </p:cNvSpPr>
          <p:nvPr/>
        </p:nvSpPr>
        <p:spPr bwMode="auto">
          <a:xfrm flipH="1">
            <a:off x="271463" y="2619375"/>
            <a:ext cx="16002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30" name="Line 10"/>
          <p:cNvSpPr>
            <a:spLocks noChangeShapeType="1"/>
          </p:cNvSpPr>
          <p:nvPr/>
        </p:nvSpPr>
        <p:spPr bwMode="auto">
          <a:xfrm>
            <a:off x="257175" y="2614613"/>
            <a:ext cx="6829425"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31" name="Line 11"/>
          <p:cNvSpPr>
            <a:spLocks noChangeShapeType="1"/>
          </p:cNvSpPr>
          <p:nvPr/>
        </p:nvSpPr>
        <p:spPr bwMode="auto">
          <a:xfrm flipH="1">
            <a:off x="238125" y="4343400"/>
            <a:ext cx="16002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32" name="Line 12"/>
          <p:cNvSpPr>
            <a:spLocks noChangeShapeType="1"/>
          </p:cNvSpPr>
          <p:nvPr/>
        </p:nvSpPr>
        <p:spPr bwMode="auto">
          <a:xfrm>
            <a:off x="5176838" y="4338638"/>
            <a:ext cx="1905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33" name="Line 13"/>
          <p:cNvSpPr>
            <a:spLocks noChangeShapeType="1"/>
          </p:cNvSpPr>
          <p:nvPr/>
        </p:nvSpPr>
        <p:spPr bwMode="auto">
          <a:xfrm>
            <a:off x="228600" y="4343400"/>
            <a:ext cx="6829425"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34" name="Text Box 14"/>
          <p:cNvSpPr txBox="1">
            <a:spLocks noChangeArrowheads="1"/>
          </p:cNvSpPr>
          <p:nvPr/>
        </p:nvSpPr>
        <p:spPr bwMode="auto">
          <a:xfrm>
            <a:off x="5133975" y="2319338"/>
            <a:ext cx="304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B</a:t>
            </a:r>
          </a:p>
        </p:txBody>
      </p:sp>
      <p:sp>
        <p:nvSpPr>
          <p:cNvPr id="133135" name="Text Box 15"/>
          <p:cNvSpPr txBox="1">
            <a:spLocks noChangeArrowheads="1"/>
          </p:cNvSpPr>
          <p:nvPr/>
        </p:nvSpPr>
        <p:spPr bwMode="auto">
          <a:xfrm>
            <a:off x="1552575" y="2319338"/>
            <a:ext cx="304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A</a:t>
            </a:r>
          </a:p>
        </p:txBody>
      </p:sp>
      <p:sp>
        <p:nvSpPr>
          <p:cNvPr id="133136" name="Text Box 16"/>
          <p:cNvSpPr txBox="1">
            <a:spLocks noChangeArrowheads="1"/>
          </p:cNvSpPr>
          <p:nvPr/>
        </p:nvSpPr>
        <p:spPr bwMode="auto">
          <a:xfrm>
            <a:off x="1509713" y="4305300"/>
            <a:ext cx="304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D</a:t>
            </a:r>
          </a:p>
        </p:txBody>
      </p:sp>
      <p:sp>
        <p:nvSpPr>
          <p:cNvPr id="133137" name="Text Box 17"/>
          <p:cNvSpPr txBox="1">
            <a:spLocks noChangeArrowheads="1"/>
          </p:cNvSpPr>
          <p:nvPr/>
        </p:nvSpPr>
        <p:spPr bwMode="auto">
          <a:xfrm>
            <a:off x="5133975" y="4310063"/>
            <a:ext cx="304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C</a:t>
            </a:r>
          </a:p>
        </p:txBody>
      </p:sp>
      <p:sp>
        <p:nvSpPr>
          <p:cNvPr id="133138" name="Line 18"/>
          <p:cNvSpPr>
            <a:spLocks noChangeShapeType="1"/>
          </p:cNvSpPr>
          <p:nvPr/>
        </p:nvSpPr>
        <p:spPr bwMode="auto">
          <a:xfrm flipV="1">
            <a:off x="1857375" y="1328738"/>
            <a:ext cx="0" cy="12954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39" name="Line 19"/>
          <p:cNvSpPr>
            <a:spLocks noChangeShapeType="1"/>
          </p:cNvSpPr>
          <p:nvPr/>
        </p:nvSpPr>
        <p:spPr bwMode="auto">
          <a:xfrm>
            <a:off x="1857375" y="4300538"/>
            <a:ext cx="0" cy="1219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40" name="Line 20"/>
          <p:cNvSpPr>
            <a:spLocks noChangeShapeType="1"/>
          </p:cNvSpPr>
          <p:nvPr/>
        </p:nvSpPr>
        <p:spPr bwMode="auto">
          <a:xfrm>
            <a:off x="1857375" y="1328738"/>
            <a:ext cx="0" cy="419100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41" name="Line 21"/>
          <p:cNvSpPr>
            <a:spLocks noChangeShapeType="1"/>
          </p:cNvSpPr>
          <p:nvPr/>
        </p:nvSpPr>
        <p:spPr bwMode="auto">
          <a:xfrm flipV="1">
            <a:off x="5162550" y="1357313"/>
            <a:ext cx="0" cy="12954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42" name="Line 22"/>
          <p:cNvSpPr>
            <a:spLocks noChangeShapeType="1"/>
          </p:cNvSpPr>
          <p:nvPr/>
        </p:nvSpPr>
        <p:spPr bwMode="auto">
          <a:xfrm>
            <a:off x="5162550" y="4329113"/>
            <a:ext cx="0" cy="1219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43" name="Line 23"/>
          <p:cNvSpPr>
            <a:spLocks noChangeShapeType="1"/>
          </p:cNvSpPr>
          <p:nvPr/>
        </p:nvSpPr>
        <p:spPr bwMode="auto">
          <a:xfrm>
            <a:off x="5162550" y="1343025"/>
            <a:ext cx="0" cy="419100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3" name="Group 24"/>
          <p:cNvGrpSpPr>
            <a:grpSpLocks/>
          </p:cNvGrpSpPr>
          <p:nvPr/>
        </p:nvGrpSpPr>
        <p:grpSpPr bwMode="auto">
          <a:xfrm rot="16200000" flipH="1">
            <a:off x="519113" y="2198688"/>
            <a:ext cx="914400" cy="1752600"/>
            <a:chOff x="4224" y="912"/>
            <a:chExt cx="624" cy="1104"/>
          </a:xfrm>
        </p:grpSpPr>
        <p:sp>
          <p:nvSpPr>
            <p:cNvPr id="7193" name="AutoShape 25"/>
            <p:cNvSpPr>
              <a:spLocks noChangeArrowheads="1"/>
            </p:cNvSpPr>
            <p:nvPr/>
          </p:nvSpPr>
          <p:spPr bwMode="auto">
            <a:xfrm>
              <a:off x="4224" y="912"/>
              <a:ext cx="624" cy="1104"/>
            </a:xfrm>
            <a:prstGeom prst="rtTriangle">
              <a:avLst/>
            </a:prstGeom>
            <a:solidFill>
              <a:schemeClr val="hlink"/>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VnTime" pitchFamily="34" charset="0"/>
              </a:endParaRPr>
            </a:p>
          </p:txBody>
        </p:sp>
        <p:sp>
          <p:nvSpPr>
            <p:cNvPr id="7194" name="AutoShape 26"/>
            <p:cNvSpPr>
              <a:spLocks noChangeArrowheads="1"/>
            </p:cNvSpPr>
            <p:nvPr/>
          </p:nvSpPr>
          <p:spPr bwMode="auto">
            <a:xfrm>
              <a:off x="4320" y="1296"/>
              <a:ext cx="336" cy="624"/>
            </a:xfrm>
            <a:prstGeom prst="rtTriangle">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VnTime" pitchFamily="34" charset="0"/>
              </a:endParaRPr>
            </a:p>
          </p:txBody>
        </p:sp>
      </p:grpSp>
      <p:sp>
        <p:nvSpPr>
          <p:cNvPr id="133149" name="Text Box 29"/>
          <p:cNvSpPr txBox="1">
            <a:spLocks noChangeArrowheads="1"/>
          </p:cNvSpPr>
          <p:nvPr/>
        </p:nvSpPr>
        <p:spPr bwMode="auto">
          <a:xfrm>
            <a:off x="304800" y="5638800"/>
            <a:ext cx="86106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        </a:t>
            </a:r>
            <a:r>
              <a:rPr lang="en-US" altLang="en-US">
                <a:solidFill>
                  <a:schemeClr val="hlink"/>
                </a:solidFill>
                <a:latin typeface="Times New Roman" panose="02020603050405020304" pitchFamily="18" charset="0"/>
              </a:rPr>
              <a:t>Hai đường thẳng AB và CD là hai đường thẳng song song với nhau.</a:t>
            </a:r>
          </a:p>
        </p:txBody>
      </p:sp>
      <p:sp>
        <p:nvSpPr>
          <p:cNvPr id="133150" name="Text Box 30"/>
          <p:cNvSpPr txBox="1">
            <a:spLocks noChangeArrowheads="1"/>
          </p:cNvSpPr>
          <p:nvPr/>
        </p:nvSpPr>
        <p:spPr bwMode="auto">
          <a:xfrm>
            <a:off x="685800" y="5562600"/>
            <a:ext cx="81534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        </a:t>
            </a:r>
            <a:r>
              <a:rPr lang="en-US" altLang="en-US">
                <a:solidFill>
                  <a:schemeClr val="hlink"/>
                </a:solidFill>
                <a:latin typeface="Times New Roman" panose="02020603050405020304" pitchFamily="18" charset="0"/>
              </a:rPr>
              <a:t>Hai đường thẳng AD và BC là hai đường thẳng song song với nhau.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23"/>
                                        </p:tgtEl>
                                        <p:attrNameLst>
                                          <p:attrName>style.visibility</p:attrName>
                                        </p:attrNameLst>
                                      </p:cBhvr>
                                      <p:to>
                                        <p:strVal val="visible"/>
                                      </p:to>
                                    </p:set>
                                    <p:animEffect transition="in" filter="box(in)">
                                      <p:cBhvr>
                                        <p:cTn id="7" dur="500"/>
                                        <p:tgtEl>
                                          <p:spTgt spid="13312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3135"/>
                                        </p:tgtEl>
                                        <p:attrNameLst>
                                          <p:attrName>style.visibility</p:attrName>
                                        </p:attrNameLst>
                                      </p:cBhvr>
                                      <p:to>
                                        <p:strVal val="visible"/>
                                      </p:to>
                                    </p:set>
                                    <p:animEffect transition="in" filter="box(in)">
                                      <p:cBhvr>
                                        <p:cTn id="10" dur="500"/>
                                        <p:tgtEl>
                                          <p:spTgt spid="13313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3134"/>
                                        </p:tgtEl>
                                        <p:attrNameLst>
                                          <p:attrName>style.visibility</p:attrName>
                                        </p:attrNameLst>
                                      </p:cBhvr>
                                      <p:to>
                                        <p:strVal val="visible"/>
                                      </p:to>
                                    </p:set>
                                    <p:animEffect transition="in" filter="box(in)">
                                      <p:cBhvr>
                                        <p:cTn id="13" dur="500"/>
                                        <p:tgtEl>
                                          <p:spTgt spid="13313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3137"/>
                                        </p:tgtEl>
                                        <p:attrNameLst>
                                          <p:attrName>style.visibility</p:attrName>
                                        </p:attrNameLst>
                                      </p:cBhvr>
                                      <p:to>
                                        <p:strVal val="visible"/>
                                      </p:to>
                                    </p:set>
                                    <p:animEffect transition="in" filter="box(in)">
                                      <p:cBhvr>
                                        <p:cTn id="16" dur="500"/>
                                        <p:tgtEl>
                                          <p:spTgt spid="13313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3136"/>
                                        </p:tgtEl>
                                        <p:attrNameLst>
                                          <p:attrName>style.visibility</p:attrName>
                                        </p:attrNameLst>
                                      </p:cBhvr>
                                      <p:to>
                                        <p:strVal val="visible"/>
                                      </p:to>
                                    </p:set>
                                    <p:animEffect transition="in" filter="box(in)">
                                      <p:cBhvr>
                                        <p:cTn id="19" dur="500"/>
                                        <p:tgtEl>
                                          <p:spTgt spid="13313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out)">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mph" presetSubtype="0" fill="hold" nodeType="clickEffect">
                                  <p:stCondLst>
                                    <p:cond delay="0"/>
                                  </p:stCondLst>
                                  <p:childTnLst>
                                    <p:animRot by="5400000">
                                      <p:cBhvr>
                                        <p:cTn id="28" dur="500" fill="hold"/>
                                        <p:tgtEl>
                                          <p:spTgt spid="2"/>
                                        </p:tgtEl>
                                        <p:attrNameLst>
                                          <p:attrName>r</p:attrName>
                                        </p:attrNameLst>
                                      </p:cBhvr>
                                    </p:animRo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nodeType="clickEffect">
                                  <p:stCondLst>
                                    <p:cond delay="0"/>
                                  </p:stCondLst>
                                  <p:childTnLst>
                                    <p:animMotion origin="layout" path="M 0 1.11111E-6 L -0.17917 -0.08333 " pathEditMode="relative" rAng="0" ptsTypes="AA">
                                      <p:cBhvr>
                                        <p:cTn id="32" dur="2000" fill="hold"/>
                                        <p:tgtEl>
                                          <p:spTgt spid="2"/>
                                        </p:tgtEl>
                                        <p:attrNameLst>
                                          <p:attrName>ppt_x</p:attrName>
                                          <p:attrName>ppt_y</p:attrName>
                                        </p:attrNameLst>
                                      </p:cBhvr>
                                      <p:rCtr x="-8958" y="-4167"/>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133128"/>
                                        </p:tgtEl>
                                        <p:attrNameLst>
                                          <p:attrName>style.visibility</p:attrName>
                                        </p:attrNameLst>
                                      </p:cBhvr>
                                      <p:to>
                                        <p:strVal val="visible"/>
                                      </p:to>
                                    </p:set>
                                    <p:animEffect transition="in" filter="box(out)">
                                      <p:cBhvr>
                                        <p:cTn id="37" dur="500"/>
                                        <p:tgtEl>
                                          <p:spTgt spid="1331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133127"/>
                                        </p:tgtEl>
                                        <p:attrNameLst>
                                          <p:attrName>style.visibility</p:attrName>
                                        </p:attrNameLst>
                                      </p:cBhvr>
                                      <p:to>
                                        <p:strVal val="visible"/>
                                      </p:to>
                                    </p:set>
                                    <p:animEffect transition="in" filter="strips(upRight)">
                                      <p:cBhvr>
                                        <p:cTn id="42" dur="3000"/>
                                        <p:tgtEl>
                                          <p:spTgt spid="133127"/>
                                        </p:tgtEl>
                                      </p:cBhvr>
                                    </p:animEffect>
                                  </p:childTnLst>
                                </p:cTn>
                              </p:par>
                              <p:par>
                                <p:cTn id="43" presetID="63" presetClass="path" presetSubtype="0" accel="50000" decel="50000" fill="hold" nodeType="withEffect">
                                  <p:stCondLst>
                                    <p:cond delay="0"/>
                                  </p:stCondLst>
                                  <p:childTnLst>
                                    <p:animMotion origin="layout" path="M 0 -3.33333E-6 L 0.21667 -3.33333E-6 " pathEditMode="relative" rAng="0" ptsTypes="AA">
                                      <p:cBhvr>
                                        <p:cTn id="44" dur="3000" fill="hold"/>
                                        <p:tgtEl>
                                          <p:spTgt spid="133128"/>
                                        </p:tgtEl>
                                        <p:attrNameLst>
                                          <p:attrName>ppt_x</p:attrName>
                                          <p:attrName>ppt_y</p:attrName>
                                        </p:attrNameLst>
                                      </p:cBhvr>
                                      <p:rCtr x="10833"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xit" presetSubtype="16" fill="hold" nodeType="clickEffect">
                                  <p:stCondLst>
                                    <p:cond delay="0"/>
                                  </p:stCondLst>
                                  <p:childTnLst>
                                    <p:animEffect transition="out" filter="box(in)">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133128"/>
                                        </p:tgtEl>
                                      </p:cBhvr>
                                    </p:animEffect>
                                    <p:set>
                                      <p:cBhvr>
                                        <p:cTn id="52" dur="1" fill="hold">
                                          <p:stCondLst>
                                            <p:cond delay="499"/>
                                          </p:stCondLst>
                                        </p:cTn>
                                        <p:tgtEl>
                                          <p:spTgt spid="133128"/>
                                        </p:tgtEl>
                                        <p:attrNameLst>
                                          <p:attrName>style.visibility</p:attrName>
                                        </p:attrNameLst>
                                      </p:cBhvr>
                                      <p:to>
                                        <p:strVal val="hidden"/>
                                      </p:to>
                                    </p:set>
                                  </p:childTnLst>
                                </p:cTn>
                              </p:par>
                              <p:par>
                                <p:cTn id="53" presetID="4" presetClass="entr" presetSubtype="32"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ox(out)">
                                      <p:cBhvr>
                                        <p:cTn id="55" dur="500"/>
                                        <p:tgtEl>
                                          <p:spTgt spid="3"/>
                                        </p:tgtEl>
                                      </p:cBhvr>
                                    </p:animEffect>
                                  </p:childTnLst>
                                </p:cTn>
                              </p:par>
                              <p:par>
                                <p:cTn id="56" presetID="4" presetClass="entr" presetSubtype="32" fill="hold" nodeType="withEffect">
                                  <p:stCondLst>
                                    <p:cond delay="0"/>
                                  </p:stCondLst>
                                  <p:childTnLst>
                                    <p:set>
                                      <p:cBhvr>
                                        <p:cTn id="57" dur="1" fill="hold">
                                          <p:stCondLst>
                                            <p:cond delay="0"/>
                                          </p:stCondLst>
                                        </p:cTn>
                                        <p:tgtEl>
                                          <p:spTgt spid="133122"/>
                                        </p:tgtEl>
                                        <p:attrNameLst>
                                          <p:attrName>style.visibility</p:attrName>
                                        </p:attrNameLst>
                                      </p:cBhvr>
                                      <p:to>
                                        <p:strVal val="visible"/>
                                      </p:to>
                                    </p:set>
                                    <p:animEffect transition="in" filter="box(out)">
                                      <p:cBhvr>
                                        <p:cTn id="58" dur="500"/>
                                        <p:tgtEl>
                                          <p:spTgt spid="13312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3" presetClass="path" presetSubtype="0" accel="50000" decel="50000" fill="hold" nodeType="clickEffect">
                                  <p:stCondLst>
                                    <p:cond delay="0"/>
                                  </p:stCondLst>
                                  <p:childTnLst>
                                    <p:animMotion origin="layout" path="M 2.77556E-17 -8.14061E-7 L -0.19167 -8.14061E-7 " pathEditMode="relative" rAng="0" ptsTypes="AA">
                                      <p:cBhvr>
                                        <p:cTn id="62" dur="3000" fill="hold"/>
                                        <p:tgtEl>
                                          <p:spTgt spid="133122"/>
                                        </p:tgtEl>
                                        <p:attrNameLst>
                                          <p:attrName>ppt_x</p:attrName>
                                          <p:attrName>ppt_y</p:attrName>
                                        </p:attrNameLst>
                                      </p:cBhvr>
                                      <p:rCtr x="-9583" y="0"/>
                                    </p:animMotion>
                                  </p:childTnLst>
                                </p:cTn>
                              </p:par>
                              <p:par>
                                <p:cTn id="63" presetID="18" presetClass="entr" presetSubtype="12" fill="hold" grpId="0" nodeType="withEffect">
                                  <p:stCondLst>
                                    <p:cond delay="0"/>
                                  </p:stCondLst>
                                  <p:childTnLst>
                                    <p:set>
                                      <p:cBhvr>
                                        <p:cTn id="64" dur="1" fill="hold">
                                          <p:stCondLst>
                                            <p:cond delay="0"/>
                                          </p:stCondLst>
                                        </p:cTn>
                                        <p:tgtEl>
                                          <p:spTgt spid="133129"/>
                                        </p:tgtEl>
                                        <p:attrNameLst>
                                          <p:attrName>style.visibility</p:attrName>
                                        </p:attrNameLst>
                                      </p:cBhvr>
                                      <p:to>
                                        <p:strVal val="visible"/>
                                      </p:to>
                                    </p:set>
                                    <p:animEffect transition="in" filter="strips(downLeft)">
                                      <p:cBhvr>
                                        <p:cTn id="65" dur="3000"/>
                                        <p:tgtEl>
                                          <p:spTgt spid="13312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33130"/>
                                        </p:tgtEl>
                                        <p:attrNameLst>
                                          <p:attrName>style.visibility</p:attrName>
                                        </p:attrNameLst>
                                      </p:cBhvr>
                                      <p:to>
                                        <p:strVal val="visible"/>
                                      </p:to>
                                    </p:set>
                                    <p:animEffect transition="in" filter="wipe(down)">
                                      <p:cBhvr>
                                        <p:cTn id="70" dur="500"/>
                                        <p:tgtEl>
                                          <p:spTgt spid="133130"/>
                                        </p:tgtEl>
                                      </p:cBhvr>
                                    </p:animEffect>
                                  </p:childTnLst>
                                </p:cTn>
                              </p:par>
                              <p:par>
                                <p:cTn id="71" presetID="4" presetClass="exit" presetSubtype="16" fill="hold" nodeType="withEffect">
                                  <p:stCondLst>
                                    <p:cond delay="0"/>
                                  </p:stCondLst>
                                  <p:childTnLst>
                                    <p:animEffect transition="out" filter="box(in)">
                                      <p:cBhvr>
                                        <p:cTn id="72" dur="500"/>
                                        <p:tgtEl>
                                          <p:spTgt spid="133122"/>
                                        </p:tgtEl>
                                      </p:cBhvr>
                                    </p:animEffect>
                                    <p:set>
                                      <p:cBhvr>
                                        <p:cTn id="73" dur="1" fill="hold">
                                          <p:stCondLst>
                                            <p:cond delay="499"/>
                                          </p:stCondLst>
                                        </p:cTn>
                                        <p:tgtEl>
                                          <p:spTgt spid="133122"/>
                                        </p:tgtEl>
                                        <p:attrNameLst>
                                          <p:attrName>style.visibility</p:attrName>
                                        </p:attrNameLst>
                                      </p:cBhvr>
                                      <p:to>
                                        <p:strVal val="hidden"/>
                                      </p:to>
                                    </p:set>
                                  </p:childTnLst>
                                </p:cTn>
                              </p:par>
                              <p:par>
                                <p:cTn id="74" presetID="4" presetClass="exit" presetSubtype="16" fill="hold" nodeType="withEffect">
                                  <p:stCondLst>
                                    <p:cond delay="0"/>
                                  </p:stCondLst>
                                  <p:childTnLst>
                                    <p:animEffect transition="out" filter="box(in)">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133127"/>
                                        </p:tgtEl>
                                      </p:cBhvr>
                                    </p:animEffect>
                                    <p:set>
                                      <p:cBhvr>
                                        <p:cTn id="79" dur="1" fill="hold">
                                          <p:stCondLst>
                                            <p:cond delay="499"/>
                                          </p:stCondLst>
                                        </p:cTn>
                                        <p:tgtEl>
                                          <p:spTgt spid="133127"/>
                                        </p:tgtEl>
                                        <p:attrNameLst>
                                          <p:attrName>style.visibility</p:attrName>
                                        </p:attrNameLst>
                                      </p:cBhvr>
                                      <p:to>
                                        <p:strVal val="hidden"/>
                                      </p:to>
                                    </p:set>
                                  </p:childTnLst>
                                </p:cTn>
                              </p:par>
                              <p:par>
                                <p:cTn id="80" presetID="3" presetClass="exit" presetSubtype="10" fill="hold" grpId="1" nodeType="withEffect">
                                  <p:stCondLst>
                                    <p:cond delay="0"/>
                                  </p:stCondLst>
                                  <p:childTnLst>
                                    <p:animEffect transition="out" filter="blinds(horizontal)">
                                      <p:cBhvr>
                                        <p:cTn id="81" dur="500"/>
                                        <p:tgtEl>
                                          <p:spTgt spid="133129"/>
                                        </p:tgtEl>
                                      </p:cBhvr>
                                    </p:animEffect>
                                    <p:set>
                                      <p:cBhvr>
                                        <p:cTn id="82" dur="1" fill="hold">
                                          <p:stCondLst>
                                            <p:cond delay="499"/>
                                          </p:stCondLst>
                                        </p:cTn>
                                        <p:tgtEl>
                                          <p:spTgt spid="133129"/>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133131"/>
                                        </p:tgtEl>
                                        <p:attrNameLst>
                                          <p:attrName>style.visibility</p:attrName>
                                        </p:attrNameLst>
                                      </p:cBhvr>
                                      <p:to>
                                        <p:strVal val="visible"/>
                                      </p:to>
                                    </p:set>
                                    <p:animEffect transition="in" filter="strips(downLeft)">
                                      <p:cBhvr>
                                        <p:cTn id="87" dur="500"/>
                                        <p:tgtEl>
                                          <p:spTgt spid="13313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8" presetClass="entr" presetSubtype="3" fill="hold" grpId="0" nodeType="clickEffect">
                                  <p:stCondLst>
                                    <p:cond delay="0"/>
                                  </p:stCondLst>
                                  <p:childTnLst>
                                    <p:set>
                                      <p:cBhvr>
                                        <p:cTn id="91" dur="1" fill="hold">
                                          <p:stCondLst>
                                            <p:cond delay="0"/>
                                          </p:stCondLst>
                                        </p:cTn>
                                        <p:tgtEl>
                                          <p:spTgt spid="133132"/>
                                        </p:tgtEl>
                                        <p:attrNameLst>
                                          <p:attrName>style.visibility</p:attrName>
                                        </p:attrNameLst>
                                      </p:cBhvr>
                                      <p:to>
                                        <p:strVal val="visible"/>
                                      </p:to>
                                    </p:set>
                                    <p:animEffect transition="in" filter="strips(upRight)">
                                      <p:cBhvr>
                                        <p:cTn id="92" dur="1000"/>
                                        <p:tgtEl>
                                          <p:spTgt spid="13313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33133"/>
                                        </p:tgtEl>
                                        <p:attrNameLst>
                                          <p:attrName>style.visibility</p:attrName>
                                        </p:attrNameLst>
                                      </p:cBhvr>
                                      <p:to>
                                        <p:strVal val="visible"/>
                                      </p:to>
                                    </p:set>
                                    <p:animEffect transition="in" filter="wipe(down)">
                                      <p:cBhvr>
                                        <p:cTn id="97" dur="500"/>
                                        <p:tgtEl>
                                          <p:spTgt spid="13313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33149"/>
                                        </p:tgtEl>
                                        <p:attrNameLst>
                                          <p:attrName>style.visibility</p:attrName>
                                        </p:attrNameLst>
                                      </p:cBhvr>
                                      <p:to>
                                        <p:strVal val="visible"/>
                                      </p:to>
                                    </p:set>
                                    <p:animEffect transition="in" filter="blinds(horizontal)">
                                      <p:cBhvr>
                                        <p:cTn id="102" dur="500"/>
                                        <p:tgtEl>
                                          <p:spTgt spid="13314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xit" presetSubtype="10" fill="hold" grpId="1" nodeType="clickEffect">
                                  <p:stCondLst>
                                    <p:cond delay="0"/>
                                  </p:stCondLst>
                                  <p:childTnLst>
                                    <p:animEffect transition="out" filter="blinds(horizontal)">
                                      <p:cBhvr>
                                        <p:cTn id="106" dur="500"/>
                                        <p:tgtEl>
                                          <p:spTgt spid="133149"/>
                                        </p:tgtEl>
                                      </p:cBhvr>
                                    </p:animEffect>
                                    <p:set>
                                      <p:cBhvr>
                                        <p:cTn id="107" dur="1" fill="hold">
                                          <p:stCondLst>
                                            <p:cond delay="499"/>
                                          </p:stCondLst>
                                        </p:cTn>
                                        <p:tgtEl>
                                          <p:spTgt spid="133149"/>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xit" presetSubtype="10" fill="hold" grpId="1" nodeType="clickEffect">
                                  <p:stCondLst>
                                    <p:cond delay="0"/>
                                  </p:stCondLst>
                                  <p:childTnLst>
                                    <p:animEffect transition="out" filter="blinds(horizontal)">
                                      <p:cBhvr>
                                        <p:cTn id="111" dur="500"/>
                                        <p:tgtEl>
                                          <p:spTgt spid="133131"/>
                                        </p:tgtEl>
                                      </p:cBhvr>
                                    </p:animEffect>
                                    <p:set>
                                      <p:cBhvr>
                                        <p:cTn id="112" dur="1" fill="hold">
                                          <p:stCondLst>
                                            <p:cond delay="499"/>
                                          </p:stCondLst>
                                        </p:cTn>
                                        <p:tgtEl>
                                          <p:spTgt spid="133131"/>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133132"/>
                                        </p:tgtEl>
                                      </p:cBhvr>
                                    </p:animEffect>
                                    <p:set>
                                      <p:cBhvr>
                                        <p:cTn id="115" dur="1" fill="hold">
                                          <p:stCondLst>
                                            <p:cond delay="499"/>
                                          </p:stCondLst>
                                        </p:cTn>
                                        <p:tgtEl>
                                          <p:spTgt spid="133132"/>
                                        </p:tgtEl>
                                        <p:attrNameLst>
                                          <p:attrName>style.visibility</p:attrName>
                                        </p:attrNameLst>
                                      </p:cBhvr>
                                      <p:to>
                                        <p:strVal val="hidden"/>
                                      </p:to>
                                    </p:set>
                                  </p:childTnLst>
                                </p:cTn>
                              </p:par>
                              <p:par>
                                <p:cTn id="116" presetID="3" presetClass="exit" presetSubtype="10" fill="hold" grpId="1" nodeType="withEffect">
                                  <p:stCondLst>
                                    <p:cond delay="0"/>
                                  </p:stCondLst>
                                  <p:childTnLst>
                                    <p:animEffect transition="out" filter="blinds(horizontal)">
                                      <p:cBhvr>
                                        <p:cTn id="117" dur="500"/>
                                        <p:tgtEl>
                                          <p:spTgt spid="133130"/>
                                        </p:tgtEl>
                                      </p:cBhvr>
                                    </p:animEffect>
                                    <p:set>
                                      <p:cBhvr>
                                        <p:cTn id="118" dur="1" fill="hold">
                                          <p:stCondLst>
                                            <p:cond delay="499"/>
                                          </p:stCondLst>
                                        </p:cTn>
                                        <p:tgtEl>
                                          <p:spTgt spid="133130"/>
                                        </p:tgtEl>
                                        <p:attrNameLst>
                                          <p:attrName>style.visibility</p:attrName>
                                        </p:attrNameLst>
                                      </p:cBhvr>
                                      <p:to>
                                        <p:strVal val="hidden"/>
                                      </p:to>
                                    </p:set>
                                  </p:childTnLst>
                                </p:cTn>
                              </p:par>
                              <p:par>
                                <p:cTn id="119" presetID="3" presetClass="exit" presetSubtype="10" fill="hold" grpId="1" nodeType="withEffect">
                                  <p:stCondLst>
                                    <p:cond delay="0"/>
                                  </p:stCondLst>
                                  <p:childTnLst>
                                    <p:animEffect transition="out" filter="blinds(horizontal)">
                                      <p:cBhvr>
                                        <p:cTn id="120" dur="500"/>
                                        <p:tgtEl>
                                          <p:spTgt spid="133133"/>
                                        </p:tgtEl>
                                      </p:cBhvr>
                                    </p:animEffect>
                                    <p:set>
                                      <p:cBhvr>
                                        <p:cTn id="121" dur="1" fill="hold">
                                          <p:stCondLst>
                                            <p:cond delay="499"/>
                                          </p:stCondLst>
                                        </p:cTn>
                                        <p:tgtEl>
                                          <p:spTgt spid="133133"/>
                                        </p:tgtEl>
                                        <p:attrNameLst>
                                          <p:attrName>style.visibility</p:attrName>
                                        </p:attrNameLst>
                                      </p:cBhvr>
                                      <p:to>
                                        <p:strVal val="hidden"/>
                                      </p:to>
                                    </p:set>
                                  </p:childTnLst>
                                </p:cTn>
                              </p:par>
                              <p:par>
                                <p:cTn id="122" presetID="3" presetClass="exit" presetSubtype="10" fill="hold" grpId="2" nodeType="withEffect">
                                  <p:stCondLst>
                                    <p:cond delay="0"/>
                                  </p:stCondLst>
                                  <p:childTnLst>
                                    <p:animEffect transition="out" filter="blinds(horizontal)">
                                      <p:cBhvr>
                                        <p:cTn id="123" dur="500"/>
                                        <p:tgtEl>
                                          <p:spTgt spid="133132"/>
                                        </p:tgtEl>
                                      </p:cBhvr>
                                    </p:animEffect>
                                    <p:set>
                                      <p:cBhvr>
                                        <p:cTn id="124" dur="1" fill="hold">
                                          <p:stCondLst>
                                            <p:cond delay="499"/>
                                          </p:stCondLst>
                                        </p:cTn>
                                        <p:tgtEl>
                                          <p:spTgt spid="133132"/>
                                        </p:tgtEl>
                                        <p:attrNameLst>
                                          <p:attrName>style.visibility</p:attrName>
                                        </p:attrNameLst>
                                      </p:cBhvr>
                                      <p:to>
                                        <p:strVal val="hidden"/>
                                      </p:to>
                                    </p:set>
                                  </p:childTnLst>
                                </p:cTn>
                              </p:par>
                              <p:par>
                                <p:cTn id="125" presetID="3" presetClass="exit" presetSubtype="10" fill="hold" grpId="2" nodeType="withEffect">
                                  <p:stCondLst>
                                    <p:cond delay="0"/>
                                  </p:stCondLst>
                                  <p:childTnLst>
                                    <p:animEffect transition="out" filter="blinds(horizontal)">
                                      <p:cBhvr>
                                        <p:cTn id="126" dur="500"/>
                                        <p:tgtEl>
                                          <p:spTgt spid="133131"/>
                                        </p:tgtEl>
                                      </p:cBhvr>
                                    </p:animEffect>
                                    <p:set>
                                      <p:cBhvr>
                                        <p:cTn id="127" dur="1" fill="hold">
                                          <p:stCondLst>
                                            <p:cond delay="499"/>
                                          </p:stCondLst>
                                        </p:cTn>
                                        <p:tgtEl>
                                          <p:spTgt spid="133131"/>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8" presetClass="entr" presetSubtype="9" fill="hold" grpId="0" nodeType="clickEffect">
                                  <p:stCondLst>
                                    <p:cond delay="0"/>
                                  </p:stCondLst>
                                  <p:childTnLst>
                                    <p:set>
                                      <p:cBhvr>
                                        <p:cTn id="131" dur="1" fill="hold">
                                          <p:stCondLst>
                                            <p:cond delay="0"/>
                                          </p:stCondLst>
                                        </p:cTn>
                                        <p:tgtEl>
                                          <p:spTgt spid="133138"/>
                                        </p:tgtEl>
                                        <p:attrNameLst>
                                          <p:attrName>style.visibility</p:attrName>
                                        </p:attrNameLst>
                                      </p:cBhvr>
                                      <p:to>
                                        <p:strVal val="visible"/>
                                      </p:to>
                                    </p:set>
                                    <p:animEffect transition="in" filter="strips(upLeft)">
                                      <p:cBhvr>
                                        <p:cTn id="132" dur="500"/>
                                        <p:tgtEl>
                                          <p:spTgt spid="133138"/>
                                        </p:tgtEl>
                                      </p:cBhvr>
                                    </p:animEffect>
                                  </p:childTnLst>
                                </p:cTn>
                              </p:par>
                            </p:childTnLst>
                          </p:cTn>
                        </p:par>
                        <p:par>
                          <p:cTn id="133" fill="hold" nodeType="afterGroup">
                            <p:stCondLst>
                              <p:cond delay="500"/>
                            </p:stCondLst>
                            <p:childTnLst>
                              <p:par>
                                <p:cTn id="134" presetID="18" presetClass="entr" presetSubtype="12" fill="hold" grpId="0" nodeType="afterEffect">
                                  <p:stCondLst>
                                    <p:cond delay="500"/>
                                  </p:stCondLst>
                                  <p:childTnLst>
                                    <p:set>
                                      <p:cBhvr>
                                        <p:cTn id="135" dur="1" fill="hold">
                                          <p:stCondLst>
                                            <p:cond delay="0"/>
                                          </p:stCondLst>
                                        </p:cTn>
                                        <p:tgtEl>
                                          <p:spTgt spid="133139"/>
                                        </p:tgtEl>
                                        <p:attrNameLst>
                                          <p:attrName>style.visibility</p:attrName>
                                        </p:attrNameLst>
                                      </p:cBhvr>
                                      <p:to>
                                        <p:strVal val="visible"/>
                                      </p:to>
                                    </p:set>
                                    <p:animEffect transition="in" filter="strips(downLeft)">
                                      <p:cBhvr>
                                        <p:cTn id="136" dur="500"/>
                                        <p:tgtEl>
                                          <p:spTgt spid="133139"/>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33140"/>
                                        </p:tgtEl>
                                        <p:attrNameLst>
                                          <p:attrName>style.visibility</p:attrName>
                                        </p:attrNameLst>
                                      </p:cBhvr>
                                      <p:to>
                                        <p:strVal val="visible"/>
                                      </p:to>
                                    </p:set>
                                  </p:childTnLst>
                                </p:cTn>
                              </p:par>
                              <p:par>
                                <p:cTn id="141" presetID="3" presetClass="exit" presetSubtype="10" fill="hold" grpId="1" nodeType="withEffect">
                                  <p:stCondLst>
                                    <p:cond delay="0"/>
                                  </p:stCondLst>
                                  <p:childTnLst>
                                    <p:animEffect transition="out" filter="blinds(horizontal)">
                                      <p:cBhvr>
                                        <p:cTn id="142" dur="500"/>
                                        <p:tgtEl>
                                          <p:spTgt spid="133138"/>
                                        </p:tgtEl>
                                      </p:cBhvr>
                                    </p:animEffect>
                                    <p:set>
                                      <p:cBhvr>
                                        <p:cTn id="143" dur="1" fill="hold">
                                          <p:stCondLst>
                                            <p:cond delay="499"/>
                                          </p:stCondLst>
                                        </p:cTn>
                                        <p:tgtEl>
                                          <p:spTgt spid="133138"/>
                                        </p:tgtEl>
                                        <p:attrNameLst>
                                          <p:attrName>style.visibility</p:attrName>
                                        </p:attrNameLst>
                                      </p:cBhvr>
                                      <p:to>
                                        <p:strVal val="hidden"/>
                                      </p:to>
                                    </p:set>
                                  </p:childTnLst>
                                </p:cTn>
                              </p:par>
                              <p:par>
                                <p:cTn id="144" presetID="3" presetClass="exit" presetSubtype="10" fill="hold" grpId="1" nodeType="withEffect">
                                  <p:stCondLst>
                                    <p:cond delay="0"/>
                                  </p:stCondLst>
                                  <p:childTnLst>
                                    <p:animEffect transition="out" filter="blinds(horizontal)">
                                      <p:cBhvr>
                                        <p:cTn id="145" dur="500"/>
                                        <p:tgtEl>
                                          <p:spTgt spid="133139"/>
                                        </p:tgtEl>
                                      </p:cBhvr>
                                    </p:animEffect>
                                    <p:set>
                                      <p:cBhvr>
                                        <p:cTn id="146" dur="1" fill="hold">
                                          <p:stCondLst>
                                            <p:cond delay="499"/>
                                          </p:stCondLst>
                                        </p:cTn>
                                        <p:tgtEl>
                                          <p:spTgt spid="13313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8" presetClass="entr" presetSubtype="9" fill="hold" grpId="0" nodeType="clickEffect">
                                  <p:stCondLst>
                                    <p:cond delay="0"/>
                                  </p:stCondLst>
                                  <p:childTnLst>
                                    <p:set>
                                      <p:cBhvr>
                                        <p:cTn id="150" dur="1" fill="hold">
                                          <p:stCondLst>
                                            <p:cond delay="0"/>
                                          </p:stCondLst>
                                        </p:cTn>
                                        <p:tgtEl>
                                          <p:spTgt spid="133141"/>
                                        </p:tgtEl>
                                        <p:attrNameLst>
                                          <p:attrName>style.visibility</p:attrName>
                                        </p:attrNameLst>
                                      </p:cBhvr>
                                      <p:to>
                                        <p:strVal val="visible"/>
                                      </p:to>
                                    </p:set>
                                    <p:animEffect transition="in" filter="strips(upLeft)">
                                      <p:cBhvr>
                                        <p:cTn id="151" dur="500"/>
                                        <p:tgtEl>
                                          <p:spTgt spid="133141"/>
                                        </p:tgtEl>
                                      </p:cBhvr>
                                    </p:animEffect>
                                  </p:childTnLst>
                                </p:cTn>
                              </p:par>
                            </p:childTnLst>
                          </p:cTn>
                        </p:par>
                        <p:par>
                          <p:cTn id="152" fill="hold" nodeType="afterGroup">
                            <p:stCondLst>
                              <p:cond delay="500"/>
                            </p:stCondLst>
                            <p:childTnLst>
                              <p:par>
                                <p:cTn id="153" presetID="18" presetClass="entr" presetSubtype="12" fill="hold" grpId="0" nodeType="afterEffect">
                                  <p:stCondLst>
                                    <p:cond delay="500"/>
                                  </p:stCondLst>
                                  <p:childTnLst>
                                    <p:set>
                                      <p:cBhvr>
                                        <p:cTn id="154" dur="1" fill="hold">
                                          <p:stCondLst>
                                            <p:cond delay="0"/>
                                          </p:stCondLst>
                                        </p:cTn>
                                        <p:tgtEl>
                                          <p:spTgt spid="133142"/>
                                        </p:tgtEl>
                                        <p:attrNameLst>
                                          <p:attrName>style.visibility</p:attrName>
                                        </p:attrNameLst>
                                      </p:cBhvr>
                                      <p:to>
                                        <p:strVal val="visible"/>
                                      </p:to>
                                    </p:set>
                                    <p:animEffect transition="in" filter="strips(downLeft)">
                                      <p:cBhvr>
                                        <p:cTn id="155" dur="500"/>
                                        <p:tgtEl>
                                          <p:spTgt spid="133142"/>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133143"/>
                                        </p:tgtEl>
                                        <p:attrNameLst>
                                          <p:attrName>style.visibility</p:attrName>
                                        </p:attrNameLst>
                                      </p:cBhvr>
                                      <p:to>
                                        <p:strVal val="visible"/>
                                      </p:to>
                                    </p:set>
                                  </p:childTnLst>
                                </p:cTn>
                              </p:par>
                              <p:par>
                                <p:cTn id="160" presetID="3" presetClass="exit" presetSubtype="10" fill="hold" grpId="1" nodeType="withEffect">
                                  <p:stCondLst>
                                    <p:cond delay="0"/>
                                  </p:stCondLst>
                                  <p:childTnLst>
                                    <p:animEffect transition="out" filter="blinds(horizontal)">
                                      <p:cBhvr>
                                        <p:cTn id="161" dur="500"/>
                                        <p:tgtEl>
                                          <p:spTgt spid="133141"/>
                                        </p:tgtEl>
                                      </p:cBhvr>
                                    </p:animEffect>
                                    <p:set>
                                      <p:cBhvr>
                                        <p:cTn id="162" dur="1" fill="hold">
                                          <p:stCondLst>
                                            <p:cond delay="499"/>
                                          </p:stCondLst>
                                        </p:cTn>
                                        <p:tgtEl>
                                          <p:spTgt spid="133141"/>
                                        </p:tgtEl>
                                        <p:attrNameLst>
                                          <p:attrName>style.visibility</p:attrName>
                                        </p:attrNameLst>
                                      </p:cBhvr>
                                      <p:to>
                                        <p:strVal val="hidden"/>
                                      </p:to>
                                    </p:set>
                                  </p:childTnLst>
                                </p:cTn>
                              </p:par>
                              <p:par>
                                <p:cTn id="163" presetID="3" presetClass="exit" presetSubtype="10" fill="hold" grpId="1" nodeType="withEffect">
                                  <p:stCondLst>
                                    <p:cond delay="0"/>
                                  </p:stCondLst>
                                  <p:childTnLst>
                                    <p:animEffect transition="out" filter="blinds(horizontal)">
                                      <p:cBhvr>
                                        <p:cTn id="164" dur="500"/>
                                        <p:tgtEl>
                                          <p:spTgt spid="133142"/>
                                        </p:tgtEl>
                                      </p:cBhvr>
                                    </p:animEffect>
                                    <p:set>
                                      <p:cBhvr>
                                        <p:cTn id="165" dur="1" fill="hold">
                                          <p:stCondLst>
                                            <p:cond delay="499"/>
                                          </p:stCondLst>
                                        </p:cTn>
                                        <p:tgtEl>
                                          <p:spTgt spid="133142"/>
                                        </p:tgtEl>
                                        <p:attrNameLst>
                                          <p:attrName>style.visibility</p:attrName>
                                        </p:attrNameLst>
                                      </p:cBhvr>
                                      <p:to>
                                        <p:strVal val="hidden"/>
                                      </p:to>
                                    </p:se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133150"/>
                                        </p:tgtEl>
                                        <p:attrNameLst>
                                          <p:attrName>style.visibility</p:attrName>
                                        </p:attrNameLst>
                                      </p:cBhvr>
                                      <p:to>
                                        <p:strVal val="visible"/>
                                      </p:to>
                                    </p:set>
                                    <p:animEffect transition="in" filter="blinds(horizontal)">
                                      <p:cBhvr>
                                        <p:cTn id="170" dur="500"/>
                                        <p:tgtEl>
                                          <p:spTgt spid="133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animBg="1"/>
      <p:bldP spid="133127" grpId="0" animBg="1"/>
      <p:bldP spid="133127" grpId="1" animBg="1"/>
      <p:bldP spid="133129" grpId="0" animBg="1"/>
      <p:bldP spid="133129" grpId="1" animBg="1"/>
      <p:bldP spid="133130" grpId="0" animBg="1"/>
      <p:bldP spid="133130" grpId="1" animBg="1"/>
      <p:bldP spid="133131" grpId="0" animBg="1"/>
      <p:bldP spid="133131" grpId="1" animBg="1"/>
      <p:bldP spid="133131" grpId="2" animBg="1"/>
      <p:bldP spid="133132" grpId="0" animBg="1"/>
      <p:bldP spid="133132" grpId="1" animBg="1"/>
      <p:bldP spid="133132" grpId="2" animBg="1"/>
      <p:bldP spid="133133" grpId="0" animBg="1"/>
      <p:bldP spid="133133" grpId="1" animBg="1"/>
      <p:bldP spid="133134" grpId="0"/>
      <p:bldP spid="133135" grpId="0"/>
      <p:bldP spid="133136" grpId="0"/>
      <p:bldP spid="133137" grpId="0"/>
      <p:bldP spid="133138" grpId="0" animBg="1"/>
      <p:bldP spid="133138" grpId="1" animBg="1"/>
      <p:bldP spid="133139" grpId="0" animBg="1"/>
      <p:bldP spid="133139" grpId="1" animBg="1"/>
      <p:bldP spid="133140" grpId="0" animBg="1"/>
      <p:bldP spid="133141" grpId="0" animBg="1"/>
      <p:bldP spid="133141" grpId="1" animBg="1"/>
      <p:bldP spid="133142" grpId="0" animBg="1"/>
      <p:bldP spid="133142" grpId="1" animBg="1"/>
      <p:bldP spid="133143" grpId="0" animBg="1"/>
      <p:bldP spid="133149" grpId="0"/>
      <p:bldP spid="133149" grpId="1"/>
      <p:bldP spid="1331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7" name="Text Box 9"/>
          <p:cNvSpPr txBox="1">
            <a:spLocks noChangeArrowheads="1"/>
          </p:cNvSpPr>
          <p:nvPr/>
        </p:nvSpPr>
        <p:spPr bwMode="auto">
          <a:xfrm>
            <a:off x="304800" y="4572000"/>
            <a:ext cx="8610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chemeClr val="hlink"/>
                </a:solidFill>
                <a:latin typeface="Times New Roman" panose="02020603050405020304" pitchFamily="18" charset="0"/>
              </a:rPr>
              <a:t>      </a:t>
            </a:r>
            <a:r>
              <a:rPr lang="en-US" altLang="en-US" sz="3600">
                <a:solidFill>
                  <a:schemeClr val="hlink"/>
                </a:solidFill>
                <a:latin typeface="Times New Roman" panose="02020603050405020304" pitchFamily="18" charset="0"/>
              </a:rPr>
              <a:t>Hai đường thẳng song song là hai đường thẳng không bao giờ cắt nhau.</a:t>
            </a:r>
          </a:p>
        </p:txBody>
      </p:sp>
      <p:sp>
        <p:nvSpPr>
          <p:cNvPr id="135180" name="Line 12"/>
          <p:cNvSpPr>
            <a:spLocks noChangeShapeType="1"/>
          </p:cNvSpPr>
          <p:nvPr/>
        </p:nvSpPr>
        <p:spPr bwMode="auto">
          <a:xfrm>
            <a:off x="1763713" y="2786063"/>
            <a:ext cx="4537075" cy="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181" name="Line 13"/>
          <p:cNvSpPr>
            <a:spLocks noChangeShapeType="1"/>
          </p:cNvSpPr>
          <p:nvPr/>
        </p:nvSpPr>
        <p:spPr bwMode="auto">
          <a:xfrm>
            <a:off x="1763713" y="3867150"/>
            <a:ext cx="4537075" cy="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182" name="Rectangle 14"/>
          <p:cNvSpPr>
            <a:spLocks noChangeArrowheads="1"/>
          </p:cNvSpPr>
          <p:nvPr/>
        </p:nvSpPr>
        <p:spPr bwMode="auto">
          <a:xfrm>
            <a:off x="1765300" y="2282825"/>
            <a:ext cx="503238" cy="4318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chemeClr val="tx2"/>
                </a:solidFill>
              </a:rPr>
              <a:t>A</a:t>
            </a:r>
          </a:p>
        </p:txBody>
      </p:sp>
      <p:sp>
        <p:nvSpPr>
          <p:cNvPr id="135183" name="Rectangle 15"/>
          <p:cNvSpPr>
            <a:spLocks noChangeArrowheads="1"/>
          </p:cNvSpPr>
          <p:nvPr/>
        </p:nvSpPr>
        <p:spPr bwMode="auto">
          <a:xfrm>
            <a:off x="5508625" y="2282825"/>
            <a:ext cx="503238" cy="4318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chemeClr val="tx2"/>
                </a:solidFill>
              </a:rPr>
              <a:t>B</a:t>
            </a:r>
          </a:p>
        </p:txBody>
      </p:sp>
      <p:sp>
        <p:nvSpPr>
          <p:cNvPr id="135184" name="Rectangle 16"/>
          <p:cNvSpPr>
            <a:spLocks noChangeArrowheads="1"/>
          </p:cNvSpPr>
          <p:nvPr/>
        </p:nvSpPr>
        <p:spPr bwMode="auto">
          <a:xfrm>
            <a:off x="1692275" y="3911600"/>
            <a:ext cx="503238" cy="4318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chemeClr val="tx2"/>
                </a:solidFill>
              </a:rPr>
              <a:t>D</a:t>
            </a:r>
          </a:p>
        </p:txBody>
      </p:sp>
      <p:sp>
        <p:nvSpPr>
          <p:cNvPr id="135185" name="Rectangle 17"/>
          <p:cNvSpPr>
            <a:spLocks noChangeArrowheads="1"/>
          </p:cNvSpPr>
          <p:nvPr/>
        </p:nvSpPr>
        <p:spPr bwMode="auto">
          <a:xfrm>
            <a:off x="5508625" y="3911600"/>
            <a:ext cx="503238" cy="4318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chemeClr val="tx2"/>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80"/>
                                        </p:tgtEl>
                                        <p:attrNameLst>
                                          <p:attrName>style.visibility</p:attrName>
                                        </p:attrNameLst>
                                      </p:cBhvr>
                                      <p:to>
                                        <p:strVal val="visible"/>
                                      </p:to>
                                    </p:set>
                                    <p:anim calcmode="lin" valueType="num">
                                      <p:cBhvr additive="base">
                                        <p:cTn id="7" dur="500" fill="hold"/>
                                        <p:tgtEl>
                                          <p:spTgt spid="135180"/>
                                        </p:tgtEl>
                                        <p:attrNameLst>
                                          <p:attrName>ppt_x</p:attrName>
                                        </p:attrNameLst>
                                      </p:cBhvr>
                                      <p:tavLst>
                                        <p:tav tm="0">
                                          <p:val>
                                            <p:strVal val="#ppt_x"/>
                                          </p:val>
                                        </p:tav>
                                        <p:tav tm="100000">
                                          <p:val>
                                            <p:strVal val="#ppt_x"/>
                                          </p:val>
                                        </p:tav>
                                      </p:tavLst>
                                    </p:anim>
                                    <p:anim calcmode="lin" valueType="num">
                                      <p:cBhvr additive="base">
                                        <p:cTn id="8" dur="500" fill="hold"/>
                                        <p:tgtEl>
                                          <p:spTgt spid="1351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5182"/>
                                        </p:tgtEl>
                                        <p:attrNameLst>
                                          <p:attrName>style.visibility</p:attrName>
                                        </p:attrNameLst>
                                      </p:cBhvr>
                                      <p:to>
                                        <p:strVal val="visible"/>
                                      </p:to>
                                    </p:set>
                                    <p:anim calcmode="lin" valueType="num">
                                      <p:cBhvr additive="base">
                                        <p:cTn id="11" dur="500" fill="hold"/>
                                        <p:tgtEl>
                                          <p:spTgt spid="135182"/>
                                        </p:tgtEl>
                                        <p:attrNameLst>
                                          <p:attrName>ppt_x</p:attrName>
                                        </p:attrNameLst>
                                      </p:cBhvr>
                                      <p:tavLst>
                                        <p:tav tm="0">
                                          <p:val>
                                            <p:strVal val="#ppt_x"/>
                                          </p:val>
                                        </p:tav>
                                        <p:tav tm="100000">
                                          <p:val>
                                            <p:strVal val="#ppt_x"/>
                                          </p:val>
                                        </p:tav>
                                      </p:tavLst>
                                    </p:anim>
                                    <p:anim calcmode="lin" valueType="num">
                                      <p:cBhvr additive="base">
                                        <p:cTn id="12" dur="500" fill="hold"/>
                                        <p:tgtEl>
                                          <p:spTgt spid="13518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5183"/>
                                        </p:tgtEl>
                                        <p:attrNameLst>
                                          <p:attrName>style.visibility</p:attrName>
                                        </p:attrNameLst>
                                      </p:cBhvr>
                                      <p:to>
                                        <p:strVal val="visible"/>
                                      </p:to>
                                    </p:set>
                                    <p:anim calcmode="lin" valueType="num">
                                      <p:cBhvr additive="base">
                                        <p:cTn id="15" dur="500" fill="hold"/>
                                        <p:tgtEl>
                                          <p:spTgt spid="135183"/>
                                        </p:tgtEl>
                                        <p:attrNameLst>
                                          <p:attrName>ppt_x</p:attrName>
                                        </p:attrNameLst>
                                      </p:cBhvr>
                                      <p:tavLst>
                                        <p:tav tm="0">
                                          <p:val>
                                            <p:strVal val="#ppt_x"/>
                                          </p:val>
                                        </p:tav>
                                        <p:tav tm="100000">
                                          <p:val>
                                            <p:strVal val="#ppt_x"/>
                                          </p:val>
                                        </p:tav>
                                      </p:tavLst>
                                    </p:anim>
                                    <p:anim calcmode="lin" valueType="num">
                                      <p:cBhvr additive="base">
                                        <p:cTn id="16" dur="500" fill="hold"/>
                                        <p:tgtEl>
                                          <p:spTgt spid="13518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5181"/>
                                        </p:tgtEl>
                                        <p:attrNameLst>
                                          <p:attrName>style.visibility</p:attrName>
                                        </p:attrNameLst>
                                      </p:cBhvr>
                                      <p:to>
                                        <p:strVal val="visible"/>
                                      </p:to>
                                    </p:set>
                                    <p:anim calcmode="lin" valueType="num">
                                      <p:cBhvr additive="base">
                                        <p:cTn id="19" dur="500" fill="hold"/>
                                        <p:tgtEl>
                                          <p:spTgt spid="135181"/>
                                        </p:tgtEl>
                                        <p:attrNameLst>
                                          <p:attrName>ppt_x</p:attrName>
                                        </p:attrNameLst>
                                      </p:cBhvr>
                                      <p:tavLst>
                                        <p:tav tm="0">
                                          <p:val>
                                            <p:strVal val="#ppt_x"/>
                                          </p:val>
                                        </p:tav>
                                        <p:tav tm="100000">
                                          <p:val>
                                            <p:strVal val="#ppt_x"/>
                                          </p:val>
                                        </p:tav>
                                      </p:tavLst>
                                    </p:anim>
                                    <p:anim calcmode="lin" valueType="num">
                                      <p:cBhvr additive="base">
                                        <p:cTn id="20" dur="500" fill="hold"/>
                                        <p:tgtEl>
                                          <p:spTgt spid="13518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5184"/>
                                        </p:tgtEl>
                                        <p:attrNameLst>
                                          <p:attrName>style.visibility</p:attrName>
                                        </p:attrNameLst>
                                      </p:cBhvr>
                                      <p:to>
                                        <p:strVal val="visible"/>
                                      </p:to>
                                    </p:set>
                                    <p:anim calcmode="lin" valueType="num">
                                      <p:cBhvr additive="base">
                                        <p:cTn id="23" dur="500" fill="hold"/>
                                        <p:tgtEl>
                                          <p:spTgt spid="135184"/>
                                        </p:tgtEl>
                                        <p:attrNameLst>
                                          <p:attrName>ppt_x</p:attrName>
                                        </p:attrNameLst>
                                      </p:cBhvr>
                                      <p:tavLst>
                                        <p:tav tm="0">
                                          <p:val>
                                            <p:strVal val="#ppt_x"/>
                                          </p:val>
                                        </p:tav>
                                        <p:tav tm="100000">
                                          <p:val>
                                            <p:strVal val="#ppt_x"/>
                                          </p:val>
                                        </p:tav>
                                      </p:tavLst>
                                    </p:anim>
                                    <p:anim calcmode="lin" valueType="num">
                                      <p:cBhvr additive="base">
                                        <p:cTn id="24" dur="500" fill="hold"/>
                                        <p:tgtEl>
                                          <p:spTgt spid="13518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5185"/>
                                        </p:tgtEl>
                                        <p:attrNameLst>
                                          <p:attrName>style.visibility</p:attrName>
                                        </p:attrNameLst>
                                      </p:cBhvr>
                                      <p:to>
                                        <p:strVal val="visible"/>
                                      </p:to>
                                    </p:set>
                                    <p:anim calcmode="lin" valueType="num">
                                      <p:cBhvr additive="base">
                                        <p:cTn id="27" dur="500" fill="hold"/>
                                        <p:tgtEl>
                                          <p:spTgt spid="135185"/>
                                        </p:tgtEl>
                                        <p:attrNameLst>
                                          <p:attrName>ppt_x</p:attrName>
                                        </p:attrNameLst>
                                      </p:cBhvr>
                                      <p:tavLst>
                                        <p:tav tm="0">
                                          <p:val>
                                            <p:strVal val="#ppt_x"/>
                                          </p:val>
                                        </p:tav>
                                        <p:tav tm="100000">
                                          <p:val>
                                            <p:strVal val="#ppt_x"/>
                                          </p:val>
                                        </p:tav>
                                      </p:tavLst>
                                    </p:anim>
                                    <p:anim calcmode="lin" valueType="num">
                                      <p:cBhvr additive="base">
                                        <p:cTn id="28" dur="500" fill="hold"/>
                                        <p:tgtEl>
                                          <p:spTgt spid="13518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mph" presetSubtype="0" fill="hold" grpId="1" nodeType="clickEffect">
                                  <p:stCondLst>
                                    <p:cond delay="0"/>
                                  </p:stCondLst>
                                  <p:childTnLst>
                                    <p:animScale>
                                      <p:cBhvr>
                                        <p:cTn id="32" dur="2000" fill="hold"/>
                                        <p:tgtEl>
                                          <p:spTgt spid="135180"/>
                                        </p:tgtEl>
                                      </p:cBhvr>
                                      <p:by x="150000" y="150000"/>
                                    </p:animScale>
                                  </p:childTnLst>
                                </p:cTn>
                              </p:par>
                            </p:childTnLst>
                          </p:cTn>
                        </p:par>
                        <p:par>
                          <p:cTn id="33" fill="hold" nodeType="afterGroup">
                            <p:stCondLst>
                              <p:cond delay="2000"/>
                            </p:stCondLst>
                            <p:childTnLst>
                              <p:par>
                                <p:cTn id="34" presetID="6" presetClass="emph" presetSubtype="0" fill="hold" grpId="2" nodeType="afterEffect">
                                  <p:stCondLst>
                                    <p:cond delay="0"/>
                                  </p:stCondLst>
                                  <p:childTnLst>
                                    <p:animScale>
                                      <p:cBhvr>
                                        <p:cTn id="35" dur="2000" fill="hold"/>
                                        <p:tgtEl>
                                          <p:spTgt spid="135180"/>
                                        </p:tgtEl>
                                      </p:cBhvr>
                                      <p:by x="150000" y="15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mph" presetSubtype="0" fill="hold" grpId="1" nodeType="clickEffect">
                                  <p:stCondLst>
                                    <p:cond delay="0"/>
                                  </p:stCondLst>
                                  <p:childTnLst>
                                    <p:animScale>
                                      <p:cBhvr>
                                        <p:cTn id="39" dur="2000" fill="hold"/>
                                        <p:tgtEl>
                                          <p:spTgt spid="135181"/>
                                        </p:tgtEl>
                                      </p:cBhvr>
                                      <p:by x="150000" y="150000"/>
                                    </p:animScale>
                                  </p:childTnLst>
                                </p:cTn>
                              </p:par>
                            </p:childTnLst>
                          </p:cTn>
                        </p:par>
                        <p:par>
                          <p:cTn id="40" fill="hold" nodeType="afterGroup">
                            <p:stCondLst>
                              <p:cond delay="2000"/>
                            </p:stCondLst>
                            <p:childTnLst>
                              <p:par>
                                <p:cTn id="41" presetID="6" presetClass="emph" presetSubtype="0" fill="hold" grpId="2" nodeType="afterEffect">
                                  <p:stCondLst>
                                    <p:cond delay="0"/>
                                  </p:stCondLst>
                                  <p:childTnLst>
                                    <p:animScale>
                                      <p:cBhvr>
                                        <p:cTn id="42" dur="2000" fill="hold"/>
                                        <p:tgtEl>
                                          <p:spTgt spid="135181"/>
                                        </p:tgtEl>
                                      </p:cBhvr>
                                      <p:by x="150000" y="150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5177"/>
                                        </p:tgtEl>
                                        <p:attrNameLst>
                                          <p:attrName>style.visibility</p:attrName>
                                        </p:attrNameLst>
                                      </p:cBhvr>
                                      <p:to>
                                        <p:strVal val="visible"/>
                                      </p:to>
                                    </p:set>
                                    <p:animEffect transition="in" filter="blinds(horizontal)">
                                      <p:cBhvr>
                                        <p:cTn id="47" dur="500"/>
                                        <p:tgtEl>
                                          <p:spTgt spid="135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7" grpId="0"/>
      <p:bldP spid="135180" grpId="0" animBg="1"/>
      <p:bldP spid="135180" grpId="1" animBg="1"/>
      <p:bldP spid="135180" grpId="2" animBg="1"/>
      <p:bldP spid="135181" grpId="0" animBg="1"/>
      <p:bldP spid="135181" grpId="1" animBg="1"/>
      <p:bldP spid="135181" grpId="2" animBg="1"/>
      <p:bldP spid="135182" grpId="0" animBg="1"/>
      <p:bldP spid="135183" grpId="0" animBg="1"/>
      <p:bldP spid="135184" grpId="0" animBg="1"/>
      <p:bldP spid="1351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1524000"/>
            <a:ext cx="8497888" cy="2592388"/>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p>
        </p:txBody>
      </p:sp>
      <p:sp>
        <p:nvSpPr>
          <p:cNvPr id="34826" name="Text Box 10"/>
          <p:cNvSpPr txBox="1">
            <a:spLocks noChangeArrowheads="1"/>
          </p:cNvSpPr>
          <p:nvPr/>
        </p:nvSpPr>
        <p:spPr bwMode="auto">
          <a:xfrm>
            <a:off x="533400" y="1828800"/>
            <a:ext cx="82010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a:latin typeface="Times New Roman" panose="02020603050405020304" pitchFamily="18" charset="0"/>
                <a:cs typeface="Times New Roman" panose="02020603050405020304" pitchFamily="18" charset="0"/>
              </a:rPr>
              <a:t>       </a:t>
            </a:r>
            <a:r>
              <a:rPr lang="en-US" altLang="en-US" sz="3600" b="1">
                <a:latin typeface="Times New Roman" panose="02020603050405020304" pitchFamily="18" charset="0"/>
                <a:cs typeface="Times New Roman" panose="02020603050405020304" pitchFamily="18" charset="0"/>
              </a:rPr>
              <a:t>H</a:t>
            </a:r>
            <a:r>
              <a:rPr lang="vi-VN" altLang="en-US" sz="3600" b="1">
                <a:latin typeface="Times New Roman" panose="02020603050405020304" pitchFamily="18" charset="0"/>
                <a:cs typeface="Times New Roman" panose="02020603050405020304" pitchFamily="18" charset="0"/>
              </a:rPr>
              <a:t>ãy</a:t>
            </a:r>
            <a:r>
              <a:rPr lang="en-US" altLang="en-US" sz="3600" b="1">
                <a:latin typeface="Times New Roman" panose="02020603050405020304" pitchFamily="18" charset="0"/>
                <a:cs typeface="Times New Roman" panose="02020603050405020304" pitchFamily="18" charset="0"/>
              </a:rPr>
              <a:t> </a:t>
            </a:r>
            <a:r>
              <a:rPr lang="vi-VN" altLang="en-US" sz="3600" b="1">
                <a:latin typeface="Times New Roman" panose="02020603050405020304" pitchFamily="18" charset="0"/>
                <a:cs typeface="Times New Roman" panose="02020603050405020304" pitchFamily="18" charset="0"/>
              </a:rPr>
              <a:t>quan sát đồ dùng học tập, đồ vật để tìm ra hai đường thẳng song song</a:t>
            </a:r>
            <a:r>
              <a:rPr lang="en-US" altLang="en-US" sz="3600">
                <a:latin typeface="Times New Roman" panose="02020603050405020304" pitchFamily="18" charset="0"/>
                <a:cs typeface="Times New Roman" panose="02020603050405020304" pitchFamily="18" charset="0"/>
              </a:rPr>
              <a:t>.</a:t>
            </a:r>
          </a:p>
        </p:txBody>
      </p:sp>
      <p:pic>
        <p:nvPicPr>
          <p:cNvPr id="34837" name="Picture 21" descr="Dấu hỏi"/>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60020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9"/>
          <p:cNvSpPr txBox="1">
            <a:spLocks noChangeArrowheads="1"/>
          </p:cNvSpPr>
          <p:nvPr/>
        </p:nvSpPr>
        <p:spPr bwMode="auto">
          <a:xfrm>
            <a:off x="457200" y="4495800"/>
            <a:ext cx="80772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a:solidFill>
                  <a:srgbClr val="E318E8"/>
                </a:solidFill>
                <a:latin typeface="Times New Roman" panose="02020603050405020304" pitchFamily="18" charset="0"/>
              </a:rPr>
              <a:t>Hai cạnh đối diện  cửa ra vào, hai cạnh đối diện cửa sổ, hai cạnh của thước kẻ, hai cạnh đối diện của bảng..</a:t>
            </a:r>
            <a:r>
              <a:rPr lang="vi-VN" altLang="en-US">
                <a:solidFill>
                  <a:srgbClr val="E318E8"/>
                </a:solidFill>
                <a:latin typeface="Times New Roman" panose="02020603050405020304" pitchFamily="18" charset="0"/>
              </a:rPr>
              <a:t>.có</a:t>
            </a:r>
            <a:r>
              <a:rPr lang="en-US" altLang="en-US">
                <a:solidFill>
                  <a:srgbClr val="E318E8"/>
                </a:solidFill>
                <a:latin typeface="Times New Roman" panose="02020603050405020304" pitchFamily="18" charset="0"/>
              </a:rPr>
              <a:t> hình ảnh của hai đường thẳng song song.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blinds(horizontal)">
                                      <p:cBhvr>
                                        <p:cTn id="7" dur="500"/>
                                        <p:tgtEl>
                                          <p:spTgt spid="34826"/>
                                        </p:tgtEl>
                                      </p:cBhvr>
                                    </p:animEffect>
                                  </p:childTnLst>
                                </p:cTn>
                              </p:par>
                              <p:par>
                                <p:cTn id="8" presetID="23" presetClass="entr" presetSubtype="16" fill="hold" nodeType="withEffect">
                                  <p:stCondLst>
                                    <p:cond delay="1000"/>
                                  </p:stCondLst>
                                  <p:childTnLst>
                                    <p:set>
                                      <p:cBhvr>
                                        <p:cTn id="9" dur="1" fill="hold">
                                          <p:stCondLst>
                                            <p:cond delay="0"/>
                                          </p:stCondLst>
                                        </p:cTn>
                                        <p:tgtEl>
                                          <p:spTgt spid="34837"/>
                                        </p:tgtEl>
                                        <p:attrNameLst>
                                          <p:attrName>style.visibility</p:attrName>
                                        </p:attrNameLst>
                                      </p:cBhvr>
                                      <p:to>
                                        <p:strVal val="visible"/>
                                      </p:to>
                                    </p:set>
                                    <p:anim calcmode="lin" valueType="num">
                                      <p:cBhvr>
                                        <p:cTn id="10" dur="2000" fill="hold"/>
                                        <p:tgtEl>
                                          <p:spTgt spid="34837"/>
                                        </p:tgtEl>
                                        <p:attrNameLst>
                                          <p:attrName>ppt_w</p:attrName>
                                        </p:attrNameLst>
                                      </p:cBhvr>
                                      <p:tavLst>
                                        <p:tav tm="0">
                                          <p:val>
                                            <p:fltVal val="0"/>
                                          </p:val>
                                        </p:tav>
                                        <p:tav tm="100000">
                                          <p:val>
                                            <p:strVal val="#ppt_w"/>
                                          </p:val>
                                        </p:tav>
                                      </p:tavLst>
                                    </p:anim>
                                    <p:anim calcmode="lin" valueType="num">
                                      <p:cBhvr>
                                        <p:cTn id="11" dur="2000" fill="hold"/>
                                        <p:tgtEl>
                                          <p:spTgt spid="34837"/>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62" name="Text Box 14"/>
          <p:cNvSpPr txBox="1">
            <a:spLocks noChangeArrowheads="1"/>
          </p:cNvSpPr>
          <p:nvPr/>
        </p:nvSpPr>
        <p:spPr bwMode="auto">
          <a:xfrm>
            <a:off x="381000" y="1600200"/>
            <a:ext cx="81534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latin typeface="Times New Roman" panose="02020603050405020304" pitchFamily="18" charset="0"/>
              </a:rPr>
              <a:t>Hãy so sánh hai đường thẳng song song khác với hai đường thẳng vuông góc ở điểm nào?</a:t>
            </a:r>
          </a:p>
        </p:txBody>
      </p:sp>
      <p:sp>
        <p:nvSpPr>
          <p:cNvPr id="130063" name="Line 15"/>
          <p:cNvSpPr>
            <a:spLocks noChangeShapeType="1"/>
          </p:cNvSpPr>
          <p:nvPr/>
        </p:nvSpPr>
        <p:spPr bwMode="auto">
          <a:xfrm>
            <a:off x="4343400" y="4114800"/>
            <a:ext cx="0" cy="243840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4" name="Text Box 16"/>
          <p:cNvSpPr txBox="1">
            <a:spLocks noChangeArrowheads="1"/>
          </p:cNvSpPr>
          <p:nvPr/>
        </p:nvSpPr>
        <p:spPr bwMode="auto">
          <a:xfrm>
            <a:off x="228600" y="4724400"/>
            <a:ext cx="38100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solidFill>
                  <a:srgbClr val="FF3300"/>
                </a:solidFill>
                <a:latin typeface="Times New Roman" panose="02020603050405020304" pitchFamily="18" charset="0"/>
              </a:rPr>
              <a:t>Hai đường thẳng vuông góc cắt nhau tạo thành 4 góc vuông</a:t>
            </a:r>
          </a:p>
        </p:txBody>
      </p:sp>
      <p:sp>
        <p:nvSpPr>
          <p:cNvPr id="130065" name="Text Box 17"/>
          <p:cNvSpPr txBox="1">
            <a:spLocks noChangeArrowheads="1"/>
          </p:cNvSpPr>
          <p:nvPr/>
        </p:nvSpPr>
        <p:spPr bwMode="auto">
          <a:xfrm>
            <a:off x="4572000" y="4572000"/>
            <a:ext cx="42672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a:solidFill>
                  <a:srgbClr val="FF3300"/>
                </a:solidFill>
                <a:latin typeface="Times New Roman" panose="02020603050405020304" pitchFamily="18" charset="0"/>
              </a:rPr>
              <a:t>Hai đường thẳng song song với nhau không bao giờ cắt nhau</a:t>
            </a:r>
          </a:p>
        </p:txBody>
      </p:sp>
      <p:grpSp>
        <p:nvGrpSpPr>
          <p:cNvPr id="2" name="Group 7"/>
          <p:cNvGrpSpPr>
            <a:grpSpLocks/>
          </p:cNvGrpSpPr>
          <p:nvPr/>
        </p:nvGrpSpPr>
        <p:grpSpPr bwMode="auto">
          <a:xfrm>
            <a:off x="1219200" y="2971800"/>
            <a:ext cx="1871663" cy="1457325"/>
            <a:chOff x="1547664" y="2276872"/>
            <a:chExt cx="1368152" cy="1456928"/>
          </a:xfrm>
        </p:grpSpPr>
        <p:sp>
          <p:nvSpPr>
            <p:cNvPr id="9" name="Line 84"/>
            <p:cNvSpPr>
              <a:spLocks noChangeShapeType="1"/>
            </p:cNvSpPr>
            <p:nvPr/>
          </p:nvSpPr>
          <p:spPr bwMode="grayWhite">
            <a:xfrm>
              <a:off x="2195186" y="2276872"/>
              <a:ext cx="0" cy="1456928"/>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nchor="ctr"/>
            <a:lstStyle/>
            <a:p>
              <a:pPr algn="ctr" eaLnBrk="1" hangingPunct="1">
                <a:defRPr/>
              </a:pPr>
              <a:endParaRPr lang="en-US"/>
            </a:p>
          </p:txBody>
        </p:sp>
        <p:sp>
          <p:nvSpPr>
            <p:cNvPr id="10" name="Line 85"/>
            <p:cNvSpPr>
              <a:spLocks noChangeShapeType="1"/>
            </p:cNvSpPr>
            <p:nvPr/>
          </p:nvSpPr>
          <p:spPr bwMode="grayWhite">
            <a:xfrm>
              <a:off x="1547664" y="3064057"/>
              <a:ext cx="1368152" cy="0"/>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nchor="ctr"/>
            <a:lstStyle/>
            <a:p>
              <a:pPr algn="ctr" eaLnBrk="1" hangingPunct="1">
                <a:defRPr/>
              </a:pPr>
              <a:endParaRPr lang="en-US"/>
            </a:p>
          </p:txBody>
        </p:sp>
        <p:sp>
          <p:nvSpPr>
            <p:cNvPr id="11" name="Line 141"/>
            <p:cNvSpPr>
              <a:spLocks noChangeShapeType="1"/>
            </p:cNvSpPr>
            <p:nvPr/>
          </p:nvSpPr>
          <p:spPr bwMode="grayWhite">
            <a:xfrm>
              <a:off x="2347203" y="2835520"/>
              <a:ext cx="0" cy="228538"/>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nchor="ctr"/>
            <a:lstStyle/>
            <a:p>
              <a:pPr algn="ctr" eaLnBrk="1" hangingPunct="1">
                <a:defRPr/>
              </a:pPr>
              <a:endParaRPr lang="en-US"/>
            </a:p>
          </p:txBody>
        </p:sp>
        <p:sp>
          <p:nvSpPr>
            <p:cNvPr id="12" name="Line 140"/>
            <p:cNvSpPr>
              <a:spLocks noChangeShapeType="1"/>
            </p:cNvSpPr>
            <p:nvPr/>
          </p:nvSpPr>
          <p:spPr bwMode="grayWhite">
            <a:xfrm>
              <a:off x="2195186" y="2852978"/>
              <a:ext cx="153177" cy="0"/>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nchor="ctr"/>
            <a:lstStyle/>
            <a:p>
              <a:pPr algn="ctr" eaLnBrk="1" hangingPunct="1">
                <a:defRPr/>
              </a:pPr>
              <a:endParaRPr lang="en-US"/>
            </a:p>
          </p:txBody>
        </p:sp>
      </p:grpSp>
      <p:grpSp>
        <p:nvGrpSpPr>
          <p:cNvPr id="3" name="Group 12"/>
          <p:cNvGrpSpPr>
            <a:grpSpLocks/>
          </p:cNvGrpSpPr>
          <p:nvPr/>
        </p:nvGrpSpPr>
        <p:grpSpPr bwMode="auto">
          <a:xfrm>
            <a:off x="5181600" y="3124200"/>
            <a:ext cx="1584325" cy="649288"/>
            <a:chOff x="1043890" y="2420888"/>
            <a:chExt cx="1583895" cy="649039"/>
          </a:xfrm>
        </p:grpSpPr>
        <p:sp>
          <p:nvSpPr>
            <p:cNvPr id="11272" name="Line 12"/>
            <p:cNvSpPr>
              <a:spLocks noChangeShapeType="1"/>
            </p:cNvSpPr>
            <p:nvPr/>
          </p:nvSpPr>
          <p:spPr bwMode="auto">
            <a:xfrm>
              <a:off x="1043891" y="2420888"/>
              <a:ext cx="1583894" cy="0"/>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273" name="Line 13"/>
            <p:cNvSpPr>
              <a:spLocks noChangeShapeType="1"/>
            </p:cNvSpPr>
            <p:nvPr/>
          </p:nvSpPr>
          <p:spPr bwMode="auto">
            <a:xfrm>
              <a:off x="1043890" y="3069927"/>
              <a:ext cx="1583895" cy="0"/>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0062"/>
                                        </p:tgtEl>
                                        <p:attrNameLst>
                                          <p:attrName>style.visibility</p:attrName>
                                        </p:attrNameLst>
                                      </p:cBhvr>
                                      <p:to>
                                        <p:strVal val="visible"/>
                                      </p:to>
                                    </p:set>
                                    <p:animEffect transition="in" filter="diamond(in)">
                                      <p:cBhvr>
                                        <p:cTn id="7" dur="2000"/>
                                        <p:tgtEl>
                                          <p:spTgt spid="1300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30063"/>
                                        </p:tgtEl>
                                        <p:attrNameLst>
                                          <p:attrName>style.visibility</p:attrName>
                                        </p:attrNameLst>
                                      </p:cBhvr>
                                      <p:to>
                                        <p:strVal val="visible"/>
                                      </p:to>
                                    </p:set>
                                    <p:anim calcmode="lin" valueType="num">
                                      <p:cBhvr>
                                        <p:cTn id="24" dur="500" fill="hold"/>
                                        <p:tgtEl>
                                          <p:spTgt spid="130063"/>
                                        </p:tgtEl>
                                        <p:attrNameLst>
                                          <p:attrName>ppt_w</p:attrName>
                                        </p:attrNameLst>
                                      </p:cBhvr>
                                      <p:tavLst>
                                        <p:tav tm="0">
                                          <p:val>
                                            <p:fltVal val="0"/>
                                          </p:val>
                                        </p:tav>
                                        <p:tav tm="100000">
                                          <p:val>
                                            <p:strVal val="#ppt_w"/>
                                          </p:val>
                                        </p:tav>
                                      </p:tavLst>
                                    </p:anim>
                                    <p:anim calcmode="lin" valueType="num">
                                      <p:cBhvr>
                                        <p:cTn id="25" dur="500" fill="hold"/>
                                        <p:tgtEl>
                                          <p:spTgt spid="130063"/>
                                        </p:tgtEl>
                                        <p:attrNameLst>
                                          <p:attrName>ppt_h</p:attrName>
                                        </p:attrNameLst>
                                      </p:cBhvr>
                                      <p:tavLst>
                                        <p:tav tm="0">
                                          <p:val>
                                            <p:fltVal val="0"/>
                                          </p:val>
                                        </p:tav>
                                        <p:tav tm="100000">
                                          <p:val>
                                            <p:strVal val="#ppt_h"/>
                                          </p:val>
                                        </p:tav>
                                      </p:tavLst>
                                    </p:anim>
                                    <p:animEffect transition="in" filter="fade">
                                      <p:cBhvr>
                                        <p:cTn id="26" dur="500"/>
                                        <p:tgtEl>
                                          <p:spTgt spid="1300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130064"/>
                                        </p:tgtEl>
                                        <p:attrNameLst>
                                          <p:attrName>style.visibility</p:attrName>
                                        </p:attrNameLst>
                                      </p:cBhvr>
                                      <p:to>
                                        <p:strVal val="visible"/>
                                      </p:to>
                                    </p:set>
                                    <p:animEffect transition="in" filter="barn(inHorizontal)">
                                      <p:cBhvr>
                                        <p:cTn id="31" dur="500"/>
                                        <p:tgtEl>
                                          <p:spTgt spid="13006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30065"/>
                                        </p:tgtEl>
                                        <p:attrNameLst>
                                          <p:attrName>style.visibility</p:attrName>
                                        </p:attrNameLst>
                                      </p:cBhvr>
                                      <p:to>
                                        <p:strVal val="visible"/>
                                      </p:to>
                                    </p:set>
                                    <p:animEffect transition="in" filter="diamond(in)">
                                      <p:cBhvr>
                                        <p:cTn id="36" dur="2000"/>
                                        <p:tgtEl>
                                          <p:spTgt spid="130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2" grpId="0"/>
      <p:bldP spid="130063" grpId="0" animBg="1"/>
      <p:bldP spid="130064" grpId="0"/>
      <p:bldP spid="1300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2"/>
          <p:cNvSpPr>
            <a:spLocks noChangeShapeType="1"/>
          </p:cNvSpPr>
          <p:nvPr/>
        </p:nvSpPr>
        <p:spPr bwMode="auto">
          <a:xfrm>
            <a:off x="2173288" y="2286000"/>
            <a:ext cx="4537075"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algn="ctr" eaLnBrk="1" hangingPunct="1">
              <a:defRPr/>
            </a:pPr>
            <a:endParaRPr lang="en-US"/>
          </a:p>
        </p:txBody>
      </p:sp>
      <p:sp>
        <p:nvSpPr>
          <p:cNvPr id="11" name="Line 13"/>
          <p:cNvSpPr>
            <a:spLocks noChangeShapeType="1"/>
          </p:cNvSpPr>
          <p:nvPr/>
        </p:nvSpPr>
        <p:spPr bwMode="auto">
          <a:xfrm>
            <a:off x="2173288" y="3500438"/>
            <a:ext cx="4537075"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algn="ctr" eaLnBrk="1" hangingPunct="1">
              <a:defRPr/>
            </a:pPr>
            <a:endParaRPr lang="en-US"/>
          </a:p>
        </p:txBody>
      </p:sp>
      <p:sp>
        <p:nvSpPr>
          <p:cNvPr id="12" name="Line 25"/>
          <p:cNvSpPr>
            <a:spLocks noChangeShapeType="1"/>
          </p:cNvSpPr>
          <p:nvPr/>
        </p:nvSpPr>
        <p:spPr bwMode="auto">
          <a:xfrm>
            <a:off x="2409825" y="2281238"/>
            <a:ext cx="0" cy="12192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lgn="ctr" eaLnBrk="1" hangingPunct="1">
              <a:defRPr/>
            </a:pPr>
            <a:endParaRPr lang="en-US"/>
          </a:p>
        </p:txBody>
      </p:sp>
      <p:sp>
        <p:nvSpPr>
          <p:cNvPr id="12293" name="Rectangle 14"/>
          <p:cNvSpPr>
            <a:spLocks noChangeArrowheads="1"/>
          </p:cNvSpPr>
          <p:nvPr/>
        </p:nvSpPr>
        <p:spPr bwMode="auto">
          <a:xfrm>
            <a:off x="2174875" y="1646238"/>
            <a:ext cx="647700" cy="555625"/>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A</a:t>
            </a:r>
          </a:p>
        </p:txBody>
      </p:sp>
      <p:sp>
        <p:nvSpPr>
          <p:cNvPr id="12294" name="Rectangle 15"/>
          <p:cNvSpPr>
            <a:spLocks noChangeArrowheads="1"/>
          </p:cNvSpPr>
          <p:nvPr/>
        </p:nvSpPr>
        <p:spPr bwMode="auto">
          <a:xfrm>
            <a:off x="5918200" y="1646238"/>
            <a:ext cx="647700" cy="555625"/>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B</a:t>
            </a:r>
          </a:p>
        </p:txBody>
      </p:sp>
      <p:sp>
        <p:nvSpPr>
          <p:cNvPr id="12295" name="Rectangle 16"/>
          <p:cNvSpPr>
            <a:spLocks noChangeArrowheads="1"/>
          </p:cNvSpPr>
          <p:nvPr/>
        </p:nvSpPr>
        <p:spPr bwMode="auto">
          <a:xfrm>
            <a:off x="2101850" y="3568700"/>
            <a:ext cx="647700" cy="555625"/>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D</a:t>
            </a:r>
          </a:p>
        </p:txBody>
      </p:sp>
      <p:sp>
        <p:nvSpPr>
          <p:cNvPr id="12296" name="Rectangle 17"/>
          <p:cNvSpPr>
            <a:spLocks noChangeArrowheads="1"/>
          </p:cNvSpPr>
          <p:nvPr/>
        </p:nvSpPr>
        <p:spPr bwMode="auto">
          <a:xfrm>
            <a:off x="5918200" y="3568700"/>
            <a:ext cx="647700" cy="555625"/>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C</a:t>
            </a:r>
          </a:p>
        </p:txBody>
      </p:sp>
      <p:sp>
        <p:nvSpPr>
          <p:cNvPr id="17" name="Text Box 14"/>
          <p:cNvSpPr txBox="1">
            <a:spLocks noChangeArrowheads="1"/>
          </p:cNvSpPr>
          <p:nvPr/>
        </p:nvSpPr>
        <p:spPr bwMode="auto">
          <a:xfrm>
            <a:off x="0" y="4800600"/>
            <a:ext cx="91440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latin typeface="Calibri" panose="020F0502020204030204" pitchFamily="34" charset="0"/>
              </a:rPr>
              <a:t> </a:t>
            </a:r>
            <a:r>
              <a:rPr lang="vi-VN" altLang="en-US" sz="2800">
                <a:latin typeface="Times New Roman" panose="02020603050405020304" pitchFamily="18" charset="0"/>
                <a:cs typeface="Times New Roman" panose="02020603050405020304" pitchFamily="18" charset="0"/>
              </a:rPr>
              <a:t>Hai đường thẳng AB và CD </a:t>
            </a:r>
            <a:r>
              <a:rPr lang="vi-VN" altLang="en-US" sz="2800" b="1">
                <a:solidFill>
                  <a:srgbClr val="FF0000"/>
                </a:solidFill>
                <a:latin typeface="Times New Roman" panose="02020603050405020304" pitchFamily="18" charset="0"/>
                <a:cs typeface="Times New Roman" panose="02020603050405020304" pitchFamily="18" charset="0"/>
              </a:rPr>
              <a:t> song song </a:t>
            </a:r>
            <a:r>
              <a:rPr lang="vi-VN" altLang="en-US" sz="2800">
                <a:latin typeface="Times New Roman" panose="02020603050405020304" pitchFamily="18" charset="0"/>
                <a:cs typeface="Times New Roman" panose="02020603050405020304" pitchFamily="18" charset="0"/>
              </a:rPr>
              <a:t>với nhau</a:t>
            </a:r>
            <a:r>
              <a:rPr lang="en-US" altLang="en-US" sz="2800">
                <a:latin typeface="Times New Roman" panose="02020603050405020304" pitchFamily="18" charset="0"/>
                <a:cs typeface="Times New Roman" panose="02020603050405020304" pitchFamily="18" charset="0"/>
              </a:rPr>
              <a:t>.</a:t>
            </a:r>
            <a:r>
              <a:rPr lang="vi-VN" altLang="en-US" sz="28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V</a:t>
            </a:r>
            <a:r>
              <a:rPr lang="vi-VN" altLang="en-US" sz="2800">
                <a:latin typeface="Times New Roman" panose="02020603050405020304" pitchFamily="18" charset="0"/>
                <a:cs typeface="Times New Roman" panose="02020603050405020304" pitchFamily="18" charset="0"/>
              </a:rPr>
              <a:t>ì kéo dài hai đường thẳng</a:t>
            </a:r>
            <a:r>
              <a:rPr lang="en-US" altLang="en-US" sz="2800">
                <a:latin typeface="Times New Roman" panose="02020603050405020304" pitchFamily="18" charset="0"/>
                <a:cs typeface="Times New Roman" panose="02020603050405020304" pitchFamily="18" charset="0"/>
              </a:rPr>
              <a:t> này</a:t>
            </a:r>
            <a:r>
              <a:rPr lang="vi-VN" altLang="en-US" sz="2800">
                <a:latin typeface="Times New Roman" panose="02020603050405020304" pitchFamily="18" charset="0"/>
                <a:cs typeface="Times New Roman" panose="02020603050405020304" pitchFamily="18" charset="0"/>
              </a:rPr>
              <a:t> ta thấy chúng </a:t>
            </a:r>
            <a:r>
              <a:rPr lang="en-US" altLang="en-US" sz="2800" b="1">
                <a:solidFill>
                  <a:srgbClr val="FF0000"/>
                </a:solidFill>
                <a:latin typeface="Times New Roman" panose="02020603050405020304" pitchFamily="18" charset="0"/>
                <a:cs typeface="Times New Roman" panose="02020603050405020304" pitchFamily="18" charset="0"/>
              </a:rPr>
              <a:t>không </a:t>
            </a:r>
            <a:r>
              <a:rPr lang="vi-VN" altLang="en-US" sz="2800" b="1">
                <a:solidFill>
                  <a:srgbClr val="FF0000"/>
                </a:solidFill>
                <a:latin typeface="Times New Roman" panose="02020603050405020304" pitchFamily="18" charset="0"/>
                <a:cs typeface="Times New Roman" panose="02020603050405020304" pitchFamily="18" charset="0"/>
              </a:rPr>
              <a:t>cắt nhau</a:t>
            </a:r>
            <a:r>
              <a:rPr lang="en-US" altLang="en-US" sz="280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par>
                          <p:cTn id="7" fill="hold" nodeType="afterGroup">
                            <p:stCondLst>
                              <p:cond delay="2000"/>
                            </p:stCondLst>
                            <p:childTnLst>
                              <p:par>
                                <p:cTn id="8" presetID="6" presetClass="emph" presetSubtype="0" fill="hold" nodeType="afterEffect">
                                  <p:stCondLst>
                                    <p:cond delay="0"/>
                                  </p:stCondLst>
                                  <p:childTnLst>
                                    <p:animScale>
                                      <p:cBhvr>
                                        <p:cTn id="9" dur="2000" fill="hold"/>
                                        <p:tgtEl>
                                          <p:spTgt spid="10"/>
                                        </p:tgtEl>
                                      </p:cBhvr>
                                      <p:by x="150000" y="150000"/>
                                    </p:animScale>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mph" presetSubtype="0" fill="hold" nodeType="clickEffect">
                                  <p:stCondLst>
                                    <p:cond delay="0"/>
                                  </p:stCondLst>
                                  <p:childTnLst>
                                    <p:animScale>
                                      <p:cBhvr>
                                        <p:cTn id="13" dur="2000" fill="hold"/>
                                        <p:tgtEl>
                                          <p:spTgt spid="11"/>
                                        </p:tgtEl>
                                      </p:cBhvr>
                                      <p:by x="150000" y="150000"/>
                                    </p:animScale>
                                  </p:childTnLst>
                                </p:cTn>
                              </p:par>
                            </p:childTnLst>
                          </p:cTn>
                        </p:par>
                        <p:par>
                          <p:cTn id="14" fill="hold" nodeType="afterGroup">
                            <p:stCondLst>
                              <p:cond delay="2000"/>
                            </p:stCondLst>
                            <p:childTnLst>
                              <p:par>
                                <p:cTn id="15" presetID="6" presetClass="emph" presetSubtype="0" fill="hold" nodeType="afterEffect">
                                  <p:stCondLst>
                                    <p:cond delay="0"/>
                                  </p:stCondLst>
                                  <p:childTnLst>
                                    <p:animScale>
                                      <p:cBhvr>
                                        <p:cTn id="16" dur="2000" fill="hold"/>
                                        <p:tgtEl>
                                          <p:spTgt spid="11"/>
                                        </p:tgtEl>
                                      </p:cBhvr>
                                      <p:by x="150000" y="150000"/>
                                    </p:animScale>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3" presetClass="path" presetSubtype="0" accel="50000" decel="50000" fill="hold" nodeType="clickEffect">
                                  <p:stCondLst>
                                    <p:cond delay="0"/>
                                  </p:stCondLst>
                                  <p:childTnLst>
                                    <p:animMotion origin="layout" path="M -1.66667E-6 2.16466E-6 L 0.73646 -0.00555 " pathEditMode="relative" rAng="0" ptsTypes="AA">
                                      <p:cBhvr>
                                        <p:cTn id="23" dur="2000" fill="hold"/>
                                        <p:tgtEl>
                                          <p:spTgt spid="12"/>
                                        </p:tgtEl>
                                        <p:attrNameLst>
                                          <p:attrName>ppt_x</p:attrName>
                                          <p:attrName>ppt_y</p:attrName>
                                        </p:attrNameLst>
                                      </p:cBhvr>
                                      <p:rCtr x="36823" y="-278"/>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2000" fill="hold"/>
                                        <p:tgtEl>
                                          <p:spTgt spid="17"/>
                                        </p:tgtEl>
                                        <p:attrNameLst>
                                          <p:attrName>ppt_x</p:attrName>
                                        </p:attrNameLst>
                                      </p:cBhvr>
                                      <p:tavLst>
                                        <p:tav tm="0">
                                          <p:val>
                                            <p:strVal val="0-#ppt_w/2"/>
                                          </p:val>
                                        </p:tav>
                                        <p:tav tm="100000">
                                          <p:val>
                                            <p:strVal val="#ppt_x"/>
                                          </p:val>
                                        </p:tav>
                                      </p:tavLst>
                                    </p:anim>
                                    <p:anim calcmode="lin" valueType="num">
                                      <p:cBhvr additive="base">
                                        <p:cTn id="29"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 - &amp;quot;                 Thứ ba ngày 23 tháng 10 năm 2012&amp;#x0D;&amp;#x0A;         Toán:&amp;quot;&quot;/&gt;&lt;property id=&quot;20307&quot; value=&quot;318&quot;/&gt;&lt;/object&gt;&lt;object type=&quot;3&quot; unique_id=&quot;10123&quot;&gt;&lt;property id=&quot;20148&quot; value=&quot;5&quot;/&gt;&lt;property id=&quot;20300&quot; value=&quot;Slide 6 - &amp;quot;                 Thứ ba ngày 23 tháng 10 năm 2012&amp;#x0D;&amp;#x0A;         Toán:&amp;quot;&quot;/&gt;&lt;property id=&quot;20307&quot; value=&quot;334&quot;/&gt;&lt;/object&gt;&lt;object type=&quot;3&quot; unique_id=&quot;10124&quot;&gt;&lt;property id=&quot;20148&quot; value=&quot;5&quot;/&gt;&lt;property id=&quot;20300&quot; value=&quot;Slide 7 - &amp;quot;                 Thứ ba ngày 23 tháng 10 năm 2012&amp;#x0D;&amp;#x0A;         Toán:&amp;quot;&quot;/&gt;&lt;property id=&quot;20307&quot; value=&quot;338&quot;/&gt;&lt;/object&gt;&lt;object type=&quot;3&quot; unique_id=&quot;10125&quot;&gt;&lt;property id=&quot;20148&quot; value=&quot;5&quot;/&gt;&lt;property id=&quot;20300&quot; value=&quot;Slide 8 - &amp;quot;                 Thứ ba ngày 23 tháng 10 năm 2012&amp;#x0D;&amp;#x0A;         Toán:&amp;quot;&quot;/&gt;&lt;property id=&quot;20307&quot; value=&quot;337&quot;/&gt;&lt;/object&gt;&lt;object type=&quot;3&quot; unique_id=&quot;10126&quot;&gt;&lt;property id=&quot;20148&quot; value=&quot;5&quot;/&gt;&lt;property id=&quot;20300&quot; value=&quot;Slide 9 - &amp;quot;                 Thứ ba ngày 23 tháng 10 năm 2012&amp;#x0D;&amp;#x0A;         Toán:&amp;quot;&quot;/&gt;&lt;property id=&quot;20307&quot; value=&quot;335&quot;/&gt;&lt;/object&gt;&lt;object type=&quot;3&quot; unique_id=&quot;10128&quot;&gt;&lt;property id=&quot;20148&quot; value=&quot;5&quot;/&gt;&lt;property id=&quot;20300&quot; value=&quot;Slide 10 - &amp;quot;                 Thứ ba ngày 23 tháng 10 năm 2012&amp;#x0D;&amp;#x0A;         Toán:&amp;quot;&quot;/&gt;&lt;property id=&quot;20307&quot; value=&quot;340&quot;/&gt;&lt;/object&gt;&lt;object type=&quot;3&quot; unique_id=&quot;10194&quot;&gt;&lt;property id=&quot;20148&quot; value=&quot;5&quot;/&gt;&lt;property id=&quot;20300&quot; value=&quot;Slide 1&quot;/&gt;&lt;property id=&quot;20307&quot; value=&quot;342&quot;/&gt;&lt;/object&gt;&lt;object type=&quot;3&quot; unique_id=&quot;10263&quot;&gt;&lt;property id=&quot;20148&quot; value=&quot;5&quot;/&gt;&lt;property id=&quot;20300&quot; value=&quot;Slide 5 - &amp;quot;                 Thứ ba ngày 23 tháng 10 năm 2012&amp;#x0D;&amp;#x0A;         Toán:&amp;quot;&quot;/&gt;&lt;property id=&quot;20307&quot; value=&quot;349&quot;/&gt;&lt;/object&gt;&lt;object type=&quot;3&quot; unique_id=&quot;10264&quot;&gt;&lt;property id=&quot;20148&quot; value=&quot;5&quot;/&gt;&lt;property id=&quot;20300&quot; value=&quot;Slide 12&quot;/&gt;&lt;property id=&quot;20307&quot; value=&quot;346&quot;/&gt;&lt;/object&gt;&lt;object type=&quot;3&quot; unique_id=&quot;10265&quot;&gt;&lt;property id=&quot;20148&quot; value=&quot;5&quot;/&gt;&lt;property id=&quot;20300&quot; value=&quot;Slide 3&quot;/&gt;&lt;property id=&quot;20307&quot; value=&quot;351&quot;/&gt;&lt;/object&gt;&lt;object type=&quot;3&quot; unique_id=&quot;10266&quot;&gt;&lt;property id=&quot;20148&quot; value=&quot;5&quot;/&gt;&lt;property id=&quot;20300&quot; value=&quot;Slide 11 - &amp;quot;                 Thứ ba ngày 23 tháng 10 năm 2012&amp;#x0D;&amp;#x0A;         Toán&amp;quot;&quot;/&gt;&lt;property id=&quot;20307&quot; value=&quot;350&quot;/&gt;&lt;/object&gt;&lt;object type=&quot;3&quot; unique_id=&quot;10295&quot;&gt;&lt;property id=&quot;20148&quot; value=&quot;5&quot;/&gt;&lt;property id=&quot;20300&quot; value=&quot;Slide 4&quot;/&gt;&lt;property id=&quot;20307&quot; value=&quot;352&quot;/&gt;&lt;/object&gt;&lt;/object&gt;&lt;/object&gt;&lt;/database&gt;"/>
  <p:tag name="SECTOMILLISECCONVERTED" val="1"/>
</p:tagLst>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628</Words>
  <Application>Microsoft Office PowerPoint</Application>
  <PresentationFormat>On-screen Show (4:3)</PresentationFormat>
  <Paragraphs>108</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VU VAN TUY</dc:creator>
  <cp:lastModifiedBy>admin</cp:lastModifiedBy>
  <cp:revision>164</cp:revision>
  <dcterms:created xsi:type="dcterms:W3CDTF">2008-09-28T00:06:28Z</dcterms:created>
  <dcterms:modified xsi:type="dcterms:W3CDTF">2021-10-27T16:39:20Z</dcterms:modified>
</cp:coreProperties>
</file>