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72" r:id="rId3"/>
    <p:sldId id="256" r:id="rId4"/>
    <p:sldId id="258" r:id="rId5"/>
    <p:sldId id="267" r:id="rId6"/>
    <p:sldId id="268" r:id="rId7"/>
    <p:sldId id="269" r:id="rId8"/>
    <p:sldId id="270" r:id="rId9"/>
    <p:sldId id="278" r:id="rId10"/>
    <p:sldId id="273" r:id="rId11"/>
    <p:sldId id="274" r:id="rId12"/>
    <p:sldId id="279" r:id="rId13"/>
    <p:sldId id="281" r:id="rId14"/>
    <p:sldId id="283" r:id="rId15"/>
    <p:sldId id="275" r:id="rId16"/>
    <p:sldId id="285" r:id="rId17"/>
    <p:sldId id="286" r:id="rId18"/>
    <p:sldId id="288" r:id="rId19"/>
    <p:sldId id="293" r:id="rId20"/>
    <p:sldId id="290" r:id="rId21"/>
    <p:sldId id="295" r:id="rId22"/>
    <p:sldId id="296" r:id="rId23"/>
    <p:sldId id="297" r:id="rId24"/>
    <p:sldId id="300" r:id="rId25"/>
    <p:sldId id="302" r:id="rId26"/>
    <p:sldId id="298" r:id="rId27"/>
    <p:sldId id="303" r:id="rId28"/>
    <p:sldId id="305" r:id="rId29"/>
    <p:sldId id="307" r:id="rId30"/>
    <p:sldId id="311" r:id="rId31"/>
    <p:sldId id="314" r:id="rId32"/>
    <p:sldId id="313" r:id="rId33"/>
    <p:sldId id="310" r:id="rId34"/>
    <p:sldId id="309" r:id="rId35"/>
    <p:sldId id="315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P001 Kieu 5H" panose="020B0603050302020204" pitchFamily="34" charset="0"/>
      <p:bold r:id="rId41"/>
    </p:embeddedFont>
    <p:embeddedFont>
      <p:font typeface=".VnTime" panose="020B7200000000000000" pitchFamily="34" charset="0"/>
      <p:regular r:id="rId42"/>
      <p:bold r:id="rId43"/>
      <p:italic r:id="rId44"/>
      <p:boldItalic r:id="rId45"/>
    </p:embeddedFont>
    <p:embeddedFont>
      <p:font typeface="Champion Script" panose="020B0506030404030204" charset="0"/>
      <p:regular r:id="rId46"/>
    </p:embeddedFont>
    <p:embeddedFont>
      <p:font typeface="Britannic Bold" panose="020B0604020202020204" charset="0"/>
      <p:regular r:id="rId47"/>
    </p:embeddedFont>
    <p:embeddedFont>
      <p:font typeface="Tahoma" panose="020B0604030504040204" pitchFamily="34" charset="0"/>
      <p:regular r:id="rId48"/>
      <p:bold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A2F"/>
    <a:srgbClr val="FF9900"/>
    <a:srgbClr val="2B4FD2"/>
    <a:srgbClr val="C45A12"/>
    <a:srgbClr val="FF6600"/>
    <a:srgbClr val="993366"/>
    <a:srgbClr val="FF0000"/>
    <a:srgbClr val="A54C0F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9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18" Type="http://schemas.openxmlformats.org/officeDocument/2006/relationships/slide" Target="slide7.xml"/><Relationship Id="rId3" Type="http://schemas.microsoft.com/office/2007/relationships/media" Target="../media/media3.wav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image" Target="../media/image3.gif"/><Relationship Id="rId2" Type="http://schemas.microsoft.com/office/2007/relationships/media" Target="../media/media2.wav"/><Relationship Id="rId16" Type="http://schemas.openxmlformats.org/officeDocument/2006/relationships/slide" Target="slide9.xml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.gif"/><Relationship Id="rId10" Type="http://schemas.openxmlformats.org/officeDocument/2006/relationships/slide" Target="slide5.xml"/><Relationship Id="rId4" Type="http://schemas.openxmlformats.org/officeDocument/2006/relationships/audio" Target="../media/media3.wav"/><Relationship Id="rId9" Type="http://schemas.openxmlformats.org/officeDocument/2006/relationships/slide" Target="slide4.xml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17" Type="http://schemas.openxmlformats.org/officeDocument/2006/relationships/image" Target="../media/image15.gif"/><Relationship Id="rId2" Type="http://schemas.openxmlformats.org/officeDocument/2006/relationships/tags" Target="../tags/tag2.xml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gif"/><Relationship Id="rId10" Type="http://schemas.openxmlformats.org/officeDocument/2006/relationships/audio" Target="../media/audio5.wav"/><Relationship Id="rId19" Type="http://schemas.openxmlformats.org/officeDocument/2006/relationships/image" Target="../media/image17.gif"/><Relationship Id="rId4" Type="http://schemas.openxmlformats.org/officeDocument/2006/relationships/tags" Target="../tags/tag4.xml"/><Relationship Id="rId9" Type="http://schemas.openxmlformats.org/officeDocument/2006/relationships/audio" Target="../media/audio4.wav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6.gif"/><Relationship Id="rId3" Type="http://schemas.openxmlformats.org/officeDocument/2006/relationships/tags" Target="../tags/tag7.xml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17" Type="http://schemas.openxmlformats.org/officeDocument/2006/relationships/image" Target="../media/image15.gif"/><Relationship Id="rId2" Type="http://schemas.openxmlformats.org/officeDocument/2006/relationships/tags" Target="../tags/tag6.xml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gif"/><Relationship Id="rId10" Type="http://schemas.openxmlformats.org/officeDocument/2006/relationships/audio" Target="../media/audio5.wav"/><Relationship Id="rId19" Type="http://schemas.openxmlformats.org/officeDocument/2006/relationships/image" Target="../media/image17.gif"/><Relationship Id="rId4" Type="http://schemas.openxmlformats.org/officeDocument/2006/relationships/tags" Target="../tags/tag8.xml"/><Relationship Id="rId9" Type="http://schemas.openxmlformats.org/officeDocument/2006/relationships/audio" Target="../media/audio4.wav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6.gif"/><Relationship Id="rId3" Type="http://schemas.openxmlformats.org/officeDocument/2006/relationships/tags" Target="../tags/tag11.xml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17" Type="http://schemas.openxmlformats.org/officeDocument/2006/relationships/image" Target="../media/image15.gif"/><Relationship Id="rId2" Type="http://schemas.openxmlformats.org/officeDocument/2006/relationships/tags" Target="../tags/tag10.xml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gif"/><Relationship Id="rId10" Type="http://schemas.openxmlformats.org/officeDocument/2006/relationships/audio" Target="../media/audio5.wav"/><Relationship Id="rId19" Type="http://schemas.openxmlformats.org/officeDocument/2006/relationships/image" Target="../media/image17.gif"/><Relationship Id="rId4" Type="http://schemas.openxmlformats.org/officeDocument/2006/relationships/tags" Target="../tags/tag12.xml"/><Relationship Id="rId9" Type="http://schemas.openxmlformats.org/officeDocument/2006/relationships/audio" Target="../media/audio4.wav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6.gif"/><Relationship Id="rId3" Type="http://schemas.openxmlformats.org/officeDocument/2006/relationships/tags" Target="../tags/tag15.xml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17" Type="http://schemas.openxmlformats.org/officeDocument/2006/relationships/image" Target="../media/image15.gif"/><Relationship Id="rId2" Type="http://schemas.openxmlformats.org/officeDocument/2006/relationships/tags" Target="../tags/tag14.xml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gif"/><Relationship Id="rId10" Type="http://schemas.openxmlformats.org/officeDocument/2006/relationships/audio" Target="../media/audio5.wav"/><Relationship Id="rId19" Type="http://schemas.openxmlformats.org/officeDocument/2006/relationships/image" Target="../media/image17.gif"/><Relationship Id="rId4" Type="http://schemas.openxmlformats.org/officeDocument/2006/relationships/tags" Target="../tags/tag16.xml"/><Relationship Id="rId9" Type="http://schemas.openxmlformats.org/officeDocument/2006/relationships/audio" Target="../media/audio4.wav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6.gif"/><Relationship Id="rId3" Type="http://schemas.openxmlformats.org/officeDocument/2006/relationships/tags" Target="../tags/tag19.xml"/><Relationship Id="rId7" Type="http://schemas.openxmlformats.org/officeDocument/2006/relationships/audio" Target="../media/audio2.wav"/><Relationship Id="rId12" Type="http://schemas.openxmlformats.org/officeDocument/2006/relationships/slide" Target="slide3.xml"/><Relationship Id="rId17" Type="http://schemas.openxmlformats.org/officeDocument/2006/relationships/image" Target="../media/image15.gif"/><Relationship Id="rId2" Type="http://schemas.openxmlformats.org/officeDocument/2006/relationships/tags" Target="../tags/tag18.xml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gif"/><Relationship Id="rId10" Type="http://schemas.openxmlformats.org/officeDocument/2006/relationships/audio" Target="../media/audio4.wav"/><Relationship Id="rId19" Type="http://schemas.openxmlformats.org/officeDocument/2006/relationships/image" Target="../media/image17.gif"/><Relationship Id="rId4" Type="http://schemas.openxmlformats.org/officeDocument/2006/relationships/tags" Target="../tags/tag20.xml"/><Relationship Id="rId9" Type="http://schemas.openxmlformats.org/officeDocument/2006/relationships/audio" Target="../media/audio5.wav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092453" y="3578694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156811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581491" y="3019181"/>
            <a:ext cx="2529754" cy="2793361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=""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=""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=""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=""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=""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=""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=""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=""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=""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=""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359674" y="3885954"/>
            <a:ext cx="2982953" cy="226322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=""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=""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=""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=""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9508" y="406499"/>
            <a:ext cx="3635589" cy="2941283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=""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=""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=""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=""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oon 31">
              <a:extLst>
                <a:ext uri="{FF2B5EF4-FFF2-40B4-BE49-F238E27FC236}">
                  <a16:creationId xmlns=""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=""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=""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=""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=""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=""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=""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=""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46" y="2177595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212616" y="3604026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6757" y="727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-0.00091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7200" y="1159933"/>
            <a:ext cx="6197600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2B4FD2"/>
                </a:solidFill>
                <a:latin typeface="HP001 Kieu 5H" panose="020B0603050302020204" pitchFamily="34" charset="0"/>
              </a:rPr>
              <a:t>Thứ tư ngày 13 -  10  -  2021</a:t>
            </a:r>
          </a:p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2B4FD2"/>
                </a:solidFill>
                <a:latin typeface="HP001 Kieu 5H" panose="020B0603050302020204" pitchFamily="34" charset="0"/>
              </a:rPr>
              <a:t>Lịch sử</a:t>
            </a:r>
          </a:p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2B4FD2"/>
                </a:solidFill>
                <a:latin typeface="HP001 Kieu 5H" panose="020B0603050302020204" pitchFamily="34" charset="0"/>
              </a:rPr>
              <a:t>Khởi nghĩa Hai Bà Trưng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2B4FD2"/>
                </a:solidFill>
                <a:latin typeface="HP001 Kieu 5H" panose="020B0603050302020204" pitchFamily="34" charset="0"/>
              </a:rPr>
              <a:t> </a:t>
            </a:r>
            <a:r>
              <a:rPr lang="vi-VN" b="1" dirty="0" smtClean="0">
                <a:solidFill>
                  <a:srgbClr val="2B4FD2"/>
                </a:solidFill>
                <a:latin typeface="HP001 Kieu 5H" panose="020B0603050302020204" pitchFamily="34" charset="0"/>
              </a:rPr>
              <a:t>( năm 40)</a:t>
            </a:r>
            <a:endParaRPr lang="en-US" b="1" dirty="0">
              <a:solidFill>
                <a:srgbClr val="2B4FD2"/>
              </a:solidFill>
              <a:latin typeface="HP001 Kieu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5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348" y="381150"/>
            <a:ext cx="4744123" cy="957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0014" y="505922"/>
            <a:ext cx="4485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C00000"/>
                </a:solidFill>
              </a:rPr>
              <a:t>Hoạt động 1:</a:t>
            </a:r>
          </a:p>
          <a:p>
            <a:r>
              <a:rPr lang="vi-VN" sz="2000" dirty="0" smtClean="0">
                <a:solidFill>
                  <a:srgbClr val="C00000"/>
                </a:solidFill>
              </a:rPr>
              <a:t>Nguyên nhân của cuộc khởi nghĩa.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791142" y="1832920"/>
            <a:ext cx="3238054" cy="23989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3117" y="2300609"/>
            <a:ext cx="292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</a:rPr>
              <a:t>Đọc SGK đoạn:      «Từ đầu đến đền  nợ nước, trả thù nhà»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0564" y="3870269"/>
            <a:ext cx="3792068" cy="12399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84695" y="4074686"/>
            <a:ext cx="3603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/>
              <a:t>  </a:t>
            </a:r>
            <a:r>
              <a:rPr lang="vi-VN" b="1" dirty="0" smtClean="0"/>
              <a:t>- Quận Giao Chỉ  và Thái thú có nghĩa là gì?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23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_1146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t="17056" r="5954"/>
          <a:stretch>
            <a:fillRect/>
          </a:stretch>
        </p:blipFill>
        <p:spPr bwMode="auto">
          <a:xfrm>
            <a:off x="228600" y="886525"/>
            <a:ext cx="6879153" cy="576365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1534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BẢN ĐỒ NƯỚC ÂU LẠC THỜI NHÀ HÁN CAI TRỊ</a:t>
            </a:r>
          </a:p>
        </p:txBody>
      </p:sp>
      <p:sp>
        <p:nvSpPr>
          <p:cNvPr id="93190" name="Oval 6"/>
          <p:cNvSpPr>
            <a:spLocks noChangeArrowheads="1"/>
          </p:cNvSpPr>
          <p:nvPr/>
        </p:nvSpPr>
        <p:spPr bwMode="auto">
          <a:xfrm>
            <a:off x="1484418" y="1674421"/>
            <a:ext cx="1603163" cy="1643578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7327076" y="1033153"/>
            <a:ext cx="1555668" cy="2677656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+mj-lt"/>
              </a:rPr>
              <a:t>Quận Giao Chỉ: là vùng đất Bắc Bộ và Bắc Trung Bộ của nước ta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7076" y="3972526"/>
            <a:ext cx="1555668" cy="2308324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+mj-lt"/>
              </a:rPr>
              <a:t>Thái thú: là một chức quan cai trị một quận thời nhà Hán.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676795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93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0" grpId="0" animBg="1"/>
      <p:bldP spid="9319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348" y="547401"/>
            <a:ext cx="4744123" cy="957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0014" y="672173"/>
            <a:ext cx="4485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C00000"/>
                </a:solidFill>
              </a:rPr>
              <a:t>Hoạt động 1:</a:t>
            </a:r>
          </a:p>
          <a:p>
            <a:r>
              <a:rPr lang="vi-VN" sz="2000" dirty="0" smtClean="0">
                <a:solidFill>
                  <a:srgbClr val="C00000"/>
                </a:solidFill>
              </a:rPr>
              <a:t>Nguyên nhân của cuộc khởi nghĩa.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02424" y="1987296"/>
            <a:ext cx="4811539" cy="23989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19665" y="2490610"/>
            <a:ext cx="41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 smtClean="0">
                <a:solidFill>
                  <a:srgbClr val="00B050"/>
                </a:solidFill>
              </a:rPr>
              <a:t>Xem video sau, em hãy nêu </a:t>
            </a:r>
            <a:r>
              <a:rPr lang="vi-VN" sz="2400" b="1" i="1" dirty="0">
                <a:solidFill>
                  <a:srgbClr val="00B050"/>
                </a:solidFill>
              </a:rPr>
              <a:t>n</a:t>
            </a:r>
            <a:r>
              <a:rPr lang="vi-VN" sz="2400" b="1" i="1" dirty="0" smtClean="0">
                <a:solidFill>
                  <a:srgbClr val="00B050"/>
                </a:solidFill>
              </a:rPr>
              <a:t>guyên </a:t>
            </a:r>
            <a:r>
              <a:rPr lang="vi-VN" sz="2400" b="1" i="1" dirty="0">
                <a:solidFill>
                  <a:srgbClr val="00B050"/>
                </a:solidFill>
              </a:rPr>
              <a:t>nhân của cuộc khởi nghĩa Hai Bà Trưng?</a:t>
            </a:r>
            <a:endParaRPr lang="en-US" sz="2400" b="1" i="1" dirty="0">
              <a:solidFill>
                <a:srgbClr val="00B050"/>
              </a:solidFill>
            </a:endParaRPr>
          </a:p>
          <a:p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ỘC KHỞI NGHĨA HAI BÀ TRƯNG NĂM 40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"/>
            <a:ext cx="9144000" cy="6279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91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832" y="2291379"/>
            <a:ext cx="1097281" cy="1754326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/>
              <a:t>Nguyên nhân</a:t>
            </a:r>
          </a:p>
          <a:p>
            <a:pPr algn="ctr"/>
            <a:r>
              <a:rPr lang="vi-VN" b="1" dirty="0"/>
              <a:t>c</a:t>
            </a:r>
            <a:r>
              <a:rPr lang="vi-VN" b="1" dirty="0" smtClean="0"/>
              <a:t>ủa cuộc khởi nghĩa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0" y="849855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B050"/>
                </a:solidFill>
                <a:latin typeface="+mj-lt"/>
              </a:rPr>
              <a:t> - </a:t>
            </a:r>
            <a:r>
              <a:rPr lang="vi-VN" dirty="0">
                <a:solidFill>
                  <a:srgbClr val="00B050"/>
                </a:solidFill>
                <a:latin typeface="OpenSans"/>
              </a:rPr>
              <a:t>Hai chị em là Trưng Trắc, Trưng Nhị. Sinh ra và lớn lên trong cảnh nước mất nhà tan, hai chị em sớm có lòng căm thù quân xâm lược.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238212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B050"/>
                </a:solidFill>
              </a:rPr>
              <a:t>  </a:t>
            </a:r>
            <a:r>
              <a:rPr lang="vi-VN" dirty="0">
                <a:solidFill>
                  <a:srgbClr val="00B050"/>
                </a:solidFill>
                <a:latin typeface="OpenSans"/>
              </a:rPr>
              <a:t>Thi Sách </a:t>
            </a:r>
            <a:r>
              <a:rPr lang="en-US" dirty="0" err="1" smtClean="0">
                <a:solidFill>
                  <a:srgbClr val="00B050"/>
                </a:solidFill>
                <a:latin typeface="OpenSans"/>
              </a:rPr>
              <a:t>chồng</a:t>
            </a:r>
            <a:r>
              <a:rPr lang="en-US" dirty="0" smtClean="0">
                <a:solidFill>
                  <a:srgbClr val="00B050"/>
                </a:solidFill>
                <a:latin typeface="OpenSans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OpenSans"/>
              </a:rPr>
              <a:t>của</a:t>
            </a:r>
            <a:r>
              <a:rPr lang="en-US" dirty="0" smtClean="0">
                <a:solidFill>
                  <a:srgbClr val="00B050"/>
                </a:solidFill>
                <a:latin typeface="OpenSans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OpenSans"/>
              </a:rPr>
              <a:t>Trưng</a:t>
            </a:r>
            <a:r>
              <a:rPr lang="en-US" dirty="0" smtClean="0">
                <a:solidFill>
                  <a:srgbClr val="00B050"/>
                </a:solidFill>
                <a:latin typeface="OpenSans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OpenSans"/>
              </a:rPr>
              <a:t>Trắc</a:t>
            </a:r>
            <a:r>
              <a:rPr lang="en-US" dirty="0" smtClean="0">
                <a:solidFill>
                  <a:srgbClr val="00B050"/>
                </a:solidFill>
                <a:latin typeface="OpenSans"/>
              </a:rPr>
              <a:t> </a:t>
            </a:r>
            <a:r>
              <a:rPr lang="vi-VN" dirty="0" smtClean="0">
                <a:solidFill>
                  <a:srgbClr val="00B050"/>
                </a:solidFill>
                <a:latin typeface="OpenSans"/>
              </a:rPr>
              <a:t>bị </a:t>
            </a:r>
            <a:r>
              <a:rPr lang="vi-VN" dirty="0">
                <a:solidFill>
                  <a:srgbClr val="00B050"/>
                </a:solidFill>
                <a:latin typeface="OpenSans"/>
              </a:rPr>
              <a:t>Tô Định bắt và giết hại</a:t>
            </a:r>
          </a:p>
          <a:p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2557" y="389785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vi-VN" dirty="0">
                <a:solidFill>
                  <a:srgbClr val="00B050"/>
                </a:solidFill>
                <a:latin typeface="OpenSans"/>
              </a:rPr>
              <a:t>Oán hận trước ách đô hô của nhà Hán, Hai Bà Trưng đã phất cờ khởi nghĩa, </a:t>
            </a:r>
            <a:endParaRPr lang="en-US" b="1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24113" y="1527586"/>
            <a:ext cx="1247887" cy="108293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04391" y="2894429"/>
            <a:ext cx="1267609" cy="174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1"/>
          </p:cNvCxnSpPr>
          <p:nvPr/>
        </p:nvCxnSpPr>
        <p:spPr>
          <a:xfrm>
            <a:off x="3324113" y="3190041"/>
            <a:ext cx="1208444" cy="12887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98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348" y="381150"/>
            <a:ext cx="4744123" cy="957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0014" y="505922"/>
            <a:ext cx="4485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C00000"/>
                </a:solidFill>
              </a:rPr>
              <a:t>Hoạt động </a:t>
            </a:r>
            <a:r>
              <a:rPr lang="en-US" sz="2000" dirty="0" smtClean="0">
                <a:solidFill>
                  <a:srgbClr val="C00000"/>
                </a:solidFill>
              </a:rPr>
              <a:t>2</a:t>
            </a:r>
            <a:r>
              <a:rPr lang="vi-VN" sz="2000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2400" dirty="0" err="1" smtClean="0">
                <a:solidFill>
                  <a:srgbClr val="C00000"/>
                </a:solidFill>
              </a:rPr>
              <a:t>Diễn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biến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vi-VN" sz="2000" dirty="0" smtClean="0">
                <a:solidFill>
                  <a:srgbClr val="C00000"/>
                </a:solidFill>
              </a:rPr>
              <a:t>của cuộc khởi nghĩa.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791142" y="1832920"/>
            <a:ext cx="3238054" cy="23989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3117" y="2300609"/>
            <a:ext cx="292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</a:rPr>
              <a:t>Đọc SGK đoạn:      «Từ </a:t>
            </a:r>
            <a:r>
              <a:rPr lang="en-US" sz="2400" dirty="0" err="1" smtClean="0">
                <a:solidFill>
                  <a:srgbClr val="0070C0"/>
                </a:solidFill>
              </a:rPr>
              <a:t>Mùa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xuân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năm</a:t>
            </a:r>
            <a:r>
              <a:rPr lang="en-US" sz="2400" dirty="0" smtClean="0">
                <a:solidFill>
                  <a:srgbClr val="0070C0"/>
                </a:solidFill>
              </a:rPr>
              <a:t> 40</a:t>
            </a:r>
            <a:r>
              <a:rPr lang="vi-VN" sz="2400" dirty="0" smtClean="0">
                <a:solidFill>
                  <a:srgbClr val="0070C0"/>
                </a:solidFill>
              </a:rPr>
              <a:t> đến đền  </a:t>
            </a:r>
            <a:r>
              <a:rPr lang="en-US" sz="2400" dirty="0" err="1" smtClean="0">
                <a:solidFill>
                  <a:srgbClr val="0070C0"/>
                </a:solidFill>
              </a:rPr>
              <a:t>trốn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về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Trung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Quốc</a:t>
            </a:r>
            <a:r>
              <a:rPr lang="vi-VN" sz="2400" dirty="0" smtClean="0">
                <a:solidFill>
                  <a:srgbClr val="0070C0"/>
                </a:solidFill>
              </a:rPr>
              <a:t>»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001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37642" r="31766" b="36148"/>
          <a:stretch>
            <a:fillRect/>
          </a:stretch>
        </p:blipFill>
        <p:spPr bwMode="auto">
          <a:xfrm>
            <a:off x="190500" y="647700"/>
            <a:ext cx="8610600" cy="6172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 khởi nghĩa Hai Bà Trưng</a:t>
            </a:r>
          </a:p>
        </p:txBody>
      </p:sp>
      <p:sp>
        <p:nvSpPr>
          <p:cNvPr id="249867" name="AutoShape 11"/>
          <p:cNvSpPr>
            <a:spLocks noChangeArrowheads="1"/>
          </p:cNvSpPr>
          <p:nvPr/>
        </p:nvSpPr>
        <p:spPr bwMode="auto">
          <a:xfrm rot="10800000">
            <a:off x="971550" y="5746375"/>
            <a:ext cx="1828800" cy="925608"/>
          </a:xfrm>
          <a:prstGeom prst="wedgeRectCallout">
            <a:avLst>
              <a:gd name="adj1" fmla="val -116181"/>
              <a:gd name="adj2" fmla="val 7674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.VnTime" panose="020B7200000000000000" pitchFamily="34" charset="0"/>
              </a:rPr>
              <a:t>H</a:t>
            </a:r>
            <a:r>
              <a:rPr lang="vi-VN" altLang="en-US" sz="1800" b="1" dirty="0">
                <a:solidFill>
                  <a:srgbClr val="FFFF00"/>
                </a:solidFill>
              </a:rPr>
              <a:t>át</a:t>
            </a:r>
            <a:r>
              <a:rPr lang="en-US" altLang="en-US" sz="1800" b="1" dirty="0">
                <a:solidFill>
                  <a:srgbClr val="FFFF00"/>
                </a:solidFill>
              </a:rPr>
              <a:t> </a:t>
            </a:r>
            <a:r>
              <a:rPr lang="en-US" altLang="en-US" sz="1800" b="1" dirty="0" smtClean="0">
                <a:solidFill>
                  <a:srgbClr val="FFFF00"/>
                </a:solidFill>
              </a:rPr>
              <a:t>M</a:t>
            </a:r>
            <a:r>
              <a:rPr lang="vi-VN" altLang="en-US" sz="1800" b="1" dirty="0" smtClean="0">
                <a:solidFill>
                  <a:srgbClr val="FFFF00"/>
                </a:solidFill>
              </a:rPr>
              <a:t>ô</a:t>
            </a:r>
            <a:r>
              <a:rPr lang="en-US" altLang="en-US" sz="1800" b="1" dirty="0">
                <a:solidFill>
                  <a:srgbClr val="FFFF00"/>
                </a:solidFill>
              </a:rPr>
              <a:t>n- H</a:t>
            </a:r>
            <a:r>
              <a:rPr lang="vi-VN" altLang="en-US" sz="1800" b="1" dirty="0">
                <a:solidFill>
                  <a:srgbClr val="FFFF00"/>
                </a:solidFill>
              </a:rPr>
              <a:t>à</a:t>
            </a:r>
            <a:r>
              <a:rPr lang="en-US" altLang="en-US" sz="1800" b="1" dirty="0">
                <a:solidFill>
                  <a:srgbClr val="FFFF00"/>
                </a:solidFill>
              </a:rPr>
              <a:t> T</a:t>
            </a:r>
            <a:r>
              <a:rPr lang="vi-VN" altLang="en-US" sz="1800" b="1" dirty="0">
                <a:solidFill>
                  <a:srgbClr val="FFFF00"/>
                </a:solidFill>
              </a:rPr>
              <a:t>â</a:t>
            </a:r>
            <a:r>
              <a:rPr lang="en-US" altLang="en-US" sz="1800" b="1" dirty="0">
                <a:solidFill>
                  <a:srgbClr val="FFFF00"/>
                </a:solidFill>
              </a:rPr>
              <a:t>y (nay l</a:t>
            </a:r>
            <a:r>
              <a:rPr lang="vi-VN" altLang="en-US" sz="1800" b="1" dirty="0">
                <a:solidFill>
                  <a:srgbClr val="FFFF00"/>
                </a:solidFill>
              </a:rPr>
              <a:t>à</a:t>
            </a:r>
            <a:r>
              <a:rPr lang="en-US" altLang="en-US" sz="1800" b="1" dirty="0">
                <a:solidFill>
                  <a:srgbClr val="FFFF00"/>
                </a:solidFill>
              </a:rPr>
              <a:t> H</a:t>
            </a:r>
            <a:r>
              <a:rPr lang="vi-VN" altLang="en-US" sz="1800" b="1" dirty="0">
                <a:solidFill>
                  <a:srgbClr val="FFFF00"/>
                </a:solidFill>
              </a:rPr>
              <a:t>à</a:t>
            </a:r>
            <a:r>
              <a:rPr lang="en-US" altLang="en-US" sz="1800" b="1" dirty="0">
                <a:solidFill>
                  <a:srgbClr val="FFFF00"/>
                </a:solidFill>
              </a:rPr>
              <a:t> N</a:t>
            </a:r>
            <a:r>
              <a:rPr lang="vi-VN" altLang="en-US" sz="1800" b="1" dirty="0">
                <a:solidFill>
                  <a:srgbClr val="FFFF00"/>
                </a:solidFill>
              </a:rPr>
              <a:t>ội</a:t>
            </a:r>
            <a:r>
              <a:rPr lang="en-US" altLang="en-US" sz="1800" b="1" dirty="0">
                <a:solidFill>
                  <a:srgbClr val="FFFF00"/>
                </a:solidFill>
              </a:rPr>
              <a:t>)</a:t>
            </a:r>
            <a:endParaRPr lang="vi-VN" altLang="en-US" sz="1800" b="1" dirty="0">
              <a:solidFill>
                <a:srgbClr val="FFFF00"/>
              </a:solidFill>
            </a:endParaRPr>
          </a:p>
        </p:txBody>
      </p:sp>
      <p:sp>
        <p:nvSpPr>
          <p:cNvPr id="249868" name="AutoShape 12"/>
          <p:cNvSpPr>
            <a:spLocks noChangeArrowheads="1"/>
          </p:cNvSpPr>
          <p:nvPr/>
        </p:nvSpPr>
        <p:spPr bwMode="auto">
          <a:xfrm>
            <a:off x="5410200" y="3200400"/>
            <a:ext cx="2523565" cy="838200"/>
          </a:xfrm>
          <a:prstGeom prst="wedgeEllipseCallout">
            <a:avLst>
              <a:gd name="adj1" fmla="val -70466"/>
              <a:gd name="adj2" fmla="val 188661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800" b="1" dirty="0">
                <a:solidFill>
                  <a:srgbClr val="0000FF"/>
                </a:solidFill>
              </a:rPr>
              <a:t>Thuận Thành </a:t>
            </a:r>
            <a:endParaRPr lang="en-US" altLang="en-US" sz="1800" b="1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800" b="1" dirty="0" smtClean="0">
                <a:solidFill>
                  <a:srgbClr val="0000FF"/>
                </a:solidFill>
              </a:rPr>
              <a:t>- </a:t>
            </a:r>
            <a:r>
              <a:rPr lang="vi-VN" altLang="en-US" sz="1800" b="1" dirty="0">
                <a:solidFill>
                  <a:srgbClr val="0000FF"/>
                </a:solidFill>
              </a:rPr>
              <a:t>Bắc Ninh</a:t>
            </a:r>
          </a:p>
        </p:txBody>
      </p:sp>
      <p:sp>
        <p:nvSpPr>
          <p:cNvPr id="249869" name="AutoShape 13"/>
          <p:cNvSpPr>
            <a:spLocks noChangeArrowheads="1"/>
          </p:cNvSpPr>
          <p:nvPr/>
        </p:nvSpPr>
        <p:spPr bwMode="auto">
          <a:xfrm>
            <a:off x="2286000" y="3505200"/>
            <a:ext cx="2438400" cy="762000"/>
          </a:xfrm>
          <a:prstGeom prst="wedgeRoundRectCallout">
            <a:avLst>
              <a:gd name="adj1" fmla="val 23413"/>
              <a:gd name="adj2" fmla="val 165441"/>
              <a:gd name="adj3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600" b="1" dirty="0"/>
              <a:t>Miền Sơn Tây cũ , nay là </a:t>
            </a:r>
            <a:r>
              <a:rPr lang="en-US" altLang="en-US" sz="1600" b="1" dirty="0" err="1" smtClean="0"/>
              <a:t>Hà</a:t>
            </a:r>
            <a:r>
              <a:rPr lang="en-US" altLang="en-US" sz="1600" b="1" dirty="0" smtClean="0"/>
              <a:t> </a:t>
            </a:r>
            <a:r>
              <a:rPr lang="en-US" altLang="en-US" sz="1600" b="1" dirty="0" err="1" smtClean="0"/>
              <a:t>Nội</a:t>
            </a:r>
            <a:endParaRPr lang="vi-VN" altLang="en-US" sz="1600" b="1" dirty="0"/>
          </a:p>
        </p:txBody>
      </p:sp>
      <p:sp>
        <p:nvSpPr>
          <p:cNvPr id="249870" name="AutoShape 14"/>
          <p:cNvSpPr>
            <a:spLocks noChangeArrowheads="1"/>
          </p:cNvSpPr>
          <p:nvPr/>
        </p:nvSpPr>
        <p:spPr bwMode="auto">
          <a:xfrm rot="10800000">
            <a:off x="5410200" y="5909982"/>
            <a:ext cx="2348753" cy="762000"/>
          </a:xfrm>
          <a:prstGeom prst="wedgeRectCallout">
            <a:avLst>
              <a:gd name="adj1" fmla="val 89535"/>
              <a:gd name="adj2" fmla="val 11426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 smtClean="0">
              <a:solidFill>
                <a:srgbClr val="2D2A2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800" b="1" dirty="0" smtClean="0">
                <a:solidFill>
                  <a:srgbClr val="2D2A2F"/>
                </a:solidFill>
              </a:rPr>
              <a:t>Đông </a:t>
            </a:r>
            <a:r>
              <a:rPr lang="en-US" altLang="en-US" sz="1800" b="1" dirty="0" smtClean="0">
                <a:solidFill>
                  <a:srgbClr val="2D2A2F"/>
                </a:solidFill>
              </a:rPr>
              <a:t>A</a:t>
            </a:r>
            <a:r>
              <a:rPr lang="vi-VN" altLang="en-US" sz="1800" b="1" dirty="0" smtClean="0">
                <a:solidFill>
                  <a:srgbClr val="2D2A2F"/>
                </a:solidFill>
              </a:rPr>
              <a:t>nh </a:t>
            </a:r>
            <a:r>
              <a:rPr lang="vi-VN" altLang="en-US" sz="1800" b="1" dirty="0">
                <a:solidFill>
                  <a:srgbClr val="2D2A2F"/>
                </a:solidFill>
              </a:rPr>
              <a:t>– Hà Nội</a:t>
            </a:r>
          </a:p>
        </p:txBody>
      </p:sp>
    </p:spTree>
    <p:extLst>
      <p:ext uri="{BB962C8B-B14F-4D97-AF65-F5344CB8AC3E}">
        <p14:creationId xmlns:p14="http://schemas.microsoft.com/office/powerpoint/2010/main" val="156742196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4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9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7" grpId="0" animBg="1"/>
      <p:bldP spid="249868" grpId="0" animBg="1"/>
      <p:bldP spid="249869" grpId="0" animBg="1"/>
      <p:bldP spid="2498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348" y="381150"/>
            <a:ext cx="4744123" cy="957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0014" y="505922"/>
            <a:ext cx="4485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C00000"/>
                </a:solidFill>
              </a:rPr>
              <a:t>Hoạt động </a:t>
            </a:r>
            <a:r>
              <a:rPr lang="en-US" sz="2000" dirty="0" smtClean="0">
                <a:solidFill>
                  <a:srgbClr val="C00000"/>
                </a:solidFill>
              </a:rPr>
              <a:t>2</a:t>
            </a:r>
            <a:r>
              <a:rPr lang="vi-VN" sz="2000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2400" dirty="0" err="1" smtClean="0">
                <a:solidFill>
                  <a:srgbClr val="C00000"/>
                </a:solidFill>
              </a:rPr>
              <a:t>Diễn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biến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vi-VN" sz="2000" dirty="0" smtClean="0">
                <a:solidFill>
                  <a:srgbClr val="C00000"/>
                </a:solidFill>
              </a:rPr>
              <a:t>của cuộc khởi nghĩa.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7669" y="2066191"/>
            <a:ext cx="4448284" cy="17258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71801" y="2066191"/>
            <a:ext cx="4652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001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37642" r="31766" b="36148"/>
          <a:stretch>
            <a:fillRect/>
          </a:stretch>
        </p:blipFill>
        <p:spPr bwMode="auto">
          <a:xfrm>
            <a:off x="165100" y="762000"/>
            <a:ext cx="8763000" cy="609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 khởi nghĩa Hai Bà Trưng</a:t>
            </a:r>
          </a:p>
        </p:txBody>
      </p:sp>
      <p:sp>
        <p:nvSpPr>
          <p:cNvPr id="247812" name="AutoShape 4"/>
          <p:cNvSpPr>
            <a:spLocks noChangeArrowheads="1"/>
          </p:cNvSpPr>
          <p:nvPr/>
        </p:nvSpPr>
        <p:spPr bwMode="auto">
          <a:xfrm>
            <a:off x="4724400" y="52578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3" name="AutoShape 5"/>
          <p:cNvSpPr>
            <a:spLocks noChangeArrowheads="1"/>
          </p:cNvSpPr>
          <p:nvPr/>
        </p:nvSpPr>
        <p:spPr bwMode="auto">
          <a:xfrm>
            <a:off x="3962400" y="54102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4" name="AutoShape 6"/>
          <p:cNvSpPr>
            <a:spLocks noChangeArrowheads="1"/>
          </p:cNvSpPr>
          <p:nvPr/>
        </p:nvSpPr>
        <p:spPr bwMode="auto">
          <a:xfrm>
            <a:off x="4419600" y="53340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5" name="AutoShape 7"/>
          <p:cNvSpPr>
            <a:spLocks noChangeArrowheads="1"/>
          </p:cNvSpPr>
          <p:nvPr/>
        </p:nvSpPr>
        <p:spPr bwMode="auto">
          <a:xfrm>
            <a:off x="4038600" y="51054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6" name="AutoShape 8"/>
          <p:cNvSpPr>
            <a:spLocks noChangeArrowheads="1"/>
          </p:cNvSpPr>
          <p:nvPr/>
        </p:nvSpPr>
        <p:spPr bwMode="auto">
          <a:xfrm>
            <a:off x="4419600" y="5257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7" name="AutoShape 9"/>
          <p:cNvSpPr>
            <a:spLocks noChangeArrowheads="1"/>
          </p:cNvSpPr>
          <p:nvPr/>
        </p:nvSpPr>
        <p:spPr bwMode="auto">
          <a:xfrm rot="2565255">
            <a:off x="4114800" y="51816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7818" name="AutoShape 10"/>
          <p:cNvSpPr>
            <a:spLocks noChangeArrowheads="1"/>
          </p:cNvSpPr>
          <p:nvPr/>
        </p:nvSpPr>
        <p:spPr bwMode="auto">
          <a:xfrm rot="-3679612">
            <a:off x="3908425" y="5254625"/>
            <a:ext cx="361950" cy="254000"/>
          </a:xfrm>
          <a:prstGeom prst="rightArrow">
            <a:avLst>
              <a:gd name="adj1" fmla="val 50000"/>
              <a:gd name="adj2" fmla="val 356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0289301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247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7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4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24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2" grpId="0" animBg="1"/>
      <p:bldP spid="247813" grpId="0" animBg="1"/>
      <p:bldP spid="247813" grpId="1" animBg="1"/>
      <p:bldP spid="247814" grpId="0" animBg="1"/>
      <p:bldP spid="247815" grpId="0" animBg="1"/>
      <p:bldP spid="247816" grpId="0" animBg="1"/>
      <p:bldP spid="247817" grpId="0" animBg="1"/>
      <p:bldP spid="2478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57745" y="862244"/>
            <a:ext cx="26340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u="sng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3600" b="1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3600" b="1" u="sng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57745" y="1537055"/>
            <a:ext cx="6086253" cy="398570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Trên màn hình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 5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lời đúng bạn sẽ nhận được một phần quà, nếu trả lời sai quyền trả lời sẽ thuộc về bạn </a:t>
            </a:r>
            <a:r>
              <a:rPr lang="en-US" sz="2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1708828" y="64671"/>
            <a:ext cx="6245571" cy="914124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ĐÀO 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426943" y="3755066"/>
            <a:ext cx="2211171" cy="2057476"/>
            <a:chOff x="4119963" y="3436882"/>
            <a:chExt cx="2522103" cy="2784913"/>
          </a:xfrm>
        </p:grpSpPr>
        <p:sp>
          <p:nvSpPr>
            <p:cNvPr id="11" name="Rounded Rectangle 26">
              <a:extLst>
                <a:ext uri="{FF2B5EF4-FFF2-40B4-BE49-F238E27FC236}">
                  <a16:creationId xmlns=""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25">
              <a:extLst>
                <a:ext uri="{FF2B5EF4-FFF2-40B4-BE49-F238E27FC236}">
                  <a16:creationId xmlns=""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20">
              <a:extLst>
                <a:ext uri="{FF2B5EF4-FFF2-40B4-BE49-F238E27FC236}">
                  <a16:creationId xmlns=""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=""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=""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=""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=""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31">
              <a:extLst>
                <a:ext uri="{FF2B5EF4-FFF2-40B4-BE49-F238E27FC236}">
                  <a16:creationId xmlns=""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32">
              <a:extLst>
                <a:ext uri="{FF2B5EF4-FFF2-40B4-BE49-F238E27FC236}">
                  <a16:creationId xmlns=""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33">
              <a:extLst>
                <a:ext uri="{FF2B5EF4-FFF2-40B4-BE49-F238E27FC236}">
                  <a16:creationId xmlns=""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205127" y="4482180"/>
            <a:ext cx="2607296" cy="1667001"/>
            <a:chOff x="9116622" y="4080294"/>
            <a:chExt cx="2973931" cy="2256382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37">
                <a:extLst>
                  <a:ext uri="{FF2B5EF4-FFF2-40B4-BE49-F238E27FC236}">
                    <a16:creationId xmlns=""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ounded Rectangle 38">
                <a:extLst>
                  <a:ext uri="{FF2B5EF4-FFF2-40B4-BE49-F238E27FC236}">
                    <a16:creationId xmlns=""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40">
                <a:extLst>
                  <a:ext uri="{FF2B5EF4-FFF2-40B4-BE49-F238E27FC236}">
                    <a16:creationId xmlns=""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ounded Rectangle 43">
              <a:extLst>
                <a:ext uri="{FF2B5EF4-FFF2-40B4-BE49-F238E27FC236}">
                  <a16:creationId xmlns=""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-119997" y="1620021"/>
            <a:ext cx="3177743" cy="2166429"/>
            <a:chOff x="3547978" y="824200"/>
            <a:chExt cx="3624593" cy="2932387"/>
          </a:xfrm>
        </p:grpSpPr>
        <p:sp>
          <p:nvSpPr>
            <p:cNvPr id="31" name="Rounded Rectangle 3">
              <a:extLst>
                <a:ext uri="{FF2B5EF4-FFF2-40B4-BE49-F238E27FC236}">
                  <a16:creationId xmlns=""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Delay 31">
              <a:extLst>
                <a:ext uri="{FF2B5EF4-FFF2-40B4-BE49-F238E27FC236}">
                  <a16:creationId xmlns=""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Delay 32">
              <a:extLst>
                <a:ext uri="{FF2B5EF4-FFF2-40B4-BE49-F238E27FC236}">
                  <a16:creationId xmlns=""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Delay 33">
              <a:extLst>
                <a:ext uri="{FF2B5EF4-FFF2-40B4-BE49-F238E27FC236}">
                  <a16:creationId xmlns=""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Moon 34">
              <a:extLst>
                <a:ext uri="{FF2B5EF4-FFF2-40B4-BE49-F238E27FC236}">
                  <a16:creationId xmlns=""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12">
              <a:extLst>
                <a:ext uri="{FF2B5EF4-FFF2-40B4-BE49-F238E27FC236}">
                  <a16:creationId xmlns=""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=""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15">
              <a:extLst>
                <a:ext uri="{FF2B5EF4-FFF2-40B4-BE49-F238E27FC236}">
                  <a16:creationId xmlns=""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16">
              <a:extLst>
                <a:ext uri="{FF2B5EF4-FFF2-40B4-BE49-F238E27FC236}">
                  <a16:creationId xmlns=""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17">
              <a:extLst>
                <a:ext uri="{FF2B5EF4-FFF2-40B4-BE49-F238E27FC236}">
                  <a16:creationId xmlns=""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18">
              <a:extLst>
                <a:ext uri="{FF2B5EF4-FFF2-40B4-BE49-F238E27FC236}">
                  <a16:creationId xmlns=""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19">
              <a:extLst>
                <a:ext uri="{FF2B5EF4-FFF2-40B4-BE49-F238E27FC236}">
                  <a16:creationId xmlns=""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12" y="5824389"/>
            <a:ext cx="539354" cy="445459"/>
          </a:xfrm>
          <a:prstGeom prst="rect">
            <a:avLst/>
          </a:prstGeom>
        </p:spPr>
      </p:pic>
      <p:pic>
        <p:nvPicPr>
          <p:cNvPr id="44" name="Picture 43">
            <a:hlinkClick r:id="rId5" action="ppaction://hlinksldjump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82" y="5448153"/>
            <a:ext cx="1088460" cy="88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8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-0.00091 0.01644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001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37642" r="31766" b="36148"/>
          <a:stretch>
            <a:fillRect/>
          </a:stretch>
        </p:blipFill>
        <p:spPr bwMode="auto">
          <a:xfrm>
            <a:off x="228600" y="762000"/>
            <a:ext cx="8686800" cy="609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 khởi nghĩa Hai Bà Trưng</a:t>
            </a:r>
          </a:p>
        </p:txBody>
      </p:sp>
      <p:sp>
        <p:nvSpPr>
          <p:cNvPr id="262148" name="AutoShape 4"/>
          <p:cNvSpPr>
            <a:spLocks noChangeArrowheads="1"/>
          </p:cNvSpPr>
          <p:nvPr/>
        </p:nvSpPr>
        <p:spPr bwMode="auto">
          <a:xfrm>
            <a:off x="4724400" y="52578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49" name="AutoShape 5"/>
          <p:cNvSpPr>
            <a:spLocks noChangeArrowheads="1"/>
          </p:cNvSpPr>
          <p:nvPr/>
        </p:nvSpPr>
        <p:spPr bwMode="auto">
          <a:xfrm>
            <a:off x="3962400" y="54102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50" name="AutoShape 6"/>
          <p:cNvSpPr>
            <a:spLocks noChangeArrowheads="1"/>
          </p:cNvSpPr>
          <p:nvPr/>
        </p:nvSpPr>
        <p:spPr bwMode="auto">
          <a:xfrm>
            <a:off x="4343400" y="53340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51" name="AutoShape 7"/>
          <p:cNvSpPr>
            <a:spLocks noChangeArrowheads="1"/>
          </p:cNvSpPr>
          <p:nvPr/>
        </p:nvSpPr>
        <p:spPr bwMode="auto">
          <a:xfrm>
            <a:off x="4038600" y="51816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52" name="AutoShape 8"/>
          <p:cNvSpPr>
            <a:spLocks noChangeArrowheads="1"/>
          </p:cNvSpPr>
          <p:nvPr/>
        </p:nvSpPr>
        <p:spPr bwMode="auto">
          <a:xfrm>
            <a:off x="4419600" y="5257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53" name="AutoShape 9"/>
          <p:cNvSpPr>
            <a:spLocks noChangeArrowheads="1"/>
          </p:cNvSpPr>
          <p:nvPr/>
        </p:nvSpPr>
        <p:spPr bwMode="auto">
          <a:xfrm rot="2565255">
            <a:off x="4114800" y="5257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2154" name="AutoShape 10"/>
          <p:cNvSpPr>
            <a:spLocks noChangeArrowheads="1"/>
          </p:cNvSpPr>
          <p:nvPr/>
        </p:nvSpPr>
        <p:spPr bwMode="auto">
          <a:xfrm rot="-3679612">
            <a:off x="3908425" y="5330825"/>
            <a:ext cx="361950" cy="254000"/>
          </a:xfrm>
          <a:prstGeom prst="rightArrow">
            <a:avLst>
              <a:gd name="adj1" fmla="val 50000"/>
              <a:gd name="adj2" fmla="val 356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13575818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26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62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62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6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62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6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62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262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62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62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62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8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8" grpId="0" animBg="1"/>
      <p:bldP spid="262148" grpId="1" animBg="1"/>
      <p:bldP spid="262149" grpId="0" animBg="1"/>
      <p:bldP spid="262149" grpId="1" animBg="1"/>
      <p:bldP spid="262150" grpId="0" animBg="1"/>
      <p:bldP spid="262151" grpId="0" animBg="1"/>
      <p:bldP spid="262151" grpId="1" animBg="1"/>
      <p:bldP spid="262152" grpId="0" animBg="1"/>
      <p:bldP spid="262152" grpId="1" animBg="1"/>
      <p:bldP spid="262152" grpId="2" animBg="1"/>
      <p:bldP spid="262153" grpId="0" animBg="1"/>
      <p:bldP spid="262153" grpId="1" animBg="1"/>
      <p:bldP spid="262154" grpId="0" animBg="1"/>
      <p:bldP spid="262154" grpId="1" animBg="1"/>
      <p:bldP spid="26215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001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37642" r="31766" b="36148"/>
          <a:stretch>
            <a:fillRect/>
          </a:stretch>
        </p:blipFill>
        <p:spPr bwMode="auto">
          <a:xfrm>
            <a:off x="165100" y="762000"/>
            <a:ext cx="8763000" cy="609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 khởi nghĩa Hai Bà Trưng</a:t>
            </a:r>
          </a:p>
        </p:txBody>
      </p:sp>
      <p:sp>
        <p:nvSpPr>
          <p:cNvPr id="236548" name="AutoShape 4"/>
          <p:cNvSpPr>
            <a:spLocks noChangeArrowheads="1"/>
          </p:cNvSpPr>
          <p:nvPr/>
        </p:nvSpPr>
        <p:spPr bwMode="auto">
          <a:xfrm>
            <a:off x="4400550" y="52578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49" name="AutoShape 5"/>
          <p:cNvSpPr>
            <a:spLocks noChangeArrowheads="1"/>
          </p:cNvSpPr>
          <p:nvPr/>
        </p:nvSpPr>
        <p:spPr bwMode="auto">
          <a:xfrm>
            <a:off x="3943350" y="54102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51" name="AutoShape 7"/>
          <p:cNvSpPr>
            <a:spLocks noChangeArrowheads="1"/>
          </p:cNvSpPr>
          <p:nvPr/>
        </p:nvSpPr>
        <p:spPr bwMode="auto">
          <a:xfrm>
            <a:off x="4724400" y="52578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52" name="AutoShape 8"/>
          <p:cNvSpPr>
            <a:spLocks noChangeArrowheads="1"/>
          </p:cNvSpPr>
          <p:nvPr/>
        </p:nvSpPr>
        <p:spPr bwMode="auto">
          <a:xfrm>
            <a:off x="4076700" y="5105400"/>
            <a:ext cx="228600" cy="228600"/>
          </a:xfrm>
          <a:prstGeom prst="star24">
            <a:avLst>
              <a:gd name="adj" fmla="val 37500"/>
            </a:avLst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53" name="AutoShape 9"/>
          <p:cNvSpPr>
            <a:spLocks noChangeArrowheads="1"/>
          </p:cNvSpPr>
          <p:nvPr/>
        </p:nvSpPr>
        <p:spPr bwMode="auto">
          <a:xfrm>
            <a:off x="4495800" y="5257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54" name="AutoShape 10"/>
          <p:cNvSpPr>
            <a:spLocks noChangeArrowheads="1"/>
          </p:cNvSpPr>
          <p:nvPr/>
        </p:nvSpPr>
        <p:spPr bwMode="auto">
          <a:xfrm rot="2565255">
            <a:off x="4114800" y="51054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6555" name="AutoShape 11"/>
          <p:cNvSpPr>
            <a:spLocks noChangeArrowheads="1"/>
          </p:cNvSpPr>
          <p:nvPr/>
        </p:nvSpPr>
        <p:spPr bwMode="auto">
          <a:xfrm rot="-3679612">
            <a:off x="3908425" y="5311775"/>
            <a:ext cx="361950" cy="254000"/>
          </a:xfrm>
          <a:prstGeom prst="rightArrow">
            <a:avLst>
              <a:gd name="adj1" fmla="val 50000"/>
              <a:gd name="adj2" fmla="val 356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236556" name="Picture 12" descr="trungvuongzt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4572000" cy="2362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57" name="Text Box 13"/>
          <p:cNvSpPr txBox="1">
            <a:spLocks noChangeArrowheads="1"/>
          </p:cNvSpPr>
          <p:nvPr/>
        </p:nvSpPr>
        <p:spPr bwMode="auto">
          <a:xfrm>
            <a:off x="4495800" y="3200400"/>
            <a:ext cx="3581400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“ Một xin rửa sạch nước thù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  Hai xin đem lại nghiệp xưa họ Hùng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  Ba kẻo oan ức lòng chồng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</a:rPr>
              <a:t>  Bốn xin vẻn vẹn sở công lênh này”</a:t>
            </a:r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6558" name="Picture 14" descr="Untitled-16 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4572000" cy="2362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59" name="Rectangle 15"/>
          <p:cNvSpPr>
            <a:spLocks noChangeArrowheads="1"/>
          </p:cNvSpPr>
          <p:nvPr/>
        </p:nvSpPr>
        <p:spPr bwMode="auto">
          <a:xfrm>
            <a:off x="4572000" y="2438400"/>
            <a:ext cx="3276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   Ng</a:t>
            </a:r>
            <a:r>
              <a:rPr lang="vi-VN" altLang="en-US" sz="1800">
                <a:solidFill>
                  <a:srgbClr val="FF0000"/>
                </a:solidFill>
              </a:rPr>
              <a:t>àn</a:t>
            </a:r>
            <a:r>
              <a:rPr lang="en-US" altLang="en-US" sz="1800">
                <a:solidFill>
                  <a:srgbClr val="FF0000"/>
                </a:solidFill>
              </a:rPr>
              <a:t> t</a:t>
            </a:r>
            <a:r>
              <a:rPr lang="vi-VN" altLang="en-US" sz="1800">
                <a:solidFill>
                  <a:srgbClr val="FF0000"/>
                </a:solidFill>
              </a:rPr>
              <a:t>â</a:t>
            </a:r>
            <a:r>
              <a:rPr lang="en-US" altLang="en-US" sz="1800">
                <a:solidFill>
                  <a:srgbClr val="FF0000"/>
                </a:solidFill>
              </a:rPr>
              <a:t>y n</a:t>
            </a:r>
            <a:r>
              <a:rPr lang="vi-VN" altLang="en-US" sz="1800">
                <a:solidFill>
                  <a:srgbClr val="FF0000"/>
                </a:solidFill>
              </a:rPr>
              <a:t>ổi</a:t>
            </a:r>
            <a:r>
              <a:rPr lang="en-US" altLang="en-US" sz="1800">
                <a:solidFill>
                  <a:srgbClr val="FF0000"/>
                </a:solidFill>
              </a:rPr>
              <a:t> </a:t>
            </a:r>
            <a:r>
              <a:rPr lang="vi-VN" altLang="en-US" sz="1800">
                <a:solidFill>
                  <a:srgbClr val="FF0000"/>
                </a:solidFill>
              </a:rPr>
              <a:t>áng phong trần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800">
                <a:solidFill>
                  <a:srgbClr val="FF0000"/>
                </a:solidFill>
              </a:rPr>
              <a:t>Ầm ầm binh mã xuống gần Long Biên</a:t>
            </a:r>
          </a:p>
        </p:txBody>
      </p:sp>
      <p:pic>
        <p:nvPicPr>
          <p:cNvPr id="236560" name="Picture 16" descr="Untitled-17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4572000" cy="2362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61" name="Picture 17" descr="Untitled-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4572000" cy="2362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62" name="Picture 18" descr="Untitled-21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4572000" cy="2362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75328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36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36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3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6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6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36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23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36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36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236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36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8" dur="2000"/>
                                        <p:tgtEl>
                                          <p:spTgt spid="23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365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3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365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365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36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36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6" presetID="8" presetClass="emph" presetSubtype="0" repeatCount="1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05" presetID="8" presetClass="emph" presetSubtype="0" repeatCount="1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8" grpId="0" animBg="1"/>
      <p:bldP spid="236548" grpId="1" animBg="1"/>
      <p:bldP spid="236549" grpId="0" animBg="1"/>
      <p:bldP spid="236549" grpId="1" animBg="1"/>
      <p:bldP spid="236551" grpId="0" animBg="1"/>
      <p:bldP spid="236551" grpId="1" animBg="1"/>
      <p:bldP spid="236551" grpId="2" animBg="1"/>
      <p:bldP spid="236551" grpId="3" animBg="1"/>
      <p:bldP spid="236552" grpId="0" animBg="1"/>
      <p:bldP spid="236552" grpId="1" animBg="1"/>
      <p:bldP spid="236553" grpId="0" animBg="1"/>
      <p:bldP spid="236553" grpId="1" animBg="1"/>
      <p:bldP spid="236553" grpId="2" animBg="1"/>
      <p:bldP spid="236554" grpId="0" animBg="1"/>
      <p:bldP spid="236554" grpId="1" animBg="1"/>
      <p:bldP spid="236554" grpId="2" animBg="1"/>
      <p:bldP spid="236555" grpId="0" animBg="1"/>
      <p:bldP spid="236555" grpId="1" animBg="1"/>
      <p:bldP spid="236555" grpId="2" animBg="1"/>
      <p:bldP spid="236557" grpId="0"/>
      <p:bldP spid="236557" grpId="1"/>
      <p:bldP spid="2365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832" y="2291379"/>
            <a:ext cx="1097281" cy="147732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Diễn</a:t>
            </a:r>
            <a:r>
              <a:rPr lang="en-US" b="1" dirty="0" smtClean="0"/>
              <a:t> </a:t>
            </a:r>
            <a:r>
              <a:rPr lang="en-US" b="1" dirty="0" err="1" smtClean="0"/>
              <a:t>biến</a:t>
            </a:r>
            <a:endParaRPr lang="vi-VN" b="1" dirty="0" smtClean="0"/>
          </a:p>
          <a:p>
            <a:pPr algn="ctr"/>
            <a:r>
              <a:rPr lang="vi-VN" b="1" dirty="0"/>
              <a:t>c</a:t>
            </a:r>
            <a:r>
              <a:rPr lang="vi-VN" b="1" dirty="0" smtClean="0"/>
              <a:t>ủa cuộc khởi nghĩa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0" y="541643"/>
            <a:ext cx="4389120" cy="14700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vi-VN" b="1" dirty="0" smtClean="0">
                <a:solidFill>
                  <a:srgbClr val="7030A0"/>
                </a:solidFill>
                <a:latin typeface="+mj-lt"/>
              </a:rPr>
              <a:t>- </a:t>
            </a:r>
            <a:r>
              <a:rPr lang="vi-VN" b="1" dirty="0">
                <a:solidFill>
                  <a:srgbClr val="7030A0"/>
                </a:solidFill>
                <a:latin typeface="OpenSans"/>
              </a:rPr>
              <a:t>Mùa xuân năm 40, Hai Bà Trưng dựng cờ khởi nghĩa ở Hát Môn (Hà Nội).</a:t>
            </a:r>
          </a:p>
          <a:p>
            <a:pPr algn="just"/>
            <a:r>
              <a:rPr lang="vi-VN" b="1" dirty="0">
                <a:solidFill>
                  <a:srgbClr val="7030A0"/>
                </a:solidFill>
                <a:latin typeface="OpenSans"/>
              </a:rPr>
              <a:t>- Cuộc khởi nghĩa nhanh chóng được nhân dân khắp nơi ủng hộ.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238212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 smtClean="0">
                <a:solidFill>
                  <a:srgbClr val="00B050"/>
                </a:solidFill>
              </a:rPr>
              <a:t>  </a:t>
            </a:r>
            <a:r>
              <a:rPr lang="vi-VN" dirty="0">
                <a:solidFill>
                  <a:srgbClr val="000000"/>
                </a:solidFill>
                <a:latin typeface="OpenSans"/>
              </a:rPr>
              <a:t>- </a:t>
            </a:r>
            <a:r>
              <a:rPr lang="vi-VN" b="1" dirty="0">
                <a:solidFill>
                  <a:srgbClr val="7030A0"/>
                </a:solidFill>
                <a:latin typeface="OpenSans"/>
              </a:rPr>
              <a:t>Nghĩa quân nhanh chóng đánh bại kẻ thù, làm chủ Mê Linh, rồi từ Mê Linh tiến đánh Cổ Loa và Luy Lâu.</a:t>
            </a:r>
          </a:p>
          <a:p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2557" y="389785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+mj-lt"/>
              </a:rPr>
              <a:t>- </a:t>
            </a:r>
            <a:r>
              <a:rPr lang="vi-VN" b="1" dirty="0" smtClean="0">
                <a:solidFill>
                  <a:srgbClr val="7030A0"/>
                </a:solidFill>
                <a:latin typeface="OpenSans"/>
              </a:rPr>
              <a:t>Tô </a:t>
            </a:r>
            <a:r>
              <a:rPr lang="vi-VN" b="1" dirty="0">
                <a:solidFill>
                  <a:srgbClr val="7030A0"/>
                </a:solidFill>
                <a:latin typeface="OpenSans"/>
              </a:rPr>
              <a:t>Định hoảng hốt bỏ chạy về nước. Quân Hán ở các quận khác cũng bị đánh tan.</a:t>
            </a:r>
          </a:p>
          <a:p>
            <a:pPr algn="just"/>
            <a:r>
              <a:rPr lang="vi-VN" b="1" dirty="0">
                <a:solidFill>
                  <a:srgbClr val="7030A0"/>
                </a:solidFill>
                <a:latin typeface="OpenSans"/>
              </a:rPr>
              <a:t>=&gt; Cuộc khởi nghĩa giành thắng lợi.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24113" y="1527586"/>
            <a:ext cx="1247887" cy="108293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04391" y="2894429"/>
            <a:ext cx="1267609" cy="174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1"/>
          </p:cNvCxnSpPr>
          <p:nvPr/>
        </p:nvCxnSpPr>
        <p:spPr>
          <a:xfrm>
            <a:off x="3324113" y="3190041"/>
            <a:ext cx="1208444" cy="12887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36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8047" y="645459"/>
            <a:ext cx="5970494" cy="830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khởi</a:t>
            </a:r>
            <a:r>
              <a:rPr lang="en-US" sz="2400" dirty="0" smtClean="0"/>
              <a:t> </a:t>
            </a:r>
            <a:r>
              <a:rPr lang="en-US" sz="2400" dirty="0" err="1" smtClean="0"/>
              <a:t>nghĩa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Hai</a:t>
            </a:r>
            <a:r>
              <a:rPr lang="en-US" sz="2400" dirty="0" smtClean="0"/>
              <a:t> </a:t>
            </a:r>
            <a:r>
              <a:rPr lang="en-US" sz="2400" dirty="0" err="1" smtClean="0"/>
              <a:t>Bà</a:t>
            </a:r>
            <a:r>
              <a:rPr lang="en-US" sz="2400" dirty="0" smtClean="0"/>
              <a:t> </a:t>
            </a:r>
            <a:r>
              <a:rPr lang="en-US" sz="2400" dirty="0" err="1" smtClean="0"/>
              <a:t>Trưng</a:t>
            </a:r>
            <a:r>
              <a:rPr lang="en-US" sz="2400" dirty="0" smtClean="0"/>
              <a:t>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đạt</a:t>
            </a:r>
            <a:r>
              <a:rPr lang="en-US" sz="2400" dirty="0" smtClean="0"/>
              <a:t> </a:t>
            </a:r>
            <a:r>
              <a:rPr lang="en-US" sz="2400" dirty="0" err="1" smtClean="0"/>
              <a:t>kết</a:t>
            </a:r>
            <a:r>
              <a:rPr lang="en-US" sz="2400" dirty="0" smtClean="0"/>
              <a:t> </a:t>
            </a:r>
            <a:r>
              <a:rPr lang="en-US" sz="2400" dirty="0" err="1" smtClean="0"/>
              <a:t>quả</a:t>
            </a:r>
            <a:r>
              <a:rPr lang="en-US" sz="2400" dirty="0" smtClean="0"/>
              <a:t>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 smtClean="0"/>
              <a:t>thế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1929653" y="2443330"/>
            <a:ext cx="7167282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- </a:t>
            </a:r>
            <a:r>
              <a:rPr lang="en-US" sz="2000" b="1" dirty="0" err="1" smtClean="0">
                <a:solidFill>
                  <a:srgbClr val="FFFF00"/>
                </a:solidFill>
              </a:rPr>
              <a:t>Trong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vòng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không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đầy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một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tháng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</a:p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cuộc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khởi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nghĩa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hoàn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toàn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thắng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lợi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- </a:t>
            </a:r>
            <a:r>
              <a:rPr lang="en-US" sz="2000" b="1" dirty="0" err="1" smtClean="0">
                <a:solidFill>
                  <a:srgbClr val="FFFF00"/>
                </a:solidFill>
              </a:rPr>
              <a:t>Quân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Hán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bỏ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của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bỏ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vũ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khí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chạy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thoát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thân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- </a:t>
            </a:r>
            <a:r>
              <a:rPr lang="en-US" sz="2000" b="1" dirty="0" err="1" smtClean="0">
                <a:solidFill>
                  <a:srgbClr val="FFFF00"/>
                </a:solidFill>
              </a:rPr>
              <a:t>Tô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Định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phải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cải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trang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làm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dân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thường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trốn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về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nước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0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8047" y="645459"/>
            <a:ext cx="5970494" cy="830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khởi</a:t>
            </a:r>
            <a:r>
              <a:rPr lang="en-US" sz="2400" dirty="0" smtClean="0"/>
              <a:t> </a:t>
            </a:r>
            <a:r>
              <a:rPr lang="en-US" sz="2400" dirty="0" err="1" smtClean="0"/>
              <a:t>nghĩa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Hai</a:t>
            </a:r>
            <a:r>
              <a:rPr lang="en-US" sz="2400" dirty="0" smtClean="0"/>
              <a:t> </a:t>
            </a:r>
            <a:r>
              <a:rPr lang="en-US" sz="2400" dirty="0" err="1" smtClean="0"/>
              <a:t>Bà</a:t>
            </a:r>
            <a:r>
              <a:rPr lang="en-US" sz="2400" dirty="0" smtClean="0"/>
              <a:t> </a:t>
            </a:r>
            <a:r>
              <a:rPr lang="en-US" sz="2400" dirty="0" err="1" smtClean="0"/>
              <a:t>Trưng</a:t>
            </a:r>
            <a:r>
              <a:rPr lang="en-US" sz="2400" dirty="0" smtClean="0"/>
              <a:t> </a:t>
            </a:r>
            <a:r>
              <a:rPr lang="en-US" sz="2400" dirty="0" err="1" smtClean="0"/>
              <a:t>thắng</a:t>
            </a:r>
            <a:r>
              <a:rPr lang="en-US" sz="2400" dirty="0" smtClean="0"/>
              <a:t> </a:t>
            </a:r>
            <a:r>
              <a:rPr lang="en-US" sz="2400" dirty="0" err="1" smtClean="0"/>
              <a:t>lợi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ý </a:t>
            </a:r>
            <a:r>
              <a:rPr lang="en-US" sz="2400" dirty="0" err="1" smtClean="0"/>
              <a:t>nghĩa</a:t>
            </a:r>
            <a:r>
              <a:rPr lang="en-US" sz="2400" dirty="0" smtClean="0"/>
              <a:t>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 smtClean="0"/>
              <a:t>thế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3005417" y="1936376"/>
            <a:ext cx="4726642" cy="26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- </a:t>
            </a:r>
            <a:r>
              <a:rPr lang="en-US" sz="2400" b="1" dirty="0" err="1" smtClean="0">
                <a:solidFill>
                  <a:srgbClr val="FFFF00"/>
                </a:solidFill>
              </a:rPr>
              <a:t>Sau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hơn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hai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thế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kỉ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bị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phong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kiến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nước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ngoài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đô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hộ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từ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năm</a:t>
            </a:r>
            <a:r>
              <a:rPr lang="en-US" sz="2400" b="1" dirty="0" smtClean="0">
                <a:solidFill>
                  <a:srgbClr val="FFFF00"/>
                </a:solidFill>
              </a:rPr>
              <a:t> 179 TCN  </a:t>
            </a:r>
            <a:r>
              <a:rPr lang="en-US" sz="2400" b="1" dirty="0" err="1" smtClean="0">
                <a:solidFill>
                  <a:srgbClr val="FFFF00"/>
                </a:solidFill>
              </a:rPr>
              <a:t>đến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năm</a:t>
            </a:r>
            <a:r>
              <a:rPr lang="en-US" sz="2400" b="1" dirty="0" smtClean="0">
                <a:solidFill>
                  <a:srgbClr val="FFFF00"/>
                </a:solidFill>
              </a:rPr>
              <a:t> 40, </a:t>
            </a:r>
            <a:r>
              <a:rPr lang="en-US" sz="2400" b="1" dirty="0" err="1" smtClean="0">
                <a:solidFill>
                  <a:srgbClr val="FFFF00"/>
                </a:solidFill>
              </a:rPr>
              <a:t>lần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đầu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tiên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nhân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dân</a:t>
            </a:r>
            <a:r>
              <a:rPr lang="en-US" sz="2400" b="1" dirty="0" smtClean="0">
                <a:solidFill>
                  <a:srgbClr val="FFFF00"/>
                </a:solidFill>
              </a:rPr>
              <a:t> ta </a:t>
            </a:r>
            <a:r>
              <a:rPr lang="en-US" sz="2400" b="1" dirty="0" err="1" smtClean="0">
                <a:solidFill>
                  <a:srgbClr val="FFFF00"/>
                </a:solidFill>
              </a:rPr>
              <a:t>giành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độc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lập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8047" y="645459"/>
            <a:ext cx="5970494" cy="120032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khởi</a:t>
            </a:r>
            <a:r>
              <a:rPr lang="en-US" sz="2400" dirty="0" smtClean="0"/>
              <a:t> </a:t>
            </a:r>
            <a:r>
              <a:rPr lang="en-US" sz="2400" dirty="0" err="1" smtClean="0"/>
              <a:t>nghĩa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Hai</a:t>
            </a:r>
            <a:r>
              <a:rPr lang="en-US" sz="2400" dirty="0" smtClean="0"/>
              <a:t> </a:t>
            </a:r>
            <a:r>
              <a:rPr lang="en-US" sz="2400" dirty="0" err="1" smtClean="0"/>
              <a:t>Bà</a:t>
            </a:r>
            <a:r>
              <a:rPr lang="en-US" sz="2400" dirty="0" smtClean="0"/>
              <a:t> </a:t>
            </a:r>
            <a:r>
              <a:rPr lang="en-US" sz="2400" dirty="0" err="1" smtClean="0"/>
              <a:t>Trưng</a:t>
            </a:r>
            <a:r>
              <a:rPr lang="en-US" sz="2400" dirty="0" smtClean="0"/>
              <a:t> </a:t>
            </a:r>
            <a:r>
              <a:rPr lang="en-US" sz="2400" dirty="0" err="1" smtClean="0"/>
              <a:t>thắng</a:t>
            </a:r>
            <a:r>
              <a:rPr lang="en-US" sz="2400" dirty="0" smtClean="0"/>
              <a:t> </a:t>
            </a:r>
            <a:r>
              <a:rPr lang="en-US" sz="2400" dirty="0" err="1" smtClean="0"/>
              <a:t>lợi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điều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tinh</a:t>
            </a:r>
            <a:r>
              <a:rPr lang="en-US" sz="2400" dirty="0" smtClean="0"/>
              <a:t> </a:t>
            </a:r>
            <a:r>
              <a:rPr lang="en-US" sz="2400" dirty="0" err="1" smtClean="0"/>
              <a:t>thần</a:t>
            </a:r>
            <a:r>
              <a:rPr lang="en-US" sz="2400" dirty="0" smtClean="0"/>
              <a:t> 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ta?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2857499" y="2405186"/>
            <a:ext cx="4726642" cy="26719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- </a:t>
            </a:r>
            <a:r>
              <a:rPr lang="en-US" sz="2400" b="1" dirty="0" err="1" smtClean="0">
                <a:solidFill>
                  <a:srgbClr val="FFFF00"/>
                </a:solidFill>
              </a:rPr>
              <a:t>Nhân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dân</a:t>
            </a:r>
            <a:r>
              <a:rPr lang="en-US" sz="2400" b="1" dirty="0" smtClean="0">
                <a:solidFill>
                  <a:srgbClr val="FFFF00"/>
                </a:solidFill>
              </a:rPr>
              <a:t> ta </a:t>
            </a:r>
            <a:r>
              <a:rPr lang="en-US" sz="2400" b="1" dirty="0" err="1" smtClean="0">
                <a:solidFill>
                  <a:srgbClr val="FFFF00"/>
                </a:solidFill>
              </a:rPr>
              <a:t>rất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yêu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nước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truyền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thống</a:t>
            </a:r>
            <a:r>
              <a:rPr lang="en-US" sz="2400" b="1" dirty="0" smtClean="0">
                <a:solidFill>
                  <a:srgbClr val="FFFF00"/>
                </a:solidFill>
              </a:rPr>
              <a:t>  </a:t>
            </a:r>
            <a:r>
              <a:rPr lang="en-US" sz="2400" b="1" dirty="0" err="1" smtClean="0">
                <a:solidFill>
                  <a:srgbClr val="FFFF00"/>
                </a:solidFill>
              </a:rPr>
              <a:t>bất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khuất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chống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giặc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ngoại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sâm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3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832" y="2291379"/>
            <a:ext cx="1097281" cy="1754326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Kết</a:t>
            </a:r>
            <a:r>
              <a:rPr lang="en-US" b="1" dirty="0" smtClean="0"/>
              <a:t> </a:t>
            </a:r>
            <a:r>
              <a:rPr lang="en-US" b="1" dirty="0" err="1" smtClean="0"/>
              <a:t>quả</a:t>
            </a:r>
            <a:r>
              <a:rPr lang="en-US" b="1" dirty="0" smtClean="0"/>
              <a:t>, ý </a:t>
            </a:r>
            <a:r>
              <a:rPr lang="en-US" b="1" dirty="0" err="1" smtClean="0"/>
              <a:t>nghĩa</a:t>
            </a:r>
            <a:endParaRPr lang="vi-VN" b="1" dirty="0" smtClean="0"/>
          </a:p>
          <a:p>
            <a:pPr algn="ctr"/>
            <a:r>
              <a:rPr lang="vi-VN" b="1" dirty="0"/>
              <a:t>c</a:t>
            </a:r>
            <a:r>
              <a:rPr lang="vi-VN" b="1" dirty="0" smtClean="0"/>
              <a:t>ủa cuộc khởi nghĩa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0" y="393788"/>
            <a:ext cx="4389120" cy="16178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en-US" b="1" dirty="0" err="1">
                <a:solidFill>
                  <a:schemeClr val="tx1"/>
                </a:solidFill>
              </a:rPr>
              <a:t>Trong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vòng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không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đầy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một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tháng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cuộc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khởi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nghĩa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hoàn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toàn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thắng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lợi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en-US" b="1" dirty="0" err="1">
                <a:solidFill>
                  <a:schemeClr val="tx1"/>
                </a:solidFill>
              </a:rPr>
              <a:t>Quân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Hán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bỏ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của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bỏ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vũ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khí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chạy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thoát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thân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en-US" b="1" dirty="0" err="1">
                <a:solidFill>
                  <a:schemeClr val="tx1"/>
                </a:solidFill>
              </a:rPr>
              <a:t>Tô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Định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phải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cải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trang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làm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thường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trốn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về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nước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238212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00B050"/>
                </a:solidFill>
              </a:rPr>
              <a:t>  </a:t>
            </a:r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en-US" b="1" dirty="0" err="1">
                <a:solidFill>
                  <a:schemeClr val="tx1"/>
                </a:solidFill>
              </a:rPr>
              <a:t>Sau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hơn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hai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thế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kỉ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bị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phong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kiến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nước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ngoài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đô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hộ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từ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năm</a:t>
            </a:r>
            <a:r>
              <a:rPr lang="en-US" b="1" dirty="0">
                <a:solidFill>
                  <a:schemeClr val="tx1"/>
                </a:solidFill>
              </a:rPr>
              <a:t> 179 TCN  </a:t>
            </a:r>
            <a:r>
              <a:rPr lang="en-US" b="1" dirty="0" err="1">
                <a:solidFill>
                  <a:schemeClr val="tx1"/>
                </a:solidFill>
              </a:rPr>
              <a:t>đến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năm</a:t>
            </a:r>
            <a:r>
              <a:rPr lang="en-US" b="1" dirty="0">
                <a:solidFill>
                  <a:schemeClr val="tx1"/>
                </a:solidFill>
              </a:rPr>
              <a:t> 40, </a:t>
            </a:r>
            <a:r>
              <a:rPr lang="en-US" b="1" dirty="0" err="1">
                <a:solidFill>
                  <a:schemeClr val="tx1"/>
                </a:solidFill>
              </a:rPr>
              <a:t>lần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đầu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tiên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nhân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dân</a:t>
            </a:r>
            <a:r>
              <a:rPr lang="en-US" b="1" dirty="0">
                <a:solidFill>
                  <a:schemeClr val="tx1"/>
                </a:solidFill>
              </a:rPr>
              <a:t> ta </a:t>
            </a:r>
            <a:r>
              <a:rPr lang="en-US" b="1" dirty="0" err="1">
                <a:solidFill>
                  <a:schemeClr val="tx1"/>
                </a:solidFill>
              </a:rPr>
              <a:t>giành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được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độc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lập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2557" y="3897850"/>
            <a:ext cx="4389120" cy="1161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en-US" b="1" dirty="0" err="1">
                <a:solidFill>
                  <a:schemeClr val="tx1"/>
                </a:solidFill>
              </a:rPr>
              <a:t>Nhân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dân</a:t>
            </a:r>
            <a:r>
              <a:rPr lang="en-US" b="1" dirty="0">
                <a:solidFill>
                  <a:schemeClr val="tx1"/>
                </a:solidFill>
              </a:rPr>
              <a:t> ta </a:t>
            </a:r>
            <a:r>
              <a:rPr lang="en-US" b="1" dirty="0" err="1">
                <a:solidFill>
                  <a:schemeClr val="tx1"/>
                </a:solidFill>
              </a:rPr>
              <a:t>rất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yêu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nước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có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truyền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thống</a:t>
            </a: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b="1" dirty="0" err="1">
                <a:solidFill>
                  <a:schemeClr val="tx1"/>
                </a:solidFill>
              </a:rPr>
              <a:t>bất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khuất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chống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giặc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ngoại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sâm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24113" y="1527586"/>
            <a:ext cx="1247887" cy="108293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04391" y="2894429"/>
            <a:ext cx="1267609" cy="174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1"/>
          </p:cNvCxnSpPr>
          <p:nvPr/>
        </p:nvCxnSpPr>
        <p:spPr>
          <a:xfrm>
            <a:off x="3324113" y="3190041"/>
            <a:ext cx="1208444" cy="12887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0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214282" y="3258670"/>
            <a:ext cx="6477000" cy="1143000"/>
          </a:xfrm>
          <a:prstGeom prst="rect">
            <a:avLst/>
          </a:prstGeom>
          <a:solidFill>
            <a:srgbClr val="00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2800" dirty="0" err="1"/>
              <a:t>Để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tỏ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ơn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và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hào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đối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Hai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Bà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Trưng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nhân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dân</a:t>
            </a:r>
            <a:r>
              <a:rPr lang="en-US" altLang="en-US" sz="2800" dirty="0"/>
              <a:t> ta </a:t>
            </a:r>
            <a:r>
              <a:rPr lang="en-US" altLang="en-US" sz="2800" dirty="0" err="1"/>
              <a:t>đã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làm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gì</a:t>
            </a:r>
            <a:r>
              <a:rPr lang="en-US" altLang="en-US" sz="2800" dirty="0"/>
              <a:t> ? </a:t>
            </a:r>
            <a:endParaRPr lang="vi-V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662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A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191000" cy="541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533400" y="5697538"/>
            <a:ext cx="34290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Đền thờ hai Bà Trưng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(Hát Môn) trước đây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2" name="Picture 6" descr="48501aa1_m%C3%AA%20linh%208-6-08%2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343400" cy="541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4953000" y="5715000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Đền thờ hai Bà Trưng (Hát Môn) ngày nay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368035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mages[17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495800" cy="541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457200" y="5638800"/>
            <a:ext cx="3276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Đền thờ Hai Bà Trưng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( Hà Nội )</a:t>
            </a:r>
          </a:p>
        </p:txBody>
      </p:sp>
      <p:pic>
        <p:nvPicPr>
          <p:cNvPr id="13316" name="Picture 6" descr="images[2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191000" cy="541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5257800" y="5562600"/>
            <a:ext cx="3276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Đền thờ Hai Bà Trưng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(Mê Linh )</a:t>
            </a:r>
          </a:p>
        </p:txBody>
      </p:sp>
    </p:spTree>
    <p:extLst>
      <p:ext uri="{BB962C8B-B14F-4D97-AF65-F5344CB8AC3E}">
        <p14:creationId xmlns:p14="http://schemas.microsoft.com/office/powerpoint/2010/main" val="2691251468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57507" y="4898099"/>
            <a:ext cx="1427176" cy="1176098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083317" y="1101579"/>
            <a:ext cx="637297" cy="602194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=""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=""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=""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=""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=""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=""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=""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=""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=""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=""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3922734" y="1151350"/>
            <a:ext cx="965178" cy="567044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=""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=""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=""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=""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=""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949881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3937549" y="535513"/>
            <a:ext cx="904836" cy="626436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=""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=""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=""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=""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Moon 114">
              <a:extLst>
                <a:ext uri="{FF2B5EF4-FFF2-40B4-BE49-F238E27FC236}">
                  <a16:creationId xmlns=""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=""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=""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=""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=""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=""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=""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=""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=""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8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=""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2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199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6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  <a:extLst>
              <a:ext uri="{FF2B5EF4-FFF2-40B4-BE49-F238E27FC236}">
                <a16:creationId xmlns=""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11852" y="2707091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5118840" y="110157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1346558" y="4480262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180526" y="1056110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386019" y="1407243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96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017247" y="4431721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144598" y="1128830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376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5212601" y="108953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52775" y="1383726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905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39085" y="2665905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144598" y="110157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0667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40" y="1101582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8" action="ppaction://hlinksldjump"/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994906" y="4191646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9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22" dur="9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9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0.23542 -0.58565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2928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-0.08907 -0.54166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2" y="-2708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33958 -0.57986 " pathEditMode="relative" rAng="0" ptsTypes="AA">
                                      <p:cBhvr>
                                        <p:cTn id="153" dur="7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9005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7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41736 -0.34005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17014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65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65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6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65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2730278161_1077d3a4a7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94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457200" y="61722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Trường PTTH Hai Bà Trưng</a:t>
            </a:r>
          </a:p>
        </p:txBody>
      </p:sp>
    </p:spTree>
    <p:extLst>
      <p:ext uri="{BB962C8B-B14F-4D97-AF65-F5344CB8AC3E}">
        <p14:creationId xmlns:p14="http://schemas.microsoft.com/office/powerpoint/2010/main" val="3344536411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luy lau-ha b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060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533400" y="4572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Thành Luy Lâu (Thuận Thành, Bắc Ninh)</a:t>
            </a:r>
          </a:p>
        </p:txBody>
      </p:sp>
    </p:spTree>
    <p:extLst>
      <p:ext uri="{BB962C8B-B14F-4D97-AF65-F5344CB8AC3E}">
        <p14:creationId xmlns:p14="http://schemas.microsoft.com/office/powerpoint/2010/main" val="1454784045"/>
      </p:ext>
    </p:extLst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3" name="Picture 5" descr="oc 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2326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76200" y="38100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Một số hình ảnh lễ hội Hai Bà Trưng</a:t>
            </a:r>
          </a:p>
        </p:txBody>
      </p:sp>
    </p:spTree>
    <p:extLst>
      <p:ext uri="{BB962C8B-B14F-4D97-AF65-F5344CB8AC3E}">
        <p14:creationId xmlns:p14="http://schemas.microsoft.com/office/powerpoint/2010/main" val="1073342564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aiBaTrung-Mattpowellu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01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57200" y="61722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Phố Hai Bà Trưng ở Hà Nội</a:t>
            </a:r>
          </a:p>
        </p:txBody>
      </p:sp>
    </p:spTree>
    <p:extLst>
      <p:ext uri="{BB962C8B-B14F-4D97-AF65-F5344CB8AC3E}">
        <p14:creationId xmlns:p14="http://schemas.microsoft.com/office/powerpoint/2010/main" val="96697492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DSCN0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01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57200" y="61722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Ủy ban nhân dân Quận Hai Bà Trưng</a:t>
            </a:r>
            <a:r>
              <a:rPr lang="en-US" altLang="en-US" sz="2400">
                <a:latin typeface=".VnTime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368389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"/>
            <a:ext cx="9144000" cy="6771939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66900" y="1905000"/>
            <a:ext cx="7086600" cy="3508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hận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khắp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kỷ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73941" y="990600"/>
            <a:ext cx="16764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i="1" dirty="0" err="1">
                <a:solidFill>
                  <a:srgbClr val="A50021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200" b="1" i="1" dirty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A50021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200" i="1" dirty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09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9816" y="16383"/>
            <a:ext cx="9153815" cy="76549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1: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Khởi nghĩa Bà Triệu vào năm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284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87015" y="2462988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vi-VN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428</a:t>
            </a:r>
            <a:endParaRPr lang="vi-VN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81533" y="247806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842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248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879"/>
            <a:ext cx="9143999" cy="124925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vi-VN" sz="3600" dirty="0">
                <a:cs typeface="Arial" pitchFamily="34" charset="0"/>
              </a:rPr>
              <a:t>Khởi nghĩa </a:t>
            </a:r>
            <a:r>
              <a:rPr lang="vi-VN" sz="3600" dirty="0" smtClean="0">
                <a:cs typeface="Arial" pitchFamily="34" charset="0"/>
              </a:rPr>
              <a:t>Lý Bí vào </a:t>
            </a:r>
            <a:r>
              <a:rPr lang="vi-VN" sz="3600" dirty="0">
                <a:cs typeface="Arial" pitchFamily="34" charset="0"/>
              </a:rPr>
              <a:t>năm: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941611" y="1453668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 425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469523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</a:t>
            </a:r>
            <a:r>
              <a:rPr lang="it-IT" sz="2000" b="1" dirty="0" smtClean="0">
                <a:solidFill>
                  <a:srgbClr val="FFFF00"/>
                </a:solidFill>
              </a:rPr>
              <a:t>.</a:t>
            </a:r>
            <a:r>
              <a:rPr lang="vi-VN" sz="2000" b="1" dirty="0" smtClean="0">
                <a:solidFill>
                  <a:srgbClr val="FFFF00"/>
                </a:solidFill>
              </a:rPr>
              <a:t> 452</a:t>
            </a:r>
            <a:r>
              <a:rPr lang="it-IT" sz="2000" b="1" dirty="0" smtClean="0">
                <a:solidFill>
                  <a:srgbClr val="FFFF00"/>
                </a:solidFill>
              </a:rPr>
              <a:t> 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018885" y="2499677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vi-VN" b="1" dirty="0">
                <a:solidFill>
                  <a:srgbClr val="FFFF00"/>
                </a:solidFill>
                <a:latin typeface="+mj-lt"/>
              </a:rPr>
              <a:t>C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.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542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lowchart: Terminator 16"/>
          <p:cNvSpPr/>
          <p:nvPr>
            <p:custDataLst>
              <p:tags r:id="rId4"/>
            </p:custDataLst>
          </p:nvPr>
        </p:nvSpPr>
        <p:spPr>
          <a:xfrm>
            <a:off x="5246532" y="151247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vi-VN" sz="2000" b="1" dirty="0">
                <a:solidFill>
                  <a:srgbClr val="FFFF00"/>
                </a:solidFill>
              </a:rPr>
              <a:t>B</a:t>
            </a:r>
            <a:r>
              <a:rPr lang="it-IT" sz="2000" b="1" dirty="0" smtClean="0">
                <a:solidFill>
                  <a:srgbClr val="FFFF00"/>
                </a:solidFill>
              </a:rPr>
              <a:t>. </a:t>
            </a:r>
            <a:r>
              <a:rPr lang="vi-VN" sz="2000" b="1" dirty="0" smtClean="0">
                <a:solidFill>
                  <a:srgbClr val="FFFF00"/>
                </a:solidFill>
              </a:rPr>
              <a:t>254</a:t>
            </a:r>
            <a:endParaRPr lang="vi-VN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19773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vi-VN" sz="3200" dirty="0">
                <a:cs typeface="Arial" pitchFamily="34" charset="0"/>
              </a:rPr>
              <a:t>Khởi nghĩa </a:t>
            </a:r>
            <a:r>
              <a:rPr lang="vi-VN" sz="3200" dirty="0" smtClean="0">
                <a:cs typeface="Arial" pitchFamily="34" charset="0"/>
              </a:rPr>
              <a:t>Triệu Quang Phục </a:t>
            </a:r>
            <a:r>
              <a:rPr lang="vi-VN" sz="3200" dirty="0">
                <a:cs typeface="Arial" pitchFamily="34" charset="0"/>
              </a:rPr>
              <a:t>vào năm: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69625" y="1525509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55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42595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D. </a:t>
            </a:r>
            <a:r>
              <a:rPr lang="vi-VN" sz="2000" b="1" dirty="0" smtClean="0">
                <a:solidFill>
                  <a:srgbClr val="FFFF00"/>
                </a:solidFill>
              </a:rPr>
              <a:t>550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69625" y="2398311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50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26290" y="1501618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505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1333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vi-VN" sz="3600" dirty="0">
                <a:cs typeface="Arial" pitchFamily="34" charset="0"/>
              </a:rPr>
              <a:t>Khởi nghĩa </a:t>
            </a:r>
            <a:r>
              <a:rPr lang="vi-VN" sz="3600" dirty="0" smtClean="0">
                <a:cs typeface="Arial" pitchFamily="34" charset="0"/>
              </a:rPr>
              <a:t>Mai Thúc Loan vào </a:t>
            </a:r>
            <a:r>
              <a:rPr lang="vi-VN" sz="3600" dirty="0">
                <a:cs typeface="Arial" pitchFamily="34" charset="0"/>
              </a:rPr>
              <a:t>năm: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.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 272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 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</a:t>
            </a:r>
            <a:r>
              <a:rPr lang="it-IT" sz="2000" b="1" dirty="0" smtClean="0">
                <a:solidFill>
                  <a:srgbClr val="FFFF00"/>
                </a:solidFill>
              </a:rPr>
              <a:t>.</a:t>
            </a:r>
            <a:r>
              <a:rPr lang="vi-VN" sz="2000" b="1" dirty="0" smtClean="0">
                <a:solidFill>
                  <a:srgbClr val="FFFF00"/>
                </a:solidFill>
              </a:rPr>
              <a:t> 702</a:t>
            </a:r>
            <a:r>
              <a:rPr lang="it-IT" sz="2000" b="1" dirty="0" smtClean="0">
                <a:solidFill>
                  <a:srgbClr val="FFFF00"/>
                </a:solidFill>
              </a:rPr>
              <a:t> 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30018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227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722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8788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vi-VN" sz="3600" dirty="0">
                <a:cs typeface="Arial" pitchFamily="34" charset="0"/>
              </a:rPr>
              <a:t>Khởi nghĩa </a:t>
            </a:r>
            <a:r>
              <a:rPr lang="vi-VN" sz="3600" dirty="0" smtClean="0">
                <a:cs typeface="Arial" pitchFamily="34" charset="0"/>
              </a:rPr>
              <a:t>Phùng Hưng vào </a:t>
            </a:r>
            <a:r>
              <a:rPr lang="vi-VN" sz="3600" dirty="0">
                <a:cs typeface="Arial" pitchFamily="34" charset="0"/>
              </a:rPr>
              <a:t>năm: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941611" y="1409038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766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06822" y="2286273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D. </a:t>
            </a:r>
            <a:r>
              <a:rPr lang="vi-VN" sz="2000" b="1" dirty="0" smtClean="0">
                <a:solidFill>
                  <a:srgbClr val="FFFF00"/>
                </a:solidFill>
              </a:rPr>
              <a:t>767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018885" y="2316427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667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419104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vi-VN" b="1" dirty="0" smtClean="0">
                <a:solidFill>
                  <a:srgbClr val="FFFF00"/>
                </a:solidFill>
                <a:latin typeface="+mj-lt"/>
              </a:rPr>
              <a:t>676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ngvuongzt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r="12474" b="26015"/>
          <a:stretch>
            <a:fillRect/>
          </a:stretch>
        </p:blipFill>
        <p:spPr bwMode="auto">
          <a:xfrm>
            <a:off x="398034" y="258184"/>
            <a:ext cx="8358692" cy="619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82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3968</TotalTime>
  <Words>1138</Words>
  <Application>Microsoft Office PowerPoint</Application>
  <PresentationFormat>On-screen Show (4:3)</PresentationFormat>
  <Paragraphs>123</Paragraphs>
  <Slides>35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Calibri</vt:lpstr>
      <vt:lpstr>Times New Roman</vt:lpstr>
      <vt:lpstr>HP001 Kieu 5H</vt:lpstr>
      <vt:lpstr>Arial</vt:lpstr>
      <vt:lpstr>.VnTime</vt:lpstr>
      <vt:lpstr>OpenSans</vt:lpstr>
      <vt:lpstr>Champion Script</vt:lpstr>
      <vt:lpstr>Britannic Bold</vt:lpstr>
      <vt:lpstr>Tahoma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 8.1 Version 2</cp:lastModifiedBy>
  <cp:revision>103</cp:revision>
  <dcterms:created xsi:type="dcterms:W3CDTF">2018-01-17T20:15:41Z</dcterms:created>
  <dcterms:modified xsi:type="dcterms:W3CDTF">2021-10-05T10:15:51Z</dcterms:modified>
</cp:coreProperties>
</file>