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98" r:id="rId2"/>
    <p:sldId id="279" r:id="rId3"/>
    <p:sldId id="304" r:id="rId4"/>
    <p:sldId id="296" r:id="rId5"/>
    <p:sldId id="297" r:id="rId6"/>
    <p:sldId id="256" r:id="rId7"/>
    <p:sldId id="303" r:id="rId8"/>
    <p:sldId id="299" r:id="rId9"/>
    <p:sldId id="260" r:id="rId10"/>
    <p:sldId id="262" r:id="rId11"/>
    <p:sldId id="302" r:id="rId12"/>
    <p:sldId id="284" r:id="rId13"/>
    <p:sldId id="285" r:id="rId14"/>
    <p:sldId id="286" r:id="rId15"/>
    <p:sldId id="288" r:id="rId16"/>
    <p:sldId id="306" r:id="rId17"/>
    <p:sldId id="305" r:id="rId18"/>
    <p:sldId id="263" r:id="rId19"/>
    <p:sldId id="264" r:id="rId20"/>
    <p:sldId id="300" r:id="rId21"/>
    <p:sldId id="294" r:id="rId22"/>
    <p:sldId id="259" r:id="rId23"/>
    <p:sldId id="307" r:id="rId24"/>
    <p:sldId id="268" r:id="rId25"/>
    <p:sldId id="308" r:id="rId26"/>
    <p:sldId id="309" r:id="rId27"/>
    <p:sldId id="310" r:id="rId28"/>
    <p:sldId id="291" r:id="rId29"/>
    <p:sldId id="271" r:id="rId30"/>
  </p:sldIdLst>
  <p:sldSz cx="12192000" cy="6858000"/>
  <p:notesSz cx="6858000" cy="9144000"/>
  <p:embeddedFontLst>
    <p:embeddedFont>
      <p:font typeface="等线" panose="02010600030101010101" pitchFamily="2" charset="-122"/>
      <p:regular r:id="rId32"/>
    </p:embeddedFont>
    <p:embeddedFont>
      <p:font typeface="等线 Light" panose="02010600030101010101" pitchFamily="2" charset="-122"/>
      <p:regular r:id="rId33"/>
    </p:embeddedFont>
    <p:embeddedFont>
      <p:font typeface="#9Slide03 Bebas Neue Bold" panose="020B0606020202050201" pitchFamily="34" charset="0"/>
      <p:bold r:id="rId34"/>
    </p:embeddedFont>
    <p:embeddedFont>
      <p:font typeface="#9Slide03 BoosterNextFYBlack" panose="02000A03000000020004" pitchFamily="2" charset="0"/>
      <p:regular r:id="rId35"/>
    </p:embeddedFont>
    <p:embeddedFont>
      <p:font typeface="#9Slide03 BoosterNextFYThin" panose="02000203000000020004" pitchFamily="2" charset="0"/>
      <p:regular r:id="rId36"/>
    </p:embeddedFont>
    <p:embeddedFont>
      <p:font typeface="#9Slide03 Cabin" panose="00000500000000000000" pitchFamily="2" charset="0"/>
      <p:regular r:id="rId37"/>
    </p:embeddedFont>
    <p:embeddedFont>
      <p:font typeface="#9Slide03 Cabin Condensed" panose="00000506000000000000" pitchFamily="2" charset="0"/>
      <p:regular r:id="rId38"/>
    </p:embeddedFont>
    <p:embeddedFont>
      <p:font typeface="#9Slide03 Cabin Condensed Bold" panose="00000806000000000000" pitchFamily="2" charset="0"/>
      <p:bold r:id="rId39"/>
    </p:embeddedFont>
    <p:embeddedFont>
      <p:font typeface="#9Slide03 IcielNovecento sans E" panose="00000900000000000000" pitchFamily="2" charset="0"/>
      <p:bold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2" userDrawn="1">
          <p15:clr>
            <a:srgbClr val="A4A3A4"/>
          </p15:clr>
        </p15:guide>
        <p15:guide id="2" pos="360" userDrawn="1">
          <p15:clr>
            <a:srgbClr val="A4A3A4"/>
          </p15:clr>
        </p15:guide>
        <p15:guide id="3" pos="7296" userDrawn="1">
          <p15:clr>
            <a:srgbClr val="A4A3A4"/>
          </p15:clr>
        </p15:guide>
        <p15:guide id="4" orient="horz" pos="4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723E"/>
    <a:srgbClr val="449AA3"/>
    <a:srgbClr val="C472AB"/>
    <a:srgbClr val="7BCCEF"/>
    <a:srgbClr val="F198BE"/>
    <a:srgbClr val="FDD363"/>
    <a:srgbClr val="89D0E5"/>
    <a:srgbClr val="99F5CB"/>
    <a:srgbClr val="3E63AB"/>
    <a:srgbClr val="7E02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93555" autoAdjust="0"/>
  </p:normalViewPr>
  <p:slideViewPr>
    <p:cSldViewPr snapToGrid="0">
      <p:cViewPr varScale="1">
        <p:scale>
          <a:sx n="83" d="100"/>
          <a:sy n="83" d="100"/>
        </p:scale>
        <p:origin x="542" y="67"/>
      </p:cViewPr>
      <p:guideLst>
        <p:guide orient="horz" pos="3912"/>
        <p:guide pos="360"/>
        <p:guide pos="7296"/>
        <p:guide orient="horz" pos="432"/>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7D5171-1AD7-4BD4-A3C0-CC8C8793AA51}" type="datetimeFigureOut">
              <a:rPr lang="zh-CN" altLang="en-US" smtClean="0"/>
              <a:t>2021/9/29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2E1254-E152-4313-931F-707CAF15CF1D}" type="slidenum">
              <a:rPr lang="zh-CN" altLang="en-US" smtClean="0"/>
              <a:t>‹#›</a:t>
            </a:fld>
            <a:endParaRPr lang="zh-CN" altLang="en-US"/>
          </a:p>
        </p:txBody>
      </p:sp>
    </p:spTree>
    <p:extLst>
      <p:ext uri="{BB962C8B-B14F-4D97-AF65-F5344CB8AC3E}">
        <p14:creationId xmlns:p14="http://schemas.microsoft.com/office/powerpoint/2010/main" val="3596896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a:t>
            </a:fld>
            <a:endParaRPr lang="zh-CN" altLang="en-US"/>
          </a:p>
        </p:txBody>
      </p:sp>
    </p:spTree>
    <p:extLst>
      <p:ext uri="{BB962C8B-B14F-4D97-AF65-F5344CB8AC3E}">
        <p14:creationId xmlns:p14="http://schemas.microsoft.com/office/powerpoint/2010/main" val="282402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14</a:t>
            </a:fld>
            <a:endParaRPr lang="zh-CN" altLang="en-US"/>
          </a:p>
        </p:txBody>
      </p:sp>
    </p:spTree>
    <p:extLst>
      <p:ext uri="{BB962C8B-B14F-4D97-AF65-F5344CB8AC3E}">
        <p14:creationId xmlns:p14="http://schemas.microsoft.com/office/powerpoint/2010/main" val="1724132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16</a:t>
            </a:fld>
            <a:endParaRPr lang="zh-CN" altLang="en-US"/>
          </a:p>
        </p:txBody>
      </p:sp>
    </p:spTree>
    <p:extLst>
      <p:ext uri="{BB962C8B-B14F-4D97-AF65-F5344CB8AC3E}">
        <p14:creationId xmlns:p14="http://schemas.microsoft.com/office/powerpoint/2010/main" val="3792802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18</a:t>
            </a:fld>
            <a:endParaRPr lang="zh-CN" altLang="en-US"/>
          </a:p>
        </p:txBody>
      </p:sp>
    </p:spTree>
    <p:extLst>
      <p:ext uri="{BB962C8B-B14F-4D97-AF65-F5344CB8AC3E}">
        <p14:creationId xmlns:p14="http://schemas.microsoft.com/office/powerpoint/2010/main" val="1741954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19</a:t>
            </a:fld>
            <a:endParaRPr lang="zh-CN" altLang="en-US"/>
          </a:p>
        </p:txBody>
      </p:sp>
    </p:spTree>
    <p:extLst>
      <p:ext uri="{BB962C8B-B14F-4D97-AF65-F5344CB8AC3E}">
        <p14:creationId xmlns:p14="http://schemas.microsoft.com/office/powerpoint/2010/main" val="2327353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21</a:t>
            </a:fld>
            <a:endParaRPr lang="zh-CN" altLang="en-US"/>
          </a:p>
        </p:txBody>
      </p:sp>
    </p:spTree>
    <p:extLst>
      <p:ext uri="{BB962C8B-B14F-4D97-AF65-F5344CB8AC3E}">
        <p14:creationId xmlns:p14="http://schemas.microsoft.com/office/powerpoint/2010/main" val="1710129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22</a:t>
            </a:fld>
            <a:endParaRPr lang="zh-CN" altLang="en-US"/>
          </a:p>
        </p:txBody>
      </p:sp>
    </p:spTree>
    <p:extLst>
      <p:ext uri="{BB962C8B-B14F-4D97-AF65-F5344CB8AC3E}">
        <p14:creationId xmlns:p14="http://schemas.microsoft.com/office/powerpoint/2010/main" val="1376065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24</a:t>
            </a:fld>
            <a:endParaRPr lang="zh-CN" altLang="en-US"/>
          </a:p>
        </p:txBody>
      </p:sp>
    </p:spTree>
    <p:extLst>
      <p:ext uri="{BB962C8B-B14F-4D97-AF65-F5344CB8AC3E}">
        <p14:creationId xmlns:p14="http://schemas.microsoft.com/office/powerpoint/2010/main" val="3467637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26</a:t>
            </a:fld>
            <a:endParaRPr lang="zh-CN" altLang="en-US"/>
          </a:p>
        </p:txBody>
      </p:sp>
    </p:spTree>
    <p:extLst>
      <p:ext uri="{BB962C8B-B14F-4D97-AF65-F5344CB8AC3E}">
        <p14:creationId xmlns:p14="http://schemas.microsoft.com/office/powerpoint/2010/main" val="2955541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27</a:t>
            </a:fld>
            <a:endParaRPr lang="zh-CN" altLang="en-US"/>
          </a:p>
        </p:txBody>
      </p:sp>
    </p:spTree>
    <p:extLst>
      <p:ext uri="{BB962C8B-B14F-4D97-AF65-F5344CB8AC3E}">
        <p14:creationId xmlns:p14="http://schemas.microsoft.com/office/powerpoint/2010/main" val="1286024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28</a:t>
            </a:fld>
            <a:endParaRPr lang="zh-CN" altLang="en-US"/>
          </a:p>
        </p:txBody>
      </p:sp>
    </p:spTree>
    <p:extLst>
      <p:ext uri="{BB962C8B-B14F-4D97-AF65-F5344CB8AC3E}">
        <p14:creationId xmlns:p14="http://schemas.microsoft.com/office/powerpoint/2010/main" val="4265055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4</a:t>
            </a:fld>
            <a:endParaRPr lang="zh-CN" altLang="en-US"/>
          </a:p>
        </p:txBody>
      </p:sp>
    </p:spTree>
    <p:extLst>
      <p:ext uri="{BB962C8B-B14F-4D97-AF65-F5344CB8AC3E}">
        <p14:creationId xmlns:p14="http://schemas.microsoft.com/office/powerpoint/2010/main" val="1648407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29</a:t>
            </a:fld>
            <a:endParaRPr lang="zh-CN" altLang="en-US"/>
          </a:p>
        </p:txBody>
      </p:sp>
    </p:spTree>
    <p:extLst>
      <p:ext uri="{BB962C8B-B14F-4D97-AF65-F5344CB8AC3E}">
        <p14:creationId xmlns:p14="http://schemas.microsoft.com/office/powerpoint/2010/main" val="3633260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5</a:t>
            </a:fld>
            <a:endParaRPr lang="zh-CN" altLang="en-US"/>
          </a:p>
        </p:txBody>
      </p:sp>
    </p:spTree>
    <p:extLst>
      <p:ext uri="{BB962C8B-B14F-4D97-AF65-F5344CB8AC3E}">
        <p14:creationId xmlns:p14="http://schemas.microsoft.com/office/powerpoint/2010/main" val="312278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6</a:t>
            </a:fld>
            <a:endParaRPr lang="zh-CN" altLang="en-US"/>
          </a:p>
        </p:txBody>
      </p:sp>
    </p:spTree>
    <p:extLst>
      <p:ext uri="{BB962C8B-B14F-4D97-AF65-F5344CB8AC3E}">
        <p14:creationId xmlns:p14="http://schemas.microsoft.com/office/powerpoint/2010/main" val="2709365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9</a:t>
            </a:fld>
            <a:endParaRPr lang="zh-CN" altLang="en-US"/>
          </a:p>
        </p:txBody>
      </p:sp>
    </p:spTree>
    <p:extLst>
      <p:ext uri="{BB962C8B-B14F-4D97-AF65-F5344CB8AC3E}">
        <p14:creationId xmlns:p14="http://schemas.microsoft.com/office/powerpoint/2010/main" val="1078182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10</a:t>
            </a:fld>
            <a:endParaRPr lang="zh-CN" altLang="en-US"/>
          </a:p>
        </p:txBody>
      </p:sp>
    </p:spTree>
    <p:extLst>
      <p:ext uri="{BB962C8B-B14F-4D97-AF65-F5344CB8AC3E}">
        <p14:creationId xmlns:p14="http://schemas.microsoft.com/office/powerpoint/2010/main" val="2006330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11</a:t>
            </a:fld>
            <a:endParaRPr lang="zh-CN" altLang="en-US"/>
          </a:p>
        </p:txBody>
      </p:sp>
    </p:spTree>
    <p:extLst>
      <p:ext uri="{BB962C8B-B14F-4D97-AF65-F5344CB8AC3E}">
        <p14:creationId xmlns:p14="http://schemas.microsoft.com/office/powerpoint/2010/main" val="1951070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12</a:t>
            </a:fld>
            <a:endParaRPr lang="zh-CN" altLang="en-US"/>
          </a:p>
        </p:txBody>
      </p:sp>
    </p:spTree>
    <p:extLst>
      <p:ext uri="{BB962C8B-B14F-4D97-AF65-F5344CB8AC3E}">
        <p14:creationId xmlns:p14="http://schemas.microsoft.com/office/powerpoint/2010/main" val="85740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13</a:t>
            </a:fld>
            <a:endParaRPr lang="zh-CN" altLang="en-US"/>
          </a:p>
        </p:txBody>
      </p:sp>
    </p:spTree>
    <p:extLst>
      <p:ext uri="{BB962C8B-B14F-4D97-AF65-F5344CB8AC3E}">
        <p14:creationId xmlns:p14="http://schemas.microsoft.com/office/powerpoint/2010/main" val="1811487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E9676DE-0F84-429D-A55D-0966ECC633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412763496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61CE6A-3BA9-493B-91C0-B0D8979899B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D1DBF0-F9C7-4910-BECF-C9EFFC54872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2ACF99-D253-4A5A-A566-9C46955440F8}"/>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2021/9/29</a:t>
            </a:fld>
            <a:endParaRPr lang="zh-CN" altLang="en-US"/>
          </a:p>
        </p:txBody>
      </p:sp>
      <p:sp>
        <p:nvSpPr>
          <p:cNvPr id="5" name="页脚占位符 4">
            <a:extLst>
              <a:ext uri="{FF2B5EF4-FFF2-40B4-BE49-F238E27FC236}">
                <a16:creationId xmlns:a16="http://schemas.microsoft.com/office/drawing/2014/main" id="{194D43C0-EC67-49BF-AB2C-90B388B8D3D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B56EDDA-A97D-41CF-ADEE-E28571AD254C}"/>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26542531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557388F-CF82-47B7-A763-4F135341C04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1ADDFB8-BE71-41DB-8502-241B809C05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A356436-987E-4657-8E39-62EC0331BC9E}"/>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2021/9/29</a:t>
            </a:fld>
            <a:endParaRPr lang="zh-CN" altLang="en-US"/>
          </a:p>
        </p:txBody>
      </p:sp>
      <p:sp>
        <p:nvSpPr>
          <p:cNvPr id="5" name="页脚占位符 4">
            <a:extLst>
              <a:ext uri="{FF2B5EF4-FFF2-40B4-BE49-F238E27FC236}">
                <a16:creationId xmlns:a16="http://schemas.microsoft.com/office/drawing/2014/main" id="{63CF582A-44D2-44B9-B111-F72CF76C9EF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5BECDEB-5D4F-4134-B032-C624646A2CBD}"/>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427532495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D9D9F3-1AB9-4587-9064-7C0E3BCA9B3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6AA8241-DD66-40FF-ABD8-04A088650FE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8D11776-1C25-4961-A3EC-58C1365B3678}"/>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2021/9/29</a:t>
            </a:fld>
            <a:endParaRPr lang="zh-CN" altLang="en-US"/>
          </a:p>
        </p:txBody>
      </p:sp>
      <p:sp>
        <p:nvSpPr>
          <p:cNvPr id="5" name="页脚占位符 4">
            <a:extLst>
              <a:ext uri="{FF2B5EF4-FFF2-40B4-BE49-F238E27FC236}">
                <a16:creationId xmlns:a16="http://schemas.microsoft.com/office/drawing/2014/main" id="{051E1E14-13AA-4F7D-A3B4-FE27DFD94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B755FA4-F1A9-4DB4-A187-41AF0CBD7CE6}"/>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0709123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2F5D92-354B-49A9-8E02-49E9B7CFEA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148CF53-EB00-4C1B-B471-6FD68A2C53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2D54EA7-35AD-4D76-A1F1-AB65A168199D}"/>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2021/9/29</a:t>
            </a:fld>
            <a:endParaRPr lang="zh-CN" altLang="en-US"/>
          </a:p>
        </p:txBody>
      </p:sp>
      <p:sp>
        <p:nvSpPr>
          <p:cNvPr id="5" name="页脚占位符 4">
            <a:extLst>
              <a:ext uri="{FF2B5EF4-FFF2-40B4-BE49-F238E27FC236}">
                <a16:creationId xmlns:a16="http://schemas.microsoft.com/office/drawing/2014/main" id="{EA227116-07AD-4483-9DA5-18B3B755A4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E9C4355-8636-4325-8D23-693DDD2C04DC}"/>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00906720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65DB9E-92EE-434C-ADD1-7C33EB0D4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E9B675-63BD-4B29-A354-2359BBA42893}"/>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1732C4-B34F-46C0-8AC9-364451399F42}"/>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377CE6F-68A2-4331-9126-316E6F24C7D7}"/>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2021/9/29</a:t>
            </a:fld>
            <a:endParaRPr lang="zh-CN" altLang="en-US"/>
          </a:p>
        </p:txBody>
      </p:sp>
      <p:sp>
        <p:nvSpPr>
          <p:cNvPr id="6" name="页脚占位符 5">
            <a:extLst>
              <a:ext uri="{FF2B5EF4-FFF2-40B4-BE49-F238E27FC236}">
                <a16:creationId xmlns:a16="http://schemas.microsoft.com/office/drawing/2014/main" id="{738E8390-D81A-4D78-A808-71D97823C3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2B33113-AAA3-45FC-B924-BEE98BA54AE0}"/>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028153603"/>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8E2FDC-043D-4AEB-BD1A-2EF65407893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6532E12-91A5-4785-A513-01558623EF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A52641A-1CBD-4613-A26D-8D2E941337CC}"/>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8D7B830-D722-42AB-A410-E9AD167FD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38AE78E-EB09-42A3-8D4B-AF4BF6A6A00C}"/>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10CFF65-DD0C-4605-93A0-9E3B8DC87ED7}"/>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2021/9/29</a:t>
            </a:fld>
            <a:endParaRPr lang="zh-CN" altLang="en-US"/>
          </a:p>
        </p:txBody>
      </p:sp>
      <p:sp>
        <p:nvSpPr>
          <p:cNvPr id="8" name="页脚占位符 7">
            <a:extLst>
              <a:ext uri="{FF2B5EF4-FFF2-40B4-BE49-F238E27FC236}">
                <a16:creationId xmlns:a16="http://schemas.microsoft.com/office/drawing/2014/main" id="{3D3F81E9-D57E-402D-8A58-A3918774B6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4E1EA48-77AE-44D1-A645-D17535F25720}"/>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1661950838"/>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213CB9-6CAA-4F42-BC61-318404DD28A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896DD28-DB39-4ED4-8D98-E2FEF658C425}"/>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2021/9/29</a:t>
            </a:fld>
            <a:endParaRPr lang="zh-CN" altLang="en-US"/>
          </a:p>
        </p:txBody>
      </p:sp>
      <p:sp>
        <p:nvSpPr>
          <p:cNvPr id="4" name="页脚占位符 3">
            <a:extLst>
              <a:ext uri="{FF2B5EF4-FFF2-40B4-BE49-F238E27FC236}">
                <a16:creationId xmlns:a16="http://schemas.microsoft.com/office/drawing/2014/main" id="{F9E92D81-14A0-419A-97F7-38634AAB2B6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F327743-A292-4697-B403-908BA7473B36}"/>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86409703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394C41-B395-486F-80BC-DA4CB6BF736D}"/>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2021/9/29</a:t>
            </a:fld>
            <a:endParaRPr lang="zh-CN" altLang="en-US"/>
          </a:p>
        </p:txBody>
      </p:sp>
      <p:sp>
        <p:nvSpPr>
          <p:cNvPr id="3" name="页脚占位符 2">
            <a:extLst>
              <a:ext uri="{FF2B5EF4-FFF2-40B4-BE49-F238E27FC236}">
                <a16:creationId xmlns:a16="http://schemas.microsoft.com/office/drawing/2014/main" id="{6BCCDFE5-5108-4C37-A772-6CEB0EA60D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977AC4F-24AE-4134-B718-3C225C10B915}"/>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41737314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7C9872-6D6A-4BAD-B4F4-5CDADB7070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F61F0F4-7A5F-4D9A-AB3F-57EA734261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E10F2B3-BED4-4FAB-9287-A6EE26FA630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46A0B3C-485F-4A01-9B43-E313613F3D0F}"/>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2021/9/29</a:t>
            </a:fld>
            <a:endParaRPr lang="zh-CN" altLang="en-US"/>
          </a:p>
        </p:txBody>
      </p:sp>
      <p:sp>
        <p:nvSpPr>
          <p:cNvPr id="6" name="页脚占位符 5">
            <a:extLst>
              <a:ext uri="{FF2B5EF4-FFF2-40B4-BE49-F238E27FC236}">
                <a16:creationId xmlns:a16="http://schemas.microsoft.com/office/drawing/2014/main" id="{552F02B3-0280-4429-BC34-4347BF45DC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57A9371-3FFC-4041-9B23-268A54E23788}"/>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89233449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297A95-9109-406E-8399-E0C735A64E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179B111-C2BE-4FB3-9325-50E8162AF5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5368DA-67FA-406D-A1D9-F40C0223FA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3DA37FB-0E50-4272-AF4B-3F625758D7E3}"/>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2021/9/29</a:t>
            </a:fld>
            <a:endParaRPr lang="zh-CN" altLang="en-US"/>
          </a:p>
        </p:txBody>
      </p:sp>
      <p:sp>
        <p:nvSpPr>
          <p:cNvPr id="6" name="页脚占位符 5">
            <a:extLst>
              <a:ext uri="{FF2B5EF4-FFF2-40B4-BE49-F238E27FC236}">
                <a16:creationId xmlns:a16="http://schemas.microsoft.com/office/drawing/2014/main" id="{3FFC74F2-9757-40AE-9722-DFCA89B1ED1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85A7F64-7707-402C-8B8E-1429432B61BF}"/>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692803498"/>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11573080" y="6488668"/>
            <a:ext cx="531428" cy="276999"/>
          </a:xfrm>
          <a:prstGeom prst="rect">
            <a:avLst/>
          </a:prstGeom>
          <a:noFill/>
        </p:spPr>
        <p:txBody>
          <a:bodyPr wrap="none" lIns="91440" tIns="45720" rIns="91440" bIns="45720">
            <a:spAutoFit/>
          </a:bodyPr>
          <a:lstStyle/>
          <a:p>
            <a:pPr algn="ctr"/>
            <a:r>
              <a:rPr lang="en-US" sz="1200" b="0" cap="none" spc="0">
                <a:ln w="0"/>
                <a:solidFill>
                  <a:srgbClr val="33B764"/>
                </a:solidFill>
                <a:effectLst>
                  <a:outerShdw blurRad="38100" dist="19050" dir="2700000" algn="tl" rotWithShape="0">
                    <a:schemeClr val="dk1">
                      <a:alpha val="40000"/>
                    </a:schemeClr>
                  </a:outerShdw>
                </a:effectLst>
                <a:latin typeface="UTM Soraya" panose="02040603050506020204" pitchFamily="18" charset="0"/>
                <a:cs typeface="Times New Roman" panose="02020603050405020304" pitchFamily="18" charset="0"/>
              </a:rPr>
              <a:t>KTUTS</a:t>
            </a:r>
          </a:p>
        </p:txBody>
      </p:sp>
    </p:spTree>
    <p:extLst>
      <p:ext uri="{BB962C8B-B14F-4D97-AF65-F5344CB8AC3E}">
        <p14:creationId xmlns:p14="http://schemas.microsoft.com/office/powerpoint/2010/main" val="573268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emf"/><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1.emf"/></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2.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emf"/><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notesSlide" Target="../notesSlides/notesSlide16.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35.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35.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emf"/><Relationship Id="rId5" Type="http://schemas.openxmlformats.org/officeDocument/2006/relationships/image" Target="../media/image1.pn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emf"/><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14" name="Group 13">
            <a:extLst>
              <a:ext uri="{FF2B5EF4-FFF2-40B4-BE49-F238E27FC236}">
                <a16:creationId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id="{67393BD0-5D16-4869-944E-1168F4A6212E}"/>
              </a:ext>
            </a:extLst>
          </p:cNvPr>
          <p:cNvSpPr txBox="1"/>
          <p:nvPr/>
        </p:nvSpPr>
        <p:spPr>
          <a:xfrm>
            <a:off x="1999924" y="2519644"/>
            <a:ext cx="9526594" cy="1446550"/>
          </a:xfrm>
          <a:prstGeom prst="rect">
            <a:avLst/>
          </a:prstGeom>
          <a:noFill/>
          <a:ln w="57150">
            <a:solidFill>
              <a:srgbClr val="33B764"/>
            </a:solidFill>
            <a:prstDash val="lgDash"/>
          </a:ln>
        </p:spPr>
        <p:txBody>
          <a:bodyPr wrap="square" rtlCol="0">
            <a:spAutoFit/>
            <a:scene3d>
              <a:camera prst="orthographicFront"/>
              <a:lightRig rig="threePt" dir="t"/>
            </a:scene3d>
            <a:sp3d extrusionH="57150">
              <a:bevelT h="25400" prst="softRound"/>
            </a:sp3d>
          </a:bodyPr>
          <a:lstStyle/>
          <a:p>
            <a:r>
              <a:rPr lang="en-US" altLang="zh-CN" sz="8800" dirty="0">
                <a:ln w="19050">
                  <a:noFill/>
                </a:ln>
                <a:solidFill>
                  <a:srgbClr val="E6E6E6"/>
                </a:solidFill>
                <a:effectLst>
                  <a:glow rad="495300">
                    <a:schemeClr val="accent2">
                      <a:satMod val="175000"/>
                      <a:alpha val="40000"/>
                    </a:schemeClr>
                  </a:glow>
                </a:effectLst>
                <a:latin typeface="#9Slide03 IcielNovecento sans E" panose="00000900000000000000" pitchFamily="2" charset="0"/>
                <a:ea typeface="inpin heiti" panose="00000500000000000000" pitchFamily="2" charset="-122"/>
                <a:sym typeface="inpin heiti" panose="00000500000000000000" pitchFamily="2" charset="-122"/>
              </a:rPr>
              <a:t>TRAO ĐỔI NHANH</a:t>
            </a:r>
            <a:endParaRPr lang="zh-CN" altLang="en-US" sz="8800" dirty="0">
              <a:ln w="19050">
                <a:noFill/>
              </a:ln>
              <a:solidFill>
                <a:srgbClr val="E6E6E6"/>
              </a:solidFill>
              <a:effectLst>
                <a:glow rad="495300">
                  <a:schemeClr val="accent2">
                    <a:satMod val="175000"/>
                    <a:alpha val="40000"/>
                  </a:schemeClr>
                </a:glow>
              </a:effectLst>
              <a:latin typeface="#9Slide03 IcielNovecento sans E" panose="00000900000000000000" pitchFamily="2" charset="0"/>
              <a:ea typeface="inpin heiti" panose="00000500000000000000" pitchFamily="2" charset="-122"/>
              <a:sym typeface="inpin heiti" panose="00000500000000000000" pitchFamily="2" charset="-122"/>
            </a:endParaRPr>
          </a:p>
        </p:txBody>
      </p:sp>
      <p:grpSp>
        <p:nvGrpSpPr>
          <p:cNvPr id="35" name="Group 34">
            <a:extLst>
              <a:ext uri="{FF2B5EF4-FFF2-40B4-BE49-F238E27FC236}">
                <a16:creationId xmlns:a16="http://schemas.microsoft.com/office/drawing/2014/main" id="{6C126F23-6E46-45B3-96BA-9AC7F1B02E45}"/>
              </a:ext>
            </a:extLst>
          </p:cNvPr>
          <p:cNvGrpSpPr>
            <a:grpSpLocks/>
          </p:cNvGrpSpPr>
          <p:nvPr/>
        </p:nvGrpSpPr>
        <p:grpSpPr bwMode="auto">
          <a:xfrm>
            <a:off x="254436" y="1952359"/>
            <a:ext cx="2388825" cy="1580840"/>
            <a:chOff x="0" y="0"/>
            <a:chExt cx="5983" cy="3960"/>
          </a:xfrm>
        </p:grpSpPr>
        <p:sp>
          <p:nvSpPr>
            <p:cNvPr id="36" name="Freeform: Shape 35">
              <a:extLst>
                <a:ext uri="{FF2B5EF4-FFF2-40B4-BE49-F238E27FC236}">
                  <a16:creationId xmlns:a16="http://schemas.microsoft.com/office/drawing/2014/main" id="{DF630AFF-451C-4ABD-AA22-0333DEE682F1}"/>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Shape 36">
              <a:extLst>
                <a:ext uri="{FF2B5EF4-FFF2-40B4-BE49-F238E27FC236}">
                  <a16:creationId xmlns:a16="http://schemas.microsoft.com/office/drawing/2014/main" id="{361258B3-5E0B-4A74-82BA-9F89189CC199}"/>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Shape 37">
              <a:extLst>
                <a:ext uri="{FF2B5EF4-FFF2-40B4-BE49-F238E27FC236}">
                  <a16:creationId xmlns:a16="http://schemas.microsoft.com/office/drawing/2014/main" id="{B532AE0E-8FD4-444B-A2C9-95318C06607B}"/>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Shape 38">
              <a:extLst>
                <a:ext uri="{FF2B5EF4-FFF2-40B4-BE49-F238E27FC236}">
                  <a16:creationId xmlns:a16="http://schemas.microsoft.com/office/drawing/2014/main" id="{EDCCCA18-2578-4C9E-82D7-2FA384F0F3DB}"/>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Tree>
    <p:extLst>
      <p:ext uri="{BB962C8B-B14F-4D97-AF65-F5344CB8AC3E}">
        <p14:creationId xmlns:p14="http://schemas.microsoft.com/office/powerpoint/2010/main" val="117104551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00" fill="hold"/>
                                        <p:tgtEl>
                                          <p:spTgt spid="19"/>
                                        </p:tgtEl>
                                        <p:attrNameLst>
                                          <p:attrName>ppt_x</p:attrName>
                                        </p:attrNameLst>
                                      </p:cBhvr>
                                      <p:tavLst>
                                        <p:tav tm="0">
                                          <p:val>
                                            <p:strVal val="0-#ppt_w/2"/>
                                          </p:val>
                                        </p:tav>
                                        <p:tav tm="100000">
                                          <p:val>
                                            <p:strVal val="#ppt_x"/>
                                          </p:val>
                                        </p:tav>
                                      </p:tavLst>
                                    </p:anim>
                                    <p:anim calcmode="lin" valueType="num">
                                      <p:cBhvr additive="base">
                                        <p:cTn id="8" dur="2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200" fill="hold"/>
                                        <p:tgtEl>
                                          <p:spTgt spid="14"/>
                                        </p:tgtEl>
                                        <p:attrNameLst>
                                          <p:attrName>ppt_x</p:attrName>
                                        </p:attrNameLst>
                                      </p:cBhvr>
                                      <p:tavLst>
                                        <p:tav tm="0">
                                          <p:val>
                                            <p:strVal val="0-#ppt_w/2"/>
                                          </p:val>
                                        </p:tav>
                                        <p:tav tm="100000">
                                          <p:val>
                                            <p:strVal val="#ppt_x"/>
                                          </p:val>
                                        </p:tav>
                                      </p:tavLst>
                                    </p:anim>
                                    <p:anim calcmode="lin" valueType="num">
                                      <p:cBhvr additive="base">
                                        <p:cTn id="13" dur="2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200" fill="hold"/>
                                        <p:tgtEl>
                                          <p:spTgt spid="29"/>
                                        </p:tgtEl>
                                        <p:attrNameLst>
                                          <p:attrName>ppt_x</p:attrName>
                                        </p:attrNameLst>
                                      </p:cBhvr>
                                      <p:tavLst>
                                        <p:tav tm="0">
                                          <p:val>
                                            <p:strVal val="0-#ppt_w/2"/>
                                          </p:val>
                                        </p:tav>
                                        <p:tav tm="100000">
                                          <p:val>
                                            <p:strVal val="#ppt_x"/>
                                          </p:val>
                                        </p:tav>
                                      </p:tavLst>
                                    </p:anim>
                                    <p:anim calcmode="lin" valueType="num">
                                      <p:cBhvr additive="base">
                                        <p:cTn id="23" dur="200" fill="hold"/>
                                        <p:tgtEl>
                                          <p:spTgt spid="29"/>
                                        </p:tgtEl>
                                        <p:attrNameLst>
                                          <p:attrName>ppt_y</p:attrName>
                                        </p:attrNameLst>
                                      </p:cBhvr>
                                      <p:tavLst>
                                        <p:tav tm="0">
                                          <p:val>
                                            <p:strVal val="1+#ppt_h/2"/>
                                          </p:val>
                                        </p:tav>
                                        <p:tav tm="100000">
                                          <p:val>
                                            <p:strVal val="#ppt_y"/>
                                          </p:val>
                                        </p:tav>
                                      </p:tavLst>
                                    </p:anim>
                                  </p:childTnLst>
                                </p:cTn>
                              </p:par>
                              <p:par>
                                <p:cTn id="24" presetID="42" presetClass="entr" presetSubtype="0" fill="hold" grpId="0" nodeType="withEffect">
                                  <p:stCondLst>
                                    <p:cond delay="0"/>
                                  </p:stCondLst>
                                  <p:iterate type="lt">
                                    <p:tmPct val="10000"/>
                                  </p:iterate>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anim calcmode="lin" valueType="num">
                                      <p:cBhvr>
                                        <p:cTn id="27" dur="500" fill="hold"/>
                                        <p:tgtEl>
                                          <p:spTgt spid="34"/>
                                        </p:tgtEl>
                                        <p:attrNameLst>
                                          <p:attrName>ppt_x</p:attrName>
                                        </p:attrNameLst>
                                      </p:cBhvr>
                                      <p:tavLst>
                                        <p:tav tm="0">
                                          <p:val>
                                            <p:strVal val="#ppt_x"/>
                                          </p:val>
                                        </p:tav>
                                        <p:tav tm="100000">
                                          <p:val>
                                            <p:strVal val="#ppt_x"/>
                                          </p:val>
                                        </p:tav>
                                      </p:tavLst>
                                    </p:anim>
                                    <p:anim calcmode="lin" valueType="num">
                                      <p:cBhvr>
                                        <p:cTn id="28" dur="500" fill="hold"/>
                                        <p:tgtEl>
                                          <p:spTgt spid="34"/>
                                        </p:tgtEl>
                                        <p:attrNameLst>
                                          <p:attrName>ppt_y</p:attrName>
                                        </p:attrNameLst>
                                      </p:cBhvr>
                                      <p:tavLst>
                                        <p:tav tm="0">
                                          <p:val>
                                            <p:strVal val="#ppt_y+.1"/>
                                          </p:val>
                                        </p:tav>
                                        <p:tav tm="100000">
                                          <p:val>
                                            <p:strVal val="#ppt_y"/>
                                          </p:val>
                                        </p:tav>
                                      </p:tavLst>
                                    </p:anim>
                                  </p:childTnLst>
                                </p:cTn>
                              </p:par>
                              <p:par>
                                <p:cTn id="29" presetID="53" presetClass="entr" presetSubtype="16" fill="hold" grpId="1"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1"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Effect transition="in" filter="fade">
                                      <p:cBhvr>
                                        <p:cTn id="53" dur="500"/>
                                        <p:tgtEl>
                                          <p:spTgt spid="6"/>
                                        </p:tgtEl>
                                      </p:cBhvr>
                                    </p:animEffect>
                                  </p:childTnLst>
                                </p:cTn>
                              </p:par>
                            </p:childTnLst>
                          </p:cTn>
                        </p:par>
                        <p:par>
                          <p:cTn id="54" fill="hold">
                            <p:stCondLst>
                              <p:cond delay="1650"/>
                            </p:stCondLst>
                            <p:childTnLst>
                              <p:par>
                                <p:cTn id="55" presetID="56" presetClass="path" presetSubtype="0" accel="50000" decel="50000" fill="hold" grpId="0" nodeType="afterEffect">
                                  <p:stCondLst>
                                    <p:cond delay="0"/>
                                  </p:stCondLst>
                                  <p:childTnLst>
                                    <p:animMotion origin="layout" path="M 4.79167E-6 3.7037E-6 L -0.16394 0.10764 " pathEditMode="relative" rAng="0" ptsTypes="AA">
                                      <p:cBhvr>
                                        <p:cTn id="56" dur="1000" fill="hold"/>
                                        <p:tgtEl>
                                          <p:spTgt spid="8"/>
                                        </p:tgtEl>
                                        <p:attrNameLst>
                                          <p:attrName>ppt_x</p:attrName>
                                          <p:attrName>ppt_y</p:attrName>
                                        </p:attrNameLst>
                                      </p:cBhvr>
                                      <p:rCtr x="-8203" y="5370"/>
                                    </p:animMotion>
                                  </p:childTnLst>
                                </p:cTn>
                              </p:par>
                              <p:par>
                                <p:cTn id="57" presetID="49" presetClass="path" presetSubtype="0" accel="50000" decel="50000" fill="hold" grpId="0" nodeType="withEffect">
                                  <p:stCondLst>
                                    <p:cond delay="0"/>
                                  </p:stCondLst>
                                  <p:childTnLst>
                                    <p:animMotion origin="layout" path="M -1.45833E-6 4.07407E-6 L -0.10612 -0.17547 " pathEditMode="relative" rAng="0" ptsTypes="AA">
                                      <p:cBhvr>
                                        <p:cTn id="58" dur="1000" fill="hold"/>
                                        <p:tgtEl>
                                          <p:spTgt spid="5"/>
                                        </p:tgtEl>
                                        <p:attrNameLst>
                                          <p:attrName>ppt_x</p:attrName>
                                          <p:attrName>ppt_y</p:attrName>
                                        </p:attrNameLst>
                                      </p:cBhvr>
                                      <p:rCtr x="-5313" y="-8773"/>
                                    </p:animMotion>
                                  </p:childTnLst>
                                </p:cTn>
                              </p:par>
                              <p:par>
                                <p:cTn id="59" presetID="49" presetClass="path" presetSubtype="0" accel="50000" decel="50000" fill="hold" grpId="0" nodeType="withEffect">
                                  <p:stCondLst>
                                    <p:cond delay="0"/>
                                  </p:stCondLst>
                                  <p:childTnLst>
                                    <p:animMotion origin="layout" path="M 3.125E-6 3.7037E-6 L -0.05222 0.19791 " pathEditMode="relative" rAng="0" ptsTypes="AA">
                                      <p:cBhvr>
                                        <p:cTn id="60" dur="1000" fill="hold"/>
                                        <p:tgtEl>
                                          <p:spTgt spid="7"/>
                                        </p:tgtEl>
                                        <p:attrNameLst>
                                          <p:attrName>ppt_x</p:attrName>
                                          <p:attrName>ppt_y</p:attrName>
                                        </p:attrNameLst>
                                      </p:cBhvr>
                                      <p:rCtr x="-2617" y="9884"/>
                                    </p:animMotion>
                                  </p:childTnLst>
                                </p:cTn>
                              </p:par>
                              <p:par>
                                <p:cTn id="61" presetID="49" presetClass="path" presetSubtype="0" accel="50000" decel="50000" fill="hold" grpId="0" nodeType="withEffect">
                                  <p:stCondLst>
                                    <p:cond delay="0"/>
                                  </p:stCondLst>
                                  <p:childTnLst>
                                    <p:animMotion origin="layout" path="M 6.25E-7 -2.96296E-6 L 0.07565 -0.16875 " pathEditMode="relative" rAng="0" ptsTypes="AA">
                                      <p:cBhvr>
                                        <p:cTn id="62" dur="1000" fill="hold"/>
                                        <p:tgtEl>
                                          <p:spTgt spid="4"/>
                                        </p:tgtEl>
                                        <p:attrNameLst>
                                          <p:attrName>ppt_x</p:attrName>
                                          <p:attrName>ppt_y</p:attrName>
                                        </p:attrNameLst>
                                      </p:cBhvr>
                                      <p:rCtr x="3776" y="-8449"/>
                                    </p:animMotion>
                                  </p:childTnLst>
                                </p:cTn>
                              </p:par>
                              <p:par>
                                <p:cTn id="63" presetID="49" presetClass="path" presetSubtype="0" accel="50000" decel="50000" fill="hold" grpId="0" nodeType="withEffect">
                                  <p:stCondLst>
                                    <p:cond delay="0"/>
                                  </p:stCondLst>
                                  <p:childTnLst>
                                    <p:animMotion origin="layout" path="M 1.875E-6 2.22222E-6 L 0.09114 0.19398 " pathEditMode="relative" rAng="0" ptsTypes="AA">
                                      <p:cBhvr>
                                        <p:cTn id="64" dur="1000" fill="hold"/>
                                        <p:tgtEl>
                                          <p:spTgt spid="6"/>
                                        </p:tgtEl>
                                        <p:attrNameLst>
                                          <p:attrName>ppt_x</p:attrName>
                                          <p:attrName>ppt_y</p:attrName>
                                        </p:attrNameLst>
                                      </p:cBhvr>
                                      <p:rCtr x="4557" y="9699"/>
                                    </p:animMotion>
                                  </p:childTnLst>
                                </p:cTn>
                              </p:par>
                              <p:par>
                                <p:cTn id="65" presetID="2" presetClass="entr" presetSubtype="12"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200" fill="hold"/>
                                        <p:tgtEl>
                                          <p:spTgt spid="35"/>
                                        </p:tgtEl>
                                        <p:attrNameLst>
                                          <p:attrName>ppt_x</p:attrName>
                                        </p:attrNameLst>
                                      </p:cBhvr>
                                      <p:tavLst>
                                        <p:tav tm="0">
                                          <p:val>
                                            <p:strVal val="0-#ppt_w/2"/>
                                          </p:val>
                                        </p:tav>
                                        <p:tav tm="100000">
                                          <p:val>
                                            <p:strVal val="#ppt_x"/>
                                          </p:val>
                                        </p:tav>
                                      </p:tavLst>
                                    </p:anim>
                                    <p:anim calcmode="lin" valueType="num">
                                      <p:cBhvr additive="base">
                                        <p:cTn id="68" dur="2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dirty="0">
                <a:solidFill>
                  <a:srgbClr val="002060"/>
                </a:solidFill>
                <a:latin typeface="+mj-lt"/>
                <a:ea typeface="inpin heiti" panose="00000500000000000000" pitchFamily="2" charset="-122"/>
                <a:sym typeface="inpin heiti" panose="00000500000000000000" pitchFamily="2" charset="-122"/>
              </a:rPr>
              <a:t>Những hạt thóc giống</a:t>
            </a:r>
          </a:p>
          <a:p>
            <a:r>
              <a:rPr lang="vi-VN" altLang="zh-CN" sz="2200" dirty="0">
                <a:solidFill>
                  <a:srgbClr val="002060"/>
                </a:solidFill>
                <a:latin typeface="+mj-lt"/>
                <a:ea typeface="inpin heiti" panose="00000500000000000000" pitchFamily="2" charset="-122"/>
                <a:sym typeface="inpin heiti" panose="00000500000000000000" pitchFamily="2" charset="-122"/>
              </a:rPr>
              <a:t>   </a:t>
            </a:r>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r>
              <a:rPr lang="vi-VN" altLang="zh-CN" sz="2200" dirty="0">
                <a:solidFill>
                  <a:srgbClr val="002060"/>
                </a:solidFill>
                <a:latin typeface="+mj-lt"/>
                <a:ea typeface="inpin heiti" panose="00000500000000000000" pitchFamily="2" charset="-122"/>
                <a:sym typeface="inpin heiti" panose="00000500000000000000" pitchFamily="2" charset="-122"/>
              </a:rPr>
              <a:t>   </a:t>
            </a:r>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Có chú bé mồ côi tên là Chôm nhận thóc về, dốc công chăm sóc mà thóc vẫn chẳng nảy mầm. </a:t>
            </a:r>
          </a:p>
          <a:p>
            <a:r>
              <a:rPr lang="vi-VN" altLang="zh-CN" sz="2200" dirty="0">
                <a:solidFill>
                  <a:srgbClr val="002060"/>
                </a:solidFill>
                <a:latin typeface="+mj-lt"/>
                <a:ea typeface="inpin heiti" panose="00000500000000000000" pitchFamily="2" charset="-122"/>
                <a:sym typeface="inpin heiti" panose="00000500000000000000" pitchFamily="2" charset="-122"/>
              </a:rPr>
              <a:t>  </a:t>
            </a:r>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 Đến vụ thu hoạch, mọi người nô nức chở thóc về kinh thành nộp cho nhà vua. Chôm lo lắng đến trước nhà vua, quỳ tâu:</a:t>
            </a:r>
          </a:p>
          <a:p>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 Tâu Bệ hạ! Con không làm sao cho thóc nảy mầm được.</a:t>
            </a:r>
          </a:p>
          <a:p>
            <a:r>
              <a:rPr lang="vi-VN" altLang="zh-CN" sz="2200" dirty="0">
                <a:solidFill>
                  <a:srgbClr val="002060"/>
                </a:solidFill>
                <a:latin typeface="+mj-lt"/>
                <a:ea typeface="inpin heiti" panose="00000500000000000000" pitchFamily="2" charset="-122"/>
                <a:sym typeface="inpin heiti" panose="00000500000000000000" pitchFamily="2" charset="-122"/>
              </a:rPr>
              <a:t>   </a:t>
            </a:r>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Mọi người đều sững sờ vì lời thú tội của Chôm. Nhưng nhà vua đã đỡ chú bé đứng dậy. Ngài hỏi còn ai để chết thóc giống không. Không ai trả lời. Lúc bấy giờ nhà vua mới ôn tồn nói:</a:t>
            </a:r>
          </a:p>
          <a:p>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 Trước khi phát thóc giống, ta đã cho luộc kĩ rồi. Lẽ nào thóc ấy còn mọc được? Những xe thóc đầy ắp kia đâu phải thu được từ thóc giống của ta!</a:t>
            </a:r>
          </a:p>
          <a:p>
            <a:r>
              <a:rPr lang="vi-VN" altLang="zh-CN" sz="2200" dirty="0">
                <a:solidFill>
                  <a:srgbClr val="002060"/>
                </a:solidFill>
                <a:latin typeface="+mj-lt"/>
                <a:ea typeface="inpin heiti" panose="00000500000000000000" pitchFamily="2" charset="-122"/>
                <a:sym typeface="inpin heiti" panose="00000500000000000000" pitchFamily="2" charset="-122"/>
              </a:rPr>
              <a:t>   Rồi vua dõng dạ nói tiếp:</a:t>
            </a:r>
          </a:p>
          <a:p>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 Trung thực là đức tính quý nhất của con người. Ta sẽ truyền ngôi cho chú bé trung thực và dũng cảm này.</a:t>
            </a:r>
          </a:p>
          <a:p>
            <a:r>
              <a:rPr lang="vi-VN" altLang="zh-CN" sz="2200" dirty="0">
                <a:solidFill>
                  <a:srgbClr val="002060"/>
                </a:solidFill>
                <a:latin typeface="+mj-lt"/>
                <a:ea typeface="inpin heiti" panose="00000500000000000000" pitchFamily="2" charset="-122"/>
                <a:sym typeface="inpin heiti" panose="00000500000000000000" pitchFamily="2" charset="-122"/>
              </a:rPr>
              <a:t>   </a:t>
            </a:r>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Chôm được truyền ngôi và trở thành ông vua hiền minh.</a:t>
            </a:r>
          </a:p>
          <a:p>
            <a:pPr algn="ctr"/>
            <a:r>
              <a:rPr lang="vi-VN" altLang="zh-CN" sz="2200" dirty="0">
                <a:solidFill>
                  <a:srgbClr val="002060"/>
                </a:solidFill>
                <a:latin typeface="+mj-lt"/>
                <a:ea typeface="inpin heiti" panose="00000500000000000000" pitchFamily="2" charset="-122"/>
                <a:sym typeface="inpin heiti" panose="00000500000000000000" pitchFamily="2" charset="-122"/>
              </a:rPr>
              <a:t>                           </a:t>
            </a:r>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i="1" dirty="0">
                <a:solidFill>
                  <a:srgbClr val="002060"/>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002060"/>
              </a:solidFill>
              <a:latin typeface="+mj-lt"/>
              <a:ea typeface="inpin heiti" panose="00000500000000000000" pitchFamily="2" charset="-122"/>
              <a:sym typeface="inpin heiti" panose="00000500000000000000" pitchFamily="2" charset="-122"/>
            </a:endParaRPr>
          </a:p>
        </p:txBody>
      </p:sp>
      <p:pic>
        <p:nvPicPr>
          <p:cNvPr id="24" name="图片 2">
            <a:extLst>
              <a:ext uri="{FF2B5EF4-FFF2-40B4-BE49-F238E27FC236}">
                <a16:creationId xmlns:a16="http://schemas.microsoft.com/office/drawing/2014/main" id="{92132393-9491-49B7-837D-2629EC9FA361}"/>
              </a:ext>
            </a:extLst>
          </p:cNvPr>
          <p:cNvPicPr>
            <a:picLocks noChangeAspect="1"/>
          </p:cNvPicPr>
          <p:nvPr/>
        </p:nvPicPr>
        <p:blipFill>
          <a:blip r:embed="rId4"/>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4010832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22" presetClass="entr" presetSubtype="4" fill="hold" nodeType="afterEffect">
                                  <p:stCondLst>
                                    <p:cond delay="0"/>
                                  </p:stCondLst>
                                  <p:iterate type="wd">
                                    <p:tmPct val="10000"/>
                                  </p:iterate>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down)">
                                      <p:cBhvr>
                                        <p:cTn id="28" dur="500"/>
                                        <p:tgtEl>
                                          <p:spTgt spid="6">
                                            <p:txEl>
                                              <p:pRg st="0" end="0"/>
                                            </p:txEl>
                                          </p:spTgt>
                                        </p:tgtEl>
                                      </p:cBhvr>
                                    </p:animEffect>
                                  </p:childTnLst>
                                </p:cTn>
                              </p:par>
                              <p:par>
                                <p:cTn id="29" presetID="22" presetClass="entr" presetSubtype="4" fill="hold" nodeType="withEffect">
                                  <p:stCondLst>
                                    <p:cond delay="0"/>
                                  </p:stCondLst>
                                  <p:iterate type="wd">
                                    <p:tmPct val="10000"/>
                                  </p:iterate>
                                  <p:childTnLst>
                                    <p:set>
                                      <p:cBhvr>
                                        <p:cTn id="30" dur="1" fill="hold">
                                          <p:stCondLst>
                                            <p:cond delay="0"/>
                                          </p:stCondLst>
                                        </p:cTn>
                                        <p:tgtEl>
                                          <p:spTgt spid="6">
                                            <p:txEl>
                                              <p:pRg st="1" end="1"/>
                                            </p:txEl>
                                          </p:spTgt>
                                        </p:tgtEl>
                                        <p:attrNameLst>
                                          <p:attrName>style.visibility</p:attrName>
                                        </p:attrNameLst>
                                      </p:cBhvr>
                                      <p:to>
                                        <p:strVal val="visible"/>
                                      </p:to>
                                    </p:set>
                                    <p:animEffect transition="in" filter="wipe(down)">
                                      <p:cBhvr>
                                        <p:cTn id="31" dur="500"/>
                                        <p:tgtEl>
                                          <p:spTgt spid="6">
                                            <p:txEl>
                                              <p:pRg st="1" end="1"/>
                                            </p:txEl>
                                          </p:spTgt>
                                        </p:tgtEl>
                                      </p:cBhvr>
                                    </p:animEffect>
                                  </p:childTnLst>
                                </p:cTn>
                              </p:par>
                              <p:par>
                                <p:cTn id="32" presetID="22" presetClass="entr" presetSubtype="4" fill="hold" nodeType="withEffect">
                                  <p:stCondLst>
                                    <p:cond delay="0"/>
                                  </p:stCondLst>
                                  <p:iterate type="wd">
                                    <p:tmPct val="10000"/>
                                  </p:iterate>
                                  <p:childTnLst>
                                    <p:set>
                                      <p:cBhvr>
                                        <p:cTn id="33" dur="1" fill="hold">
                                          <p:stCondLst>
                                            <p:cond delay="0"/>
                                          </p:stCondLst>
                                        </p:cTn>
                                        <p:tgtEl>
                                          <p:spTgt spid="6">
                                            <p:txEl>
                                              <p:pRg st="2" end="2"/>
                                            </p:txEl>
                                          </p:spTgt>
                                        </p:tgtEl>
                                        <p:attrNameLst>
                                          <p:attrName>style.visibility</p:attrName>
                                        </p:attrNameLst>
                                      </p:cBhvr>
                                      <p:to>
                                        <p:strVal val="visible"/>
                                      </p:to>
                                    </p:set>
                                    <p:animEffect transition="in" filter="wipe(down)">
                                      <p:cBhvr>
                                        <p:cTn id="34" dur="500"/>
                                        <p:tgtEl>
                                          <p:spTgt spid="6">
                                            <p:txEl>
                                              <p:pRg st="2" end="2"/>
                                            </p:txEl>
                                          </p:spTgt>
                                        </p:tgtEl>
                                      </p:cBhvr>
                                    </p:animEffect>
                                  </p:childTnLst>
                                </p:cTn>
                              </p:par>
                              <p:par>
                                <p:cTn id="35" presetID="22" presetClass="entr" presetSubtype="4" fill="hold" nodeType="withEffect">
                                  <p:stCondLst>
                                    <p:cond delay="0"/>
                                  </p:stCondLst>
                                  <p:iterate type="wd">
                                    <p:tmPct val="10000"/>
                                  </p:iterate>
                                  <p:childTnLst>
                                    <p:set>
                                      <p:cBhvr>
                                        <p:cTn id="36" dur="1" fill="hold">
                                          <p:stCondLst>
                                            <p:cond delay="0"/>
                                          </p:stCondLst>
                                        </p:cTn>
                                        <p:tgtEl>
                                          <p:spTgt spid="6">
                                            <p:txEl>
                                              <p:pRg st="3" end="3"/>
                                            </p:txEl>
                                          </p:spTgt>
                                        </p:tgtEl>
                                        <p:attrNameLst>
                                          <p:attrName>style.visibility</p:attrName>
                                        </p:attrNameLst>
                                      </p:cBhvr>
                                      <p:to>
                                        <p:strVal val="visible"/>
                                      </p:to>
                                    </p:set>
                                    <p:animEffect transition="in" filter="wipe(down)">
                                      <p:cBhvr>
                                        <p:cTn id="37" dur="500"/>
                                        <p:tgtEl>
                                          <p:spTgt spid="6">
                                            <p:txEl>
                                              <p:pRg st="3" end="3"/>
                                            </p:txEl>
                                          </p:spTgt>
                                        </p:tgtEl>
                                      </p:cBhvr>
                                    </p:animEffect>
                                  </p:childTnLst>
                                </p:cTn>
                              </p:par>
                              <p:par>
                                <p:cTn id="38" presetID="22" presetClass="entr" presetSubtype="4" fill="hold" nodeType="withEffect">
                                  <p:stCondLst>
                                    <p:cond delay="0"/>
                                  </p:stCondLst>
                                  <p:iterate type="wd">
                                    <p:tmPct val="10000"/>
                                  </p:iterate>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down)">
                                      <p:cBhvr>
                                        <p:cTn id="40" dur="500"/>
                                        <p:tgtEl>
                                          <p:spTgt spid="6">
                                            <p:txEl>
                                              <p:pRg st="4" end="4"/>
                                            </p:txEl>
                                          </p:spTgt>
                                        </p:tgtEl>
                                      </p:cBhvr>
                                    </p:animEffect>
                                  </p:childTnLst>
                                </p:cTn>
                              </p:par>
                              <p:par>
                                <p:cTn id="41" presetID="22" presetClass="entr" presetSubtype="4" fill="hold" nodeType="withEffect">
                                  <p:stCondLst>
                                    <p:cond delay="0"/>
                                  </p:stCondLst>
                                  <p:iterate type="wd">
                                    <p:tmPct val="10000"/>
                                  </p:iterate>
                                  <p:childTnLst>
                                    <p:set>
                                      <p:cBhvr>
                                        <p:cTn id="42" dur="1" fill="hold">
                                          <p:stCondLst>
                                            <p:cond delay="0"/>
                                          </p:stCondLst>
                                        </p:cTn>
                                        <p:tgtEl>
                                          <p:spTgt spid="6">
                                            <p:txEl>
                                              <p:pRg st="5" end="5"/>
                                            </p:txEl>
                                          </p:spTgt>
                                        </p:tgtEl>
                                        <p:attrNameLst>
                                          <p:attrName>style.visibility</p:attrName>
                                        </p:attrNameLst>
                                      </p:cBhvr>
                                      <p:to>
                                        <p:strVal val="visible"/>
                                      </p:to>
                                    </p:set>
                                    <p:animEffect transition="in" filter="wipe(down)">
                                      <p:cBhvr>
                                        <p:cTn id="43" dur="500"/>
                                        <p:tgtEl>
                                          <p:spTgt spid="6">
                                            <p:txEl>
                                              <p:pRg st="5" end="5"/>
                                            </p:txEl>
                                          </p:spTgt>
                                        </p:tgtEl>
                                      </p:cBhvr>
                                    </p:animEffect>
                                  </p:childTnLst>
                                </p:cTn>
                              </p:par>
                              <p:par>
                                <p:cTn id="44" presetID="22" presetClass="entr" presetSubtype="4" fill="hold" nodeType="withEffect">
                                  <p:stCondLst>
                                    <p:cond delay="0"/>
                                  </p:stCondLst>
                                  <p:iterate type="wd">
                                    <p:tmPct val="10000"/>
                                  </p:iterate>
                                  <p:childTnLst>
                                    <p:set>
                                      <p:cBhvr>
                                        <p:cTn id="45" dur="1" fill="hold">
                                          <p:stCondLst>
                                            <p:cond delay="0"/>
                                          </p:stCondLst>
                                        </p:cTn>
                                        <p:tgtEl>
                                          <p:spTgt spid="6">
                                            <p:txEl>
                                              <p:pRg st="6" end="6"/>
                                            </p:txEl>
                                          </p:spTgt>
                                        </p:tgtEl>
                                        <p:attrNameLst>
                                          <p:attrName>style.visibility</p:attrName>
                                        </p:attrNameLst>
                                      </p:cBhvr>
                                      <p:to>
                                        <p:strVal val="visible"/>
                                      </p:to>
                                    </p:set>
                                    <p:animEffect transition="in" filter="wipe(down)">
                                      <p:cBhvr>
                                        <p:cTn id="46" dur="500"/>
                                        <p:tgtEl>
                                          <p:spTgt spid="6">
                                            <p:txEl>
                                              <p:pRg st="6" end="6"/>
                                            </p:txEl>
                                          </p:spTgt>
                                        </p:tgtEl>
                                      </p:cBhvr>
                                    </p:animEffect>
                                  </p:childTnLst>
                                </p:cTn>
                              </p:par>
                              <p:par>
                                <p:cTn id="47" presetID="22" presetClass="entr" presetSubtype="4" fill="hold" nodeType="withEffect">
                                  <p:stCondLst>
                                    <p:cond delay="0"/>
                                  </p:stCondLst>
                                  <p:iterate type="wd">
                                    <p:tmPct val="10000"/>
                                  </p:iterate>
                                  <p:childTnLst>
                                    <p:set>
                                      <p:cBhvr>
                                        <p:cTn id="48" dur="1" fill="hold">
                                          <p:stCondLst>
                                            <p:cond delay="0"/>
                                          </p:stCondLst>
                                        </p:cTn>
                                        <p:tgtEl>
                                          <p:spTgt spid="6">
                                            <p:txEl>
                                              <p:pRg st="7" end="7"/>
                                            </p:txEl>
                                          </p:spTgt>
                                        </p:tgtEl>
                                        <p:attrNameLst>
                                          <p:attrName>style.visibility</p:attrName>
                                        </p:attrNameLst>
                                      </p:cBhvr>
                                      <p:to>
                                        <p:strVal val="visible"/>
                                      </p:to>
                                    </p:set>
                                    <p:animEffect transition="in" filter="wipe(down)">
                                      <p:cBhvr>
                                        <p:cTn id="49" dur="500"/>
                                        <p:tgtEl>
                                          <p:spTgt spid="6">
                                            <p:txEl>
                                              <p:pRg st="7" end="7"/>
                                            </p:txEl>
                                          </p:spTgt>
                                        </p:tgtEl>
                                      </p:cBhvr>
                                    </p:animEffect>
                                  </p:childTnLst>
                                </p:cTn>
                              </p:par>
                              <p:par>
                                <p:cTn id="50" presetID="22" presetClass="entr" presetSubtype="4" fill="hold" nodeType="withEffect">
                                  <p:stCondLst>
                                    <p:cond delay="0"/>
                                  </p:stCondLst>
                                  <p:iterate type="wd">
                                    <p:tmPct val="10000"/>
                                  </p:iterate>
                                  <p:childTnLst>
                                    <p:set>
                                      <p:cBhvr>
                                        <p:cTn id="51" dur="1" fill="hold">
                                          <p:stCondLst>
                                            <p:cond delay="0"/>
                                          </p:stCondLst>
                                        </p:cTn>
                                        <p:tgtEl>
                                          <p:spTgt spid="6">
                                            <p:txEl>
                                              <p:pRg st="8" end="8"/>
                                            </p:txEl>
                                          </p:spTgt>
                                        </p:tgtEl>
                                        <p:attrNameLst>
                                          <p:attrName>style.visibility</p:attrName>
                                        </p:attrNameLst>
                                      </p:cBhvr>
                                      <p:to>
                                        <p:strVal val="visible"/>
                                      </p:to>
                                    </p:set>
                                    <p:animEffect transition="in" filter="wipe(down)">
                                      <p:cBhvr>
                                        <p:cTn id="52" dur="500"/>
                                        <p:tgtEl>
                                          <p:spTgt spid="6">
                                            <p:txEl>
                                              <p:pRg st="8" end="8"/>
                                            </p:txEl>
                                          </p:spTgt>
                                        </p:tgtEl>
                                      </p:cBhvr>
                                    </p:animEffect>
                                  </p:childTnLst>
                                </p:cTn>
                              </p:par>
                              <p:par>
                                <p:cTn id="53" presetID="22" presetClass="entr" presetSubtype="4" fill="hold" nodeType="withEffect">
                                  <p:stCondLst>
                                    <p:cond delay="0"/>
                                  </p:stCondLst>
                                  <p:iterate type="wd">
                                    <p:tmPct val="10000"/>
                                  </p:iterate>
                                  <p:childTnLst>
                                    <p:set>
                                      <p:cBhvr>
                                        <p:cTn id="54" dur="1" fill="hold">
                                          <p:stCondLst>
                                            <p:cond delay="0"/>
                                          </p:stCondLst>
                                        </p:cTn>
                                        <p:tgtEl>
                                          <p:spTgt spid="6">
                                            <p:txEl>
                                              <p:pRg st="9" end="9"/>
                                            </p:txEl>
                                          </p:spTgt>
                                        </p:tgtEl>
                                        <p:attrNameLst>
                                          <p:attrName>style.visibility</p:attrName>
                                        </p:attrNameLst>
                                      </p:cBhvr>
                                      <p:to>
                                        <p:strVal val="visible"/>
                                      </p:to>
                                    </p:set>
                                    <p:animEffect transition="in" filter="wipe(down)">
                                      <p:cBhvr>
                                        <p:cTn id="55" dur="500"/>
                                        <p:tgtEl>
                                          <p:spTgt spid="6">
                                            <p:txEl>
                                              <p:pRg st="9" end="9"/>
                                            </p:txEl>
                                          </p:spTgt>
                                        </p:tgtEl>
                                      </p:cBhvr>
                                    </p:animEffect>
                                  </p:childTnLst>
                                </p:cTn>
                              </p:par>
                              <p:par>
                                <p:cTn id="56" presetID="22" presetClass="entr" presetSubtype="4" fill="hold" nodeType="withEffect">
                                  <p:stCondLst>
                                    <p:cond delay="0"/>
                                  </p:stCondLst>
                                  <p:iterate type="wd">
                                    <p:tmPct val="10000"/>
                                  </p:iterate>
                                  <p:childTnLst>
                                    <p:set>
                                      <p:cBhvr>
                                        <p:cTn id="57" dur="1" fill="hold">
                                          <p:stCondLst>
                                            <p:cond delay="0"/>
                                          </p:stCondLst>
                                        </p:cTn>
                                        <p:tgtEl>
                                          <p:spTgt spid="6">
                                            <p:txEl>
                                              <p:pRg st="10" end="10"/>
                                            </p:txEl>
                                          </p:spTgt>
                                        </p:tgtEl>
                                        <p:attrNameLst>
                                          <p:attrName>style.visibility</p:attrName>
                                        </p:attrNameLst>
                                      </p:cBhvr>
                                      <p:to>
                                        <p:strVal val="visible"/>
                                      </p:to>
                                    </p:set>
                                    <p:animEffect transition="in" filter="wipe(down)">
                                      <p:cBhvr>
                                        <p:cTn id="58"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giống</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r>
              <a:rPr lang="vi-VN" altLang="zh-CN" sz="2200">
                <a:latin typeface="+mj-lt"/>
                <a:ea typeface="inpin heiti" panose="00000500000000000000" pitchFamily="2" charset="-122"/>
                <a:sym typeface="inpin heiti" panose="00000500000000000000" pitchFamily="2" charset="-122"/>
              </a:rPr>
              <a:t>   </a:t>
            </a:r>
            <a:r>
              <a:rPr lang="en-US" altLang="zh-CN" sz="2200">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Có chú bé mồ côi tên là Chôm nhận thóc về, dốc công chăm sóc mà thóc vẫn chẳng nảy mầm. </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Đến vụ thu hoạch, mọi người nô nức chở thóc về kinh thành nộp cho nhà vua. Chôm lo lắng đến trước nhà vua, quỳ tâu:</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Tâu Bệ hạ! Con không làm sao cho thóc nảy mầm được.</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Mọi người đều sững sờ vì lời thú tội của Chôm. Nhưng nhà vua đã đỡ chú bé đứng dậy. Ngài hỏi còn ai để chết thóc giống không. Không ai trả lời. Lúc bấy giờ nhà vua mới ôn tồn nói:</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Trước khi phát thóc giống, ta đã cho luộc kĩ rồi. Lẽ nào thóc ấy còn mọc được? Những xe thóc đầy ắp kia đâu phải thu được từ thóc giống của ta!</a:t>
            </a:r>
          </a:p>
          <a:p>
            <a:r>
              <a:rPr lang="vi-VN" altLang="zh-CN" sz="2200">
                <a:solidFill>
                  <a:srgbClr val="E4E4E4"/>
                </a:solidFill>
                <a:latin typeface="+mj-lt"/>
                <a:ea typeface="inpin heiti" panose="00000500000000000000" pitchFamily="2" charset="-122"/>
                <a:sym typeface="inpin heiti" panose="00000500000000000000" pitchFamily="2" charset="-122"/>
              </a:rPr>
              <a:t>   Rồi vua dõng dạ nói tiếp:</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Trung thực là đức tính quý nhất của con người. Ta sẽ truyền ngôi cho chú bé trung thực và dũng cảm này.</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Chôm được truyền ngôi và trở thành ông vua hiền minh.</a:t>
            </a:r>
          </a:p>
          <a:p>
            <a:pPr algn="ctr"/>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i="1">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sp>
        <p:nvSpPr>
          <p:cNvPr id="8" name="Rectangle 7"/>
          <p:cNvSpPr/>
          <p:nvPr/>
        </p:nvSpPr>
        <p:spPr>
          <a:xfrm>
            <a:off x="808335" y="696686"/>
            <a:ext cx="10628104" cy="10828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2" name="Straight Connector 11"/>
          <p:cNvCxnSpPr/>
          <p:nvPr/>
        </p:nvCxnSpPr>
        <p:spPr>
          <a:xfrm>
            <a:off x="4354606" y="1015253"/>
            <a:ext cx="41783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939800" y="1373841"/>
            <a:ext cx="34417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315200" y="1373094"/>
            <a:ext cx="3937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50794" y="1702363"/>
            <a:ext cx="561985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060030" y="1014506"/>
            <a:ext cx="900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265471" y="2459713"/>
            <a:ext cx="11562735" cy="1858287"/>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04" y="2491375"/>
            <a:ext cx="2438611" cy="1444877"/>
          </a:xfrm>
          <a:prstGeom prst="rect">
            <a:avLst/>
          </a:prstGeom>
          <a:solidFill>
            <a:srgbClr val="47D07A"/>
          </a:solidFill>
        </p:spPr>
      </p:pic>
      <p:sp>
        <p:nvSpPr>
          <p:cNvPr id="30" name="Rectangle 29"/>
          <p:cNvSpPr/>
          <p:nvPr/>
        </p:nvSpPr>
        <p:spPr>
          <a:xfrm>
            <a:off x="2206351" y="3589562"/>
            <a:ext cx="1672254"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cao tuổi, phát</a:t>
            </a:r>
          </a:p>
        </p:txBody>
      </p:sp>
      <p:pic>
        <p:nvPicPr>
          <p:cNvPr id="31" name="Picture 3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80131" y="3341842"/>
            <a:ext cx="966649" cy="728528"/>
          </a:xfrm>
          <a:prstGeom prst="rect">
            <a:avLst/>
          </a:prstGeom>
          <a:solidFill>
            <a:srgbClr val="47D07A"/>
          </a:solidFill>
        </p:spPr>
      </p:pic>
      <p:sp>
        <p:nvSpPr>
          <p:cNvPr id="32" name="Rectangle 31"/>
          <p:cNvSpPr/>
          <p:nvPr/>
        </p:nvSpPr>
        <p:spPr>
          <a:xfrm>
            <a:off x="4746780" y="3603572"/>
            <a:ext cx="3908442"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hẹn ai gieo trồng, thu hoạch nhiều</a:t>
            </a:r>
          </a:p>
        </p:txBody>
      </p:sp>
      <p:pic>
        <p:nvPicPr>
          <p:cNvPr id="33" name="Picture 3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34988" y="3283501"/>
            <a:ext cx="1192662" cy="898866"/>
          </a:xfrm>
          <a:prstGeom prst="rect">
            <a:avLst/>
          </a:prstGeom>
          <a:solidFill>
            <a:srgbClr val="47D07A"/>
          </a:solidFill>
        </p:spPr>
      </p:pic>
      <p:sp>
        <p:nvSpPr>
          <p:cNvPr id="34" name="Rectangle 33"/>
          <p:cNvSpPr/>
          <p:nvPr/>
        </p:nvSpPr>
        <p:spPr>
          <a:xfrm>
            <a:off x="9621872" y="3606131"/>
            <a:ext cx="2125903"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được truyền ngôi.</a:t>
            </a:r>
          </a:p>
        </p:txBody>
      </p:sp>
      <p:sp>
        <p:nvSpPr>
          <p:cNvPr id="36" name="Rectangle 35"/>
          <p:cNvSpPr/>
          <p:nvPr/>
        </p:nvSpPr>
        <p:spPr>
          <a:xfrm>
            <a:off x="9916366" y="2547495"/>
            <a:ext cx="1656223" cy="553998"/>
          </a:xfrm>
          <a:prstGeom prst="rect">
            <a:avLst/>
          </a:prstGeom>
          <a:noFill/>
        </p:spPr>
        <p:txBody>
          <a:bodyPr wrap="none" lIns="91440" tIns="45720" rIns="91440" bIns="45720">
            <a:spAutoFit/>
          </a:bodyPr>
          <a:lstStyle/>
          <a:p>
            <a:pPr algn="ctr"/>
            <a:r>
              <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1</a:t>
            </a:r>
          </a:p>
        </p:txBody>
      </p:sp>
      <p:sp>
        <p:nvSpPr>
          <p:cNvPr id="37" name="Rounded Rectangle 36"/>
          <p:cNvSpPr/>
          <p:nvPr/>
        </p:nvSpPr>
        <p:spPr>
          <a:xfrm>
            <a:off x="9081114" y="26505"/>
            <a:ext cx="1400611"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1</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4" name="图片 2">
            <a:extLst>
              <a:ext uri="{FF2B5EF4-FFF2-40B4-BE49-F238E27FC236}">
                <a16:creationId xmlns:a16="http://schemas.microsoft.com/office/drawing/2014/main" id="{92132393-9491-49B7-837D-2629EC9FA361}"/>
              </a:ext>
            </a:extLst>
          </p:cNvPr>
          <p:cNvPicPr>
            <a:picLocks noChangeAspect="1"/>
          </p:cNvPicPr>
          <p:nvPr/>
        </p:nvPicPr>
        <p:blipFill>
          <a:blip r:embed="rId7"/>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3685846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wedg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iterate type="wd">
                                    <p:tmPct val="10000"/>
                                  </p:iterate>
                                  <p:childTnLst>
                                    <p:set>
                                      <p:cBhvr>
                                        <p:cTn id="11" dur="1" fill="hold">
                                          <p:stCondLst>
                                            <p:cond delay="0"/>
                                          </p:stCondLst>
                                        </p:cTn>
                                        <p:tgtEl>
                                          <p:spTgt spid="19"/>
                                        </p:tgtEl>
                                        <p:attrNameLst>
                                          <p:attrName>style.visibility</p:attrName>
                                        </p:attrNameLst>
                                      </p:cBhvr>
                                      <p:to>
                                        <p:strVal val="visible"/>
                                      </p:to>
                                    </p:set>
                                    <p:animEffect transition="in" filter="wedge">
                                      <p:cBhvr>
                                        <p:cTn id="12" dur="500"/>
                                        <p:tgtEl>
                                          <p:spTgt spid="19"/>
                                        </p:tgtEl>
                                      </p:cBhvr>
                                    </p:animEffect>
                                  </p:childTnLst>
                                </p:cTn>
                              </p:par>
                              <p:par>
                                <p:cTn id="13" presetID="20" presetClass="entr" presetSubtype="0" fill="hold" nodeType="withEffect">
                                  <p:stCondLst>
                                    <p:cond delay="0"/>
                                  </p:stCondLst>
                                  <p:iterate type="wd">
                                    <p:tmPct val="10000"/>
                                  </p:iterate>
                                  <p:childTnLst>
                                    <p:set>
                                      <p:cBhvr>
                                        <p:cTn id="14" dur="1" fill="hold">
                                          <p:stCondLst>
                                            <p:cond delay="0"/>
                                          </p:stCondLst>
                                        </p:cTn>
                                        <p:tgtEl>
                                          <p:spTgt spid="13"/>
                                        </p:tgtEl>
                                        <p:attrNameLst>
                                          <p:attrName>style.visibility</p:attrName>
                                        </p:attrNameLst>
                                      </p:cBhvr>
                                      <p:to>
                                        <p:strVal val="visible"/>
                                      </p:to>
                                    </p:set>
                                    <p:animEffect transition="in" filter="wedg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iterate type="wd">
                                    <p:tmPct val="10000"/>
                                  </p:iterate>
                                  <p:childTnLst>
                                    <p:set>
                                      <p:cBhvr>
                                        <p:cTn id="19" dur="1" fill="hold">
                                          <p:stCondLst>
                                            <p:cond delay="0"/>
                                          </p:stCondLst>
                                        </p:cTn>
                                        <p:tgtEl>
                                          <p:spTgt spid="15"/>
                                        </p:tgtEl>
                                        <p:attrNameLst>
                                          <p:attrName>style.visibility</p:attrName>
                                        </p:attrNameLst>
                                      </p:cBhvr>
                                      <p:to>
                                        <p:strVal val="visible"/>
                                      </p:to>
                                    </p:set>
                                    <p:animEffect transition="in" filter="wedg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iterate type="wd">
                                    <p:tmPct val="10000"/>
                                  </p:iterate>
                                  <p:childTnLst>
                                    <p:set>
                                      <p:cBhvr>
                                        <p:cTn id="24" dur="1" fill="hold">
                                          <p:stCondLst>
                                            <p:cond delay="0"/>
                                          </p:stCondLst>
                                        </p:cTn>
                                        <p:tgtEl>
                                          <p:spTgt spid="17"/>
                                        </p:tgtEl>
                                        <p:attrNameLst>
                                          <p:attrName>style.visibility</p:attrName>
                                        </p:attrNameLst>
                                      </p:cBhvr>
                                      <p:to>
                                        <p:strVal val="visible"/>
                                      </p:to>
                                    </p:set>
                                    <p:animEffect transition="in" filter="wedg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iterate type="wd">
                                    <p:tmPct val="10000"/>
                                  </p:iterate>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42" presetClass="entr" presetSubtype="0" fill="hold" grpId="1" nodeType="withEffect">
                                  <p:stCondLst>
                                    <p:cond delay="0"/>
                                  </p:stCondLst>
                                  <p:iterate type="wd">
                                    <p:tmPct val="10000"/>
                                  </p:iterate>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anim calcmode="lin" valueType="num">
                                      <p:cBhvr>
                                        <p:cTn id="34" dur="500" fill="hold"/>
                                        <p:tgtEl>
                                          <p:spTgt spid="36"/>
                                        </p:tgtEl>
                                        <p:attrNameLst>
                                          <p:attrName>ppt_x</p:attrName>
                                        </p:attrNameLst>
                                      </p:cBhvr>
                                      <p:tavLst>
                                        <p:tav tm="0">
                                          <p:val>
                                            <p:strVal val="#ppt_x"/>
                                          </p:val>
                                        </p:tav>
                                        <p:tav tm="100000">
                                          <p:val>
                                            <p:strVal val="#ppt_x"/>
                                          </p:val>
                                        </p:tav>
                                      </p:tavLst>
                                    </p:anim>
                                    <p:anim calcmode="lin" valueType="num">
                                      <p:cBhvr>
                                        <p:cTn id="35" dur="500" fill="hold"/>
                                        <p:tgtEl>
                                          <p:spTgt spid="36"/>
                                        </p:tgtEl>
                                        <p:attrNameLst>
                                          <p:attrName>ppt_y</p:attrName>
                                        </p:attrNameLst>
                                      </p:cBhvr>
                                      <p:tavLst>
                                        <p:tav tm="0">
                                          <p:val>
                                            <p:strVal val="#ppt_y+.1"/>
                                          </p:val>
                                        </p:tav>
                                        <p:tav tm="100000">
                                          <p:val>
                                            <p:strVal val="#ppt_y"/>
                                          </p:val>
                                        </p:tav>
                                      </p:tavLst>
                                    </p:anim>
                                  </p:childTnLst>
                                </p:cTn>
                              </p:par>
                            </p:childTnLst>
                          </p:cTn>
                        </p:par>
                        <p:par>
                          <p:cTn id="36" fill="hold">
                            <p:stCondLst>
                              <p:cond delay="600"/>
                            </p:stCondLst>
                            <p:childTnLst>
                              <p:par>
                                <p:cTn id="37" presetID="32" presetClass="emph" presetSubtype="0" repeatCount="indefinite" fill="hold" grpId="2" nodeType="afterEffect">
                                  <p:stCondLst>
                                    <p:cond delay="0"/>
                                  </p:stCondLst>
                                  <p:iterate type="wd">
                                    <p:tmPct val="10000"/>
                                  </p:iterate>
                                  <p:childTnLst>
                                    <p:animRot by="120000">
                                      <p:cBhvr>
                                        <p:cTn id="38" dur="50" fill="hold">
                                          <p:stCondLst>
                                            <p:cond delay="0"/>
                                          </p:stCondLst>
                                        </p:cTn>
                                        <p:tgtEl>
                                          <p:spTgt spid="36"/>
                                        </p:tgtEl>
                                        <p:attrNameLst>
                                          <p:attrName>r</p:attrName>
                                        </p:attrNameLst>
                                      </p:cBhvr>
                                    </p:animRot>
                                    <p:animRot by="-240000">
                                      <p:cBhvr>
                                        <p:cTn id="39" dur="100" fill="hold">
                                          <p:stCondLst>
                                            <p:cond delay="100"/>
                                          </p:stCondLst>
                                        </p:cTn>
                                        <p:tgtEl>
                                          <p:spTgt spid="36"/>
                                        </p:tgtEl>
                                        <p:attrNameLst>
                                          <p:attrName>r</p:attrName>
                                        </p:attrNameLst>
                                      </p:cBhvr>
                                    </p:animRot>
                                    <p:animRot by="240000">
                                      <p:cBhvr>
                                        <p:cTn id="40" dur="100" fill="hold">
                                          <p:stCondLst>
                                            <p:cond delay="200"/>
                                          </p:stCondLst>
                                        </p:cTn>
                                        <p:tgtEl>
                                          <p:spTgt spid="36"/>
                                        </p:tgtEl>
                                        <p:attrNameLst>
                                          <p:attrName>r</p:attrName>
                                        </p:attrNameLst>
                                      </p:cBhvr>
                                    </p:animRot>
                                    <p:animRot by="-240000">
                                      <p:cBhvr>
                                        <p:cTn id="41" dur="100" fill="hold">
                                          <p:stCondLst>
                                            <p:cond delay="300"/>
                                          </p:stCondLst>
                                        </p:cTn>
                                        <p:tgtEl>
                                          <p:spTgt spid="36"/>
                                        </p:tgtEl>
                                        <p:attrNameLst>
                                          <p:attrName>r</p:attrName>
                                        </p:attrNameLst>
                                      </p:cBhvr>
                                    </p:animRot>
                                    <p:animRot by="120000">
                                      <p:cBhvr>
                                        <p:cTn id="42" dur="100" fill="hold">
                                          <p:stCondLst>
                                            <p:cond delay="400"/>
                                          </p:stCondLst>
                                        </p:cTn>
                                        <p:tgtEl>
                                          <p:spTgt spid="36"/>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iterate type="wd">
                                    <p:tmPct val="10000"/>
                                  </p:iterate>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iterate type="wd">
                                    <p:tmPct val="10000"/>
                                  </p:iterate>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childTnLst>
                                </p:cTn>
                              </p:par>
                              <p:par>
                                <p:cTn id="55" presetID="23" presetClass="entr" presetSubtype="16" fill="hold" nodeType="withEffect">
                                  <p:stCondLst>
                                    <p:cond delay="0"/>
                                  </p:stCondLst>
                                  <p:iterate type="wd">
                                    <p:tmPct val="10000"/>
                                  </p:iterate>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0"/>
                                  </p:stCondLst>
                                  <p:iterate type="wd">
                                    <p:tmPct val="10000"/>
                                  </p:iterate>
                                  <p:childTnLst>
                                    <p:set>
                                      <p:cBhvr>
                                        <p:cTn id="62" dur="1" fill="hold">
                                          <p:stCondLst>
                                            <p:cond delay="0"/>
                                          </p:stCondLst>
                                        </p:cTn>
                                        <p:tgtEl>
                                          <p:spTgt spid="32"/>
                                        </p:tgtEl>
                                        <p:attrNameLst>
                                          <p:attrName>style.visibility</p:attrName>
                                        </p:attrNameLst>
                                      </p:cBhvr>
                                      <p:to>
                                        <p:strVal val="visible"/>
                                      </p:to>
                                    </p:set>
                                    <p:anim calcmode="lin" valueType="num">
                                      <p:cBhvr>
                                        <p:cTn id="63" dur="500" fill="hold"/>
                                        <p:tgtEl>
                                          <p:spTgt spid="32"/>
                                        </p:tgtEl>
                                        <p:attrNameLst>
                                          <p:attrName>ppt_w</p:attrName>
                                        </p:attrNameLst>
                                      </p:cBhvr>
                                      <p:tavLst>
                                        <p:tav tm="0">
                                          <p:val>
                                            <p:fltVal val="0"/>
                                          </p:val>
                                        </p:tav>
                                        <p:tav tm="100000">
                                          <p:val>
                                            <p:strVal val="#ppt_w"/>
                                          </p:val>
                                        </p:tav>
                                      </p:tavLst>
                                    </p:anim>
                                    <p:anim calcmode="lin" valueType="num">
                                      <p:cBhvr>
                                        <p:cTn id="64" dur="500" fill="hold"/>
                                        <p:tgtEl>
                                          <p:spTgt spid="32"/>
                                        </p:tgtEl>
                                        <p:attrNameLst>
                                          <p:attrName>ppt_h</p:attrName>
                                        </p:attrNameLst>
                                      </p:cBhvr>
                                      <p:tavLst>
                                        <p:tav tm="0">
                                          <p:val>
                                            <p:fltVal val="0"/>
                                          </p:val>
                                        </p:tav>
                                        <p:tav tm="100000">
                                          <p:val>
                                            <p:strVal val="#ppt_h"/>
                                          </p:val>
                                        </p:tav>
                                      </p:tavLst>
                                    </p:anim>
                                  </p:childTnLst>
                                </p:cTn>
                              </p:par>
                              <p:par>
                                <p:cTn id="65" presetID="23" presetClass="entr" presetSubtype="16" fill="hold" nodeType="withEffect">
                                  <p:stCondLst>
                                    <p:cond delay="0"/>
                                  </p:stCondLst>
                                  <p:iterate type="wd">
                                    <p:tmPct val="10000"/>
                                  </p:iterate>
                                  <p:childTnLst>
                                    <p:set>
                                      <p:cBhvr>
                                        <p:cTn id="66" dur="1" fill="hold">
                                          <p:stCondLst>
                                            <p:cond delay="0"/>
                                          </p:stCondLst>
                                        </p:cTn>
                                        <p:tgtEl>
                                          <p:spTgt spid="33"/>
                                        </p:tgtEl>
                                        <p:attrNameLst>
                                          <p:attrName>style.visibility</p:attrName>
                                        </p:attrNameLst>
                                      </p:cBhvr>
                                      <p:to>
                                        <p:strVal val="visible"/>
                                      </p:to>
                                    </p:set>
                                    <p:anim calcmode="lin" valueType="num">
                                      <p:cBhvr>
                                        <p:cTn id="67" dur="500" fill="hold"/>
                                        <p:tgtEl>
                                          <p:spTgt spid="33"/>
                                        </p:tgtEl>
                                        <p:attrNameLst>
                                          <p:attrName>ppt_w</p:attrName>
                                        </p:attrNameLst>
                                      </p:cBhvr>
                                      <p:tavLst>
                                        <p:tav tm="0">
                                          <p:val>
                                            <p:fltVal val="0"/>
                                          </p:val>
                                        </p:tav>
                                        <p:tav tm="100000">
                                          <p:val>
                                            <p:strVal val="#ppt_w"/>
                                          </p:val>
                                        </p:tav>
                                      </p:tavLst>
                                    </p:anim>
                                    <p:anim calcmode="lin" valueType="num">
                                      <p:cBhvr>
                                        <p:cTn id="68" dur="500" fill="hold"/>
                                        <p:tgtEl>
                                          <p:spTgt spid="33"/>
                                        </p:tgtEl>
                                        <p:attrNameLst>
                                          <p:attrName>ppt_h</p:attrName>
                                        </p:attrNameLst>
                                      </p:cBhvr>
                                      <p:tavLst>
                                        <p:tav tm="0">
                                          <p:val>
                                            <p:fltVal val="0"/>
                                          </p:val>
                                        </p:tav>
                                        <p:tav tm="100000">
                                          <p:val>
                                            <p:strVal val="#ppt_h"/>
                                          </p:val>
                                        </p:tav>
                                      </p:tavLst>
                                    </p:anim>
                                  </p:childTnLst>
                                </p:cTn>
                              </p:par>
                            </p:childTnLst>
                          </p:cTn>
                        </p:par>
                        <p:par>
                          <p:cTn id="69" fill="hold">
                            <p:stCondLst>
                              <p:cond delay="850"/>
                            </p:stCondLst>
                            <p:childTnLst>
                              <p:par>
                                <p:cTn id="70" presetID="23" presetClass="entr" presetSubtype="16" fill="hold" grpId="0" nodeType="afterEffect">
                                  <p:stCondLst>
                                    <p:cond delay="0"/>
                                  </p:stCondLst>
                                  <p:iterate type="wd">
                                    <p:tmPct val="10000"/>
                                  </p:iterate>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barn(inVertical)">
                                      <p:cBhvr>
                                        <p:cTn id="78" dur="500"/>
                                        <p:tgtEl>
                                          <p:spTgt spid="8"/>
                                        </p:tgtEl>
                                      </p:cBhvr>
                                    </p:animEffect>
                                  </p:childTnLst>
                                </p:cTn>
                              </p:par>
                              <p:par>
                                <p:cTn id="79" presetID="26" presetClass="emph" presetSubtype="0" repeatCount="3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par>
                          <p:cTn id="82" fill="hold">
                            <p:stCondLst>
                              <p:cond delay="1500"/>
                            </p:stCondLst>
                            <p:childTnLst>
                              <p:par>
                                <p:cTn id="83" presetID="5" presetClass="entr" presetSubtype="10" fill="hold" grpId="0"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checkerboard(across)">
                                      <p:cBhvr>
                                        <p:cTn id="8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7" grpId="0" animBg="1"/>
      <p:bldP spid="30" grpId="0" animBg="1"/>
      <p:bldP spid="32" grpId="0" animBg="1"/>
      <p:bldP spid="34" grpId="0" animBg="1"/>
      <p:bldP spid="36" grpId="1"/>
      <p:bldP spid="36" grpId="2"/>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giống</a:t>
            </a:r>
          </a:p>
          <a:p>
            <a:r>
              <a:rPr lang="vi-VN" altLang="zh-CN" sz="2200">
                <a:latin typeface="+mj-lt"/>
                <a:ea typeface="inpin heiti" panose="00000500000000000000" pitchFamily="2" charset="-122"/>
                <a:sym typeface="inpin heiti" panose="00000500000000000000" pitchFamily="2" charset="-122"/>
              </a:rPr>
              <a:t>   </a:t>
            </a:r>
            <a:r>
              <a:rPr lang="en-US" altLang="zh-CN" sz="2200">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r>
              <a:rPr lang="vi-VN" altLang="zh-CN" sz="2200">
                <a:latin typeface="+mj-lt"/>
                <a:ea typeface="inpin heiti" panose="00000500000000000000" pitchFamily="2" charset="-122"/>
                <a:sym typeface="inpin heiti" panose="00000500000000000000" pitchFamily="2" charset="-122"/>
              </a:rPr>
              <a:t>   </a:t>
            </a:r>
            <a:r>
              <a:rPr lang="en-US" altLang="zh-CN" sz="2200">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Có chú bé mồ côi tên là Chôm nhận thóc về, dốc công chăm sóc mà thóc vẫn chẳng nảy mầm. </a:t>
            </a:r>
          </a:p>
          <a:p>
            <a:r>
              <a:rPr lang="vi-VN" altLang="zh-CN" sz="2200">
                <a:latin typeface="+mj-lt"/>
                <a:ea typeface="inpin heiti" panose="00000500000000000000" pitchFamily="2" charset="-122"/>
                <a:sym typeface="inpin heiti" panose="00000500000000000000" pitchFamily="2" charset="-122"/>
              </a:rPr>
              <a:t>  </a:t>
            </a:r>
            <a:r>
              <a:rPr lang="en-US" altLang="zh-CN" sz="2200">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Đến vụ thu hoạch, mọi người nô nức chở thóc về kinh thành nộp cho nhà vua. Chôm lo lắng đến trước nhà vua, quỳ tâu:</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Tâu Bệ hạ! Con không làm sao cho thóc nảy mầm được.</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Mọi người đều sững sờ vì lời thú tội của Chôm. Nhưng nhà vua đã đỡ chú bé đứng dậy. Ngài hỏi còn ai để chết thóc giống không. Không ai trả lời. Lúc bấy giờ nhà vua mới ôn tồn nói:</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Trước khi phát thóc giống, ta đã cho luộc kĩ rồi. Lẽ nào thóc ấy còn mọc được? Những xe thóc đầy ắp kia đâu phải thu được từ thóc giống của ta!</a:t>
            </a:r>
          </a:p>
          <a:p>
            <a:r>
              <a:rPr lang="vi-VN" altLang="zh-CN" sz="2200">
                <a:solidFill>
                  <a:srgbClr val="E4E4E4"/>
                </a:solidFill>
                <a:latin typeface="+mj-lt"/>
                <a:ea typeface="inpin heiti" panose="00000500000000000000" pitchFamily="2" charset="-122"/>
                <a:sym typeface="inpin heiti" panose="00000500000000000000" pitchFamily="2" charset="-122"/>
              </a:rPr>
              <a:t>   Rồi vua dõng dạ nói tiếp:</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Trung thực là đức tính quý nhất của con người. Ta sẽ truyền ngôi cho chú bé trung thực và dũng cảm này.</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Chôm được truyền ngôi và trở thành ông vua hiền minh.</a:t>
            </a:r>
          </a:p>
          <a:p>
            <a:pPr algn="ctr"/>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i="1">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cxnSp>
        <p:nvCxnSpPr>
          <p:cNvPr id="17" name="Straight Connector 16"/>
          <p:cNvCxnSpPr/>
          <p:nvPr/>
        </p:nvCxnSpPr>
        <p:spPr>
          <a:xfrm>
            <a:off x="1830509" y="2024947"/>
            <a:ext cx="936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51877" y="2369105"/>
            <a:ext cx="108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699558" y="2605080"/>
            <a:ext cx="10694559" cy="2193341"/>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9525523" y="2594963"/>
            <a:ext cx="1656223" cy="553998"/>
          </a:xfrm>
          <a:prstGeom prst="rect">
            <a:avLst/>
          </a:prstGeom>
          <a:noFill/>
        </p:spPr>
        <p:txBody>
          <a:bodyPr wrap="none" lIns="91440" tIns="45720" rIns="91440" bIns="45720">
            <a:spAutoFit/>
          </a:bodyPr>
          <a:lstStyle/>
          <a:p>
            <a:pPr algn="ctr"/>
            <a:r>
              <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2</a:t>
            </a:r>
          </a:p>
        </p:txBody>
      </p:sp>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5794" y="2743453"/>
            <a:ext cx="1485904" cy="2091201"/>
          </a:xfrm>
          <a:prstGeom prst="rect">
            <a:avLst/>
          </a:prstGeom>
        </p:spPr>
      </p:pic>
      <p:pic>
        <p:nvPicPr>
          <p:cNvPr id="51" name="Picture 5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38329" y="3789054"/>
            <a:ext cx="870886" cy="656356"/>
          </a:xfrm>
          <a:prstGeom prst="rect">
            <a:avLst/>
          </a:prstGeom>
        </p:spPr>
      </p:pic>
      <p:sp>
        <p:nvSpPr>
          <p:cNvPr id="52" name="Rectangle 51"/>
          <p:cNvSpPr/>
          <p:nvPr/>
        </p:nvSpPr>
        <p:spPr>
          <a:xfrm>
            <a:off x="2698776" y="3917177"/>
            <a:ext cx="740908"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nhận</a:t>
            </a:r>
          </a:p>
        </p:txBody>
      </p:sp>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3728" y="2523440"/>
            <a:ext cx="2178685" cy="2274981"/>
          </a:xfrm>
          <a:prstGeom prst="rect">
            <a:avLst/>
          </a:prstGeom>
        </p:spPr>
      </p:pic>
      <p:sp>
        <p:nvSpPr>
          <p:cNvPr id="54" name="Rectangle 53"/>
          <p:cNvSpPr/>
          <p:nvPr/>
        </p:nvSpPr>
        <p:spPr>
          <a:xfrm>
            <a:off x="7882042" y="3917177"/>
            <a:ext cx="894796"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nhưng</a:t>
            </a:r>
          </a:p>
        </p:txBody>
      </p:sp>
      <p:pic>
        <p:nvPicPr>
          <p:cNvPr id="55" name="Pictur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6838" y="3113854"/>
            <a:ext cx="1862044" cy="1431666"/>
          </a:xfrm>
          <a:prstGeom prst="rect">
            <a:avLst/>
          </a:prstGeom>
        </p:spPr>
      </p:pic>
      <p:pic>
        <p:nvPicPr>
          <p:cNvPr id="56" name="Picture 5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510509" y="3423692"/>
            <a:ext cx="1463269" cy="1377394"/>
          </a:xfrm>
          <a:prstGeom prst="rect">
            <a:avLst/>
          </a:prstGeom>
        </p:spPr>
      </p:pic>
      <p:cxnSp>
        <p:nvCxnSpPr>
          <p:cNvPr id="57" name="Straight Connector 56"/>
          <p:cNvCxnSpPr/>
          <p:nvPr/>
        </p:nvCxnSpPr>
        <p:spPr>
          <a:xfrm>
            <a:off x="9300211" y="3680347"/>
            <a:ext cx="977653" cy="7703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9313660" y="3635231"/>
            <a:ext cx="843513" cy="8984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9007554" y="971070"/>
            <a:ext cx="1400611"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2</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0" name="Rectangle 59"/>
          <p:cNvSpPr/>
          <p:nvPr/>
        </p:nvSpPr>
        <p:spPr>
          <a:xfrm>
            <a:off x="699558" y="1670368"/>
            <a:ext cx="10628104" cy="7687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61" name="图片 2">
            <a:extLst>
              <a:ext uri="{FF2B5EF4-FFF2-40B4-BE49-F238E27FC236}">
                <a16:creationId xmlns:a16="http://schemas.microsoft.com/office/drawing/2014/main" id="{92132393-9491-49B7-837D-2629EC9FA361}"/>
              </a:ext>
            </a:extLst>
          </p:cNvPr>
          <p:cNvPicPr>
            <a:picLocks noChangeAspect="1"/>
          </p:cNvPicPr>
          <p:nvPr/>
        </p:nvPicPr>
        <p:blipFill>
          <a:blip r:embed="rId9"/>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1653769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wedge">
                                      <p:cBhvr>
                                        <p:cTn id="7" dur="500"/>
                                        <p:tgtEl>
                                          <p:spTgt spid="17"/>
                                        </p:tgtEl>
                                      </p:cBhvr>
                                    </p:animEffect>
                                  </p:childTnLst>
                                </p:cTn>
                              </p:par>
                              <p:par>
                                <p:cTn id="8" presetID="20" presetClass="entr" presetSubtype="0" fill="hold" nodeType="withEffect">
                                  <p:stCondLst>
                                    <p:cond delay="0"/>
                                  </p:stCondLst>
                                  <p:iterate type="wd">
                                    <p:tmPct val="10000"/>
                                  </p:iterate>
                                  <p:childTnLst>
                                    <p:set>
                                      <p:cBhvr>
                                        <p:cTn id="9" dur="1" fill="hold">
                                          <p:stCondLst>
                                            <p:cond delay="0"/>
                                          </p:stCondLst>
                                        </p:cTn>
                                        <p:tgtEl>
                                          <p:spTgt spid="14"/>
                                        </p:tgtEl>
                                        <p:attrNameLst>
                                          <p:attrName>style.visibility</p:attrName>
                                        </p:attrNameLst>
                                      </p:cBhvr>
                                      <p:to>
                                        <p:strVal val="visible"/>
                                      </p:to>
                                    </p:set>
                                    <p:animEffect transition="in" filter="wedg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iterate type="wd">
                                    <p:tmPct val="10000"/>
                                  </p:iterate>
                                  <p:childTnLst>
                                    <p:set>
                                      <p:cBhvr>
                                        <p:cTn id="14" dur="1" fill="hold">
                                          <p:stCondLst>
                                            <p:cond delay="0"/>
                                          </p:stCondLst>
                                        </p:cTn>
                                        <p:tgtEl>
                                          <p:spTgt spid="48"/>
                                        </p:tgtEl>
                                        <p:attrNameLst>
                                          <p:attrName>style.visibility</p:attrName>
                                        </p:attrNameLst>
                                      </p:cBhvr>
                                      <p:to>
                                        <p:strVal val="visible"/>
                                      </p:to>
                                    </p:set>
                                    <p:animEffect transition="in" filter="randombar(horizontal)">
                                      <p:cBhvr>
                                        <p:cTn id="15" dur="500"/>
                                        <p:tgtEl>
                                          <p:spTgt spid="4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childTnLst>
                          </p:cTn>
                        </p:par>
                        <p:par>
                          <p:cTn id="19" fill="hold">
                            <p:stCondLst>
                              <p:cond delay="500"/>
                            </p:stCondLst>
                            <p:childTnLst>
                              <p:par>
                                <p:cTn id="20" presetID="32" presetClass="emph" presetSubtype="0" repeatCount="indefinite" fill="hold" grpId="1" nodeType="afterEffect">
                                  <p:stCondLst>
                                    <p:cond delay="0"/>
                                  </p:stCondLst>
                                  <p:childTnLst>
                                    <p:animRot by="120000">
                                      <p:cBhvr>
                                        <p:cTn id="21" dur="100" fill="hold">
                                          <p:stCondLst>
                                            <p:cond delay="0"/>
                                          </p:stCondLst>
                                        </p:cTn>
                                        <p:tgtEl>
                                          <p:spTgt spid="49"/>
                                        </p:tgtEl>
                                        <p:attrNameLst>
                                          <p:attrName>r</p:attrName>
                                        </p:attrNameLst>
                                      </p:cBhvr>
                                    </p:animRot>
                                    <p:animRot by="-240000">
                                      <p:cBhvr>
                                        <p:cTn id="22" dur="200" fill="hold">
                                          <p:stCondLst>
                                            <p:cond delay="200"/>
                                          </p:stCondLst>
                                        </p:cTn>
                                        <p:tgtEl>
                                          <p:spTgt spid="49"/>
                                        </p:tgtEl>
                                        <p:attrNameLst>
                                          <p:attrName>r</p:attrName>
                                        </p:attrNameLst>
                                      </p:cBhvr>
                                    </p:animRot>
                                    <p:animRot by="240000">
                                      <p:cBhvr>
                                        <p:cTn id="23" dur="200" fill="hold">
                                          <p:stCondLst>
                                            <p:cond delay="400"/>
                                          </p:stCondLst>
                                        </p:cTn>
                                        <p:tgtEl>
                                          <p:spTgt spid="49"/>
                                        </p:tgtEl>
                                        <p:attrNameLst>
                                          <p:attrName>r</p:attrName>
                                        </p:attrNameLst>
                                      </p:cBhvr>
                                    </p:animRot>
                                    <p:animRot by="-240000">
                                      <p:cBhvr>
                                        <p:cTn id="24" dur="200" fill="hold">
                                          <p:stCondLst>
                                            <p:cond delay="600"/>
                                          </p:stCondLst>
                                        </p:cTn>
                                        <p:tgtEl>
                                          <p:spTgt spid="49"/>
                                        </p:tgtEl>
                                        <p:attrNameLst>
                                          <p:attrName>r</p:attrName>
                                        </p:attrNameLst>
                                      </p:cBhvr>
                                    </p:animRot>
                                    <p:animRot by="120000">
                                      <p:cBhvr>
                                        <p:cTn id="25" dur="200" fill="hold">
                                          <p:stCondLst>
                                            <p:cond delay="800"/>
                                          </p:stCondLst>
                                        </p:cTn>
                                        <p:tgtEl>
                                          <p:spTgt spid="49"/>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iterate type="wd">
                                    <p:tmPct val="10000"/>
                                  </p:iterate>
                                  <p:childTnLst>
                                    <p:set>
                                      <p:cBhvr>
                                        <p:cTn id="29" dur="1" fill="hold">
                                          <p:stCondLst>
                                            <p:cond delay="0"/>
                                          </p:stCondLst>
                                        </p:cTn>
                                        <p:tgtEl>
                                          <p:spTgt spid="50"/>
                                        </p:tgtEl>
                                        <p:attrNameLst>
                                          <p:attrName>style.visibility</p:attrName>
                                        </p:attrNameLst>
                                      </p:cBhvr>
                                      <p:to>
                                        <p:strVal val="visible"/>
                                      </p:to>
                                    </p:set>
                                    <p:animEffect transition="in" filter="blinds(horizontal)">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iterate type="wd">
                                    <p:tmPct val="10000"/>
                                  </p:iterate>
                                  <p:childTnLst>
                                    <p:set>
                                      <p:cBhvr>
                                        <p:cTn id="34" dur="1" fill="hold">
                                          <p:stCondLst>
                                            <p:cond delay="0"/>
                                          </p:stCondLst>
                                        </p:cTn>
                                        <p:tgtEl>
                                          <p:spTgt spid="52"/>
                                        </p:tgtEl>
                                        <p:attrNameLst>
                                          <p:attrName>style.visibility</p:attrName>
                                        </p:attrNameLst>
                                      </p:cBhvr>
                                      <p:to>
                                        <p:strVal val="visible"/>
                                      </p:to>
                                    </p:set>
                                    <p:animEffect transition="in" filter="blinds(horizontal)">
                                      <p:cBhvr>
                                        <p:cTn id="35" dur="500"/>
                                        <p:tgtEl>
                                          <p:spTgt spid="52"/>
                                        </p:tgtEl>
                                      </p:cBhvr>
                                    </p:animEffect>
                                  </p:childTnLst>
                                </p:cTn>
                              </p:par>
                            </p:childTnLst>
                          </p:cTn>
                        </p:par>
                        <p:par>
                          <p:cTn id="36" fill="hold">
                            <p:stCondLst>
                              <p:cond delay="500"/>
                            </p:stCondLst>
                            <p:childTnLst>
                              <p:par>
                                <p:cTn id="37" presetID="3" presetClass="entr" presetSubtype="10" fill="hold" nodeType="afterEffect">
                                  <p:stCondLst>
                                    <p:cond delay="0"/>
                                  </p:stCondLst>
                                  <p:iterate type="wd">
                                    <p:tmPct val="10000"/>
                                  </p:iterate>
                                  <p:childTnLst>
                                    <p:set>
                                      <p:cBhvr>
                                        <p:cTn id="38" dur="1" fill="hold">
                                          <p:stCondLst>
                                            <p:cond delay="0"/>
                                          </p:stCondLst>
                                        </p:cTn>
                                        <p:tgtEl>
                                          <p:spTgt spid="51"/>
                                        </p:tgtEl>
                                        <p:attrNameLst>
                                          <p:attrName>style.visibility</p:attrName>
                                        </p:attrNameLst>
                                      </p:cBhvr>
                                      <p:to>
                                        <p:strVal val="visible"/>
                                      </p:to>
                                    </p:set>
                                    <p:animEffect transition="in" filter="blinds(horizont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iterate type="wd">
                                    <p:tmPct val="10000"/>
                                  </p:iterate>
                                  <p:childTnLst>
                                    <p:set>
                                      <p:cBhvr>
                                        <p:cTn id="43" dur="1" fill="hold">
                                          <p:stCondLst>
                                            <p:cond delay="0"/>
                                          </p:stCondLst>
                                        </p:cTn>
                                        <p:tgtEl>
                                          <p:spTgt spid="53"/>
                                        </p:tgtEl>
                                        <p:attrNameLst>
                                          <p:attrName>style.visibility</p:attrName>
                                        </p:attrNameLst>
                                      </p:cBhvr>
                                      <p:to>
                                        <p:strVal val="visible"/>
                                      </p:to>
                                    </p:set>
                                    <p:animEffect transition="in" filter="blinds(horizontal)">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iterate type="wd">
                                    <p:tmPct val="10000"/>
                                  </p:iterate>
                                  <p:childTnLst>
                                    <p:set>
                                      <p:cBhvr>
                                        <p:cTn id="48" dur="1" fill="hold">
                                          <p:stCondLst>
                                            <p:cond delay="0"/>
                                          </p:stCondLst>
                                        </p:cTn>
                                        <p:tgtEl>
                                          <p:spTgt spid="56"/>
                                        </p:tgtEl>
                                        <p:attrNameLst>
                                          <p:attrName>style.visibility</p:attrName>
                                        </p:attrNameLst>
                                      </p:cBhvr>
                                      <p:to>
                                        <p:strVal val="visible"/>
                                      </p:to>
                                    </p:set>
                                    <p:animEffect transition="in" filter="blinds(horizontal)">
                                      <p:cBhvr>
                                        <p:cTn id="49" dur="5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iterate type="wd">
                                    <p:tmPct val="10000"/>
                                  </p:iterate>
                                  <p:childTnLst>
                                    <p:set>
                                      <p:cBhvr>
                                        <p:cTn id="53" dur="1" fill="hold">
                                          <p:stCondLst>
                                            <p:cond delay="0"/>
                                          </p:stCondLst>
                                        </p:cTn>
                                        <p:tgtEl>
                                          <p:spTgt spid="54"/>
                                        </p:tgtEl>
                                        <p:attrNameLst>
                                          <p:attrName>style.visibility</p:attrName>
                                        </p:attrNameLst>
                                      </p:cBhvr>
                                      <p:to>
                                        <p:strVal val="visible"/>
                                      </p:to>
                                    </p:set>
                                    <p:animEffect transition="in" filter="blinds(horizontal)">
                                      <p:cBhvr>
                                        <p:cTn id="54" dur="500"/>
                                        <p:tgtEl>
                                          <p:spTgt spid="54"/>
                                        </p:tgtEl>
                                      </p:cBhvr>
                                    </p:animEffect>
                                  </p:childTnLst>
                                </p:cTn>
                              </p:par>
                            </p:childTnLst>
                          </p:cTn>
                        </p:par>
                        <p:par>
                          <p:cTn id="55" fill="hold">
                            <p:stCondLst>
                              <p:cond delay="500"/>
                            </p:stCondLst>
                            <p:childTnLst>
                              <p:par>
                                <p:cTn id="56" presetID="3" presetClass="entr" presetSubtype="10" fill="hold" nodeType="afterEffect">
                                  <p:stCondLst>
                                    <p:cond delay="0"/>
                                  </p:stCondLst>
                                  <p:iterate type="wd">
                                    <p:tmPct val="10000"/>
                                  </p:iterate>
                                  <p:childTnLst>
                                    <p:set>
                                      <p:cBhvr>
                                        <p:cTn id="57" dur="1" fill="hold">
                                          <p:stCondLst>
                                            <p:cond delay="0"/>
                                          </p:stCondLst>
                                        </p:cTn>
                                        <p:tgtEl>
                                          <p:spTgt spid="55"/>
                                        </p:tgtEl>
                                        <p:attrNameLst>
                                          <p:attrName>style.visibility</p:attrName>
                                        </p:attrNameLst>
                                      </p:cBhvr>
                                      <p:to>
                                        <p:strVal val="visible"/>
                                      </p:to>
                                    </p:set>
                                    <p:animEffect transition="in" filter="blinds(horizontal)">
                                      <p:cBhvr>
                                        <p:cTn id="58" dur="500"/>
                                        <p:tgtEl>
                                          <p:spTgt spid="55"/>
                                        </p:tgtEl>
                                      </p:cBhvr>
                                    </p:animEffect>
                                  </p:childTnLst>
                                </p:cTn>
                              </p:par>
                              <p:par>
                                <p:cTn id="59" presetID="14" presetClass="entr" presetSubtype="1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randombar(horizontal)">
                                      <p:cBhvr>
                                        <p:cTn id="61" dur="500"/>
                                        <p:tgtEl>
                                          <p:spTgt spid="58"/>
                                        </p:tgtEl>
                                      </p:cBhvr>
                                    </p:animEffect>
                                  </p:childTnLst>
                                </p:cTn>
                              </p:par>
                              <p:par>
                                <p:cTn id="62" presetID="14" presetClass="entr" presetSubtype="10"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randombar(horizontal)">
                                      <p:cBhvr>
                                        <p:cTn id="64" dur="500"/>
                                        <p:tgtEl>
                                          <p:spTgt spid="5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iterate type="wd">
                                    <p:tmPct val="10000"/>
                                  </p:iterate>
                                  <p:childTnLst>
                                    <p:set>
                                      <p:cBhvr>
                                        <p:cTn id="68" dur="1" fill="hold">
                                          <p:stCondLst>
                                            <p:cond delay="0"/>
                                          </p:stCondLst>
                                        </p:cTn>
                                        <p:tgtEl>
                                          <p:spTgt spid="60"/>
                                        </p:tgtEl>
                                        <p:attrNameLst>
                                          <p:attrName>style.visibility</p:attrName>
                                        </p:attrNameLst>
                                      </p:cBhvr>
                                      <p:to>
                                        <p:strVal val="visible"/>
                                      </p:to>
                                    </p:set>
                                    <p:animEffect transition="in" filter="barn(inVertical)">
                                      <p:cBhvr>
                                        <p:cTn id="69" dur="500"/>
                                        <p:tgtEl>
                                          <p:spTgt spid="60"/>
                                        </p:tgtEl>
                                      </p:cBhvr>
                                    </p:animEffect>
                                  </p:childTnLst>
                                </p:cTn>
                              </p:par>
                            </p:childTnLst>
                          </p:cTn>
                        </p:par>
                        <p:par>
                          <p:cTn id="70" fill="hold">
                            <p:stCondLst>
                              <p:cond delay="500"/>
                            </p:stCondLst>
                            <p:childTnLst>
                              <p:par>
                                <p:cTn id="71" presetID="26" presetClass="emph" presetSubtype="0" repeatCount="3000" fill="hold" grpId="1" nodeType="afterEffect">
                                  <p:stCondLst>
                                    <p:cond delay="0"/>
                                  </p:stCondLst>
                                  <p:iterate type="wd">
                                    <p:tmPct val="10000"/>
                                  </p:iterate>
                                  <p:childTnLst>
                                    <p:animEffect transition="out" filter="fade">
                                      <p:cBhvr>
                                        <p:cTn id="72" dur="500" tmFilter="0, 0; .2, .5; .8, .5; 1, 0"/>
                                        <p:tgtEl>
                                          <p:spTgt spid="60"/>
                                        </p:tgtEl>
                                      </p:cBhvr>
                                    </p:animEffect>
                                    <p:animScale>
                                      <p:cBhvr>
                                        <p:cTn id="73" dur="250" autoRev="1" fill="hold"/>
                                        <p:tgtEl>
                                          <p:spTgt spid="60"/>
                                        </p:tgtEl>
                                      </p:cBhvr>
                                      <p:by x="105000" y="105000"/>
                                    </p:animScale>
                                  </p:childTnLst>
                                </p:cTn>
                              </p:par>
                            </p:childTnLst>
                          </p:cTn>
                        </p:par>
                        <p:par>
                          <p:cTn id="74" fill="hold">
                            <p:stCondLst>
                              <p:cond delay="2000"/>
                            </p:stCondLst>
                            <p:childTnLst>
                              <p:par>
                                <p:cTn id="75" presetID="47" presetClass="entr" presetSubtype="0" fill="hold" grpId="0" nodeType="afterEffect">
                                  <p:stCondLst>
                                    <p:cond delay="0"/>
                                  </p:stCondLst>
                                  <p:iterate type="wd">
                                    <p:tmPct val="10000"/>
                                  </p:iterate>
                                  <p:childTnLst>
                                    <p:set>
                                      <p:cBhvr>
                                        <p:cTn id="76" dur="1" fill="hold">
                                          <p:stCondLst>
                                            <p:cond delay="0"/>
                                          </p:stCondLst>
                                        </p:cTn>
                                        <p:tgtEl>
                                          <p:spTgt spid="59"/>
                                        </p:tgtEl>
                                        <p:attrNameLst>
                                          <p:attrName>style.visibility</p:attrName>
                                        </p:attrNameLst>
                                      </p:cBhvr>
                                      <p:to>
                                        <p:strVal val="visible"/>
                                      </p:to>
                                    </p:set>
                                    <p:animEffect transition="in" filter="fade">
                                      <p:cBhvr>
                                        <p:cTn id="77" dur="500"/>
                                        <p:tgtEl>
                                          <p:spTgt spid="59"/>
                                        </p:tgtEl>
                                      </p:cBhvr>
                                    </p:animEffect>
                                    <p:anim calcmode="lin" valueType="num">
                                      <p:cBhvr>
                                        <p:cTn id="78" dur="500" fill="hold"/>
                                        <p:tgtEl>
                                          <p:spTgt spid="59"/>
                                        </p:tgtEl>
                                        <p:attrNameLst>
                                          <p:attrName>ppt_x</p:attrName>
                                        </p:attrNameLst>
                                      </p:cBhvr>
                                      <p:tavLst>
                                        <p:tav tm="0">
                                          <p:val>
                                            <p:strVal val="#ppt_x"/>
                                          </p:val>
                                        </p:tav>
                                        <p:tav tm="100000">
                                          <p:val>
                                            <p:strVal val="#ppt_x"/>
                                          </p:val>
                                        </p:tav>
                                      </p:tavLst>
                                    </p:anim>
                                    <p:anim calcmode="lin" valueType="num">
                                      <p:cBhvr>
                                        <p:cTn id="7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49" grpId="1"/>
      <p:bldP spid="52" grpId="0" animBg="1"/>
      <p:bldP spid="54" grpId="0" animBg="1"/>
      <p:bldP spid="59" grpId="0" animBg="1"/>
      <p:bldP spid="60" grpId="0" animBg="1"/>
      <p:bldP spid="6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252529" y="57148"/>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dirty="0">
                <a:solidFill>
                  <a:srgbClr val="002060"/>
                </a:solidFill>
                <a:latin typeface="+mj-lt"/>
                <a:ea typeface="inpin heiti" panose="00000500000000000000" pitchFamily="2" charset="-122"/>
                <a:sym typeface="inpin heiti" panose="00000500000000000000" pitchFamily="2" charset="-122"/>
              </a:rPr>
              <a:t>Những hạt thóc giống</a:t>
            </a:r>
          </a:p>
          <a:p>
            <a:r>
              <a:rPr lang="vi-VN" altLang="zh-CN" sz="2200" dirty="0">
                <a:latin typeface="+mj-lt"/>
                <a:ea typeface="inpin heiti" panose="00000500000000000000" pitchFamily="2" charset="-122"/>
                <a:sym typeface="inpin heiti" panose="00000500000000000000" pitchFamily="2" charset="-122"/>
              </a:rPr>
              <a:t>   </a:t>
            </a:r>
            <a:r>
              <a:rPr lang="en-US" altLang="zh-CN" sz="2200" dirty="0">
                <a:latin typeface="+mj-lt"/>
                <a:ea typeface="inpin heiti" panose="00000500000000000000" pitchFamily="2" charset="-122"/>
                <a:sym typeface="inpin heiti" panose="00000500000000000000" pitchFamily="2" charset="-122"/>
              </a:rPr>
              <a:t>	</a:t>
            </a:r>
            <a:r>
              <a:rPr lang="vi-VN" altLang="zh-CN" sz="2200" dirty="0">
                <a:solidFill>
                  <a:srgbClr val="E4E4E4"/>
                </a:solidFill>
                <a:latin typeface="+mj-lt"/>
                <a:ea typeface="inpin heiti" panose="00000500000000000000" pitchFamily="2" charset="-122"/>
                <a:sym typeface="inpin heiti" panose="00000500000000000000" pitchFamily="2" charset="-122"/>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r>
              <a:rPr lang="vi-VN" altLang="zh-CN" sz="2200" dirty="0">
                <a:solidFill>
                  <a:srgbClr val="E4E4E4"/>
                </a:solidFill>
                <a:latin typeface="+mj-lt"/>
                <a:ea typeface="inpin heiti" panose="00000500000000000000" pitchFamily="2" charset="-122"/>
                <a:sym typeface="inpin heiti" panose="00000500000000000000" pitchFamily="2" charset="-122"/>
              </a:rPr>
              <a:t>   </a:t>
            </a:r>
            <a:r>
              <a:rPr lang="en-US" altLang="zh-CN" sz="2200" dirty="0">
                <a:solidFill>
                  <a:srgbClr val="E4E4E4"/>
                </a:solidFill>
                <a:latin typeface="+mj-lt"/>
                <a:ea typeface="inpin heiti" panose="00000500000000000000" pitchFamily="2" charset="-122"/>
                <a:sym typeface="inpin heiti" panose="00000500000000000000" pitchFamily="2" charset="-122"/>
              </a:rPr>
              <a:t>	</a:t>
            </a:r>
            <a:r>
              <a:rPr lang="vi-VN" altLang="zh-CN" sz="2200" dirty="0">
                <a:solidFill>
                  <a:srgbClr val="E4E4E4"/>
                </a:solidFill>
                <a:latin typeface="+mj-lt"/>
                <a:ea typeface="inpin heiti" panose="00000500000000000000" pitchFamily="2" charset="-122"/>
                <a:sym typeface="inpin heiti" panose="00000500000000000000" pitchFamily="2" charset="-122"/>
              </a:rPr>
              <a:t>Có chú bé mồ côi tên là Chôm nhận thóc về, dốc công chăm sóc mà thóc vẫn chẳng nảy mầm. </a:t>
            </a:r>
          </a:p>
          <a:p>
            <a:r>
              <a:rPr lang="vi-VN" altLang="zh-CN" sz="2200" dirty="0">
                <a:solidFill>
                  <a:srgbClr val="002060"/>
                </a:solidFill>
                <a:latin typeface="+mj-lt"/>
                <a:ea typeface="inpin heiti" panose="00000500000000000000" pitchFamily="2" charset="-122"/>
                <a:sym typeface="inpin heiti" panose="00000500000000000000" pitchFamily="2" charset="-122"/>
              </a:rPr>
              <a:t>  </a:t>
            </a:r>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 Đến vụ thu hoạch, mọi người nô nức chở thóc về kinh thành nộp cho nhà vua. Chôm lo lắng đến trước nhà vua, quỳ tâu:</a:t>
            </a:r>
          </a:p>
          <a:p>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 Tâu Bệ hạ! Con không làm sao cho thóc nảy mầm được.</a:t>
            </a:r>
          </a:p>
          <a:p>
            <a:r>
              <a:rPr lang="vi-VN" altLang="zh-CN" sz="2200" dirty="0">
                <a:solidFill>
                  <a:srgbClr val="002060"/>
                </a:solidFill>
                <a:latin typeface="+mj-lt"/>
                <a:ea typeface="inpin heiti" panose="00000500000000000000" pitchFamily="2" charset="-122"/>
                <a:sym typeface="inpin heiti" panose="00000500000000000000" pitchFamily="2" charset="-122"/>
              </a:rPr>
              <a:t>   </a:t>
            </a:r>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Mọi người đều sững sờ vì lời thú tội của Chôm. Nhưng nhà vua đã đỡ chú bé đứng dậy. Ngài hỏi còn ai để chết thóc giống không. Không ai trả lời. Lúc bấy giờ nhà vua mới ôn tồn nói:</a:t>
            </a:r>
          </a:p>
          <a:p>
            <a:r>
              <a:rPr lang="en-US" altLang="zh-CN" sz="2200" dirty="0">
                <a:solidFill>
                  <a:srgbClr val="002060"/>
                </a:solidFill>
                <a:latin typeface="+mj-lt"/>
                <a:ea typeface="inpin heiti" panose="00000500000000000000" pitchFamily="2" charset="-122"/>
                <a:sym typeface="inpin heiti" panose="00000500000000000000" pitchFamily="2" charset="-122"/>
              </a:rPr>
              <a:t>	</a:t>
            </a:r>
            <a:r>
              <a:rPr lang="vi-VN" altLang="zh-CN" sz="2200" dirty="0">
                <a:solidFill>
                  <a:srgbClr val="002060"/>
                </a:solidFill>
                <a:latin typeface="+mj-lt"/>
                <a:ea typeface="inpin heiti" panose="00000500000000000000" pitchFamily="2" charset="-122"/>
                <a:sym typeface="inpin heiti" panose="00000500000000000000" pitchFamily="2" charset="-122"/>
              </a:rPr>
              <a:t>- Trước khi phát thóc giống, ta đã cho luộc kĩ rồi. Lẽ nào thóc ấy còn mọc được? Những xe thóc đầy ắp kia đâu phải thu được từ thóc giống của ta!</a:t>
            </a:r>
          </a:p>
          <a:p>
            <a:r>
              <a:rPr lang="vi-VN" altLang="zh-CN" sz="2200" dirty="0">
                <a:latin typeface="+mj-lt"/>
                <a:ea typeface="inpin heiti" panose="00000500000000000000" pitchFamily="2" charset="-122"/>
                <a:sym typeface="inpin heiti" panose="00000500000000000000" pitchFamily="2" charset="-122"/>
              </a:rPr>
              <a:t>   </a:t>
            </a:r>
            <a:r>
              <a:rPr lang="vi-VN" altLang="zh-CN" sz="2200" dirty="0">
                <a:solidFill>
                  <a:srgbClr val="E4E4E4"/>
                </a:solidFill>
                <a:latin typeface="+mj-lt"/>
                <a:ea typeface="inpin heiti" panose="00000500000000000000" pitchFamily="2" charset="-122"/>
                <a:sym typeface="inpin heiti" panose="00000500000000000000" pitchFamily="2" charset="-122"/>
              </a:rPr>
              <a:t>Rồi vua dõng dạ nói tiếp:</a:t>
            </a:r>
          </a:p>
          <a:p>
            <a:r>
              <a:rPr lang="en-US" altLang="zh-CN" sz="2200" dirty="0">
                <a:solidFill>
                  <a:srgbClr val="E4E4E4"/>
                </a:solidFill>
                <a:latin typeface="+mj-lt"/>
                <a:ea typeface="inpin heiti" panose="00000500000000000000" pitchFamily="2" charset="-122"/>
                <a:sym typeface="inpin heiti" panose="00000500000000000000" pitchFamily="2" charset="-122"/>
              </a:rPr>
              <a:t>	</a:t>
            </a:r>
            <a:r>
              <a:rPr lang="vi-VN" altLang="zh-CN" sz="2200" dirty="0">
                <a:solidFill>
                  <a:srgbClr val="E4E4E4"/>
                </a:solidFill>
                <a:latin typeface="+mj-lt"/>
                <a:ea typeface="inpin heiti" panose="00000500000000000000" pitchFamily="2" charset="-122"/>
                <a:sym typeface="inpin heiti" panose="00000500000000000000" pitchFamily="2" charset="-122"/>
              </a:rPr>
              <a:t>- Trung thực là đức tính quý nhất của con người. Ta sẽ truyền ngôi cho chú bé trung thực và dũng cảm này.</a:t>
            </a:r>
          </a:p>
          <a:p>
            <a:r>
              <a:rPr lang="vi-VN" altLang="zh-CN" sz="2200" dirty="0">
                <a:solidFill>
                  <a:srgbClr val="E4E4E4"/>
                </a:solidFill>
                <a:latin typeface="+mj-lt"/>
                <a:ea typeface="inpin heiti" panose="00000500000000000000" pitchFamily="2" charset="-122"/>
                <a:sym typeface="inpin heiti" panose="00000500000000000000" pitchFamily="2" charset="-122"/>
              </a:rPr>
              <a:t>   </a:t>
            </a:r>
            <a:r>
              <a:rPr lang="en-US" altLang="zh-CN" sz="2200" dirty="0">
                <a:solidFill>
                  <a:srgbClr val="E4E4E4"/>
                </a:solidFill>
                <a:latin typeface="+mj-lt"/>
                <a:ea typeface="inpin heiti" panose="00000500000000000000" pitchFamily="2" charset="-122"/>
                <a:sym typeface="inpin heiti" panose="00000500000000000000" pitchFamily="2" charset="-122"/>
              </a:rPr>
              <a:t>	</a:t>
            </a:r>
            <a:r>
              <a:rPr lang="vi-VN" altLang="zh-CN" sz="2200" dirty="0">
                <a:solidFill>
                  <a:srgbClr val="E4E4E4"/>
                </a:solidFill>
                <a:latin typeface="+mj-lt"/>
                <a:ea typeface="inpin heiti" panose="00000500000000000000" pitchFamily="2" charset="-122"/>
                <a:sym typeface="inpin heiti" panose="00000500000000000000" pitchFamily="2" charset="-122"/>
              </a:rPr>
              <a:t>Chôm được truyền ngôi và trở thành ông vua hiền minh.</a:t>
            </a:r>
          </a:p>
          <a:p>
            <a:pPr algn="ctr"/>
            <a:r>
              <a:rPr lang="vi-VN" altLang="zh-CN" sz="2200" dirty="0">
                <a:solidFill>
                  <a:srgbClr val="E4E4E4"/>
                </a:solidFill>
                <a:latin typeface="+mj-lt"/>
                <a:ea typeface="inpin heiti" panose="00000500000000000000" pitchFamily="2" charset="-122"/>
                <a:sym typeface="inpin heiti" panose="00000500000000000000" pitchFamily="2" charset="-122"/>
              </a:rPr>
              <a:t>                           </a:t>
            </a:r>
            <a:r>
              <a:rPr lang="en-US" altLang="zh-CN" sz="2200" dirty="0">
                <a:solidFill>
                  <a:srgbClr val="E4E4E4"/>
                </a:solidFill>
                <a:latin typeface="+mj-lt"/>
                <a:ea typeface="inpin heiti" panose="00000500000000000000" pitchFamily="2" charset="-122"/>
                <a:sym typeface="inpin heiti" panose="00000500000000000000" pitchFamily="2" charset="-122"/>
              </a:rPr>
              <a:t>                                                             </a:t>
            </a:r>
            <a:r>
              <a:rPr lang="vi-VN" altLang="zh-CN" sz="2200" i="1" dirty="0">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pic>
        <p:nvPicPr>
          <p:cNvPr id="14" name="图片 2">
            <a:extLst>
              <a:ext uri="{FF2B5EF4-FFF2-40B4-BE49-F238E27FC236}">
                <a16:creationId xmlns:a16="http://schemas.microsoft.com/office/drawing/2014/main" id="{92132393-9491-49B7-837D-2629EC9FA361}"/>
              </a:ext>
            </a:extLst>
          </p:cNvPr>
          <p:cNvPicPr>
            <a:picLocks noChangeAspect="1"/>
          </p:cNvPicPr>
          <p:nvPr/>
        </p:nvPicPr>
        <p:blipFill>
          <a:blip r:embed="rId4"/>
          <a:stretch>
            <a:fillRect/>
          </a:stretch>
        </p:blipFill>
        <p:spPr>
          <a:xfrm>
            <a:off x="10960030" y="5709766"/>
            <a:ext cx="1155423" cy="1148234"/>
          </a:xfrm>
          <a:prstGeom prst="rect">
            <a:avLst/>
          </a:prstGeom>
        </p:spPr>
      </p:pic>
      <p:sp>
        <p:nvSpPr>
          <p:cNvPr id="16" name="Rectangle 15"/>
          <p:cNvSpPr/>
          <p:nvPr/>
        </p:nvSpPr>
        <p:spPr>
          <a:xfrm>
            <a:off x="808335" y="2410597"/>
            <a:ext cx="10628104" cy="26984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Rounded Rectangle 22"/>
          <p:cNvSpPr/>
          <p:nvPr/>
        </p:nvSpPr>
        <p:spPr>
          <a:xfrm>
            <a:off x="1455468" y="66608"/>
            <a:ext cx="9779915" cy="2326913"/>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565176" y="66682"/>
            <a:ext cx="1656223" cy="553998"/>
          </a:xfrm>
          <a:prstGeom prst="rect">
            <a:avLst/>
          </a:prstGeom>
          <a:noFill/>
        </p:spPr>
        <p:txBody>
          <a:bodyPr wrap="none" lIns="91440" tIns="45720" rIns="91440" bIns="45720">
            <a:spAutoFit/>
          </a:bodyPr>
          <a:lstStyle/>
          <a:p>
            <a:pPr algn="ctr"/>
            <a:r>
              <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3</a:t>
            </a:r>
          </a:p>
        </p:txBody>
      </p:sp>
      <p:grpSp>
        <p:nvGrpSpPr>
          <p:cNvPr id="28" name="Group 27"/>
          <p:cNvGrpSpPr/>
          <p:nvPr/>
        </p:nvGrpSpPr>
        <p:grpSpPr>
          <a:xfrm>
            <a:off x="1769217" y="66682"/>
            <a:ext cx="1705757" cy="2400612"/>
            <a:chOff x="3794562" y="-1514292"/>
            <a:chExt cx="5813900" cy="8182247"/>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4562" y="-1514292"/>
              <a:ext cx="5813900" cy="8182247"/>
            </a:xfrm>
            <a:prstGeom prst="rect">
              <a:avLst/>
            </a:prstGeom>
          </p:spPr>
        </p:pic>
        <p:sp>
          <p:nvSpPr>
            <p:cNvPr id="26" name="Rectangle 25"/>
            <p:cNvSpPr/>
            <p:nvPr/>
          </p:nvSpPr>
          <p:spPr>
            <a:xfrm>
              <a:off x="6255661" y="2075541"/>
              <a:ext cx="1175659" cy="464456"/>
            </a:xfrm>
            <a:prstGeom prst="rect">
              <a:avLst/>
            </a:prstGeom>
            <a:solidFill>
              <a:srgbClr val="EE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26"/>
            <p:cNvSpPr/>
            <p:nvPr/>
          </p:nvSpPr>
          <p:spPr>
            <a:xfrm rot="19191624">
              <a:off x="6303651" y="2217075"/>
              <a:ext cx="986970" cy="725713"/>
            </a:xfrm>
            <a:prstGeom prst="arc">
              <a:avLst/>
            </a:prstGeom>
            <a:ln w="28575">
              <a:solidFill>
                <a:srgbClr val="7945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9" name="Rectangle 28"/>
          <p:cNvSpPr/>
          <p:nvPr/>
        </p:nvSpPr>
        <p:spPr>
          <a:xfrm>
            <a:off x="3091098" y="1781788"/>
            <a:ext cx="2316661"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dám tâu sự thật với</a:t>
            </a: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1339" y="-31761"/>
            <a:ext cx="3584056" cy="2123550"/>
          </a:xfrm>
          <a:prstGeom prst="rect">
            <a:avLst/>
          </a:prstGeom>
        </p:spPr>
      </p:pic>
      <p:sp>
        <p:nvSpPr>
          <p:cNvPr id="31" name="Rectangle 30"/>
          <p:cNvSpPr/>
          <p:nvPr/>
        </p:nvSpPr>
        <p:spPr>
          <a:xfrm>
            <a:off x="6604528" y="1765903"/>
            <a:ext cx="1111202"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trước sự</a:t>
            </a: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8295" y="888227"/>
            <a:ext cx="1386056" cy="1386056"/>
          </a:xfrm>
          <a:prstGeom prst="rect">
            <a:avLst/>
          </a:prstGeom>
        </p:spPr>
      </p:pic>
      <p:sp>
        <p:nvSpPr>
          <p:cNvPr id="34" name="Rectangle 33"/>
          <p:cNvSpPr/>
          <p:nvPr/>
        </p:nvSpPr>
        <p:spPr>
          <a:xfrm>
            <a:off x="8939265" y="1744833"/>
            <a:ext cx="1811714"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của mọi người.</a:t>
            </a:r>
          </a:p>
        </p:txBody>
      </p:sp>
      <p:cxnSp>
        <p:nvCxnSpPr>
          <p:cNvPr id="38" name="Straight Connector 37"/>
          <p:cNvCxnSpPr/>
          <p:nvPr/>
        </p:nvCxnSpPr>
        <p:spPr>
          <a:xfrm>
            <a:off x="1684263" y="3040947"/>
            <a:ext cx="306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326735" y="3360262"/>
            <a:ext cx="4896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9545150" y="5206192"/>
            <a:ext cx="1400610"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3</a:t>
            </a:r>
          </a:p>
        </p:txBody>
      </p:sp>
      <p:cxnSp>
        <p:nvCxnSpPr>
          <p:cNvPr id="32" name="Straight Connector 31"/>
          <p:cNvCxnSpPr/>
          <p:nvPr/>
        </p:nvCxnSpPr>
        <p:spPr>
          <a:xfrm flipV="1">
            <a:off x="1861498" y="3697941"/>
            <a:ext cx="5265443"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250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iterate type="wd">
                                    <p:tmPct val="10000"/>
                                  </p:iterate>
                                  <p:childTnLst>
                                    <p:set>
                                      <p:cBhvr>
                                        <p:cTn id="6" dur="1" fill="hold">
                                          <p:stCondLst>
                                            <p:cond delay="0"/>
                                          </p:stCondLst>
                                        </p:cTn>
                                        <p:tgtEl>
                                          <p:spTgt spid="38"/>
                                        </p:tgtEl>
                                        <p:attrNameLst>
                                          <p:attrName>style.visibility</p:attrName>
                                        </p:attrNameLst>
                                      </p:cBhvr>
                                      <p:to>
                                        <p:strVal val="visible"/>
                                      </p:to>
                                    </p:set>
                                    <p:animEffect transition="in" filter="wedg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iterate type="wd">
                                    <p:tmPct val="10000"/>
                                  </p:iterate>
                                  <p:childTnLst>
                                    <p:set>
                                      <p:cBhvr>
                                        <p:cTn id="11" dur="1" fill="hold">
                                          <p:stCondLst>
                                            <p:cond delay="0"/>
                                          </p:stCondLst>
                                        </p:cTn>
                                        <p:tgtEl>
                                          <p:spTgt spid="40"/>
                                        </p:tgtEl>
                                        <p:attrNameLst>
                                          <p:attrName>style.visibility</p:attrName>
                                        </p:attrNameLst>
                                      </p:cBhvr>
                                      <p:to>
                                        <p:strVal val="visible"/>
                                      </p:to>
                                    </p:set>
                                    <p:animEffect transition="in" filter="wedg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iterate type="wd">
                                    <p:tmPct val="10000"/>
                                  </p:iterate>
                                  <p:childTnLst>
                                    <p:set>
                                      <p:cBhvr>
                                        <p:cTn id="16" dur="1" fill="hold">
                                          <p:stCondLst>
                                            <p:cond delay="0"/>
                                          </p:stCondLst>
                                        </p:cTn>
                                        <p:tgtEl>
                                          <p:spTgt spid="32"/>
                                        </p:tgtEl>
                                        <p:attrNameLst>
                                          <p:attrName>style.visibility</p:attrName>
                                        </p:attrNameLst>
                                      </p:cBhvr>
                                      <p:to>
                                        <p:strVal val="visible"/>
                                      </p:to>
                                    </p:set>
                                    <p:animEffect transition="in" filter="wedg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iterate type="wd">
                                    <p:tmPct val="10000"/>
                                  </p:iterate>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iterate type="wd">
                                    <p:tmPct val="10000"/>
                                  </p:iterate>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par>
                          <p:cTn id="26" fill="hold">
                            <p:stCondLst>
                              <p:cond delay="600"/>
                            </p:stCondLst>
                            <p:childTnLst>
                              <p:par>
                                <p:cTn id="27" presetID="32" presetClass="emph" presetSubtype="0" repeatCount="indefinite" fill="hold" grpId="1" nodeType="afterEffect">
                                  <p:stCondLst>
                                    <p:cond delay="0"/>
                                  </p:stCondLst>
                                  <p:iterate type="wd">
                                    <p:tmPct val="10000"/>
                                  </p:iterate>
                                  <p:childTnLst>
                                    <p:animRot by="120000">
                                      <p:cBhvr>
                                        <p:cTn id="28" dur="50" fill="hold">
                                          <p:stCondLst>
                                            <p:cond delay="0"/>
                                          </p:stCondLst>
                                        </p:cTn>
                                        <p:tgtEl>
                                          <p:spTgt spid="24"/>
                                        </p:tgtEl>
                                        <p:attrNameLst>
                                          <p:attrName>r</p:attrName>
                                        </p:attrNameLst>
                                      </p:cBhvr>
                                    </p:animRot>
                                    <p:animRot by="-240000">
                                      <p:cBhvr>
                                        <p:cTn id="29" dur="100" fill="hold">
                                          <p:stCondLst>
                                            <p:cond delay="100"/>
                                          </p:stCondLst>
                                        </p:cTn>
                                        <p:tgtEl>
                                          <p:spTgt spid="24"/>
                                        </p:tgtEl>
                                        <p:attrNameLst>
                                          <p:attrName>r</p:attrName>
                                        </p:attrNameLst>
                                      </p:cBhvr>
                                    </p:animRot>
                                    <p:animRot by="240000">
                                      <p:cBhvr>
                                        <p:cTn id="30" dur="100" fill="hold">
                                          <p:stCondLst>
                                            <p:cond delay="200"/>
                                          </p:stCondLst>
                                        </p:cTn>
                                        <p:tgtEl>
                                          <p:spTgt spid="24"/>
                                        </p:tgtEl>
                                        <p:attrNameLst>
                                          <p:attrName>r</p:attrName>
                                        </p:attrNameLst>
                                      </p:cBhvr>
                                    </p:animRot>
                                    <p:animRot by="-240000">
                                      <p:cBhvr>
                                        <p:cTn id="31" dur="100" fill="hold">
                                          <p:stCondLst>
                                            <p:cond delay="300"/>
                                          </p:stCondLst>
                                        </p:cTn>
                                        <p:tgtEl>
                                          <p:spTgt spid="24"/>
                                        </p:tgtEl>
                                        <p:attrNameLst>
                                          <p:attrName>r</p:attrName>
                                        </p:attrNameLst>
                                      </p:cBhvr>
                                    </p:animRot>
                                    <p:animRot by="120000">
                                      <p:cBhvr>
                                        <p:cTn id="32" dur="100" fill="hold">
                                          <p:stCondLst>
                                            <p:cond delay="400"/>
                                          </p:stCondLst>
                                        </p:cTn>
                                        <p:tgtEl>
                                          <p:spTgt spid="24"/>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iterate type="wd">
                                    <p:tmPct val="10000"/>
                                  </p:iterate>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anim calcmode="lin" valueType="num">
                                      <p:cBhvr>
                                        <p:cTn id="38" dur="500" fill="hold"/>
                                        <p:tgtEl>
                                          <p:spTgt spid="28"/>
                                        </p:tgtEl>
                                        <p:attrNameLst>
                                          <p:attrName>ppt_x</p:attrName>
                                        </p:attrNameLst>
                                      </p:cBhvr>
                                      <p:tavLst>
                                        <p:tav tm="0">
                                          <p:val>
                                            <p:strVal val="#ppt_x"/>
                                          </p:val>
                                        </p:tav>
                                        <p:tav tm="100000">
                                          <p:val>
                                            <p:strVal val="#ppt_x"/>
                                          </p:val>
                                        </p:tav>
                                      </p:tavLst>
                                    </p:anim>
                                    <p:anim calcmode="lin" valueType="num">
                                      <p:cBhvr>
                                        <p:cTn id="39" dur="50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500"/>
                            </p:stCondLst>
                            <p:childTnLst>
                              <p:par>
                                <p:cTn id="41" presetID="42" presetClass="entr" presetSubtype="0" fill="hold" grpId="0" nodeType="afterEffect">
                                  <p:stCondLst>
                                    <p:cond delay="0"/>
                                  </p:stCondLst>
                                  <p:iterate type="wd">
                                    <p:tmPct val="10000"/>
                                  </p:iterate>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anim calcmode="lin" valueType="num">
                                      <p:cBhvr>
                                        <p:cTn id="44" dur="500" fill="hold"/>
                                        <p:tgtEl>
                                          <p:spTgt spid="29"/>
                                        </p:tgtEl>
                                        <p:attrNameLst>
                                          <p:attrName>ppt_x</p:attrName>
                                        </p:attrNameLst>
                                      </p:cBhvr>
                                      <p:tavLst>
                                        <p:tav tm="0">
                                          <p:val>
                                            <p:strVal val="#ppt_x"/>
                                          </p:val>
                                        </p:tav>
                                        <p:tav tm="100000">
                                          <p:val>
                                            <p:strVal val="#ppt_x"/>
                                          </p:val>
                                        </p:tav>
                                      </p:tavLst>
                                    </p:anim>
                                    <p:anim calcmode="lin" valueType="num">
                                      <p:cBhvr>
                                        <p:cTn id="45" dur="500" fill="hold"/>
                                        <p:tgtEl>
                                          <p:spTgt spid="29"/>
                                        </p:tgtEl>
                                        <p:attrNameLst>
                                          <p:attrName>ppt_y</p:attrName>
                                        </p:attrNameLst>
                                      </p:cBhvr>
                                      <p:tavLst>
                                        <p:tav tm="0">
                                          <p:val>
                                            <p:strVal val="#ppt_y+.1"/>
                                          </p:val>
                                        </p:tav>
                                        <p:tav tm="100000">
                                          <p:val>
                                            <p:strVal val="#ppt_y"/>
                                          </p:val>
                                        </p:tav>
                                      </p:tavLst>
                                    </p:anim>
                                  </p:childTnLst>
                                </p:cTn>
                              </p:par>
                            </p:childTnLst>
                          </p:cTn>
                        </p:par>
                        <p:par>
                          <p:cTn id="46" fill="hold">
                            <p:stCondLst>
                              <p:cond delay="1200"/>
                            </p:stCondLst>
                            <p:childTnLst>
                              <p:par>
                                <p:cTn id="47" presetID="42" presetClass="entr" presetSubtype="0" fill="hold" nodeType="afterEffect">
                                  <p:stCondLst>
                                    <p:cond delay="0"/>
                                  </p:stCondLst>
                                  <p:iterate type="wd">
                                    <p:tmPct val="10000"/>
                                  </p:iterate>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anim calcmode="lin" valueType="num">
                                      <p:cBhvr>
                                        <p:cTn id="50" dur="500" fill="hold"/>
                                        <p:tgtEl>
                                          <p:spTgt spid="30"/>
                                        </p:tgtEl>
                                        <p:attrNameLst>
                                          <p:attrName>ppt_x</p:attrName>
                                        </p:attrNameLst>
                                      </p:cBhvr>
                                      <p:tavLst>
                                        <p:tav tm="0">
                                          <p:val>
                                            <p:strVal val="#ppt_x"/>
                                          </p:val>
                                        </p:tav>
                                        <p:tav tm="100000">
                                          <p:val>
                                            <p:strVal val="#ppt_x"/>
                                          </p:val>
                                        </p:tav>
                                      </p:tavLst>
                                    </p:anim>
                                    <p:anim calcmode="lin" valueType="num">
                                      <p:cBhvr>
                                        <p:cTn id="51"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iterate type="wd">
                                    <p:tmPct val="10000"/>
                                  </p:iterate>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anim calcmode="lin" valueType="num">
                                      <p:cBhvr>
                                        <p:cTn id="57" dur="500" fill="hold"/>
                                        <p:tgtEl>
                                          <p:spTgt spid="31"/>
                                        </p:tgtEl>
                                        <p:attrNameLst>
                                          <p:attrName>ppt_x</p:attrName>
                                        </p:attrNameLst>
                                      </p:cBhvr>
                                      <p:tavLst>
                                        <p:tav tm="0">
                                          <p:val>
                                            <p:strVal val="#ppt_x"/>
                                          </p:val>
                                        </p:tav>
                                        <p:tav tm="100000">
                                          <p:val>
                                            <p:strVal val="#ppt_x"/>
                                          </p:val>
                                        </p:tav>
                                      </p:tavLst>
                                    </p:anim>
                                    <p:anim calcmode="lin" valueType="num">
                                      <p:cBhvr>
                                        <p:cTn id="58" dur="500" fill="hold"/>
                                        <p:tgtEl>
                                          <p:spTgt spid="31"/>
                                        </p:tgtEl>
                                        <p:attrNameLst>
                                          <p:attrName>ppt_y</p:attrName>
                                        </p:attrNameLst>
                                      </p:cBhvr>
                                      <p:tavLst>
                                        <p:tav tm="0">
                                          <p:val>
                                            <p:strVal val="#ppt_y+.1"/>
                                          </p:val>
                                        </p:tav>
                                        <p:tav tm="100000">
                                          <p:val>
                                            <p:strVal val="#ppt_y"/>
                                          </p:val>
                                        </p:tav>
                                      </p:tavLst>
                                    </p:anim>
                                  </p:childTnLst>
                                </p:cTn>
                              </p:par>
                            </p:childTnLst>
                          </p:cTn>
                        </p:par>
                        <p:par>
                          <p:cTn id="59" fill="hold">
                            <p:stCondLst>
                              <p:cond delay="550"/>
                            </p:stCondLst>
                            <p:childTnLst>
                              <p:par>
                                <p:cTn id="60" presetID="42" presetClass="entr" presetSubtype="0" fill="hold" nodeType="afterEffect">
                                  <p:stCondLst>
                                    <p:cond delay="0"/>
                                  </p:stCondLst>
                                  <p:iterate type="wd">
                                    <p:tmPct val="10000"/>
                                  </p:iterate>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anim calcmode="lin" valueType="num">
                                      <p:cBhvr>
                                        <p:cTn id="63" dur="500" fill="hold"/>
                                        <p:tgtEl>
                                          <p:spTgt spid="33"/>
                                        </p:tgtEl>
                                        <p:attrNameLst>
                                          <p:attrName>ppt_x</p:attrName>
                                        </p:attrNameLst>
                                      </p:cBhvr>
                                      <p:tavLst>
                                        <p:tav tm="0">
                                          <p:val>
                                            <p:strVal val="#ppt_x"/>
                                          </p:val>
                                        </p:tav>
                                        <p:tav tm="100000">
                                          <p:val>
                                            <p:strVal val="#ppt_x"/>
                                          </p:val>
                                        </p:tav>
                                      </p:tavLst>
                                    </p:anim>
                                    <p:anim calcmode="lin" valueType="num">
                                      <p:cBhvr>
                                        <p:cTn id="64" dur="500" fill="hold"/>
                                        <p:tgtEl>
                                          <p:spTgt spid="33"/>
                                        </p:tgtEl>
                                        <p:attrNameLst>
                                          <p:attrName>ppt_y</p:attrName>
                                        </p:attrNameLst>
                                      </p:cBhvr>
                                      <p:tavLst>
                                        <p:tav tm="0">
                                          <p:val>
                                            <p:strVal val="#ppt_y+.1"/>
                                          </p:val>
                                        </p:tav>
                                        <p:tav tm="100000">
                                          <p:val>
                                            <p:strVal val="#ppt_y"/>
                                          </p:val>
                                        </p:tav>
                                      </p:tavLst>
                                    </p:anim>
                                  </p:childTnLst>
                                </p:cTn>
                              </p:par>
                            </p:childTnLst>
                          </p:cTn>
                        </p:par>
                        <p:par>
                          <p:cTn id="65" fill="hold">
                            <p:stCondLst>
                              <p:cond delay="1050"/>
                            </p:stCondLst>
                            <p:childTnLst>
                              <p:par>
                                <p:cTn id="66" presetID="42" presetClass="entr" presetSubtype="0" fill="hold" grpId="0" nodeType="afterEffect">
                                  <p:stCondLst>
                                    <p:cond delay="0"/>
                                  </p:stCondLst>
                                  <p:iterate type="wd">
                                    <p:tmPct val="10000"/>
                                  </p:iterate>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anim calcmode="lin" valueType="num">
                                      <p:cBhvr>
                                        <p:cTn id="69" dur="500" fill="hold"/>
                                        <p:tgtEl>
                                          <p:spTgt spid="34"/>
                                        </p:tgtEl>
                                        <p:attrNameLst>
                                          <p:attrName>ppt_x</p:attrName>
                                        </p:attrNameLst>
                                      </p:cBhvr>
                                      <p:tavLst>
                                        <p:tav tm="0">
                                          <p:val>
                                            <p:strVal val="#ppt_x"/>
                                          </p:val>
                                        </p:tav>
                                        <p:tav tm="100000">
                                          <p:val>
                                            <p:strVal val="#ppt_x"/>
                                          </p:val>
                                        </p:tav>
                                      </p:tavLst>
                                    </p:anim>
                                    <p:anim calcmode="lin" valueType="num">
                                      <p:cBhvr>
                                        <p:cTn id="70"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iterate type="wd">
                                    <p:tmPct val="10000"/>
                                  </p:iterate>
                                  <p:childTnLst>
                                    <p:set>
                                      <p:cBhvr>
                                        <p:cTn id="74" dur="1" fill="hold">
                                          <p:stCondLst>
                                            <p:cond delay="0"/>
                                          </p:stCondLst>
                                        </p:cTn>
                                        <p:tgtEl>
                                          <p:spTgt spid="16"/>
                                        </p:tgtEl>
                                        <p:attrNameLst>
                                          <p:attrName>style.visibility</p:attrName>
                                        </p:attrNameLst>
                                      </p:cBhvr>
                                      <p:to>
                                        <p:strVal val="visible"/>
                                      </p:to>
                                    </p:set>
                                    <p:animEffect transition="in" filter="barn(inVertical)">
                                      <p:cBhvr>
                                        <p:cTn id="75" dur="500"/>
                                        <p:tgtEl>
                                          <p:spTgt spid="16"/>
                                        </p:tgtEl>
                                      </p:cBhvr>
                                    </p:animEffect>
                                  </p:childTnLst>
                                </p:cTn>
                              </p:par>
                            </p:childTnLst>
                          </p:cTn>
                        </p:par>
                        <p:par>
                          <p:cTn id="76" fill="hold">
                            <p:stCondLst>
                              <p:cond delay="500"/>
                            </p:stCondLst>
                            <p:childTnLst>
                              <p:par>
                                <p:cTn id="77" presetID="26" presetClass="emph" presetSubtype="0" repeatCount="3000" fill="hold" grpId="1" nodeType="afterEffect">
                                  <p:stCondLst>
                                    <p:cond delay="0"/>
                                  </p:stCondLst>
                                  <p:iterate type="wd">
                                    <p:tmPct val="10000"/>
                                  </p:iterate>
                                  <p:childTnLst>
                                    <p:animEffect transition="out" filter="fade">
                                      <p:cBhvr>
                                        <p:cTn id="78" dur="500" tmFilter="0, 0; .2, .5; .8, .5; 1, 0"/>
                                        <p:tgtEl>
                                          <p:spTgt spid="16"/>
                                        </p:tgtEl>
                                      </p:cBhvr>
                                    </p:animEffect>
                                    <p:animScale>
                                      <p:cBhvr>
                                        <p:cTn id="79" dur="250" autoRev="1" fill="hold"/>
                                        <p:tgtEl>
                                          <p:spTgt spid="16"/>
                                        </p:tgtEl>
                                      </p:cBhvr>
                                      <p:by x="105000" y="105000"/>
                                    </p:animScale>
                                  </p:childTnLst>
                                </p:cTn>
                              </p:par>
                            </p:childTnLst>
                          </p:cTn>
                        </p:par>
                        <p:par>
                          <p:cTn id="80" fill="hold">
                            <p:stCondLst>
                              <p:cond delay="2000"/>
                            </p:stCondLst>
                            <p:childTnLst>
                              <p:par>
                                <p:cTn id="81" presetID="53" presetClass="entr" presetSubtype="16" fill="hold" grpId="0" nodeType="afterEffect">
                                  <p:stCondLst>
                                    <p:cond delay="0"/>
                                  </p:stCondLst>
                                  <p:iterate type="wd">
                                    <p:tmPct val="10000"/>
                                  </p:iterate>
                                  <p:childTnLst>
                                    <p:set>
                                      <p:cBhvr>
                                        <p:cTn id="82" dur="1" fill="hold">
                                          <p:stCondLst>
                                            <p:cond delay="0"/>
                                          </p:stCondLst>
                                        </p:cTn>
                                        <p:tgtEl>
                                          <p:spTgt spid="41"/>
                                        </p:tgtEl>
                                        <p:attrNameLst>
                                          <p:attrName>style.visibility</p:attrName>
                                        </p:attrNameLst>
                                      </p:cBhvr>
                                      <p:to>
                                        <p:strVal val="visible"/>
                                      </p:to>
                                    </p:set>
                                    <p:anim calcmode="lin" valueType="num">
                                      <p:cBhvr>
                                        <p:cTn id="83" dur="500" fill="hold"/>
                                        <p:tgtEl>
                                          <p:spTgt spid="41"/>
                                        </p:tgtEl>
                                        <p:attrNameLst>
                                          <p:attrName>ppt_w</p:attrName>
                                        </p:attrNameLst>
                                      </p:cBhvr>
                                      <p:tavLst>
                                        <p:tav tm="0">
                                          <p:val>
                                            <p:fltVal val="0"/>
                                          </p:val>
                                        </p:tav>
                                        <p:tav tm="100000">
                                          <p:val>
                                            <p:strVal val="#ppt_w"/>
                                          </p:val>
                                        </p:tav>
                                      </p:tavLst>
                                    </p:anim>
                                    <p:anim calcmode="lin" valueType="num">
                                      <p:cBhvr>
                                        <p:cTn id="84" dur="500" fill="hold"/>
                                        <p:tgtEl>
                                          <p:spTgt spid="41"/>
                                        </p:tgtEl>
                                        <p:attrNameLst>
                                          <p:attrName>ppt_h</p:attrName>
                                        </p:attrNameLst>
                                      </p:cBhvr>
                                      <p:tavLst>
                                        <p:tav tm="0">
                                          <p:val>
                                            <p:fltVal val="0"/>
                                          </p:val>
                                        </p:tav>
                                        <p:tav tm="100000">
                                          <p:val>
                                            <p:strVal val="#ppt_h"/>
                                          </p:val>
                                        </p:tav>
                                      </p:tavLst>
                                    </p:anim>
                                    <p:animEffect transition="in" filter="fade">
                                      <p:cBhvr>
                                        <p:cTn id="8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3" grpId="0" animBg="1"/>
      <p:bldP spid="24" grpId="0"/>
      <p:bldP spid="24" grpId="1"/>
      <p:bldP spid="29" grpId="0" animBg="1"/>
      <p:bldP spid="31" grpId="0" animBg="1"/>
      <p:bldP spid="34" grpId="0" animBg="1"/>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giống</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Có chú bé mồ côi tên là Chôm nhận thóc về, dốc công chăm sóc mà thóc vẫn chẳng nảy mầm. </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Đến vụ thu hoạch, mọi người nô nức chở thóc về kinh thành nộp cho nhà vua. Chôm lo lắng đến trước nhà vua, quỳ tâu:</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Tâu Bệ hạ! Con không làm sao cho thóc nảy mầm được.</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Mọi người đều sững sờ vì lời thú tội của Chôm. Nhưng nhà vua đã đỡ chú bé đứng dậy. Ngài hỏi còn ai để chết thóc giống không. Không ai trả lời. Lúc bấy giờ nhà vua mới ôn tồn nói:</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Trước khi phát thóc giống, ta đã cho luộc kĩ rồi. Lẽ nào thóc ấy còn mọc được? Những xe thóc đầy ắp kia đâu phải thu được từ thóc giống của ta!</a:t>
            </a:r>
          </a:p>
          <a:p>
            <a:r>
              <a:rPr lang="vi-VN" altLang="zh-CN" sz="2200">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Rồi vua dõng dạ nói tiếp:</a:t>
            </a:r>
          </a:p>
          <a:p>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 Trung thực là đức tính quý nhất của con người. Ta sẽ truyền ngôi cho chú bé trung thực và dũng cảm này.</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Chôm được truyền ngôi và trở thành ông vua hiền minh.</a:t>
            </a:r>
          </a:p>
          <a:p>
            <a:pPr algn="ctr"/>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i="1">
                <a:solidFill>
                  <a:srgbClr val="002060"/>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002060"/>
              </a:solidFill>
              <a:latin typeface="+mj-lt"/>
              <a:ea typeface="inpin heiti" panose="00000500000000000000" pitchFamily="2" charset="-122"/>
              <a:sym typeface="inpin heiti" panose="00000500000000000000" pitchFamily="2" charset="-122"/>
            </a:endParaRPr>
          </a:p>
        </p:txBody>
      </p:sp>
      <p:cxnSp>
        <p:nvCxnSpPr>
          <p:cNvPr id="12" name="Straight Connector 11"/>
          <p:cNvCxnSpPr/>
          <p:nvPr/>
        </p:nvCxnSpPr>
        <p:spPr>
          <a:xfrm>
            <a:off x="1957614" y="5709766"/>
            <a:ext cx="3672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32786" y="5066711"/>
            <a:ext cx="10628104" cy="14088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8" name="Straight Connector 17"/>
          <p:cNvCxnSpPr/>
          <p:nvPr/>
        </p:nvCxnSpPr>
        <p:spPr>
          <a:xfrm>
            <a:off x="1870529" y="6377422"/>
            <a:ext cx="2664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1622828" y="1494626"/>
            <a:ext cx="9135267" cy="2394857"/>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622828" y="2172114"/>
            <a:ext cx="2438611" cy="1444877"/>
          </a:xfrm>
          <a:prstGeom prst="rect">
            <a:avLst/>
          </a:prstGeom>
        </p:spPr>
      </p:pic>
      <p:sp>
        <p:nvSpPr>
          <p:cNvPr id="24" name="Rectangle 23"/>
          <p:cNvSpPr/>
          <p:nvPr/>
        </p:nvSpPr>
        <p:spPr>
          <a:xfrm>
            <a:off x="3115340" y="2741123"/>
            <a:ext cx="726482"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khen</a:t>
            </a:r>
          </a:p>
        </p:txBody>
      </p:sp>
      <p:pic>
        <p:nvPicPr>
          <p:cNvPr id="25" name="Picture 2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58646" y="2217650"/>
            <a:ext cx="1136528" cy="1599503"/>
          </a:xfrm>
          <a:prstGeom prst="rect">
            <a:avLst/>
          </a:prstGeom>
        </p:spPr>
      </p:pic>
      <p:sp>
        <p:nvSpPr>
          <p:cNvPr id="26" name="Rectangle 25"/>
          <p:cNvSpPr/>
          <p:nvPr/>
        </p:nvSpPr>
        <p:spPr>
          <a:xfrm>
            <a:off x="4704745" y="3203431"/>
            <a:ext cx="4397359"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trung thực, dũng cảm, truyền ngôi cho</a:t>
            </a: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9415" y="1577023"/>
            <a:ext cx="1931105" cy="2328200"/>
          </a:xfrm>
          <a:prstGeom prst="rect">
            <a:avLst/>
          </a:prstGeom>
        </p:spPr>
      </p:pic>
      <p:sp>
        <p:nvSpPr>
          <p:cNvPr id="28" name="Rectangle 27"/>
          <p:cNvSpPr/>
          <p:nvPr/>
        </p:nvSpPr>
        <p:spPr>
          <a:xfrm>
            <a:off x="7201052" y="1591537"/>
            <a:ext cx="1656223" cy="553998"/>
          </a:xfrm>
          <a:prstGeom prst="rect">
            <a:avLst/>
          </a:prstGeom>
          <a:noFill/>
        </p:spPr>
        <p:txBody>
          <a:bodyPr wrap="none" lIns="91440" tIns="45720" rIns="91440" bIns="45720">
            <a:spAutoFit/>
          </a:bodyPr>
          <a:lstStyle/>
          <a:p>
            <a:pPr algn="ctr"/>
            <a:r>
              <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4</a:t>
            </a:r>
          </a:p>
        </p:txBody>
      </p:sp>
      <p:sp>
        <p:nvSpPr>
          <p:cNvPr id="30" name="Rounded Rectangle 29"/>
          <p:cNvSpPr/>
          <p:nvPr/>
        </p:nvSpPr>
        <p:spPr>
          <a:xfrm>
            <a:off x="8944662" y="4335790"/>
            <a:ext cx="1400610"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4</a:t>
            </a:r>
          </a:p>
        </p:txBody>
      </p:sp>
      <p:pic>
        <p:nvPicPr>
          <p:cNvPr id="19" name="图片 2">
            <a:extLst>
              <a:ext uri="{FF2B5EF4-FFF2-40B4-BE49-F238E27FC236}">
                <a16:creationId xmlns:a16="http://schemas.microsoft.com/office/drawing/2014/main" id="{92132393-9491-49B7-837D-2629EC9FA361}"/>
              </a:ext>
            </a:extLst>
          </p:cNvPr>
          <p:cNvPicPr>
            <a:picLocks noChangeAspect="1"/>
          </p:cNvPicPr>
          <p:nvPr/>
        </p:nvPicPr>
        <p:blipFill>
          <a:blip r:embed="rId7"/>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2547523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iterate type="wd">
                                    <p:tmPct val="10000"/>
                                  </p:iterate>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iterate type="wd">
                                    <p:tmPct val="10000"/>
                                  </p:iterate>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par>
                                <p:cTn id="18" presetID="3" presetClass="entr" presetSubtype="10" fill="hold" grpId="0" nodeType="withEffect">
                                  <p:stCondLst>
                                    <p:cond delay="0"/>
                                  </p:stCondLst>
                                  <p:iterate type="wd">
                                    <p:tmPct val="10000"/>
                                  </p:iterate>
                                  <p:childTnLst>
                                    <p:set>
                                      <p:cBhvr>
                                        <p:cTn id="19" dur="1" fill="hold">
                                          <p:stCondLst>
                                            <p:cond delay="0"/>
                                          </p:stCondLst>
                                        </p:cTn>
                                        <p:tgtEl>
                                          <p:spTgt spid="28"/>
                                        </p:tgtEl>
                                        <p:attrNameLst>
                                          <p:attrName>style.visibility</p:attrName>
                                        </p:attrNameLst>
                                      </p:cBhvr>
                                      <p:to>
                                        <p:strVal val="visible"/>
                                      </p:to>
                                    </p:set>
                                    <p:animEffect transition="in" filter="blinds(horizontal)">
                                      <p:cBhvr>
                                        <p:cTn id="20" dur="500"/>
                                        <p:tgtEl>
                                          <p:spTgt spid="28"/>
                                        </p:tgtEl>
                                      </p:cBhvr>
                                    </p:animEffect>
                                  </p:childTnLst>
                                </p:cTn>
                              </p:par>
                            </p:childTnLst>
                          </p:cTn>
                        </p:par>
                        <p:par>
                          <p:cTn id="21" fill="hold">
                            <p:stCondLst>
                              <p:cond delay="600"/>
                            </p:stCondLst>
                            <p:childTnLst>
                              <p:par>
                                <p:cTn id="22" presetID="32" presetClass="emph" presetSubtype="0" repeatCount="indefinite" fill="hold" grpId="1" nodeType="afterEffect">
                                  <p:stCondLst>
                                    <p:cond delay="0"/>
                                  </p:stCondLst>
                                  <p:iterate type="wd">
                                    <p:tmPct val="10000"/>
                                  </p:iterate>
                                  <p:childTnLst>
                                    <p:animRot by="120000">
                                      <p:cBhvr>
                                        <p:cTn id="23" dur="50" fill="hold">
                                          <p:stCondLst>
                                            <p:cond delay="0"/>
                                          </p:stCondLst>
                                        </p:cTn>
                                        <p:tgtEl>
                                          <p:spTgt spid="28"/>
                                        </p:tgtEl>
                                        <p:attrNameLst>
                                          <p:attrName>r</p:attrName>
                                        </p:attrNameLst>
                                      </p:cBhvr>
                                    </p:animRot>
                                    <p:animRot by="-240000">
                                      <p:cBhvr>
                                        <p:cTn id="24" dur="100" fill="hold">
                                          <p:stCondLst>
                                            <p:cond delay="100"/>
                                          </p:stCondLst>
                                        </p:cTn>
                                        <p:tgtEl>
                                          <p:spTgt spid="28"/>
                                        </p:tgtEl>
                                        <p:attrNameLst>
                                          <p:attrName>r</p:attrName>
                                        </p:attrNameLst>
                                      </p:cBhvr>
                                    </p:animRot>
                                    <p:animRot by="240000">
                                      <p:cBhvr>
                                        <p:cTn id="25" dur="100" fill="hold">
                                          <p:stCondLst>
                                            <p:cond delay="200"/>
                                          </p:stCondLst>
                                        </p:cTn>
                                        <p:tgtEl>
                                          <p:spTgt spid="28"/>
                                        </p:tgtEl>
                                        <p:attrNameLst>
                                          <p:attrName>r</p:attrName>
                                        </p:attrNameLst>
                                      </p:cBhvr>
                                    </p:animRot>
                                    <p:animRot by="-240000">
                                      <p:cBhvr>
                                        <p:cTn id="26" dur="100" fill="hold">
                                          <p:stCondLst>
                                            <p:cond delay="300"/>
                                          </p:stCondLst>
                                        </p:cTn>
                                        <p:tgtEl>
                                          <p:spTgt spid="28"/>
                                        </p:tgtEl>
                                        <p:attrNameLst>
                                          <p:attrName>r</p:attrName>
                                        </p:attrNameLst>
                                      </p:cBhvr>
                                    </p:animRot>
                                    <p:animRot by="120000">
                                      <p:cBhvr>
                                        <p:cTn id="27" dur="100" fill="hold">
                                          <p:stCondLst>
                                            <p:cond delay="400"/>
                                          </p:stCondLst>
                                        </p:cTn>
                                        <p:tgtEl>
                                          <p:spTgt spid="28"/>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iterate type="wd">
                                    <p:tmPct val="10000"/>
                                  </p:iterate>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p:tgtEl>
                                          <p:spTgt spid="23"/>
                                        </p:tgtEl>
                                        <p:attrNameLst>
                                          <p:attrName>ppt_y</p:attrName>
                                        </p:attrNameLst>
                                      </p:cBhvr>
                                      <p:tavLst>
                                        <p:tav tm="0">
                                          <p:val>
                                            <p:strVal val="#ppt_y+#ppt_h*1.125000"/>
                                          </p:val>
                                        </p:tav>
                                        <p:tav tm="100000">
                                          <p:val>
                                            <p:strVal val="#ppt_y"/>
                                          </p:val>
                                        </p:tav>
                                      </p:tavLst>
                                    </p:anim>
                                    <p:animEffect transition="in" filter="wipe(up)">
                                      <p:cBhvr>
                                        <p:cTn id="33" dur="500"/>
                                        <p:tgtEl>
                                          <p:spTgt spid="23"/>
                                        </p:tgtEl>
                                      </p:cBhvr>
                                    </p:animEffect>
                                  </p:childTnLst>
                                </p:cTn>
                              </p:par>
                            </p:childTnLst>
                          </p:cTn>
                        </p:par>
                        <p:par>
                          <p:cTn id="34" fill="hold">
                            <p:stCondLst>
                              <p:cond delay="500"/>
                            </p:stCondLst>
                            <p:childTnLst>
                              <p:par>
                                <p:cTn id="35" presetID="12" presetClass="entr" presetSubtype="4" fill="hold" grpId="0" nodeType="afterEffect">
                                  <p:stCondLst>
                                    <p:cond delay="0"/>
                                  </p:stCondLst>
                                  <p:iterate type="wd">
                                    <p:tmPct val="10000"/>
                                  </p:iterate>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p:tgtEl>
                                          <p:spTgt spid="24"/>
                                        </p:tgtEl>
                                        <p:attrNameLst>
                                          <p:attrName>ppt_y</p:attrName>
                                        </p:attrNameLst>
                                      </p:cBhvr>
                                      <p:tavLst>
                                        <p:tav tm="0">
                                          <p:val>
                                            <p:strVal val="#ppt_y+#ppt_h*1.125000"/>
                                          </p:val>
                                        </p:tav>
                                        <p:tav tm="100000">
                                          <p:val>
                                            <p:strVal val="#ppt_y"/>
                                          </p:val>
                                        </p:tav>
                                      </p:tavLst>
                                    </p:anim>
                                    <p:animEffect transition="in" filter="wipe(up)">
                                      <p:cBhvr>
                                        <p:cTn id="38" dur="500"/>
                                        <p:tgtEl>
                                          <p:spTgt spid="24"/>
                                        </p:tgtEl>
                                      </p:cBhvr>
                                    </p:animEffect>
                                  </p:childTnLst>
                                </p:cTn>
                              </p:par>
                            </p:childTnLst>
                          </p:cTn>
                        </p:par>
                        <p:par>
                          <p:cTn id="39" fill="hold">
                            <p:stCondLst>
                              <p:cond delay="1000"/>
                            </p:stCondLst>
                            <p:childTnLst>
                              <p:par>
                                <p:cTn id="40" presetID="12" presetClass="entr" presetSubtype="4" fill="hold" nodeType="afterEffect">
                                  <p:stCondLst>
                                    <p:cond delay="0"/>
                                  </p:stCondLst>
                                  <p:iterate type="wd">
                                    <p:tmPct val="10000"/>
                                  </p:iterate>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p:tgtEl>
                                          <p:spTgt spid="25"/>
                                        </p:tgtEl>
                                        <p:attrNameLst>
                                          <p:attrName>ppt_y</p:attrName>
                                        </p:attrNameLst>
                                      </p:cBhvr>
                                      <p:tavLst>
                                        <p:tav tm="0">
                                          <p:val>
                                            <p:strVal val="#ppt_y+#ppt_h*1.125000"/>
                                          </p:val>
                                        </p:tav>
                                        <p:tav tm="100000">
                                          <p:val>
                                            <p:strVal val="#ppt_y"/>
                                          </p:val>
                                        </p:tav>
                                      </p:tavLst>
                                    </p:anim>
                                    <p:animEffect transition="in" filter="wipe(up)">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iterate type="wd">
                                    <p:tmPct val="10000"/>
                                  </p:iterate>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p:tgtEl>
                                          <p:spTgt spid="26"/>
                                        </p:tgtEl>
                                        <p:attrNameLst>
                                          <p:attrName>ppt_y</p:attrName>
                                        </p:attrNameLst>
                                      </p:cBhvr>
                                      <p:tavLst>
                                        <p:tav tm="0">
                                          <p:val>
                                            <p:strVal val="#ppt_y+#ppt_h*1.125000"/>
                                          </p:val>
                                        </p:tav>
                                        <p:tav tm="100000">
                                          <p:val>
                                            <p:strVal val="#ppt_y"/>
                                          </p:val>
                                        </p:tav>
                                      </p:tavLst>
                                    </p:anim>
                                    <p:animEffect transition="in" filter="wipe(up)">
                                      <p:cBhvr>
                                        <p:cTn id="49" dur="500"/>
                                        <p:tgtEl>
                                          <p:spTgt spid="26"/>
                                        </p:tgtEl>
                                      </p:cBhvr>
                                    </p:animEffect>
                                  </p:childTnLst>
                                </p:cTn>
                              </p:par>
                            </p:childTnLst>
                          </p:cTn>
                        </p:par>
                        <p:par>
                          <p:cTn id="50" fill="hold">
                            <p:stCondLst>
                              <p:cond delay="900"/>
                            </p:stCondLst>
                            <p:childTnLst>
                              <p:par>
                                <p:cTn id="51" presetID="12" presetClass="entr" presetSubtype="4" fill="hold" nodeType="afterEffect">
                                  <p:stCondLst>
                                    <p:cond delay="0"/>
                                  </p:stCondLst>
                                  <p:iterate type="wd">
                                    <p:tmPct val="10000"/>
                                  </p:iterate>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p:tgtEl>
                                          <p:spTgt spid="27"/>
                                        </p:tgtEl>
                                        <p:attrNameLst>
                                          <p:attrName>ppt_y</p:attrName>
                                        </p:attrNameLst>
                                      </p:cBhvr>
                                      <p:tavLst>
                                        <p:tav tm="0">
                                          <p:val>
                                            <p:strVal val="#ppt_y+#ppt_h*1.125000"/>
                                          </p:val>
                                        </p:tav>
                                        <p:tav tm="100000">
                                          <p:val>
                                            <p:strVal val="#ppt_y"/>
                                          </p:val>
                                        </p:tav>
                                      </p:tavLst>
                                    </p:anim>
                                    <p:animEffect transition="in" filter="wipe(up)">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iterate type="wd">
                                    <p:tmPct val="10000"/>
                                  </p:iterate>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childTnLst>
                          </p:cTn>
                        </p:par>
                        <p:par>
                          <p:cTn id="60" fill="hold">
                            <p:stCondLst>
                              <p:cond delay="500"/>
                            </p:stCondLst>
                            <p:childTnLst>
                              <p:par>
                                <p:cTn id="61" presetID="26" presetClass="emph" presetSubtype="0" repeatCount="3000" fill="hold" grpId="1" nodeType="afterEffect">
                                  <p:stCondLst>
                                    <p:cond delay="0"/>
                                  </p:stCondLst>
                                  <p:iterate type="wd">
                                    <p:tmPct val="10000"/>
                                  </p:iterate>
                                  <p:childTnLst>
                                    <p:animEffect transition="out" filter="fade">
                                      <p:cBhvr>
                                        <p:cTn id="62" dur="500" tmFilter="0, 0; .2, .5; .8, .5; 1, 0"/>
                                        <p:tgtEl>
                                          <p:spTgt spid="16"/>
                                        </p:tgtEl>
                                      </p:cBhvr>
                                    </p:animEffect>
                                    <p:animScale>
                                      <p:cBhvr>
                                        <p:cTn id="63" dur="250" autoRev="1" fill="hold"/>
                                        <p:tgtEl>
                                          <p:spTgt spid="16"/>
                                        </p:tgtEl>
                                      </p:cBhvr>
                                      <p:by x="105000" y="105000"/>
                                    </p:animScale>
                                  </p:childTnLst>
                                </p:cTn>
                              </p:par>
                            </p:childTnLst>
                          </p:cTn>
                        </p:par>
                        <p:par>
                          <p:cTn id="64" fill="hold">
                            <p:stCondLst>
                              <p:cond delay="2000"/>
                            </p:stCondLst>
                            <p:childTnLst>
                              <p:par>
                                <p:cTn id="65" presetID="31" presetClass="entr" presetSubtype="0" fill="hold" grpId="0" nodeType="afterEffect">
                                  <p:stCondLst>
                                    <p:cond delay="0"/>
                                  </p:stCondLst>
                                  <p:iterate type="wd">
                                    <p:tmPct val="5000"/>
                                  </p:iterate>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 calcmode="lin" valueType="num">
                                      <p:cBhvr>
                                        <p:cTn id="69" dur="500" fill="hold"/>
                                        <p:tgtEl>
                                          <p:spTgt spid="30"/>
                                        </p:tgtEl>
                                        <p:attrNameLst>
                                          <p:attrName>style.rotation</p:attrName>
                                        </p:attrNameLst>
                                      </p:cBhvr>
                                      <p:tavLst>
                                        <p:tav tm="0">
                                          <p:val>
                                            <p:fltVal val="90"/>
                                          </p:val>
                                        </p:tav>
                                        <p:tav tm="100000">
                                          <p:val>
                                            <p:fltVal val="0"/>
                                          </p:val>
                                        </p:tav>
                                      </p:tavLst>
                                    </p:anim>
                                    <p:animEffect transition="in" filter="fade">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2" grpId="0" animBg="1"/>
      <p:bldP spid="24" grpId="0" animBg="1"/>
      <p:bldP spid="26" grpId="0" animBg="1"/>
      <p:bldP spid="28" grpId="0"/>
      <p:bldP spid="28" grpId="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Rectangle 5"/>
          <p:cNvSpPr/>
          <p:nvPr/>
        </p:nvSpPr>
        <p:spPr>
          <a:xfrm>
            <a:off x="2913646" y="353927"/>
            <a:ext cx="6904454" cy="461665"/>
          </a:xfrm>
          <a:prstGeom prst="rect">
            <a:avLst/>
          </a:prstGeom>
          <a:noFill/>
        </p:spPr>
        <p:txBody>
          <a:bodyPr wrap="none" lIns="91440" tIns="45720" rIns="91440" bIns="45720">
            <a:spAutoFit/>
          </a:bodyPr>
          <a:lstStyle/>
          <a:p>
            <a:pPr algn="ctr"/>
            <a:r>
              <a:rPr lang="en-US" sz="2400">
                <a:ln w="0"/>
                <a:solidFill>
                  <a:srgbClr val="4A8F3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sự việc tạo thành cốt truyện </a:t>
            </a:r>
            <a:r>
              <a:rPr lang="en-US" sz="2400">
                <a:ln w="0"/>
                <a:solidFill>
                  <a:srgbClr val="7A463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hạt thóc giống</a:t>
            </a:r>
            <a:endParaRPr lang="en-US" sz="2400" b="0" cap="none" spc="0">
              <a:ln w="0"/>
              <a:solidFill>
                <a:srgbClr val="7A463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8" name="Group 7"/>
          <p:cNvGrpSpPr/>
          <p:nvPr/>
        </p:nvGrpSpPr>
        <p:grpSpPr>
          <a:xfrm>
            <a:off x="976825" y="238911"/>
            <a:ext cx="10761922" cy="1858287"/>
            <a:chOff x="1066284" y="2459713"/>
            <a:chExt cx="10761921" cy="1858287"/>
          </a:xfrm>
          <a:noFill/>
        </p:grpSpPr>
        <p:sp>
          <p:nvSpPr>
            <p:cNvPr id="10" name="Rounded Rectangle 9"/>
            <p:cNvSpPr/>
            <p:nvPr/>
          </p:nvSpPr>
          <p:spPr>
            <a:xfrm>
              <a:off x="1483473" y="2459713"/>
              <a:ext cx="10344732" cy="185828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066284" y="3204328"/>
              <a:ext cx="10681490" cy="978039"/>
              <a:chOff x="2209666" y="7671379"/>
              <a:chExt cx="10681490" cy="978039"/>
            </a:xfrm>
            <a:grpFill/>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666" y="7671379"/>
                <a:ext cx="1475085" cy="873988"/>
              </a:xfrm>
              <a:prstGeom prst="rect">
                <a:avLst/>
              </a:prstGeom>
              <a:grpFill/>
            </p:spPr>
          </p:pic>
          <p:sp>
            <p:nvSpPr>
              <p:cNvPr id="13" name="Rectangle 12"/>
              <p:cNvSpPr/>
              <p:nvPr/>
            </p:nvSpPr>
            <p:spPr>
              <a:xfrm>
                <a:off x="3349733" y="8056613"/>
                <a:ext cx="1672254"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cao tuổi, phát</a:t>
                </a:r>
              </a:p>
            </p:txBody>
          </p:sp>
          <p:pic>
            <p:nvPicPr>
              <p:cNvPr id="14" name="Picture 1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23513" y="7808893"/>
                <a:ext cx="966649" cy="728528"/>
              </a:xfrm>
              <a:prstGeom prst="rect">
                <a:avLst/>
              </a:prstGeom>
              <a:grpFill/>
            </p:spPr>
          </p:pic>
          <p:sp>
            <p:nvSpPr>
              <p:cNvPr id="15" name="Rectangle 14"/>
              <p:cNvSpPr/>
              <p:nvPr/>
            </p:nvSpPr>
            <p:spPr>
              <a:xfrm>
                <a:off x="5890162" y="8070623"/>
                <a:ext cx="3908442"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hẹn ai gieo trồng, thu hoạch nhiều</a:t>
                </a:r>
              </a:p>
            </p:txBody>
          </p:sp>
          <p:pic>
            <p:nvPicPr>
              <p:cNvPr id="16" name="Picture 1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78369" y="7750552"/>
                <a:ext cx="1192662" cy="898866"/>
              </a:xfrm>
              <a:prstGeom prst="rect">
                <a:avLst/>
              </a:prstGeom>
              <a:grpFill/>
            </p:spPr>
          </p:pic>
          <p:sp>
            <p:nvSpPr>
              <p:cNvPr id="17" name="Rectangle 16"/>
              <p:cNvSpPr/>
              <p:nvPr/>
            </p:nvSpPr>
            <p:spPr>
              <a:xfrm>
                <a:off x="10765253" y="8073182"/>
                <a:ext cx="2125903"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được truyền ngôi.</a:t>
                </a:r>
              </a:p>
            </p:txBody>
          </p:sp>
        </p:grpSp>
      </p:grpSp>
      <p:grpSp>
        <p:nvGrpSpPr>
          <p:cNvPr id="18" name="Group 17"/>
          <p:cNvGrpSpPr/>
          <p:nvPr/>
        </p:nvGrpSpPr>
        <p:grpSpPr>
          <a:xfrm>
            <a:off x="2346716" y="2056746"/>
            <a:ext cx="6616441" cy="1333646"/>
            <a:chOff x="699558" y="2523440"/>
            <a:chExt cx="10694559" cy="2311214"/>
          </a:xfrm>
          <a:noFill/>
        </p:grpSpPr>
        <p:sp>
          <p:nvSpPr>
            <p:cNvPr id="19" name="Rounded Rectangle 18"/>
            <p:cNvSpPr/>
            <p:nvPr/>
          </p:nvSpPr>
          <p:spPr>
            <a:xfrm>
              <a:off x="699558" y="2605080"/>
              <a:ext cx="10694559" cy="21933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25794" y="2743453"/>
              <a:ext cx="1485904" cy="2091201"/>
            </a:xfrm>
            <a:prstGeom prst="rect">
              <a:avLst/>
            </a:prstGeom>
            <a:grpFill/>
          </p:spPr>
        </p:pic>
        <p:pic>
          <p:nvPicPr>
            <p:cNvPr id="22" name="Picture 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38329" y="3789054"/>
              <a:ext cx="870886" cy="656356"/>
            </a:xfrm>
            <a:prstGeom prst="rect">
              <a:avLst/>
            </a:prstGeom>
            <a:grpFill/>
          </p:spPr>
        </p:pic>
        <p:sp>
          <p:nvSpPr>
            <p:cNvPr id="23" name="Rectangle 22"/>
            <p:cNvSpPr/>
            <p:nvPr/>
          </p:nvSpPr>
          <p:spPr>
            <a:xfrm>
              <a:off x="2698776" y="3917177"/>
              <a:ext cx="740908"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nhận</a:t>
              </a:r>
            </a:p>
          </p:txBody>
        </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728" y="2523440"/>
              <a:ext cx="2178685" cy="2274981"/>
            </a:xfrm>
            <a:prstGeom prst="rect">
              <a:avLst/>
            </a:prstGeom>
            <a:grpFill/>
          </p:spPr>
        </p:pic>
        <p:sp>
          <p:nvSpPr>
            <p:cNvPr id="25" name="Rectangle 24"/>
            <p:cNvSpPr/>
            <p:nvPr/>
          </p:nvSpPr>
          <p:spPr>
            <a:xfrm>
              <a:off x="7882042" y="3917177"/>
              <a:ext cx="894796"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nhưng</a:t>
              </a:r>
            </a:p>
          </p:txBody>
        </p:sp>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6838" y="3113854"/>
              <a:ext cx="1862044" cy="1431666"/>
            </a:xfrm>
            <a:prstGeom prst="rect">
              <a:avLst/>
            </a:prstGeom>
            <a:grpFill/>
          </p:spPr>
        </p:pic>
        <p:pic>
          <p:nvPicPr>
            <p:cNvPr id="27" name="Picture 26"/>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510509" y="3423692"/>
              <a:ext cx="1463269" cy="1377394"/>
            </a:xfrm>
            <a:prstGeom prst="rect">
              <a:avLst/>
            </a:prstGeom>
            <a:grpFill/>
          </p:spPr>
        </p:pic>
        <p:cxnSp>
          <p:nvCxnSpPr>
            <p:cNvPr id="28" name="Straight Connector 27"/>
            <p:cNvCxnSpPr/>
            <p:nvPr/>
          </p:nvCxnSpPr>
          <p:spPr>
            <a:xfrm>
              <a:off x="9300211" y="3680347"/>
              <a:ext cx="977653" cy="770300"/>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313660" y="3635231"/>
              <a:ext cx="843513" cy="898423"/>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2816908" y="4323575"/>
            <a:ext cx="8642585" cy="2113136"/>
            <a:chOff x="799182" y="-226413"/>
            <a:chExt cx="9870218" cy="2677286"/>
          </a:xfrm>
          <a:solidFill>
            <a:schemeClr val="bg1"/>
          </a:solidFill>
        </p:grpSpPr>
        <p:sp>
          <p:nvSpPr>
            <p:cNvPr id="45" name="Rounded Rectangle 44"/>
            <p:cNvSpPr/>
            <p:nvPr/>
          </p:nvSpPr>
          <p:spPr>
            <a:xfrm>
              <a:off x="1334471" y="-226413"/>
              <a:ext cx="9135267" cy="239485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99182" y="852050"/>
              <a:ext cx="1846259" cy="1093909"/>
            </a:xfrm>
            <a:prstGeom prst="rect">
              <a:avLst/>
            </a:prstGeom>
            <a:grpFill/>
          </p:spPr>
        </p:pic>
        <p:sp>
          <p:nvSpPr>
            <p:cNvPr id="47" name="Rectangle 46"/>
            <p:cNvSpPr/>
            <p:nvPr/>
          </p:nvSpPr>
          <p:spPr>
            <a:xfrm>
              <a:off x="2372510" y="1198949"/>
              <a:ext cx="726482"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khen</a:t>
              </a:r>
            </a:p>
          </p:txBody>
        </p:sp>
        <p:pic>
          <p:nvPicPr>
            <p:cNvPr id="48" name="Picture 4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21235" y="635736"/>
              <a:ext cx="1136527" cy="1599503"/>
            </a:xfrm>
            <a:prstGeom prst="rect">
              <a:avLst/>
            </a:prstGeom>
            <a:grpFill/>
          </p:spPr>
        </p:pic>
        <p:sp>
          <p:nvSpPr>
            <p:cNvPr id="49" name="Rectangle 48"/>
            <p:cNvSpPr/>
            <p:nvPr/>
          </p:nvSpPr>
          <p:spPr>
            <a:xfrm>
              <a:off x="4208940" y="1631792"/>
              <a:ext cx="4397359"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trung thực, dũng cảm, truyền ngôi cho</a:t>
              </a:r>
            </a:p>
          </p:txBody>
        </p:sp>
        <p:pic>
          <p:nvPicPr>
            <p:cNvPr id="50" name="Picture 49"/>
            <p:cNvPicPr>
              <a:picLocks noChangeAspect="1"/>
            </p:cNvPicPr>
            <p:nvPr/>
          </p:nvPicPr>
          <p:blipFill rotWithShape="1">
            <a:blip r:embed="rId11">
              <a:extLst>
                <a:ext uri="{28A0092B-C50C-407E-A947-70E740481C1C}">
                  <a14:useLocalDpi xmlns:a14="http://schemas.microsoft.com/office/drawing/2010/main" val="0"/>
                </a:ext>
              </a:extLst>
            </a:blip>
            <a:srcRect l="15180" t="4153"/>
            <a:stretch/>
          </p:blipFill>
          <p:spPr>
            <a:xfrm>
              <a:off x="9031421" y="219359"/>
              <a:ext cx="1637979" cy="2231514"/>
            </a:xfrm>
            <a:prstGeom prst="rect">
              <a:avLst/>
            </a:prstGeom>
            <a:grpFill/>
          </p:spPr>
        </p:pic>
      </p:grpSp>
      <p:grpSp>
        <p:nvGrpSpPr>
          <p:cNvPr id="69" name="Group 68"/>
          <p:cNvGrpSpPr/>
          <p:nvPr/>
        </p:nvGrpSpPr>
        <p:grpSpPr>
          <a:xfrm>
            <a:off x="2703710" y="3037228"/>
            <a:ext cx="8775701" cy="2021085"/>
            <a:chOff x="1712421" y="6431533"/>
            <a:chExt cx="8775701" cy="2021085"/>
          </a:xfrm>
        </p:grpSpPr>
        <p:grpSp>
          <p:nvGrpSpPr>
            <p:cNvPr id="30" name="Group 29"/>
            <p:cNvGrpSpPr/>
            <p:nvPr/>
          </p:nvGrpSpPr>
          <p:grpSpPr>
            <a:xfrm>
              <a:off x="1712421" y="6431533"/>
              <a:ext cx="8775701" cy="2021085"/>
              <a:chOff x="1429080" y="1388278"/>
              <a:chExt cx="8775701" cy="2021085"/>
            </a:xfrm>
            <a:noFill/>
          </p:grpSpPr>
          <p:sp>
            <p:nvSpPr>
              <p:cNvPr id="33" name="Rounded Rectangle 32"/>
              <p:cNvSpPr/>
              <p:nvPr/>
            </p:nvSpPr>
            <p:spPr>
              <a:xfrm>
                <a:off x="1429080" y="1388278"/>
                <a:ext cx="8775701" cy="202108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1588906" y="1995751"/>
                <a:ext cx="891123" cy="1254130"/>
                <a:chOff x="5826810" y="1884322"/>
                <a:chExt cx="3037302" cy="4274572"/>
              </a:xfrm>
              <a:grpFill/>
            </p:grpSpPr>
            <p:pic>
              <p:nvPicPr>
                <p:cNvPr id="41" name="Picture 40"/>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826810" y="1884322"/>
                  <a:ext cx="3037302" cy="4274572"/>
                </a:xfrm>
                <a:prstGeom prst="rect">
                  <a:avLst/>
                </a:prstGeom>
                <a:grpFill/>
              </p:spPr>
            </p:pic>
            <p:sp>
              <p:nvSpPr>
                <p:cNvPr id="42" name="Rectangle 41"/>
                <p:cNvSpPr/>
                <p:nvPr/>
              </p:nvSpPr>
              <p:spPr>
                <a:xfrm>
                  <a:off x="7047098" y="3760310"/>
                  <a:ext cx="696401" cy="235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p:cNvSpPr/>
              <p:nvPr/>
            </p:nvSpPr>
            <p:spPr>
              <a:xfrm>
                <a:off x="2314540" y="2713728"/>
                <a:ext cx="2316661"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dám tâu sự thật với</a:t>
                </a:r>
              </a:p>
            </p:txBody>
          </p:sp>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5312" y="1872846"/>
                <a:ext cx="1801618" cy="1067457"/>
              </a:xfrm>
              <a:prstGeom prst="rect">
                <a:avLst/>
              </a:prstGeom>
              <a:grpFill/>
            </p:spPr>
          </p:pic>
          <p:sp>
            <p:nvSpPr>
              <p:cNvPr id="38" name="Rectangle 37"/>
              <p:cNvSpPr/>
              <p:nvPr/>
            </p:nvSpPr>
            <p:spPr>
              <a:xfrm>
                <a:off x="5446629" y="2620940"/>
                <a:ext cx="1111202"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trước sự</a:t>
                </a:r>
              </a:p>
            </p:txBody>
          </p:sp>
          <p:pic>
            <p:nvPicPr>
              <p:cNvPr id="39" name="Picture 38"/>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497970" y="2328056"/>
                <a:ext cx="719463" cy="719463"/>
              </a:xfrm>
              <a:prstGeom prst="rect">
                <a:avLst/>
              </a:prstGeom>
              <a:grpFill/>
            </p:spPr>
          </p:pic>
          <p:sp>
            <p:nvSpPr>
              <p:cNvPr id="40" name="Rectangle 39"/>
              <p:cNvSpPr/>
              <p:nvPr/>
            </p:nvSpPr>
            <p:spPr>
              <a:xfrm>
                <a:off x="7145648" y="2651702"/>
                <a:ext cx="1811714"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của mọi người.</a:t>
                </a:r>
              </a:p>
            </p:txBody>
          </p:sp>
        </p:grpSp>
        <p:sp>
          <p:nvSpPr>
            <p:cNvPr id="54" name="Rectangle 53"/>
            <p:cNvSpPr/>
            <p:nvPr/>
          </p:nvSpPr>
          <p:spPr>
            <a:xfrm>
              <a:off x="2262665" y="7592279"/>
              <a:ext cx="154960" cy="78738"/>
            </a:xfrm>
            <a:prstGeom prst="rect">
              <a:avLst/>
            </a:prstGeom>
            <a:solidFill>
              <a:srgbClr val="EE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c 67"/>
            <p:cNvSpPr/>
            <p:nvPr/>
          </p:nvSpPr>
          <p:spPr>
            <a:xfrm rot="19191624">
              <a:off x="2256791" y="7627161"/>
              <a:ext cx="151276" cy="111232"/>
            </a:xfrm>
            <a:prstGeom prst="arc">
              <a:avLst/>
            </a:prstGeom>
            <a:noFill/>
            <a:ln w="28575">
              <a:solidFill>
                <a:srgbClr val="7945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p:cNvSpPr/>
          <p:nvPr/>
        </p:nvSpPr>
        <p:spPr>
          <a:xfrm>
            <a:off x="435683" y="687134"/>
            <a:ext cx="2175596" cy="400110"/>
          </a:xfrm>
          <a:prstGeom prst="rect">
            <a:avLst/>
          </a:prstGeom>
          <a:noFill/>
        </p:spPr>
        <p:txBody>
          <a:bodyPr wrap="none" lIns="91440" tIns="45720" rIns="91440" bIns="45720">
            <a:spAutoFit/>
          </a:bodyPr>
          <a:lstStyle/>
          <a:p>
            <a:pPr algn="ctr"/>
            <a:r>
              <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1 (Đoạn 1)</a:t>
            </a:r>
          </a:p>
        </p:txBody>
      </p:sp>
      <p:sp>
        <p:nvSpPr>
          <p:cNvPr id="72" name="Rectangle 71"/>
          <p:cNvSpPr/>
          <p:nvPr/>
        </p:nvSpPr>
        <p:spPr>
          <a:xfrm>
            <a:off x="435683" y="2674350"/>
            <a:ext cx="2175596" cy="400110"/>
          </a:xfrm>
          <a:prstGeom prst="rect">
            <a:avLst/>
          </a:prstGeom>
          <a:noFill/>
        </p:spPr>
        <p:txBody>
          <a:bodyPr wrap="none" lIns="91440" tIns="45720" rIns="91440" bIns="45720">
            <a:spAutoFit/>
          </a:bodyPr>
          <a:lstStyle/>
          <a:p>
            <a:pPr algn="ctr"/>
            <a:r>
              <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2 (Đoạn 2)</a:t>
            </a:r>
          </a:p>
        </p:txBody>
      </p:sp>
      <p:sp>
        <p:nvSpPr>
          <p:cNvPr id="73" name="Rectangle 72"/>
          <p:cNvSpPr/>
          <p:nvPr/>
        </p:nvSpPr>
        <p:spPr>
          <a:xfrm>
            <a:off x="487563" y="4296895"/>
            <a:ext cx="2175596" cy="400110"/>
          </a:xfrm>
          <a:prstGeom prst="rect">
            <a:avLst/>
          </a:prstGeom>
          <a:noFill/>
        </p:spPr>
        <p:txBody>
          <a:bodyPr wrap="none" lIns="91440" tIns="45720" rIns="91440" bIns="45720">
            <a:spAutoFit/>
          </a:bodyPr>
          <a:lstStyle/>
          <a:p>
            <a:pPr algn="ctr"/>
            <a:r>
              <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3 (Đoạn 3)</a:t>
            </a:r>
          </a:p>
        </p:txBody>
      </p:sp>
      <p:sp>
        <p:nvSpPr>
          <p:cNvPr id="74" name="Rectangle 73"/>
          <p:cNvSpPr/>
          <p:nvPr/>
        </p:nvSpPr>
        <p:spPr>
          <a:xfrm>
            <a:off x="484107" y="5547630"/>
            <a:ext cx="2175596" cy="400110"/>
          </a:xfrm>
          <a:prstGeom prst="rect">
            <a:avLst/>
          </a:prstGeom>
          <a:noFill/>
        </p:spPr>
        <p:txBody>
          <a:bodyPr wrap="none" lIns="91440" tIns="45720" rIns="91440" bIns="45720">
            <a:spAutoFit/>
          </a:bodyPr>
          <a:lstStyle/>
          <a:p>
            <a:pPr algn="ctr"/>
            <a:r>
              <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4 (Đoạn 4)</a:t>
            </a:r>
          </a:p>
        </p:txBody>
      </p:sp>
    </p:spTree>
    <p:extLst>
      <p:ext uri="{BB962C8B-B14F-4D97-AF65-F5344CB8AC3E}">
        <p14:creationId xmlns:p14="http://schemas.microsoft.com/office/powerpoint/2010/main" val="2437130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wd">
                                    <p:tmPct val="10000"/>
                                  </p:iterate>
                                  <p:childTnLst>
                                    <p:set>
                                      <p:cBhvr>
                                        <p:cTn id="17" dur="1" fill="hold">
                                          <p:stCondLst>
                                            <p:cond delay="0"/>
                                          </p:stCondLst>
                                        </p:cTn>
                                        <p:tgtEl>
                                          <p:spTgt spid="71"/>
                                        </p:tgtEl>
                                        <p:attrNameLst>
                                          <p:attrName>style.visibility</p:attrName>
                                        </p:attrNameLst>
                                      </p:cBhvr>
                                      <p:to>
                                        <p:strVal val="visible"/>
                                      </p:to>
                                    </p:set>
                                    <p:animEffect transition="in" filter="fade">
                                      <p:cBhvr>
                                        <p:cTn id="18" dur="500"/>
                                        <p:tgtEl>
                                          <p:spTgt spid="71"/>
                                        </p:tgtEl>
                                      </p:cBhvr>
                                    </p:animEffect>
                                    <p:anim calcmode="lin" valueType="num">
                                      <p:cBhvr>
                                        <p:cTn id="19" dur="500" fill="hold"/>
                                        <p:tgtEl>
                                          <p:spTgt spid="71"/>
                                        </p:tgtEl>
                                        <p:attrNameLst>
                                          <p:attrName>ppt_x</p:attrName>
                                        </p:attrNameLst>
                                      </p:cBhvr>
                                      <p:tavLst>
                                        <p:tav tm="0">
                                          <p:val>
                                            <p:strVal val="#ppt_x"/>
                                          </p:val>
                                        </p:tav>
                                        <p:tav tm="100000">
                                          <p:val>
                                            <p:strVal val="#ppt_x"/>
                                          </p:val>
                                        </p:tav>
                                      </p:tavLst>
                                    </p:anim>
                                    <p:anim calcmode="lin" valueType="num">
                                      <p:cBhvr>
                                        <p:cTn id="20" dur="500" fill="hold"/>
                                        <p:tgtEl>
                                          <p:spTgt spid="71"/>
                                        </p:tgtEl>
                                        <p:attrNameLst>
                                          <p:attrName>ppt_y</p:attrName>
                                        </p:attrNameLst>
                                      </p:cBhvr>
                                      <p:tavLst>
                                        <p:tav tm="0">
                                          <p:val>
                                            <p:strVal val="#ppt_y+.1"/>
                                          </p:val>
                                        </p:tav>
                                        <p:tav tm="100000">
                                          <p:val>
                                            <p:strVal val="#ppt_y"/>
                                          </p:val>
                                        </p:tav>
                                      </p:tavLst>
                                    </p:anim>
                                  </p:childTnLst>
                                </p:cTn>
                              </p:par>
                            </p:childTnLst>
                          </p:cTn>
                        </p:par>
                        <p:par>
                          <p:cTn id="21" fill="hold">
                            <p:stCondLst>
                              <p:cond delay="800"/>
                            </p:stCondLst>
                            <p:childTnLst>
                              <p:par>
                                <p:cTn id="22" presetID="42" presetClass="entr" presetSubtype="0" fill="hold" nodeType="afterEffect">
                                  <p:stCondLst>
                                    <p:cond delay="0"/>
                                  </p:stCondLst>
                                  <p:iterate type="wd">
                                    <p:tmPct val="10000"/>
                                  </p:iterate>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iterate type="wd">
                                    <p:tmPct val="10000"/>
                                  </p:iterate>
                                  <p:childTnLst>
                                    <p:set>
                                      <p:cBhvr>
                                        <p:cTn id="30" dur="1" fill="hold">
                                          <p:stCondLst>
                                            <p:cond delay="0"/>
                                          </p:stCondLst>
                                        </p:cTn>
                                        <p:tgtEl>
                                          <p:spTgt spid="72"/>
                                        </p:tgtEl>
                                        <p:attrNameLst>
                                          <p:attrName>style.visibility</p:attrName>
                                        </p:attrNameLst>
                                      </p:cBhvr>
                                      <p:to>
                                        <p:strVal val="visible"/>
                                      </p:to>
                                    </p:set>
                                    <p:animEffect transition="in" filter="strips(downLeft)">
                                      <p:cBhvr>
                                        <p:cTn id="31" dur="500"/>
                                        <p:tgtEl>
                                          <p:spTgt spid="72"/>
                                        </p:tgtEl>
                                      </p:cBhvr>
                                    </p:animEffect>
                                  </p:childTnLst>
                                </p:cTn>
                              </p:par>
                            </p:childTnLst>
                          </p:cTn>
                        </p:par>
                        <p:par>
                          <p:cTn id="32" fill="hold">
                            <p:stCondLst>
                              <p:cond delay="800"/>
                            </p:stCondLst>
                            <p:childTnLst>
                              <p:par>
                                <p:cTn id="33" presetID="18" presetClass="entr" presetSubtype="12" fill="hold" nodeType="afterEffect">
                                  <p:stCondLst>
                                    <p:cond delay="0"/>
                                  </p:stCondLst>
                                  <p:iterate type="wd">
                                    <p:tmPct val="10000"/>
                                  </p:iterate>
                                  <p:childTnLst>
                                    <p:set>
                                      <p:cBhvr>
                                        <p:cTn id="34" dur="1" fill="hold">
                                          <p:stCondLst>
                                            <p:cond delay="0"/>
                                          </p:stCondLst>
                                        </p:cTn>
                                        <p:tgtEl>
                                          <p:spTgt spid="18"/>
                                        </p:tgtEl>
                                        <p:attrNameLst>
                                          <p:attrName>style.visibility</p:attrName>
                                        </p:attrNameLst>
                                      </p:cBhvr>
                                      <p:to>
                                        <p:strVal val="visible"/>
                                      </p:to>
                                    </p:set>
                                    <p:animEffect transition="in" filter="strips(downLeft)">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iterate type="wd">
                                    <p:tmPct val="10000"/>
                                  </p:iterate>
                                  <p:childTnLst>
                                    <p:set>
                                      <p:cBhvr>
                                        <p:cTn id="39" dur="1" fill="hold">
                                          <p:stCondLst>
                                            <p:cond delay="0"/>
                                          </p:stCondLst>
                                        </p:cTn>
                                        <p:tgtEl>
                                          <p:spTgt spid="73"/>
                                        </p:tgtEl>
                                        <p:attrNameLst>
                                          <p:attrName>style.visibility</p:attrName>
                                        </p:attrNameLst>
                                      </p:cBhvr>
                                      <p:to>
                                        <p:strVal val="visible"/>
                                      </p:to>
                                    </p:set>
                                    <p:anim calcmode="lin" valueType="num">
                                      <p:cBhvr additive="base">
                                        <p:cTn id="40" dur="500" fill="hold"/>
                                        <p:tgtEl>
                                          <p:spTgt spid="73"/>
                                        </p:tgtEl>
                                        <p:attrNameLst>
                                          <p:attrName>ppt_x</p:attrName>
                                        </p:attrNameLst>
                                      </p:cBhvr>
                                      <p:tavLst>
                                        <p:tav tm="0">
                                          <p:val>
                                            <p:strVal val="#ppt_x"/>
                                          </p:val>
                                        </p:tav>
                                        <p:tav tm="100000">
                                          <p:val>
                                            <p:strVal val="#ppt_x"/>
                                          </p:val>
                                        </p:tav>
                                      </p:tavLst>
                                    </p:anim>
                                    <p:anim calcmode="lin" valueType="num">
                                      <p:cBhvr additive="base">
                                        <p:cTn id="41" dur="500" fill="hold"/>
                                        <p:tgtEl>
                                          <p:spTgt spid="73"/>
                                        </p:tgtEl>
                                        <p:attrNameLst>
                                          <p:attrName>ppt_y</p:attrName>
                                        </p:attrNameLst>
                                      </p:cBhvr>
                                      <p:tavLst>
                                        <p:tav tm="0">
                                          <p:val>
                                            <p:strVal val="1+#ppt_h/2"/>
                                          </p:val>
                                        </p:tav>
                                        <p:tav tm="100000">
                                          <p:val>
                                            <p:strVal val="#ppt_y"/>
                                          </p:val>
                                        </p:tav>
                                      </p:tavLst>
                                    </p:anim>
                                  </p:childTnLst>
                                </p:cTn>
                              </p:par>
                            </p:childTnLst>
                          </p:cTn>
                        </p:par>
                        <p:par>
                          <p:cTn id="42" fill="hold">
                            <p:stCondLst>
                              <p:cond delay="800"/>
                            </p:stCondLst>
                            <p:childTnLst>
                              <p:par>
                                <p:cTn id="43" presetID="2" presetClass="entr" presetSubtype="4" fill="hold" nodeType="afterEffect">
                                  <p:stCondLst>
                                    <p:cond delay="0"/>
                                  </p:stCondLst>
                                  <p:iterate type="wd">
                                    <p:tmPct val="10000"/>
                                  </p:iterate>
                                  <p:childTnLst>
                                    <p:set>
                                      <p:cBhvr>
                                        <p:cTn id="44" dur="1" fill="hold">
                                          <p:stCondLst>
                                            <p:cond delay="0"/>
                                          </p:stCondLst>
                                        </p:cTn>
                                        <p:tgtEl>
                                          <p:spTgt spid="69"/>
                                        </p:tgtEl>
                                        <p:attrNameLst>
                                          <p:attrName>style.visibility</p:attrName>
                                        </p:attrNameLst>
                                      </p:cBhvr>
                                      <p:to>
                                        <p:strVal val="visible"/>
                                      </p:to>
                                    </p:set>
                                    <p:anim calcmode="lin" valueType="num">
                                      <p:cBhvr additive="base">
                                        <p:cTn id="45" dur="500" fill="hold"/>
                                        <p:tgtEl>
                                          <p:spTgt spid="69"/>
                                        </p:tgtEl>
                                        <p:attrNameLst>
                                          <p:attrName>ppt_x</p:attrName>
                                        </p:attrNameLst>
                                      </p:cBhvr>
                                      <p:tavLst>
                                        <p:tav tm="0">
                                          <p:val>
                                            <p:strVal val="#ppt_x"/>
                                          </p:val>
                                        </p:tav>
                                        <p:tav tm="100000">
                                          <p:val>
                                            <p:strVal val="#ppt_x"/>
                                          </p:val>
                                        </p:tav>
                                      </p:tavLst>
                                    </p:anim>
                                    <p:anim calcmode="lin" valueType="num">
                                      <p:cBhvr additive="base">
                                        <p:cTn id="46"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iterate type="wd">
                                    <p:tmPct val="10000"/>
                                  </p:iterate>
                                  <p:childTnLst>
                                    <p:set>
                                      <p:cBhvr>
                                        <p:cTn id="50" dur="1" fill="hold">
                                          <p:stCondLst>
                                            <p:cond delay="0"/>
                                          </p:stCondLst>
                                        </p:cTn>
                                        <p:tgtEl>
                                          <p:spTgt spid="74"/>
                                        </p:tgtEl>
                                        <p:attrNameLst>
                                          <p:attrName>style.visibility</p:attrName>
                                        </p:attrNameLst>
                                      </p:cBhvr>
                                      <p:to>
                                        <p:strVal val="visible"/>
                                      </p:to>
                                    </p:set>
                                    <p:animEffect transition="in" filter="fade">
                                      <p:cBhvr>
                                        <p:cTn id="51" dur="500"/>
                                        <p:tgtEl>
                                          <p:spTgt spid="74"/>
                                        </p:tgtEl>
                                      </p:cBhvr>
                                    </p:animEffect>
                                    <p:anim calcmode="lin" valueType="num">
                                      <p:cBhvr>
                                        <p:cTn id="52" dur="500" fill="hold"/>
                                        <p:tgtEl>
                                          <p:spTgt spid="74"/>
                                        </p:tgtEl>
                                        <p:attrNameLst>
                                          <p:attrName>ppt_x</p:attrName>
                                        </p:attrNameLst>
                                      </p:cBhvr>
                                      <p:tavLst>
                                        <p:tav tm="0">
                                          <p:val>
                                            <p:strVal val="#ppt_x"/>
                                          </p:val>
                                        </p:tav>
                                        <p:tav tm="100000">
                                          <p:val>
                                            <p:strVal val="#ppt_x"/>
                                          </p:val>
                                        </p:tav>
                                      </p:tavLst>
                                    </p:anim>
                                    <p:anim calcmode="lin" valueType="num">
                                      <p:cBhvr>
                                        <p:cTn id="53" dur="500" fill="hold"/>
                                        <p:tgtEl>
                                          <p:spTgt spid="74"/>
                                        </p:tgtEl>
                                        <p:attrNameLst>
                                          <p:attrName>ppt_y</p:attrName>
                                        </p:attrNameLst>
                                      </p:cBhvr>
                                      <p:tavLst>
                                        <p:tav tm="0">
                                          <p:val>
                                            <p:strVal val="#ppt_y+.1"/>
                                          </p:val>
                                        </p:tav>
                                        <p:tav tm="100000">
                                          <p:val>
                                            <p:strVal val="#ppt_y"/>
                                          </p:val>
                                        </p:tav>
                                      </p:tavLst>
                                    </p:anim>
                                  </p:childTnLst>
                                </p:cTn>
                              </p:par>
                            </p:childTnLst>
                          </p:cTn>
                        </p:par>
                        <p:par>
                          <p:cTn id="54" fill="hold">
                            <p:stCondLst>
                              <p:cond delay="800"/>
                            </p:stCondLst>
                            <p:childTnLst>
                              <p:par>
                                <p:cTn id="55" presetID="42" presetClass="entr" presetSubtype="0" fill="hold" nodeType="afterEffect">
                                  <p:stCondLst>
                                    <p:cond delay="0"/>
                                  </p:stCondLst>
                                  <p:iterate type="wd">
                                    <p:tmPct val="10000"/>
                                  </p:iterate>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anim calcmode="lin" valueType="num">
                                      <p:cBhvr>
                                        <p:cTn id="58" dur="500" fill="hold"/>
                                        <p:tgtEl>
                                          <p:spTgt spid="44"/>
                                        </p:tgtEl>
                                        <p:attrNameLst>
                                          <p:attrName>ppt_x</p:attrName>
                                        </p:attrNameLst>
                                      </p:cBhvr>
                                      <p:tavLst>
                                        <p:tav tm="0">
                                          <p:val>
                                            <p:strVal val="#ppt_x"/>
                                          </p:val>
                                        </p:tav>
                                        <p:tav tm="100000">
                                          <p:val>
                                            <p:strVal val="#ppt_x"/>
                                          </p:val>
                                        </p:tav>
                                      </p:tavLst>
                                    </p:anim>
                                    <p:anim calcmode="lin" valueType="num">
                                      <p:cBhvr>
                                        <p:cTn id="5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1" grpId="0"/>
      <p:bldP spid="72" grpId="0"/>
      <p:bldP spid="73" grpId="0"/>
      <p:bldP spid="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Flowchart: Delay 120"/>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Delay 121"/>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a16="http://schemas.microsoft.com/office/drawing/2014/main" id="{BB7180BF-BEFF-4B0B-989E-0ED6D7C3764F}"/>
              </a:ext>
            </a:extLst>
          </p:cNvPr>
          <p:cNvGrpSpPr/>
          <p:nvPr/>
        </p:nvGrpSpPr>
        <p:grpSpPr>
          <a:xfrm>
            <a:off x="3262743" y="498765"/>
            <a:ext cx="5666511" cy="1237672"/>
            <a:chOff x="1302328" y="378692"/>
            <a:chExt cx="10095345" cy="1237672"/>
          </a:xfrm>
        </p:grpSpPr>
        <p:sp>
          <p:nvSpPr>
            <p:cNvPr id="3" name="Rectangle: Rounded Corners 2">
              <a:extLst>
                <a:ext uri="{FF2B5EF4-FFF2-40B4-BE49-F238E27FC236}">
                  <a16:creationId xmlns:a16="http://schemas.microsoft.com/office/drawing/2014/main" id="{8DB78E79-63BE-409C-B96D-129E4A7DB59C}"/>
                </a:ext>
              </a:extLst>
            </p:cNvPr>
            <p:cNvSpPr/>
            <p:nvPr/>
          </p:nvSpPr>
          <p:spPr>
            <a:xfrm>
              <a:off x="1302328" y="378692"/>
              <a:ext cx="10095345" cy="1237672"/>
            </a:xfrm>
            <a:prstGeom prst="roundRect">
              <a:avLst/>
            </a:prstGeom>
            <a:noFill/>
            <a:ln w="28575">
              <a:solidFill>
                <a:srgbClr val="0DA88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BoosterNextFYThin" panose="02000203000000020004" pitchFamily="2" charset="0"/>
              </a:endParaRPr>
            </a:p>
          </p:txBody>
        </p:sp>
        <p:sp>
          <p:nvSpPr>
            <p:cNvPr id="6" name="Rectangle: Rounded Corners 5">
              <a:extLst>
                <a:ext uri="{FF2B5EF4-FFF2-40B4-BE49-F238E27FC236}">
                  <a16:creationId xmlns:a16="http://schemas.microsoft.com/office/drawing/2014/main" id="{85CC5BF8-578A-4C55-B3AE-3A5ABA7EA5FB}"/>
                </a:ext>
              </a:extLst>
            </p:cNvPr>
            <p:cNvSpPr/>
            <p:nvPr/>
          </p:nvSpPr>
          <p:spPr>
            <a:xfrm>
              <a:off x="1505527" y="535709"/>
              <a:ext cx="9688945" cy="914400"/>
            </a:xfrm>
            <a:prstGeom prst="roundRect">
              <a:avLst/>
            </a:prstGeom>
            <a:solidFill>
              <a:schemeClr val="bg1"/>
            </a:solidFill>
            <a:ln w="28575">
              <a:solidFill>
                <a:srgbClr val="0DA8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E0247"/>
                  </a:solidFill>
                  <a:latin typeface="#9Slide03 Cabin Condensed Bold" panose="00000806000000000000" pitchFamily="2" charset="0"/>
                </a:rPr>
                <a:t>2. </a:t>
              </a:r>
              <a:r>
                <a:rPr lang="en-US" sz="2800" dirty="0" err="1">
                  <a:solidFill>
                    <a:srgbClr val="7E0247"/>
                  </a:solidFill>
                  <a:latin typeface="#9Slide03 Cabin Condensed Bold" panose="00000806000000000000" pitchFamily="2" charset="0"/>
                </a:rPr>
                <a:t>Dấu</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hiệu</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nào</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giúp</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em</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nhận</a:t>
              </a:r>
              <a:r>
                <a:rPr lang="en-US" sz="2800" dirty="0">
                  <a:solidFill>
                    <a:srgbClr val="7E0247"/>
                  </a:solidFill>
                  <a:latin typeface="#9Slide03 Cabin Condensed Bold" panose="00000806000000000000" pitchFamily="2" charset="0"/>
                </a:rPr>
                <a:t> ra </a:t>
              </a:r>
              <a:r>
                <a:rPr lang="en-US" sz="2800" dirty="0" err="1">
                  <a:solidFill>
                    <a:srgbClr val="7E0247"/>
                  </a:solidFill>
                  <a:latin typeface="#9Slide03 Cabin Condensed Bold" panose="00000806000000000000" pitchFamily="2" charset="0"/>
                </a:rPr>
                <a:t>chỗ</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mở</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đầu</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và</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chỗ</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kết</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thúc</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của</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đoạn</a:t>
              </a:r>
              <a:r>
                <a:rPr lang="en-US" sz="2800" dirty="0">
                  <a:solidFill>
                    <a:srgbClr val="7E0247"/>
                  </a:solidFill>
                  <a:latin typeface="#9Slide03 Cabin Condensed Bold" panose="00000806000000000000" pitchFamily="2" charset="0"/>
                </a:rPr>
                <a:t> </a:t>
              </a:r>
              <a:r>
                <a:rPr lang="en-US" sz="2800" dirty="0" err="1">
                  <a:solidFill>
                    <a:srgbClr val="7E0247"/>
                  </a:solidFill>
                  <a:latin typeface="#9Slide03 Cabin Condensed Bold" panose="00000806000000000000" pitchFamily="2" charset="0"/>
                </a:rPr>
                <a:t>văn</a:t>
              </a:r>
              <a:r>
                <a:rPr lang="en-US" sz="2800" dirty="0">
                  <a:solidFill>
                    <a:srgbClr val="7E0247"/>
                  </a:solidFill>
                  <a:latin typeface="#9Slide03 Cabin Condensed Bold" panose="00000806000000000000" pitchFamily="2" charset="0"/>
                </a:rPr>
                <a:t>? </a:t>
              </a:r>
            </a:p>
          </p:txBody>
        </p:sp>
      </p:grpSp>
      <p:sp>
        <p:nvSpPr>
          <p:cNvPr id="123" name="任意多边形: 形状 3">
            <a:extLst>
              <a:ext uri="{FF2B5EF4-FFF2-40B4-BE49-F238E27FC236}">
                <a16:creationId xmlns:a16="http://schemas.microsoft.com/office/drawing/2014/main" id="{63A2F43E-58D6-4C94-81B3-E7FE73388C46}"/>
              </a:ext>
            </a:extLst>
          </p:cNvPr>
          <p:cNvSpPr/>
          <p:nvPr/>
        </p:nvSpPr>
        <p:spPr>
          <a:xfrm>
            <a:off x="571500" y="2145218"/>
            <a:ext cx="5524500" cy="3173199"/>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0DA88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517525"/>
            <a:r>
              <a:rPr lang="en-US" altLang="zh-CN" sz="2800" dirty="0">
                <a:solidFill>
                  <a:srgbClr val="002060"/>
                </a:solidFill>
                <a:latin typeface="#9Slide03 Cabin Condensed" panose="00000506000000000000" pitchFamily="2" charset="0"/>
                <a:ea typeface="inpin heiti" panose="00000500000000000000" pitchFamily="2" charset="-122"/>
                <a:sym typeface="inpin heiti" panose="00000500000000000000" pitchFamily="2" charset="-122"/>
              </a:rPr>
              <a:t>	</a:t>
            </a:r>
            <a:r>
              <a:rPr lang="vi-VN" altLang="zh-CN" sz="2800" dirty="0">
                <a:solidFill>
                  <a:srgbClr val="002060"/>
                </a:solidFill>
                <a:latin typeface="#9Slide03 Cabin" panose="00000500000000000000" pitchFamily="2" charset="0"/>
                <a:ea typeface="inpin heiti" panose="00000500000000000000" pitchFamily="2" charset="-122"/>
                <a:sym typeface="inpin heiti" panose="00000500000000000000" pitchFamily="2" charset="-122"/>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p:txBody>
      </p:sp>
      <p:sp>
        <p:nvSpPr>
          <p:cNvPr id="124" name="TextBox 123">
            <a:extLst>
              <a:ext uri="{FF2B5EF4-FFF2-40B4-BE49-F238E27FC236}">
                <a16:creationId xmlns:a16="http://schemas.microsoft.com/office/drawing/2014/main" id="{7CA5993E-A2F0-4142-BDF2-D422167D9992}"/>
              </a:ext>
            </a:extLst>
          </p:cNvPr>
          <p:cNvSpPr txBox="1"/>
          <p:nvPr/>
        </p:nvSpPr>
        <p:spPr>
          <a:xfrm>
            <a:off x="6862618" y="2264276"/>
            <a:ext cx="4719782" cy="1200329"/>
          </a:xfrm>
          <a:prstGeom prst="rect">
            <a:avLst/>
          </a:prstGeom>
          <a:noFill/>
        </p:spPr>
        <p:txBody>
          <a:bodyPr wrap="square" rtlCol="0">
            <a:spAutoFit/>
          </a:bodyPr>
          <a:lstStyle/>
          <a:p>
            <a:pPr algn="just">
              <a:buFont typeface="Wingdings" panose="05000000000000000000" pitchFamily="2" charset="2"/>
              <a:buChar char="v"/>
            </a:pPr>
            <a:r>
              <a:rPr lang="en-US" sz="2400" dirty="0" err="1">
                <a:solidFill>
                  <a:srgbClr val="7E0247"/>
                </a:solidFill>
                <a:latin typeface="#9Slide03 Cabin" panose="00000500000000000000" pitchFamily="2" charset="0"/>
                <a:ea typeface="Noto Sans S Chinese DemiLight" panose="020B0400000000000000" pitchFamily="34" charset="-122"/>
              </a:rPr>
              <a:t>Chỗ</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mở</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đầu</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đoạn</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văn</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chỗ</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đầu</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dòng</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viết</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lùi</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vào</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một</a:t>
            </a:r>
            <a:r>
              <a:rPr lang="en-US" sz="2400" dirty="0">
                <a:solidFill>
                  <a:srgbClr val="7E0247"/>
                </a:solidFill>
                <a:latin typeface="#9Slide03 Cabin" panose="00000500000000000000" pitchFamily="2" charset="0"/>
                <a:ea typeface="Noto Sans S Chinese DemiLight" panose="020B0400000000000000" pitchFamily="34" charset="-122"/>
              </a:rPr>
              <a:t> ô, </a:t>
            </a:r>
            <a:r>
              <a:rPr lang="en-US" sz="2400" dirty="0" err="1">
                <a:solidFill>
                  <a:srgbClr val="7E0247"/>
                </a:solidFill>
                <a:latin typeface="#9Slide03 Cabin" panose="00000500000000000000" pitchFamily="2" charset="0"/>
                <a:ea typeface="Noto Sans S Chinese DemiLight" panose="020B0400000000000000" pitchFamily="34" charset="-122"/>
              </a:rPr>
              <a:t>chữ</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cái</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đầu</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tiên</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viết</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hoa</a:t>
            </a:r>
            <a:r>
              <a:rPr lang="en-US" sz="2400" dirty="0">
                <a:solidFill>
                  <a:srgbClr val="7E0247"/>
                </a:solidFill>
                <a:latin typeface="#9Slide03 Cabin" panose="00000500000000000000" pitchFamily="2" charset="0"/>
                <a:ea typeface="Noto Sans S Chinese DemiLight" panose="020B0400000000000000" pitchFamily="34" charset="-122"/>
              </a:rPr>
              <a:t>.</a:t>
            </a:r>
          </a:p>
        </p:txBody>
      </p:sp>
      <p:sp>
        <p:nvSpPr>
          <p:cNvPr id="125" name="TextBox 124">
            <a:extLst>
              <a:ext uri="{FF2B5EF4-FFF2-40B4-BE49-F238E27FC236}">
                <a16:creationId xmlns:a16="http://schemas.microsoft.com/office/drawing/2014/main" id="{9FBF7E9C-0901-4944-8ABE-1F65053D7598}"/>
              </a:ext>
            </a:extLst>
          </p:cNvPr>
          <p:cNvSpPr txBox="1"/>
          <p:nvPr/>
        </p:nvSpPr>
        <p:spPr>
          <a:xfrm>
            <a:off x="6862617" y="3934841"/>
            <a:ext cx="4719783" cy="830997"/>
          </a:xfrm>
          <a:prstGeom prst="rect">
            <a:avLst/>
          </a:prstGeom>
          <a:noFill/>
        </p:spPr>
        <p:txBody>
          <a:bodyPr wrap="square" rtlCol="0">
            <a:spAutoFit/>
          </a:bodyPr>
          <a:lstStyle/>
          <a:p>
            <a:pPr algn="l">
              <a:buFont typeface="Wingdings" panose="05000000000000000000" pitchFamily="2" charset="2"/>
              <a:buChar char="v"/>
            </a:pPr>
            <a:r>
              <a:rPr lang="en-US" sz="2400" dirty="0" err="1">
                <a:solidFill>
                  <a:srgbClr val="7E0247"/>
                </a:solidFill>
                <a:latin typeface="#9Slide03 Cabin" panose="00000500000000000000" pitchFamily="2" charset="0"/>
                <a:ea typeface="Noto Sans S Chinese DemiLight" panose="020B0400000000000000" pitchFamily="34" charset="-122"/>
              </a:rPr>
              <a:t>Chỗ</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kết</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thúc</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đoạn</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văn</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chỗ</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chấm</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xuống</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dòng</a:t>
            </a:r>
            <a:endParaRPr lang="en-US" sz="2400" dirty="0">
              <a:solidFill>
                <a:srgbClr val="7E0247"/>
              </a:solidFill>
              <a:latin typeface="#9Slide03 Cabin" panose="00000500000000000000" pitchFamily="2" charset="0"/>
              <a:ea typeface="Noto Sans S Chinese DemiLight" panose="020B0400000000000000" pitchFamily="34" charset="-122"/>
            </a:endParaRPr>
          </a:p>
        </p:txBody>
      </p:sp>
      <p:sp>
        <p:nvSpPr>
          <p:cNvPr id="131" name="Oval 130">
            <a:extLst>
              <a:ext uri="{FF2B5EF4-FFF2-40B4-BE49-F238E27FC236}">
                <a16:creationId xmlns:a16="http://schemas.microsoft.com/office/drawing/2014/main" id="{306890F5-F710-415C-AF66-A20046ECF958}"/>
              </a:ext>
            </a:extLst>
          </p:cNvPr>
          <p:cNvSpPr/>
          <p:nvPr/>
        </p:nvSpPr>
        <p:spPr>
          <a:xfrm>
            <a:off x="692727" y="2179433"/>
            <a:ext cx="757382" cy="480640"/>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E4C89937-9218-4683-A9C2-B93C45DEA864}"/>
              </a:ext>
            </a:extLst>
          </p:cNvPr>
          <p:cNvSpPr/>
          <p:nvPr/>
        </p:nvSpPr>
        <p:spPr>
          <a:xfrm>
            <a:off x="3632198" y="4814300"/>
            <a:ext cx="757382" cy="480640"/>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838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left)">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iterate type="wd">
                                    <p:tmPct val="10000"/>
                                  </p:iterate>
                                  <p:childTnLst>
                                    <p:set>
                                      <p:cBhvr>
                                        <p:cTn id="11" dur="1" fill="hold">
                                          <p:stCondLst>
                                            <p:cond delay="0"/>
                                          </p:stCondLst>
                                        </p:cTn>
                                        <p:tgtEl>
                                          <p:spTgt spid="123"/>
                                        </p:tgtEl>
                                        <p:attrNameLst>
                                          <p:attrName>style.visibility</p:attrName>
                                        </p:attrNameLst>
                                      </p:cBhvr>
                                      <p:to>
                                        <p:strVal val="visible"/>
                                      </p:to>
                                    </p:set>
                                    <p:animEffect transition="in" filter="strips(downRight)">
                                      <p:cBhvr>
                                        <p:cTn id="12" dur="500"/>
                                        <p:tgtEl>
                                          <p:spTgt spid="12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31"/>
                                        </p:tgtEl>
                                        <p:attrNameLst>
                                          <p:attrName>style.visibility</p:attrName>
                                        </p:attrNameLst>
                                      </p:cBhvr>
                                      <p:to>
                                        <p:strVal val="visible"/>
                                      </p:to>
                                    </p:set>
                                    <p:animEffect transition="in" filter="wheel(1)">
                                      <p:cBhvr>
                                        <p:cTn id="17" dur="2000"/>
                                        <p:tgtEl>
                                          <p:spTgt spid="131"/>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24"/>
                                        </p:tgtEl>
                                        <p:attrNameLst>
                                          <p:attrName>style.visibility</p:attrName>
                                        </p:attrNameLst>
                                      </p:cBhvr>
                                      <p:to>
                                        <p:strVal val="visible"/>
                                      </p:to>
                                    </p:set>
                                    <p:animEffect transition="in" filter="wheel(1)">
                                      <p:cBhvr>
                                        <p:cTn id="20" dur="2000"/>
                                        <p:tgtEl>
                                          <p:spTgt spid="12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32"/>
                                        </p:tgtEl>
                                        <p:attrNameLst>
                                          <p:attrName>style.visibility</p:attrName>
                                        </p:attrNameLst>
                                      </p:cBhvr>
                                      <p:to>
                                        <p:strVal val="visible"/>
                                      </p:to>
                                    </p:set>
                                    <p:animEffect transition="in" filter="wheel(1)">
                                      <p:cBhvr>
                                        <p:cTn id="25" dur="2000"/>
                                        <p:tgtEl>
                                          <p:spTgt spid="132"/>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25"/>
                                        </p:tgtEl>
                                        <p:attrNameLst>
                                          <p:attrName>style.visibility</p:attrName>
                                        </p:attrNameLst>
                                      </p:cBhvr>
                                      <p:to>
                                        <p:strVal val="visible"/>
                                      </p:to>
                                    </p:set>
                                    <p:animEffect transition="in" filter="wheel(1)">
                                      <p:cBhvr>
                                        <p:cTn id="28" dur="20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24" grpId="0"/>
      <p:bldP spid="125" grpId="0"/>
      <p:bldP spid="131" grpId="0" animBg="1"/>
      <p:bldP spid="1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68B7B2-57A2-439B-AD1A-3A3E7FEB186E}"/>
              </a:ext>
            </a:extLst>
          </p:cNvPr>
          <p:cNvGrpSpPr/>
          <p:nvPr/>
        </p:nvGrpSpPr>
        <p:grpSpPr>
          <a:xfrm>
            <a:off x="680363" y="1521871"/>
            <a:ext cx="4575536" cy="4074736"/>
            <a:chOff x="1302328" y="378692"/>
            <a:chExt cx="10095345" cy="1237672"/>
          </a:xfrm>
        </p:grpSpPr>
        <p:sp>
          <p:nvSpPr>
            <p:cNvPr id="3" name="Rectangle: Rounded Corners 2">
              <a:extLst>
                <a:ext uri="{FF2B5EF4-FFF2-40B4-BE49-F238E27FC236}">
                  <a16:creationId xmlns:a16="http://schemas.microsoft.com/office/drawing/2014/main" id="{318B135C-1F57-4866-B517-FAB5BC367D8C}"/>
                </a:ext>
              </a:extLst>
            </p:cNvPr>
            <p:cNvSpPr/>
            <p:nvPr/>
          </p:nvSpPr>
          <p:spPr>
            <a:xfrm>
              <a:off x="1302328" y="378692"/>
              <a:ext cx="10095345" cy="1237672"/>
            </a:xfrm>
            <a:prstGeom prst="roundRect">
              <a:avLst/>
            </a:prstGeom>
            <a:noFill/>
            <a:ln w="28575">
              <a:solidFill>
                <a:srgbClr val="0DA88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BoosterNextFYThin" panose="02000203000000020004" pitchFamily="2" charset="0"/>
              </a:endParaRPr>
            </a:p>
          </p:txBody>
        </p:sp>
        <p:sp>
          <p:nvSpPr>
            <p:cNvPr id="4" name="Rectangle: Rounded Corners 3">
              <a:extLst>
                <a:ext uri="{FF2B5EF4-FFF2-40B4-BE49-F238E27FC236}">
                  <a16:creationId xmlns:a16="http://schemas.microsoft.com/office/drawing/2014/main" id="{B963A964-3D84-4E9F-9086-4BBF929D80BD}"/>
                </a:ext>
              </a:extLst>
            </p:cNvPr>
            <p:cNvSpPr/>
            <p:nvPr/>
          </p:nvSpPr>
          <p:spPr>
            <a:xfrm>
              <a:off x="1505526" y="402314"/>
              <a:ext cx="9688944" cy="1179690"/>
            </a:xfrm>
            <a:prstGeom prst="roundRect">
              <a:avLst/>
            </a:prstGeom>
            <a:solidFill>
              <a:schemeClr val="bg1"/>
            </a:solidFill>
            <a:ln w="28575">
              <a:solidFill>
                <a:srgbClr val="0DA8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7E0247"/>
                  </a:solidFill>
                  <a:latin typeface="#9Slide03 Cabin Condensed Bold" panose="00000806000000000000" pitchFamily="2" charset="0"/>
                </a:rPr>
                <a:t>LƯU Ý</a:t>
              </a:r>
            </a:p>
            <a:p>
              <a:pPr algn="ctr"/>
              <a:endParaRPr lang="en-US" sz="4800" b="1" dirty="0">
                <a:solidFill>
                  <a:srgbClr val="7E0247"/>
                </a:solidFill>
                <a:latin typeface="#9Slide03 Cabin Condensed Bold" panose="00000806000000000000" pitchFamily="2" charset="0"/>
              </a:endParaRPr>
            </a:p>
            <a:p>
              <a:pPr algn="ctr"/>
              <a:endParaRPr lang="en-US" sz="4800" b="1" dirty="0">
                <a:solidFill>
                  <a:srgbClr val="7E0247"/>
                </a:solidFill>
                <a:latin typeface="#9Slide03 Cabin Condensed Bold" panose="00000806000000000000" pitchFamily="2" charset="0"/>
              </a:endParaRPr>
            </a:p>
            <a:p>
              <a:pPr algn="ctr"/>
              <a:endParaRPr lang="en-US" sz="4800" b="1" dirty="0">
                <a:solidFill>
                  <a:srgbClr val="7E0247"/>
                </a:solidFill>
                <a:latin typeface="#9Slide03 Cabin Condensed Bold" panose="00000806000000000000" pitchFamily="2" charset="0"/>
              </a:endParaRPr>
            </a:p>
          </p:txBody>
        </p:sp>
      </p:grpSp>
      <p:sp>
        <p:nvSpPr>
          <p:cNvPr id="5" name="任意多边形: 形状 3">
            <a:extLst>
              <a:ext uri="{FF2B5EF4-FFF2-40B4-BE49-F238E27FC236}">
                <a16:creationId xmlns:a16="http://schemas.microsoft.com/office/drawing/2014/main" id="{8CD05C97-313B-4789-9C65-A0E910A51D97}"/>
              </a:ext>
            </a:extLst>
          </p:cNvPr>
          <p:cNvSpPr/>
          <p:nvPr/>
        </p:nvSpPr>
        <p:spPr>
          <a:xfrm>
            <a:off x="5687567" y="2134650"/>
            <a:ext cx="5524500" cy="3173199"/>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0DA88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61963"/>
            <a:r>
              <a:rPr lang="en-US" altLang="zh-CN" sz="2800" dirty="0">
                <a:solidFill>
                  <a:srgbClr val="002060"/>
                </a:solidFill>
                <a:latin typeface="#9Slide03 Cabin Condensed" panose="00000506000000000000" pitchFamily="2" charset="0"/>
                <a:ea typeface="inpin heiti" panose="00000500000000000000" pitchFamily="2" charset="-122"/>
                <a:sym typeface="inpin heiti" panose="00000500000000000000" pitchFamily="2" charset="-122"/>
              </a:rPr>
              <a:t>	</a:t>
            </a:r>
            <a:r>
              <a:rPr lang="vi-VN" altLang="zh-CN" sz="2800" dirty="0">
                <a:solidFill>
                  <a:srgbClr val="002060"/>
                </a:solidFill>
                <a:ea typeface="inpin heiti" panose="00000500000000000000" pitchFamily="2" charset="-122"/>
                <a:sym typeface="inpin heiti" panose="00000500000000000000" pitchFamily="2" charset="-122"/>
              </a:rPr>
              <a:t> </a:t>
            </a:r>
            <a:endParaRPr lang="en-US" altLang="zh-CN" sz="2800" dirty="0">
              <a:solidFill>
                <a:srgbClr val="002060"/>
              </a:solidFill>
              <a:ea typeface="inpin heiti" panose="00000500000000000000" pitchFamily="2" charset="-122"/>
              <a:sym typeface="inpin heiti" panose="00000500000000000000" pitchFamily="2" charset="-122"/>
            </a:endParaRPr>
          </a:p>
          <a:p>
            <a:pPr defTabSz="461963"/>
            <a:r>
              <a:rPr lang="en-US" altLang="zh-CN" sz="2800" dirty="0">
                <a:solidFill>
                  <a:srgbClr val="002060"/>
                </a:solidFill>
                <a:ea typeface="inpin heiti" panose="00000500000000000000" pitchFamily="2" charset="-122"/>
                <a:sym typeface="inpin heiti" panose="00000500000000000000" pitchFamily="2" charset="-122"/>
              </a:rPr>
              <a:t>	</a:t>
            </a:r>
            <a:r>
              <a:rPr lang="vi-VN" altLang="zh-CN" sz="2800" dirty="0">
                <a:solidFill>
                  <a:srgbClr val="002060"/>
                </a:solidFill>
                <a:ea typeface="inpin heiti" panose="00000500000000000000" pitchFamily="2" charset="-122"/>
                <a:sym typeface="inpin heiti" panose="00000500000000000000" pitchFamily="2" charset="-122"/>
              </a:rPr>
              <a:t>Đến vụ thu hoạch, mọi người nô nức chở thóc về kinh thành nộp cho nhà vua. Chôm lo lắng đến trước nhà vua, quỳ tâu:</a:t>
            </a:r>
          </a:p>
          <a:p>
            <a:pPr defTabSz="395288"/>
            <a:r>
              <a:rPr lang="en-US" altLang="zh-CN" sz="2800" dirty="0">
                <a:solidFill>
                  <a:srgbClr val="002060"/>
                </a:solidFill>
                <a:ea typeface="inpin heiti" panose="00000500000000000000" pitchFamily="2" charset="-122"/>
                <a:sym typeface="inpin heiti" panose="00000500000000000000" pitchFamily="2" charset="-122"/>
              </a:rPr>
              <a:t>	</a:t>
            </a:r>
            <a:r>
              <a:rPr lang="vi-VN" altLang="zh-CN" sz="2800" dirty="0">
                <a:solidFill>
                  <a:srgbClr val="002060"/>
                </a:solidFill>
                <a:ea typeface="inpin heiti" panose="00000500000000000000" pitchFamily="2" charset="-122"/>
                <a:sym typeface="inpin heiti" panose="00000500000000000000" pitchFamily="2" charset="-122"/>
              </a:rPr>
              <a:t>- Tâu Bệ hạ! Con không làm sao cho thóc nảy mầm được.</a:t>
            </a:r>
          </a:p>
          <a:p>
            <a:pPr algn="just" defTabSz="517525"/>
            <a:endParaRPr lang="vi-VN" altLang="zh-CN" sz="2800" dirty="0">
              <a:solidFill>
                <a:srgbClr val="002060"/>
              </a:solidFill>
              <a:latin typeface="#9Slide03 Cabin" panose="00000500000000000000" pitchFamily="2" charset="0"/>
              <a:ea typeface="inpin heiti" panose="00000500000000000000" pitchFamily="2" charset="-122"/>
              <a:sym typeface="inpin heiti" panose="00000500000000000000" pitchFamily="2" charset="-122"/>
            </a:endParaRPr>
          </a:p>
        </p:txBody>
      </p:sp>
      <p:sp>
        <p:nvSpPr>
          <p:cNvPr id="6" name="TextBox 5">
            <a:extLst>
              <a:ext uri="{FF2B5EF4-FFF2-40B4-BE49-F238E27FC236}">
                <a16:creationId xmlns:a16="http://schemas.microsoft.com/office/drawing/2014/main" id="{6D7A9CE3-7E23-4A9F-BD55-07B44372CDA0}"/>
              </a:ext>
            </a:extLst>
          </p:cNvPr>
          <p:cNvSpPr txBox="1"/>
          <p:nvPr/>
        </p:nvSpPr>
        <p:spPr>
          <a:xfrm>
            <a:off x="979933" y="3013501"/>
            <a:ext cx="4183868" cy="830997"/>
          </a:xfrm>
          <a:prstGeom prst="rect">
            <a:avLst/>
          </a:prstGeom>
          <a:noFill/>
        </p:spPr>
        <p:txBody>
          <a:bodyPr wrap="square" rtlCol="0">
            <a:spAutoFit/>
          </a:bodyPr>
          <a:lstStyle/>
          <a:p>
            <a:pPr algn="just">
              <a:buFont typeface="Wingdings" panose="05000000000000000000" pitchFamily="2" charset="2"/>
              <a:buChar char="v"/>
            </a:pP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Xuống</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dòng</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chưa</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chắc</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chắc</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đã</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hết</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đoạn</a:t>
            </a:r>
            <a:endParaRPr lang="en-US" sz="2400" dirty="0">
              <a:solidFill>
                <a:srgbClr val="7E0247"/>
              </a:solidFill>
              <a:latin typeface="#9Slide03 Cabin" panose="00000500000000000000" pitchFamily="2" charset="0"/>
              <a:ea typeface="Noto Sans S Chinese DemiLight" panose="020B0400000000000000" pitchFamily="34" charset="-122"/>
            </a:endParaRPr>
          </a:p>
        </p:txBody>
      </p:sp>
      <p:sp>
        <p:nvSpPr>
          <p:cNvPr id="7" name="TextBox 6">
            <a:extLst>
              <a:ext uri="{FF2B5EF4-FFF2-40B4-BE49-F238E27FC236}">
                <a16:creationId xmlns:a16="http://schemas.microsoft.com/office/drawing/2014/main" id="{16675CD9-2FB6-4EA0-956A-78F2E87A682C}"/>
              </a:ext>
            </a:extLst>
          </p:cNvPr>
          <p:cNvSpPr txBox="1"/>
          <p:nvPr/>
        </p:nvSpPr>
        <p:spPr>
          <a:xfrm>
            <a:off x="876196" y="4080926"/>
            <a:ext cx="4183868" cy="830997"/>
          </a:xfrm>
          <a:prstGeom prst="rect">
            <a:avLst/>
          </a:prstGeom>
          <a:noFill/>
        </p:spPr>
        <p:txBody>
          <a:bodyPr wrap="square" rtlCol="0">
            <a:spAutoFit/>
          </a:bodyPr>
          <a:lstStyle/>
          <a:p>
            <a:pPr algn="l">
              <a:buFont typeface="Wingdings" panose="05000000000000000000" pitchFamily="2" charset="2"/>
              <a:buChar char="v"/>
            </a:pP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Nhưng</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hết</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đoạn</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chắc</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chắn</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phải</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xuống</a:t>
            </a:r>
            <a:r>
              <a:rPr lang="en-US" sz="2400" dirty="0">
                <a:solidFill>
                  <a:srgbClr val="7E0247"/>
                </a:solidFill>
                <a:latin typeface="#9Slide03 Cabin" panose="00000500000000000000" pitchFamily="2" charset="0"/>
                <a:ea typeface="Noto Sans S Chinese DemiLight" panose="020B0400000000000000" pitchFamily="34" charset="-122"/>
              </a:rPr>
              <a:t> </a:t>
            </a:r>
            <a:r>
              <a:rPr lang="en-US" sz="2400" dirty="0" err="1">
                <a:solidFill>
                  <a:srgbClr val="7E0247"/>
                </a:solidFill>
                <a:latin typeface="#9Slide03 Cabin" panose="00000500000000000000" pitchFamily="2" charset="0"/>
                <a:ea typeface="Noto Sans S Chinese DemiLight" panose="020B0400000000000000" pitchFamily="34" charset="-122"/>
              </a:rPr>
              <a:t>dòng</a:t>
            </a:r>
            <a:endParaRPr lang="en-US" sz="2400" dirty="0">
              <a:solidFill>
                <a:srgbClr val="7E0247"/>
              </a:solidFill>
              <a:latin typeface="#9Slide03 Cabin" panose="00000500000000000000" pitchFamily="2" charset="0"/>
              <a:ea typeface="Noto Sans S Chinese DemiLight" panose="020B0400000000000000" pitchFamily="34" charset="-122"/>
            </a:endParaRPr>
          </a:p>
        </p:txBody>
      </p:sp>
    </p:spTree>
    <p:extLst>
      <p:ext uri="{BB962C8B-B14F-4D97-AF65-F5344CB8AC3E}">
        <p14:creationId xmlns:p14="http://schemas.microsoft.com/office/powerpoint/2010/main" val="307880303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iterate type="wd">
                                    <p:tmPct val="10000"/>
                                  </p:iterate>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7F0F3330-49CA-4BA8-8BA0-9D1E6EDD02FA}"/>
              </a:ext>
            </a:extLst>
          </p:cNvPr>
          <p:cNvSpPr/>
          <p:nvPr/>
        </p:nvSpPr>
        <p:spPr>
          <a:xfrm>
            <a:off x="3342630" y="371155"/>
            <a:ext cx="8545866" cy="5540721"/>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文本框 4">
            <a:extLst>
              <a:ext uri="{FF2B5EF4-FFF2-40B4-BE49-F238E27FC236}">
                <a16:creationId xmlns:a16="http://schemas.microsoft.com/office/drawing/2014/main" id="{414B1BD1-3C71-4EE7-A9F7-F5B8EEF6BCEF}"/>
              </a:ext>
            </a:extLst>
          </p:cNvPr>
          <p:cNvSpPr txBox="1"/>
          <p:nvPr/>
        </p:nvSpPr>
        <p:spPr>
          <a:xfrm>
            <a:off x="3579317" y="851873"/>
            <a:ext cx="8141153" cy="661207"/>
          </a:xfrm>
          <a:prstGeom prst="rect">
            <a:avLst/>
          </a:prstGeom>
          <a:noFill/>
        </p:spPr>
        <p:txBody>
          <a:bodyPr wrap="square" rtlCol="0">
            <a:spAutoFit/>
          </a:bodyPr>
          <a:lstStyle/>
          <a:p>
            <a:pPr>
              <a:lnSpc>
                <a:spcPct val="150000"/>
              </a:lnSpc>
            </a:pPr>
            <a:r>
              <a:rPr lang="en-US" altLang="zh-CN" sz="2800" b="1">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 Mỗi đoạn văn trong bài văn kể chuyện kể điều gì? </a:t>
            </a:r>
            <a:endParaRPr lang="en-US" altLang="zh-CN" sz="2800" b="1" dirty="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6" name="图片 5">
            <a:extLst>
              <a:ext uri="{FF2B5EF4-FFF2-40B4-BE49-F238E27FC236}">
                <a16:creationId xmlns:a16="http://schemas.microsoft.com/office/drawing/2014/main" id="{4E417E65-53DD-47CF-B212-9436C7C612F4}"/>
              </a:ext>
            </a:extLst>
          </p:cNvPr>
          <p:cNvPicPr>
            <a:picLocks noChangeAspect="1"/>
          </p:cNvPicPr>
          <p:nvPr/>
        </p:nvPicPr>
        <p:blipFill>
          <a:blip r:embed="rId3"/>
          <a:stretch>
            <a:fillRect/>
          </a:stretch>
        </p:blipFill>
        <p:spPr>
          <a:xfrm>
            <a:off x="10455649" y="5132453"/>
            <a:ext cx="1736351" cy="1725547"/>
          </a:xfrm>
          <a:prstGeom prst="rect">
            <a:avLst/>
          </a:prstGeom>
        </p:spPr>
      </p:pic>
      <p:grpSp>
        <p:nvGrpSpPr>
          <p:cNvPr id="8" name="组合 6">
            <a:extLst>
              <a:ext uri="{FF2B5EF4-FFF2-40B4-BE49-F238E27FC236}">
                <a16:creationId xmlns:a16="http://schemas.microsoft.com/office/drawing/2014/main" id="{5A24A72E-FDF8-4C0B-8EF3-0DF89B882DA6}"/>
              </a:ext>
            </a:extLst>
          </p:cNvPr>
          <p:cNvGrpSpPr/>
          <p:nvPr/>
        </p:nvGrpSpPr>
        <p:grpSpPr>
          <a:xfrm>
            <a:off x="-41831" y="3127081"/>
            <a:ext cx="4509940" cy="3610109"/>
            <a:chOff x="314021" y="1884134"/>
            <a:chExt cx="4509940" cy="3610109"/>
          </a:xfrm>
        </p:grpSpPr>
        <p:pic>
          <p:nvPicPr>
            <p:cNvPr id="9" name="Picture 3" descr="E:\丫头\png\小人\卡通类素材\l;'.png">
              <a:extLst>
                <a:ext uri="{FF2B5EF4-FFF2-40B4-BE49-F238E27FC236}">
                  <a16:creationId xmlns:a16="http://schemas.microsoft.com/office/drawing/2014/main" id="{496FADA3-8A7C-49AA-AE46-4200E468F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459">
              <a:off x="314021" y="1884134"/>
              <a:ext cx="4509940" cy="3610109"/>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2">
              <a:extLst>
                <a:ext uri="{FF2B5EF4-FFF2-40B4-BE49-F238E27FC236}">
                  <a16:creationId xmlns:a16="http://schemas.microsoft.com/office/drawing/2014/main" id="{1B2D0ECB-A699-4CFB-8B1B-0466B32E286B}"/>
                </a:ext>
              </a:extLst>
            </p:cNvPr>
            <p:cNvSpPr txBox="1"/>
            <p:nvPr/>
          </p:nvSpPr>
          <p:spPr>
            <a:xfrm>
              <a:off x="1253075" y="3335245"/>
              <a:ext cx="2445407" cy="707886"/>
            </a:xfrm>
            <a:prstGeom prst="rect">
              <a:avLst/>
            </a:prstGeom>
            <a:noFill/>
          </p:spPr>
          <p:txBody>
            <a:bodyPr wrap="square" rtlCol="0">
              <a:spAutoFit/>
            </a:bodyPr>
            <a:lstStyle/>
            <a:p>
              <a:pPr algn="l"/>
              <a:r>
                <a:rPr lang="en-US" altLang="zh-CN" sz="4000" b="1">
                  <a:solidFill>
                    <a:srgbClr val="E1911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Nhận xét:</a:t>
              </a:r>
              <a:endParaRPr lang="zh-CN" altLang="en-US" sz="4000" b="1" dirty="0">
                <a:solidFill>
                  <a:srgbClr val="E1911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1" name="文本框 4">
            <a:extLst>
              <a:ext uri="{FF2B5EF4-FFF2-40B4-BE49-F238E27FC236}">
                <a16:creationId xmlns:a16="http://schemas.microsoft.com/office/drawing/2014/main" id="{414B1BD1-3C71-4EE7-A9F7-F5B8EEF6BCEF}"/>
              </a:ext>
            </a:extLst>
          </p:cNvPr>
          <p:cNvSpPr txBox="1"/>
          <p:nvPr/>
        </p:nvSpPr>
        <p:spPr>
          <a:xfrm>
            <a:off x="4305032" y="4002825"/>
            <a:ext cx="7677149" cy="661207"/>
          </a:xfrm>
          <a:prstGeom prst="rect">
            <a:avLst/>
          </a:prstGeom>
          <a:noFill/>
        </p:spPr>
        <p:txBody>
          <a:bodyPr wrap="square" rtlCol="0">
            <a:spAutoFit/>
          </a:bodyPr>
          <a:lstStyle/>
          <a:p>
            <a:pPr>
              <a:lnSpc>
                <a:spcPct val="150000"/>
              </a:lnSpc>
            </a:pPr>
            <a:r>
              <a:rPr lang="vi-VN" altLang="zh-CN" sz="2800" b="1">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 Đoạn văn được nhận ra nhờ dấu hiệu nào?</a:t>
            </a:r>
            <a:endParaRPr lang="en-US" altLang="zh-CN" sz="2800" b="1" dirty="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 name="文本框 4">
            <a:extLst>
              <a:ext uri="{FF2B5EF4-FFF2-40B4-BE49-F238E27FC236}">
                <a16:creationId xmlns:a16="http://schemas.microsoft.com/office/drawing/2014/main" id="{414B1BD1-3C71-4EE7-A9F7-F5B8EEF6BCEF}"/>
              </a:ext>
            </a:extLst>
          </p:cNvPr>
          <p:cNvSpPr txBox="1"/>
          <p:nvPr/>
        </p:nvSpPr>
        <p:spPr>
          <a:xfrm>
            <a:off x="4305032" y="1534242"/>
            <a:ext cx="6951434" cy="2031325"/>
          </a:xfrm>
          <a:prstGeom prst="rect">
            <a:avLst/>
          </a:prstGeom>
          <a:noFill/>
        </p:spPr>
        <p:txBody>
          <a:bodyPr wrap="square" rtlCol="0">
            <a:spAutoFit/>
          </a:bodyPr>
          <a:lstStyle/>
          <a:p>
            <a:pPr algn="just">
              <a:lnSpc>
                <a:spcPct val="150000"/>
              </a:lnSpc>
            </a:pP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Mỗi</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đoạn</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văn</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trong</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văn</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kể</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chuyện</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kể</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một</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sự</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việc</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trong</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một</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chuỗi</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sự</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việc</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làm</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nòng</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cho</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diễn</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biến</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của</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a:t>
            </a:r>
            <a:r>
              <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p>
        </p:txBody>
      </p:sp>
      <p:sp>
        <p:nvSpPr>
          <p:cNvPr id="13" name="文本框 4">
            <a:extLst>
              <a:ext uri="{FF2B5EF4-FFF2-40B4-BE49-F238E27FC236}">
                <a16:creationId xmlns:a16="http://schemas.microsoft.com/office/drawing/2014/main" id="{414B1BD1-3C71-4EE7-A9F7-F5B8EEF6BCEF}"/>
              </a:ext>
            </a:extLst>
          </p:cNvPr>
          <p:cNvSpPr txBox="1"/>
          <p:nvPr/>
        </p:nvSpPr>
        <p:spPr>
          <a:xfrm>
            <a:off x="4667889" y="4642926"/>
            <a:ext cx="6951434" cy="661207"/>
          </a:xfrm>
          <a:prstGeom prst="rect">
            <a:avLst/>
          </a:prstGeom>
          <a:noFill/>
        </p:spPr>
        <p:txBody>
          <a:bodyPr wrap="square" rtlCol="0">
            <a:spAutoFit/>
          </a:bodyPr>
          <a:lstStyle/>
          <a:p>
            <a:pPr algn="just">
              <a:lnSpc>
                <a:spcPct val="150000"/>
              </a:lnSpc>
            </a:pPr>
            <a:r>
              <a:rPr lang="en-US" altLang="zh-CN" sz="2800" b="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Hết một đoạn văn, chấm xuống dòng.</a:t>
            </a:r>
            <a:endPar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440328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42" presetClass="entr" presetSubtype="0" fill="hold" nodeType="with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iterate type="wd">
                                    <p:tmPct val="10000"/>
                                  </p:iterate>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iterate type="wd">
                                    <p:tmPct val="10000"/>
                                  </p:iterate>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1-原创素材\1_mm1102\PPT\PPT_014\materaials\pageimg_g16.png">
            <a:extLst>
              <a:ext uri="{FF2B5EF4-FFF2-40B4-BE49-F238E27FC236}">
                <a16:creationId xmlns:a16="http://schemas.microsoft.com/office/drawing/2014/main" id="{1E51D711-61FB-414F-99E2-BE1FB7F55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38" y="596753"/>
            <a:ext cx="10879247" cy="6020352"/>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702FBDFC-CEE2-4A48-8D48-D9F9AAB64F0D}"/>
              </a:ext>
            </a:extLst>
          </p:cNvPr>
          <p:cNvSpPr txBox="1"/>
          <p:nvPr/>
        </p:nvSpPr>
        <p:spPr>
          <a:xfrm>
            <a:off x="4254362" y="596753"/>
            <a:ext cx="4730819" cy="1323439"/>
          </a:xfrm>
          <a:prstGeom prst="rect">
            <a:avLst/>
          </a:prstGeom>
          <a:noFill/>
        </p:spPr>
        <p:txBody>
          <a:bodyPr wrap="square" rtlCol="0">
            <a:spAutoFit/>
          </a:bodyPr>
          <a:lstStyle/>
          <a:p>
            <a:r>
              <a:rPr lang="en-US" altLang="zh-CN" sz="800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Ghi</a:t>
            </a:r>
            <a:r>
              <a:rPr lang="en-US" altLang="zh-CN" sz="800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 </a:t>
            </a:r>
            <a:r>
              <a:rPr lang="en-US" altLang="zh-CN" sz="800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nhớ</a:t>
            </a:r>
            <a:endParaRPr lang="zh-CN" altLang="en-US" sz="8000" dirty="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
        <p:nvSpPr>
          <p:cNvPr id="9" name="文本框 8">
            <a:extLst>
              <a:ext uri="{FF2B5EF4-FFF2-40B4-BE49-F238E27FC236}">
                <a16:creationId xmlns:a16="http://schemas.microsoft.com/office/drawing/2014/main" id="{0C8B595A-8369-4237-A956-5AEEC0FD8DD6}"/>
              </a:ext>
            </a:extLst>
          </p:cNvPr>
          <p:cNvSpPr txBox="1"/>
          <p:nvPr/>
        </p:nvSpPr>
        <p:spPr>
          <a:xfrm>
            <a:off x="1538515" y="2449278"/>
            <a:ext cx="9027886" cy="3493264"/>
          </a:xfrm>
          <a:prstGeom prst="rect">
            <a:avLst/>
          </a:prstGeom>
          <a:noFill/>
        </p:spPr>
        <p:txBody>
          <a:bodyPr wrap="square" rtlCol="0">
            <a:spAutoFit/>
          </a:bodyPr>
          <a:lstStyle/>
          <a:p>
            <a:pPr algn="just">
              <a:lnSpc>
                <a:spcPct val="150000"/>
              </a:lnSpc>
              <a:spcAft>
                <a:spcPts val="600"/>
              </a:spcAft>
            </a:pPr>
            <a:r>
              <a:rPr lang="vi-VN" sz="3600" b="1">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rPr>
              <a:t>1. Một câu chuyện có thể gồm nhiều sự việc. Mỗi sự việc được kể thành một đoạn văn.</a:t>
            </a:r>
          </a:p>
          <a:p>
            <a:pPr algn="just">
              <a:lnSpc>
                <a:spcPct val="150000"/>
              </a:lnSpc>
            </a:pPr>
            <a:r>
              <a:rPr lang="vi-VN" sz="3600" b="1">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rPr>
              <a:t>2. Khi viết hết một đoạn văn, cần chấm xuống dòng.</a:t>
            </a:r>
            <a:endParaRPr lang="zh-CN" altLang="en-US" sz="3600" b="1" dirty="0">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2579383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37" presetClass="entr" presetSubtype="0" fill="hold" grpId="0" nodeType="with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450" decel="100000" fill="hold"/>
                                        <p:tgtEl>
                                          <p:spTgt spid="8"/>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strVal val="#ppt_w*0.7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E257AA1-6D30-4A6C-BF07-42152790D3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4212255" y="-927373"/>
            <a:ext cx="5571374" cy="80200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544A4F8-E6BE-47C5-BB5A-8F9C55060FFE}"/>
              </a:ext>
            </a:extLst>
          </p:cNvPr>
          <p:cNvSpPr txBox="1"/>
          <p:nvPr/>
        </p:nvSpPr>
        <p:spPr>
          <a:xfrm>
            <a:off x="5333756" y="1396835"/>
            <a:ext cx="3597904" cy="742511"/>
          </a:xfrm>
          <a:prstGeom prst="rect">
            <a:avLst/>
          </a:prstGeom>
          <a:noFill/>
        </p:spPr>
        <p:txBody>
          <a:bodyPr wrap="square" rtlCol="0">
            <a:spAutoFit/>
          </a:bodyPr>
          <a:lstStyle/>
          <a:p>
            <a:pPr>
              <a:lnSpc>
                <a:spcPct val="150000"/>
              </a:lnSpc>
            </a:pPr>
            <a:r>
              <a:rPr lang="en-US" altLang="zh-CN"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CÒN NHỚ?</a:t>
            </a:r>
            <a:endParaRPr lang="zh-CN" altLang="en-US"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5">
            <a:extLst>
              <a:ext uri="{FF2B5EF4-FFF2-40B4-BE49-F238E27FC236}">
                <a16:creationId xmlns:a16="http://schemas.microsoft.com/office/drawing/2014/main" id="{370838DB-EF6A-4E2C-BFA4-21309990DE33}"/>
              </a:ext>
            </a:extLst>
          </p:cNvPr>
          <p:cNvPicPr>
            <a:picLocks noChangeAspect="1"/>
          </p:cNvPicPr>
          <p:nvPr/>
        </p:nvPicPr>
        <p:blipFill>
          <a:blip r:embed="rId4"/>
          <a:stretch>
            <a:fillRect/>
          </a:stretch>
        </p:blipFill>
        <p:spPr>
          <a:xfrm rot="4100832">
            <a:off x="1262379" y="135520"/>
            <a:ext cx="1534028" cy="1492540"/>
          </a:xfrm>
          <a:prstGeom prst="rect">
            <a:avLst/>
          </a:prstGeom>
        </p:spPr>
      </p:pic>
      <p:grpSp>
        <p:nvGrpSpPr>
          <p:cNvPr id="17" name="组合 153">
            <a:extLst>
              <a:ext uri="{FF2B5EF4-FFF2-40B4-BE49-F238E27FC236}">
                <a16:creationId xmlns:a16="http://schemas.microsoft.com/office/drawing/2014/main" id="{084DD2B5-C1E5-45DF-9238-1372BAB55C63}"/>
              </a:ext>
            </a:extLst>
          </p:cNvPr>
          <p:cNvGrpSpPr/>
          <p:nvPr/>
        </p:nvGrpSpPr>
        <p:grpSpPr>
          <a:xfrm flipH="1">
            <a:off x="265612" y="2901333"/>
            <a:ext cx="2280866" cy="3845180"/>
            <a:chOff x="5921376" y="3316287"/>
            <a:chExt cx="358775" cy="604838"/>
          </a:xfrm>
        </p:grpSpPr>
        <p:sp>
          <p:nvSpPr>
            <p:cNvPr id="18"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3" name="文本框 2">
            <a:extLst>
              <a:ext uri="{FF2B5EF4-FFF2-40B4-BE49-F238E27FC236}">
                <a16:creationId xmlns:a16="http://schemas.microsoft.com/office/drawing/2014/main" id="{2544A4F8-E6BE-47C5-BB5A-8F9C55060FFE}"/>
              </a:ext>
            </a:extLst>
          </p:cNvPr>
          <p:cNvSpPr txBox="1"/>
          <p:nvPr/>
        </p:nvSpPr>
        <p:spPr>
          <a:xfrm>
            <a:off x="5220815" y="2202216"/>
            <a:ext cx="3597904" cy="742511"/>
          </a:xfrm>
          <a:prstGeom prst="rect">
            <a:avLst/>
          </a:prstGeom>
          <a:noFill/>
        </p:spPr>
        <p:txBody>
          <a:bodyPr wrap="square" rtlCol="0">
            <a:spAutoFit/>
          </a:bodyPr>
          <a:lstStyle/>
          <a:p>
            <a:pPr>
              <a:lnSpc>
                <a:spcPct val="150000"/>
              </a:lnSpc>
            </a:pPr>
            <a:r>
              <a:rPr lang="en-US"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 truyện là gì?</a:t>
            </a:r>
            <a:endParaRPr lang="zh-CN" altLang="en-US"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4" name="文本框 2">
            <a:extLst>
              <a:ext uri="{FF2B5EF4-FFF2-40B4-BE49-F238E27FC236}">
                <a16:creationId xmlns:a16="http://schemas.microsoft.com/office/drawing/2014/main" id="{2544A4F8-E6BE-47C5-BB5A-8F9C55060FFE}"/>
              </a:ext>
            </a:extLst>
          </p:cNvPr>
          <p:cNvSpPr txBox="1"/>
          <p:nvPr/>
        </p:nvSpPr>
        <p:spPr>
          <a:xfrm>
            <a:off x="4072550" y="2901333"/>
            <a:ext cx="5894434" cy="1384995"/>
          </a:xfrm>
          <a:prstGeom prst="rect">
            <a:avLst/>
          </a:prstGeom>
          <a:noFill/>
        </p:spPr>
        <p:txBody>
          <a:bodyPr wrap="square" rtlCol="0">
            <a:spAutoFit/>
          </a:bodyPr>
          <a:lstStyle/>
          <a:p>
            <a:pPr>
              <a:lnSpc>
                <a:spcPct val="150000"/>
              </a:lnSpc>
            </a:pPr>
            <a:r>
              <a:rPr lang="en-US" altLang="zh-CN" sz="2800" b="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 truyện là một chuỗi sự việc làm nòng cốt cho diễn biến của truyện.</a:t>
            </a:r>
            <a:endParaRPr lang="zh-CN" altLang="en-US"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4841314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650"/>
                            </p:stCondLst>
                            <p:childTnLst>
                              <p:par>
                                <p:cTn id="22" presetID="42" presetClass="entr" presetSubtype="0" fill="hold" grpId="0" nodeType="afterEffect">
                                  <p:stCondLst>
                                    <p:cond delay="0"/>
                                  </p:stCondLst>
                                  <p:iterate type="wd">
                                    <p:tmPct val="10000"/>
                                  </p:iterate>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anim calcmode="lin" valueType="num">
                                      <p:cBhvr>
                                        <p:cTn id="25" dur="500" fill="hold"/>
                                        <p:tgtEl>
                                          <p:spTgt spid="123"/>
                                        </p:tgtEl>
                                        <p:attrNameLst>
                                          <p:attrName>ppt_x</p:attrName>
                                        </p:attrNameLst>
                                      </p:cBhvr>
                                      <p:tavLst>
                                        <p:tav tm="0">
                                          <p:val>
                                            <p:strVal val="#ppt_x"/>
                                          </p:val>
                                        </p:tav>
                                        <p:tav tm="100000">
                                          <p:val>
                                            <p:strVal val="#ppt_x"/>
                                          </p:val>
                                        </p:tav>
                                      </p:tavLst>
                                    </p:anim>
                                    <p:anim calcmode="lin" valueType="num">
                                      <p:cBhvr>
                                        <p:cTn id="26"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iterate type="wd">
                                    <p:tmPct val="10000"/>
                                  </p:iterate>
                                  <p:childTnLst>
                                    <p:set>
                                      <p:cBhvr>
                                        <p:cTn id="30" dur="1" fill="hold">
                                          <p:stCondLst>
                                            <p:cond delay="0"/>
                                          </p:stCondLst>
                                        </p:cTn>
                                        <p:tgtEl>
                                          <p:spTgt spid="124"/>
                                        </p:tgtEl>
                                        <p:attrNameLst>
                                          <p:attrName>style.visibility</p:attrName>
                                        </p:attrNameLst>
                                      </p:cBhvr>
                                      <p:to>
                                        <p:strVal val="visible"/>
                                      </p:to>
                                    </p:set>
                                    <p:animEffect transition="in" filter="fade">
                                      <p:cBhvr>
                                        <p:cTn id="31" dur="500"/>
                                        <p:tgtEl>
                                          <p:spTgt spid="124"/>
                                        </p:tgtEl>
                                      </p:cBhvr>
                                    </p:animEffect>
                                    <p:anim calcmode="lin" valueType="num">
                                      <p:cBhvr>
                                        <p:cTn id="32" dur="500" fill="hold"/>
                                        <p:tgtEl>
                                          <p:spTgt spid="124"/>
                                        </p:tgtEl>
                                        <p:attrNameLst>
                                          <p:attrName>ppt_x</p:attrName>
                                        </p:attrNameLst>
                                      </p:cBhvr>
                                      <p:tavLst>
                                        <p:tav tm="0">
                                          <p:val>
                                            <p:strVal val="#ppt_x"/>
                                          </p:val>
                                        </p:tav>
                                        <p:tav tm="100000">
                                          <p:val>
                                            <p:strVal val="#ppt_x"/>
                                          </p:val>
                                        </p:tav>
                                      </p:tavLst>
                                    </p:anim>
                                    <p:anim calcmode="lin" valueType="num">
                                      <p:cBhvr>
                                        <p:cTn id="33" dur="500" fill="hold"/>
                                        <p:tgtEl>
                                          <p:spTgt spid="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3" grpId="0"/>
      <p:bldP spid="1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id="{67393BD0-5D16-4869-944E-1168F4A6212E}"/>
              </a:ext>
            </a:extLst>
          </p:cNvPr>
          <p:cNvSpPr txBox="1"/>
          <p:nvPr/>
        </p:nvSpPr>
        <p:spPr>
          <a:xfrm>
            <a:off x="2679370" y="3466959"/>
            <a:ext cx="7054903" cy="1446550"/>
          </a:xfrm>
          <a:prstGeom prst="rect">
            <a:avLst/>
          </a:prstGeom>
          <a:noFill/>
          <a:ln w="57150">
            <a:solidFill>
              <a:srgbClr val="33B764"/>
            </a:solidFill>
            <a:prstDash val="lgDash"/>
          </a:ln>
        </p:spPr>
        <p:txBody>
          <a:bodyPr wrap="square" rtlCol="0">
            <a:spAutoFit/>
            <a:scene3d>
              <a:camera prst="orthographicFront"/>
              <a:lightRig rig="threePt" dir="t"/>
            </a:scene3d>
            <a:sp3d extrusionH="57150">
              <a:bevelT h="25400" prst="softRound"/>
            </a:sp3d>
          </a:bodyPr>
          <a:lstStyle/>
          <a:p>
            <a:pPr algn="ctr"/>
            <a:r>
              <a:rPr lang="en-US" altLang="zh-CN" sz="8800" dirty="0">
                <a:ln w="19050">
                  <a:noFill/>
                </a:ln>
                <a:solidFill>
                  <a:srgbClr val="E6E6E6"/>
                </a:solidFill>
                <a:effectLst>
                  <a:glow rad="495300">
                    <a:schemeClr val="accent2">
                      <a:satMod val="175000"/>
                      <a:alpha val="40000"/>
                    </a:schemeClr>
                  </a:glow>
                </a:effectLst>
                <a:latin typeface="#9Slide03 IcielNovecento sans E" panose="00000900000000000000" pitchFamily="2" charset="0"/>
                <a:ea typeface="inpin heiti" panose="00000500000000000000" pitchFamily="2" charset="-122"/>
                <a:sym typeface="inpin heiti" panose="00000500000000000000" pitchFamily="2" charset="-122"/>
              </a:rPr>
              <a:t>LUYỆN TẬP</a:t>
            </a:r>
          </a:p>
        </p:txBody>
      </p:sp>
      <p:grpSp>
        <p:nvGrpSpPr>
          <p:cNvPr id="35" name="Group 34">
            <a:extLst>
              <a:ext uri="{FF2B5EF4-FFF2-40B4-BE49-F238E27FC236}">
                <a16:creationId xmlns:a16="http://schemas.microsoft.com/office/drawing/2014/main" id="{ACF68241-43E9-4AEA-BD13-7B3CB981437B}"/>
              </a:ext>
            </a:extLst>
          </p:cNvPr>
          <p:cNvGrpSpPr>
            <a:grpSpLocks/>
          </p:cNvGrpSpPr>
          <p:nvPr/>
        </p:nvGrpSpPr>
        <p:grpSpPr bwMode="auto">
          <a:xfrm>
            <a:off x="5212232" y="2809939"/>
            <a:ext cx="1183772" cy="784699"/>
            <a:chOff x="0" y="0"/>
            <a:chExt cx="2111" cy="1400"/>
          </a:xfrm>
        </p:grpSpPr>
        <p:sp>
          <p:nvSpPr>
            <p:cNvPr id="36" name="Freeform: Shape 35">
              <a:extLst>
                <a:ext uri="{FF2B5EF4-FFF2-40B4-BE49-F238E27FC236}">
                  <a16:creationId xmlns:a16="http://schemas.microsoft.com/office/drawing/2014/main" id="{36959932-3760-4736-9B93-8643B5A946F0}"/>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Shape 36">
              <a:extLst>
                <a:ext uri="{FF2B5EF4-FFF2-40B4-BE49-F238E27FC236}">
                  <a16:creationId xmlns:a16="http://schemas.microsoft.com/office/drawing/2014/main" id="{FCB6889A-FAE1-44AB-87D9-D1DB11A794F3}"/>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Shape 37">
              <a:extLst>
                <a:ext uri="{FF2B5EF4-FFF2-40B4-BE49-F238E27FC236}">
                  <a16:creationId xmlns:a16="http://schemas.microsoft.com/office/drawing/2014/main" id="{D93C13C2-743B-4246-9506-D93A4FCF1DCE}"/>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Shape 38">
              <a:extLst>
                <a:ext uri="{FF2B5EF4-FFF2-40B4-BE49-F238E27FC236}">
                  <a16:creationId xmlns:a16="http://schemas.microsoft.com/office/drawing/2014/main" id="{3322BDE8-8EA0-4E20-9969-D5D5749599D7}"/>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Tree>
    <p:extLst>
      <p:ext uri="{BB962C8B-B14F-4D97-AF65-F5344CB8AC3E}">
        <p14:creationId xmlns:p14="http://schemas.microsoft.com/office/powerpoint/2010/main" val="1751037836"/>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200" fill="hold"/>
                                        <p:tgtEl>
                                          <p:spTgt spid="14"/>
                                        </p:tgtEl>
                                        <p:attrNameLst>
                                          <p:attrName>ppt_x</p:attrName>
                                        </p:attrNameLst>
                                      </p:cBhvr>
                                      <p:tavLst>
                                        <p:tav tm="0">
                                          <p:val>
                                            <p:strVal val="0-#ppt_w/2"/>
                                          </p:val>
                                        </p:tav>
                                        <p:tav tm="100000">
                                          <p:val>
                                            <p:strVal val="#ppt_x"/>
                                          </p:val>
                                        </p:tav>
                                      </p:tavLst>
                                    </p:anim>
                                    <p:anim calcmode="lin" valueType="num">
                                      <p:cBhvr additive="base">
                                        <p:cTn id="13" dur="2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200" fill="hold"/>
                                        <p:tgtEl>
                                          <p:spTgt spid="29"/>
                                        </p:tgtEl>
                                        <p:attrNameLst>
                                          <p:attrName>ppt_x</p:attrName>
                                        </p:attrNameLst>
                                      </p:cBhvr>
                                      <p:tavLst>
                                        <p:tav tm="0">
                                          <p:val>
                                            <p:strVal val="0-#ppt_w/2"/>
                                          </p:val>
                                        </p:tav>
                                        <p:tav tm="100000">
                                          <p:val>
                                            <p:strVal val="#ppt_x"/>
                                          </p:val>
                                        </p:tav>
                                      </p:tavLst>
                                    </p:anim>
                                    <p:anim calcmode="lin" valueType="num">
                                      <p:cBhvr additive="base">
                                        <p:cTn id="23" dur="200" fill="hold"/>
                                        <p:tgtEl>
                                          <p:spTgt spid="29"/>
                                        </p:tgtEl>
                                        <p:attrNameLst>
                                          <p:attrName>ppt_y</p:attrName>
                                        </p:attrNameLst>
                                      </p:cBhvr>
                                      <p:tavLst>
                                        <p:tav tm="0">
                                          <p:val>
                                            <p:strVal val="1+#ppt_h/2"/>
                                          </p:val>
                                        </p:tav>
                                        <p:tav tm="100000">
                                          <p:val>
                                            <p:strVal val="#ppt_y"/>
                                          </p:val>
                                        </p:tav>
                                      </p:tavLst>
                                    </p:anim>
                                  </p:childTnLst>
                                </p:cTn>
                              </p:par>
                              <p:par>
                                <p:cTn id="24" presetID="42" presetClass="entr" presetSubtype="0" fill="hold" grpId="0" nodeType="withEffect">
                                  <p:stCondLst>
                                    <p:cond delay="0"/>
                                  </p:stCondLst>
                                  <p:iterate type="lt">
                                    <p:tmPct val="10000"/>
                                  </p:iterate>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anim calcmode="lin" valueType="num">
                                      <p:cBhvr>
                                        <p:cTn id="27" dur="500" fill="hold"/>
                                        <p:tgtEl>
                                          <p:spTgt spid="34"/>
                                        </p:tgtEl>
                                        <p:attrNameLst>
                                          <p:attrName>ppt_x</p:attrName>
                                        </p:attrNameLst>
                                      </p:cBhvr>
                                      <p:tavLst>
                                        <p:tav tm="0">
                                          <p:val>
                                            <p:strVal val="#ppt_x"/>
                                          </p:val>
                                        </p:tav>
                                        <p:tav tm="100000">
                                          <p:val>
                                            <p:strVal val="#ppt_x"/>
                                          </p:val>
                                        </p:tav>
                                      </p:tavLst>
                                    </p:anim>
                                    <p:anim calcmode="lin" valueType="num">
                                      <p:cBhvr>
                                        <p:cTn id="28" dur="500" fill="hold"/>
                                        <p:tgtEl>
                                          <p:spTgt spid="34"/>
                                        </p:tgtEl>
                                        <p:attrNameLst>
                                          <p:attrName>ppt_y</p:attrName>
                                        </p:attrNameLst>
                                      </p:cBhvr>
                                      <p:tavLst>
                                        <p:tav tm="0">
                                          <p:val>
                                            <p:strVal val="#ppt_y+.1"/>
                                          </p:val>
                                        </p:tav>
                                        <p:tav tm="100000">
                                          <p:val>
                                            <p:strVal val="#ppt_y"/>
                                          </p:val>
                                        </p:tav>
                                      </p:tavLst>
                                    </p:anim>
                                  </p:childTnLst>
                                </p:cTn>
                              </p:par>
                              <p:par>
                                <p:cTn id="29" presetID="53" presetClass="entr" presetSubtype="16" fill="hold" grpId="1"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1"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Effect transition="in" filter="fade">
                                      <p:cBhvr>
                                        <p:cTn id="53" dur="500"/>
                                        <p:tgtEl>
                                          <p:spTgt spid="6"/>
                                        </p:tgtEl>
                                      </p:cBhvr>
                                    </p:animEffect>
                                  </p:childTnLst>
                                </p:cTn>
                              </p:par>
                            </p:childTnLst>
                          </p:cTn>
                        </p:par>
                        <p:par>
                          <p:cTn id="54" fill="hold">
                            <p:stCondLst>
                              <p:cond delay="1450"/>
                            </p:stCondLst>
                            <p:childTnLst>
                              <p:par>
                                <p:cTn id="55" presetID="56" presetClass="path" presetSubtype="0" accel="50000" decel="50000" fill="hold" grpId="0" nodeType="afterEffect">
                                  <p:stCondLst>
                                    <p:cond delay="0"/>
                                  </p:stCondLst>
                                  <p:childTnLst>
                                    <p:animMotion origin="layout" path="M 4.79167E-6 3.7037E-6 L -0.16394 0.10764 " pathEditMode="relative" rAng="0" ptsTypes="AA">
                                      <p:cBhvr>
                                        <p:cTn id="56" dur="1000" fill="hold"/>
                                        <p:tgtEl>
                                          <p:spTgt spid="8"/>
                                        </p:tgtEl>
                                        <p:attrNameLst>
                                          <p:attrName>ppt_x</p:attrName>
                                          <p:attrName>ppt_y</p:attrName>
                                        </p:attrNameLst>
                                      </p:cBhvr>
                                      <p:rCtr x="-8203" y="5370"/>
                                    </p:animMotion>
                                  </p:childTnLst>
                                </p:cTn>
                              </p:par>
                              <p:par>
                                <p:cTn id="57" presetID="49" presetClass="path" presetSubtype="0" accel="50000" decel="50000" fill="hold" grpId="0" nodeType="withEffect">
                                  <p:stCondLst>
                                    <p:cond delay="0"/>
                                  </p:stCondLst>
                                  <p:childTnLst>
                                    <p:animMotion origin="layout" path="M -1.45833E-6 4.07407E-6 L -0.10612 -0.17547 " pathEditMode="relative" rAng="0" ptsTypes="AA">
                                      <p:cBhvr>
                                        <p:cTn id="58" dur="1000" fill="hold"/>
                                        <p:tgtEl>
                                          <p:spTgt spid="5"/>
                                        </p:tgtEl>
                                        <p:attrNameLst>
                                          <p:attrName>ppt_x</p:attrName>
                                          <p:attrName>ppt_y</p:attrName>
                                        </p:attrNameLst>
                                      </p:cBhvr>
                                      <p:rCtr x="-5313" y="-8773"/>
                                    </p:animMotion>
                                  </p:childTnLst>
                                </p:cTn>
                              </p:par>
                              <p:par>
                                <p:cTn id="59" presetID="49" presetClass="path" presetSubtype="0" accel="50000" decel="50000" fill="hold" grpId="0" nodeType="withEffect">
                                  <p:stCondLst>
                                    <p:cond delay="0"/>
                                  </p:stCondLst>
                                  <p:childTnLst>
                                    <p:animMotion origin="layout" path="M 3.125E-6 3.7037E-6 L -0.05222 0.19791 " pathEditMode="relative" rAng="0" ptsTypes="AA">
                                      <p:cBhvr>
                                        <p:cTn id="60" dur="1000" fill="hold"/>
                                        <p:tgtEl>
                                          <p:spTgt spid="7"/>
                                        </p:tgtEl>
                                        <p:attrNameLst>
                                          <p:attrName>ppt_x</p:attrName>
                                          <p:attrName>ppt_y</p:attrName>
                                        </p:attrNameLst>
                                      </p:cBhvr>
                                      <p:rCtr x="-2617" y="9884"/>
                                    </p:animMotion>
                                  </p:childTnLst>
                                </p:cTn>
                              </p:par>
                              <p:par>
                                <p:cTn id="61" presetID="49" presetClass="path" presetSubtype="0" accel="50000" decel="50000" fill="hold" grpId="0" nodeType="withEffect">
                                  <p:stCondLst>
                                    <p:cond delay="0"/>
                                  </p:stCondLst>
                                  <p:childTnLst>
                                    <p:animMotion origin="layout" path="M 6.25E-7 -2.96296E-6 L 0.07565 -0.16875 " pathEditMode="relative" rAng="0" ptsTypes="AA">
                                      <p:cBhvr>
                                        <p:cTn id="62" dur="1000" fill="hold"/>
                                        <p:tgtEl>
                                          <p:spTgt spid="4"/>
                                        </p:tgtEl>
                                        <p:attrNameLst>
                                          <p:attrName>ppt_x</p:attrName>
                                          <p:attrName>ppt_y</p:attrName>
                                        </p:attrNameLst>
                                      </p:cBhvr>
                                      <p:rCtr x="3776" y="-8449"/>
                                    </p:animMotion>
                                  </p:childTnLst>
                                </p:cTn>
                              </p:par>
                              <p:par>
                                <p:cTn id="63" presetID="49" presetClass="path" presetSubtype="0" accel="50000" decel="50000" fill="hold" grpId="0" nodeType="withEffect">
                                  <p:stCondLst>
                                    <p:cond delay="0"/>
                                  </p:stCondLst>
                                  <p:childTnLst>
                                    <p:animMotion origin="layout" path="M 1.875E-6 2.22222E-6 L 0.09114 0.19398 " pathEditMode="relative" rAng="0" ptsTypes="AA">
                                      <p:cBhvr>
                                        <p:cTn id="64" dur="1000" fill="hold"/>
                                        <p:tgtEl>
                                          <p:spTgt spid="6"/>
                                        </p:tgtEl>
                                        <p:attrNameLst>
                                          <p:attrName>ppt_x</p:attrName>
                                          <p:attrName>ppt_y</p:attrName>
                                        </p:attrNameLst>
                                      </p:cBhvr>
                                      <p:rCtr x="4557" y="9699"/>
                                    </p:animMotion>
                                  </p:childTnLst>
                                </p:cTn>
                              </p:par>
                            </p:childTnLst>
                          </p:cTn>
                        </p:par>
                        <p:par>
                          <p:cTn id="65" fill="hold">
                            <p:stCondLst>
                              <p:cond delay="2450"/>
                            </p:stCondLst>
                            <p:childTnLst>
                              <p:par>
                                <p:cTn id="66" presetID="2" presetClass="entr" presetSubtype="12" fill="hold" nodeType="after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additive="base">
                                        <p:cTn id="68" dur="200" fill="hold"/>
                                        <p:tgtEl>
                                          <p:spTgt spid="35"/>
                                        </p:tgtEl>
                                        <p:attrNameLst>
                                          <p:attrName>ppt_x</p:attrName>
                                        </p:attrNameLst>
                                      </p:cBhvr>
                                      <p:tavLst>
                                        <p:tav tm="0">
                                          <p:val>
                                            <p:strVal val="0-#ppt_w/2"/>
                                          </p:val>
                                        </p:tav>
                                        <p:tav tm="100000">
                                          <p:val>
                                            <p:strVal val="#ppt_x"/>
                                          </p:val>
                                        </p:tav>
                                      </p:tavLst>
                                    </p:anim>
                                    <p:anim calcmode="lin" valueType="num">
                                      <p:cBhvr additive="base">
                                        <p:cTn id="69" dur="2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1" name="Flowchart: Delay 120"/>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Delay 121"/>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组合 221">
            <a:extLst>
              <a:ext uri="{FF2B5EF4-FFF2-40B4-BE49-F238E27FC236}">
                <a16:creationId xmlns:a16="http://schemas.microsoft.com/office/drawing/2014/main" id="{E9EE46CE-1C68-4B6E-AFCC-AD0934B94683}"/>
              </a:ext>
            </a:extLst>
          </p:cNvPr>
          <p:cNvGrpSpPr/>
          <p:nvPr/>
        </p:nvGrpSpPr>
        <p:grpSpPr>
          <a:xfrm>
            <a:off x="11248446" y="5792957"/>
            <a:ext cx="786854" cy="873260"/>
            <a:chOff x="-2033679" y="889419"/>
            <a:chExt cx="463503" cy="619473"/>
          </a:xfrm>
        </p:grpSpPr>
        <p:pic>
          <p:nvPicPr>
            <p:cNvPr id="118"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0" name="Picture 2">
            <a:extLst>
              <a:ext uri="{FF2B5EF4-FFF2-40B4-BE49-F238E27FC236}">
                <a16:creationId xmlns:a16="http://schemas.microsoft.com/office/drawing/2014/main" id="{CFD6306F-C149-424D-BA6B-23A8DF83ED0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2957" y="753035"/>
            <a:ext cx="12360269" cy="6385185"/>
          </a:xfrm>
          <a:prstGeom prst="rect">
            <a:avLst/>
          </a:prstGeom>
          <a:noFill/>
          <a:extLst>
            <a:ext uri="{909E8E84-426E-40DD-AFC4-6F175D3DCCD1}">
              <a14:hiddenFill xmlns:a14="http://schemas.microsoft.com/office/drawing/2010/main">
                <a:solidFill>
                  <a:srgbClr val="FFFFFF"/>
                </a:solidFill>
              </a14:hiddenFill>
            </a:ext>
          </a:extLst>
        </p:spPr>
      </p:pic>
      <p:sp>
        <p:nvSpPr>
          <p:cNvPr id="123" name="文本框 104">
            <a:extLst>
              <a:ext uri="{FF2B5EF4-FFF2-40B4-BE49-F238E27FC236}">
                <a16:creationId xmlns:a16="http://schemas.microsoft.com/office/drawing/2014/main" id="{9D0B3987-2AA4-4694-A8F1-959A24111A92}"/>
              </a:ext>
            </a:extLst>
          </p:cNvPr>
          <p:cNvSpPr txBox="1"/>
          <p:nvPr/>
        </p:nvSpPr>
        <p:spPr>
          <a:xfrm>
            <a:off x="399143" y="0"/>
            <a:ext cx="11447716" cy="1446550"/>
          </a:xfrm>
          <a:prstGeom prst="rect">
            <a:avLst/>
          </a:prstGeom>
          <a:noFill/>
        </p:spPr>
        <p:txBody>
          <a:bodyPr wrap="square" rtlCol="0">
            <a:spAutoFit/>
          </a:bodyPr>
          <a:lstStyle/>
          <a:p>
            <a:r>
              <a:rPr lang="en-US" sz="2200" b="1">
                <a:solidFill>
                  <a:srgbClr val="0F9357"/>
                </a:solidFill>
                <a:latin typeface="+mj-lt"/>
              </a:rPr>
              <a:t>	</a:t>
            </a:r>
            <a:r>
              <a:rPr lang="vi-VN" sz="2200" b="1">
                <a:solidFill>
                  <a:srgbClr val="0F9357"/>
                </a:solidFill>
                <a:latin typeface="+mj-lt"/>
              </a:rPr>
              <a:t>Dưới đây là ba đoạn văn được viết theo cốt truyện </a:t>
            </a:r>
            <a:r>
              <a:rPr lang="vi-VN" sz="2200" b="1">
                <a:solidFill>
                  <a:srgbClr val="0F9357"/>
                </a:solidFill>
                <a:effectLst>
                  <a:glow rad="228600">
                    <a:schemeClr val="accent6">
                      <a:satMod val="175000"/>
                      <a:alpha val="40000"/>
                    </a:schemeClr>
                  </a:glow>
                </a:effectLst>
                <a:latin typeface="+mj-lt"/>
              </a:rPr>
              <a:t>Hai mẹ con và bà tiên</a:t>
            </a:r>
            <a:r>
              <a:rPr lang="vi-VN" sz="2200" b="1">
                <a:solidFill>
                  <a:srgbClr val="0F9357"/>
                </a:solidFill>
                <a:latin typeface="+mj-lt"/>
              </a:rPr>
              <a:t>, trong đó có hai đoạn đã hoàn chỉnh, còn một đoạn mới chỉ có phần mở đầu và phần kết thúc. Hãy viết tiếp phần còn thiếu:</a:t>
            </a:r>
            <a:br>
              <a:rPr lang="vi-VN" sz="2200" b="1">
                <a:solidFill>
                  <a:srgbClr val="0F9357"/>
                </a:solidFill>
                <a:latin typeface="+mj-lt"/>
              </a:rPr>
            </a:br>
            <a:endParaRPr lang="zh-CN" altLang="en-US" sz="2200" dirty="0">
              <a:solidFill>
                <a:srgbClr val="0F9357"/>
              </a:solidFill>
              <a:latin typeface="+mj-lt"/>
              <a:ea typeface="inpin heiti" panose="00000500000000000000" pitchFamily="2" charset="-122"/>
              <a:sym typeface="inpin heiti" panose="00000500000000000000" pitchFamily="2" charset="-122"/>
            </a:endParaRPr>
          </a:p>
        </p:txBody>
      </p:sp>
      <p:pic>
        <p:nvPicPr>
          <p:cNvPr id="124" name="图片 16">
            <a:extLst>
              <a:ext uri="{FF2B5EF4-FFF2-40B4-BE49-F238E27FC236}">
                <a16:creationId xmlns:a16="http://schemas.microsoft.com/office/drawing/2014/main" id="{11AA59B1-0835-41CA-90E4-DCB405F31D82}"/>
              </a:ext>
            </a:extLst>
          </p:cNvPr>
          <p:cNvPicPr>
            <a:picLocks noChangeAspect="1"/>
          </p:cNvPicPr>
          <p:nvPr/>
        </p:nvPicPr>
        <p:blipFill>
          <a:blip r:embed="rId7"/>
          <a:stretch>
            <a:fillRect/>
          </a:stretch>
        </p:blipFill>
        <p:spPr>
          <a:xfrm>
            <a:off x="69372" y="1382260"/>
            <a:ext cx="1225670" cy="1192522"/>
          </a:xfrm>
          <a:prstGeom prst="rect">
            <a:avLst/>
          </a:prstGeom>
        </p:spPr>
      </p:pic>
      <p:sp>
        <p:nvSpPr>
          <p:cNvPr id="126" name="Rounded Rectangle 125"/>
          <p:cNvSpPr/>
          <p:nvPr/>
        </p:nvSpPr>
        <p:spPr>
          <a:xfrm>
            <a:off x="987718" y="3676649"/>
            <a:ext cx="10326038" cy="2290019"/>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30" name="Group 129"/>
          <p:cNvGrpSpPr/>
          <p:nvPr/>
        </p:nvGrpSpPr>
        <p:grpSpPr>
          <a:xfrm>
            <a:off x="9913145" y="2635338"/>
            <a:ext cx="1400610" cy="1016302"/>
            <a:chOff x="9913145" y="2635338"/>
            <a:chExt cx="1400610" cy="1016302"/>
          </a:xfrm>
        </p:grpSpPr>
        <p:sp>
          <p:nvSpPr>
            <p:cNvPr id="128" name="Down Arrow 127"/>
            <p:cNvSpPr/>
            <p:nvPr/>
          </p:nvSpPr>
          <p:spPr>
            <a:xfrm>
              <a:off x="10167748" y="3006559"/>
              <a:ext cx="976323" cy="645081"/>
            </a:xfrm>
            <a:prstGeom prst="downArrow">
              <a:avLst/>
            </a:prstGeom>
            <a:solidFill>
              <a:srgbClr val="47D07A"/>
            </a:solidFill>
            <a:ln w="28575">
              <a:noFill/>
              <a:prstDash val="sysDash"/>
            </a:ln>
          </p:spPr>
          <p:txBody>
            <a:bodyPr wrap="square" lIns="91440" tIns="45720" rIns="91440" bIns="45720">
              <a:spAutoFit/>
            </a:bodyPr>
            <a:lstStyle/>
            <a:p>
              <a:pPr algn="ctr"/>
              <a:endPar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9" name="Rounded Rectangle 128"/>
            <p:cNvSpPr/>
            <p:nvPr/>
          </p:nvSpPr>
          <p:spPr>
            <a:xfrm>
              <a:off x="9913145" y="2635338"/>
              <a:ext cx="1400610" cy="612934"/>
            </a:xfrm>
            <a:prstGeom prst="roundRect">
              <a:avLst/>
            </a:prstGeom>
            <a:solidFill>
              <a:srgbClr val="47D07A"/>
            </a:solidFill>
            <a:ln w="28575">
              <a:noFill/>
              <a:prstDash val="sysDash"/>
            </a:ln>
          </p:spPr>
          <p:txBody>
            <a:bodyPr wrap="none" lIns="91440" tIns="45720" rIns="91440" bIns="45720">
              <a:spAutoFit/>
            </a:bodyPr>
            <a:lstStyle/>
            <a:p>
              <a:pPr algn="ctr"/>
              <a:r>
                <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3</a:t>
              </a:r>
            </a:p>
          </p:txBody>
        </p:sp>
      </p:grpSp>
      <p:sp>
        <p:nvSpPr>
          <p:cNvPr id="136" name="Rectangle 135"/>
          <p:cNvSpPr/>
          <p:nvPr/>
        </p:nvSpPr>
        <p:spPr>
          <a:xfrm>
            <a:off x="7796754" y="4362975"/>
            <a:ext cx="2103461" cy="400110"/>
          </a:xfrm>
          <a:prstGeom prst="rect">
            <a:avLst/>
          </a:prstGeom>
        </p:spPr>
        <p:txBody>
          <a:bodyPr wrap="none">
            <a:spAutoFit/>
          </a:bodyPr>
          <a:lstStyle/>
          <a:p>
            <a:r>
              <a:rPr lang="en-US" sz="2000" b="1">
                <a:solidFill>
                  <a:srgbClr val="0F9357"/>
                </a:solidFill>
                <a:latin typeface="Times New Roman" panose="02020603050405020304" pitchFamily="18" charset="0"/>
                <a:cs typeface="Times New Roman" panose="02020603050405020304" pitchFamily="18" charset="0"/>
              </a:rPr>
              <a:t>P</a:t>
            </a:r>
            <a:r>
              <a:rPr lang="vi-VN" sz="2000" b="1">
                <a:solidFill>
                  <a:srgbClr val="0F9357"/>
                </a:solidFill>
                <a:latin typeface="Times New Roman" panose="02020603050405020304" pitchFamily="18" charset="0"/>
                <a:cs typeface="Times New Roman" panose="02020603050405020304" pitchFamily="18" charset="0"/>
              </a:rPr>
              <a:t>HẦN MỞ ĐẦU </a:t>
            </a:r>
            <a:endParaRPr lang="en-US" sz="2000">
              <a:latin typeface="Times New Roman" panose="02020603050405020304" pitchFamily="18" charset="0"/>
              <a:cs typeface="Times New Roman" panose="02020603050405020304" pitchFamily="18" charset="0"/>
            </a:endParaRPr>
          </a:p>
        </p:txBody>
      </p:sp>
      <p:sp>
        <p:nvSpPr>
          <p:cNvPr id="137" name="Rectangle 136"/>
          <p:cNvSpPr/>
          <p:nvPr/>
        </p:nvSpPr>
        <p:spPr>
          <a:xfrm>
            <a:off x="7829409" y="4746228"/>
            <a:ext cx="2315442" cy="400110"/>
          </a:xfrm>
          <a:prstGeom prst="rect">
            <a:avLst/>
          </a:prstGeom>
        </p:spPr>
        <p:txBody>
          <a:bodyPr wrap="none">
            <a:spAutoFit/>
          </a:bodyPr>
          <a:lstStyle/>
          <a:p>
            <a:r>
              <a:rPr lang="en-US" sz="2000" b="1">
                <a:solidFill>
                  <a:srgbClr val="0F9357"/>
                </a:solidFill>
                <a:latin typeface="Times New Roman" panose="02020603050405020304" pitchFamily="18" charset="0"/>
                <a:cs typeface="Times New Roman" panose="02020603050405020304" pitchFamily="18" charset="0"/>
              </a:rPr>
              <a:t>P</a:t>
            </a:r>
            <a:r>
              <a:rPr lang="vi-VN" sz="2000" b="1">
                <a:solidFill>
                  <a:srgbClr val="0F9357"/>
                </a:solidFill>
                <a:latin typeface="Times New Roman" panose="02020603050405020304" pitchFamily="18" charset="0"/>
                <a:cs typeface="Times New Roman" panose="02020603050405020304" pitchFamily="18" charset="0"/>
              </a:rPr>
              <a:t>HẦN </a:t>
            </a:r>
            <a:r>
              <a:rPr lang="en-US" sz="2000" b="1">
                <a:solidFill>
                  <a:srgbClr val="0F9357"/>
                </a:solidFill>
                <a:latin typeface="Times New Roman" panose="02020603050405020304" pitchFamily="18" charset="0"/>
                <a:cs typeface="Times New Roman" panose="02020603050405020304" pitchFamily="18" charset="0"/>
              </a:rPr>
              <a:t>KẾT THÚC</a:t>
            </a:r>
            <a:endParaRPr lang="en-US" sz="2000">
              <a:latin typeface="Times New Roman" panose="02020603050405020304" pitchFamily="18" charset="0"/>
              <a:cs typeface="Times New Roman" panose="02020603050405020304" pitchFamily="18" charset="0"/>
            </a:endParaRPr>
          </a:p>
        </p:txBody>
      </p:sp>
      <p:sp>
        <p:nvSpPr>
          <p:cNvPr id="134" name="Rectangle 133"/>
          <p:cNvSpPr/>
          <p:nvPr/>
        </p:nvSpPr>
        <p:spPr>
          <a:xfrm>
            <a:off x="1857829" y="3697520"/>
            <a:ext cx="9286242"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1068616" y="4017244"/>
            <a:ext cx="10179829"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38" name="Rectangle 137"/>
          <p:cNvSpPr/>
          <p:nvPr/>
        </p:nvSpPr>
        <p:spPr>
          <a:xfrm>
            <a:off x="1812237" y="4755303"/>
            <a:ext cx="3064563"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1857829" y="5075027"/>
            <a:ext cx="9286242"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40" name="Rectangle 139"/>
          <p:cNvSpPr/>
          <p:nvPr/>
        </p:nvSpPr>
        <p:spPr>
          <a:xfrm>
            <a:off x="1068616" y="5394583"/>
            <a:ext cx="9612630"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 name="Oval 1"/>
          <p:cNvSpPr/>
          <p:nvPr/>
        </p:nvSpPr>
        <p:spPr>
          <a:xfrm>
            <a:off x="987718" y="4398238"/>
            <a:ext cx="639604" cy="3479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87718" y="1541627"/>
            <a:ext cx="10480382" cy="4693593"/>
          </a:xfrm>
          <a:prstGeom prst="rect">
            <a:avLst/>
          </a:prstGeom>
        </p:spPr>
        <p:txBody>
          <a:bodyPr wrap="square">
            <a:spAutoFit/>
          </a:bodyPr>
          <a:lstStyle/>
          <a:p>
            <a:pPr>
              <a:defRPr/>
            </a:pPr>
            <a:r>
              <a:rPr lang="en-US" sz="2300" b="1" dirty="0">
                <a:latin typeface="Times New Roman" panose="02020603050405020304" pitchFamily="18" charset="0"/>
                <a:cs typeface="Times New Roman" panose="02020603050405020304" pitchFamily="18" charset="0"/>
              </a:rPr>
              <a:t>	</a:t>
            </a:r>
            <a:r>
              <a:rPr lang="vi-VN" sz="2300" b="1" dirty="0">
                <a:latin typeface="Times New Roman" panose="02020603050405020304" pitchFamily="18" charset="0"/>
                <a:cs typeface="Times New Roman" panose="02020603050405020304" pitchFamily="18" charset="0"/>
              </a:rPr>
              <a:t>a) Ngày xưa, ở làng kia, có hai mẹ con cô bé sống trong một túp lều. Họ phải làm lụng vất vả quanh năm mới đủ ăn.</a:t>
            </a:r>
            <a:endParaRPr lang="en-US" sz="2300" b="1" dirty="0">
              <a:latin typeface="Times New Roman" panose="02020603050405020304" pitchFamily="18" charset="0"/>
              <a:cs typeface="Times New Roman" panose="02020603050405020304" pitchFamily="18" charset="0"/>
            </a:endParaRPr>
          </a:p>
          <a:p>
            <a:pPr>
              <a:defRPr/>
            </a:pPr>
            <a:r>
              <a:rPr lang="en-US" sz="2300" b="1" dirty="0">
                <a:latin typeface="Times New Roman" panose="02020603050405020304" pitchFamily="18" charset="0"/>
                <a:cs typeface="Times New Roman" panose="02020603050405020304" pitchFamily="18" charset="0"/>
              </a:rPr>
              <a:t>	</a:t>
            </a:r>
            <a:r>
              <a:rPr lang="vi-VN" sz="2300" b="1" dirty="0">
                <a:latin typeface="Times New Roman" panose="02020603050405020304" pitchFamily="18" charset="0"/>
                <a:cs typeface="Times New Roman" panose="02020603050405020304" pitchFamily="18" charset="0"/>
              </a:rPr>
              <a:t>b) Một hôm, người mẹ không may bị bệnh nặng. Cô bé ngày đêm chăm sóc mẹ. Nhưng bệnh mẹ mỗi ngày một nặng thêm. Có người mách :</a:t>
            </a:r>
          </a:p>
          <a:p>
            <a:pPr>
              <a:defRPr/>
            </a:pPr>
            <a:r>
              <a:rPr lang="en-US" sz="2300" b="1" dirty="0">
                <a:latin typeface="Times New Roman" panose="02020603050405020304" pitchFamily="18" charset="0"/>
                <a:cs typeface="Times New Roman" panose="02020603050405020304" pitchFamily="18" charset="0"/>
              </a:rPr>
              <a:t>	</a:t>
            </a:r>
            <a:r>
              <a:rPr lang="vi-VN" sz="2300" b="1" dirty="0">
                <a:latin typeface="Times New Roman" panose="02020603050405020304" pitchFamily="18" charset="0"/>
                <a:cs typeface="Times New Roman" panose="02020603050405020304" pitchFamily="18" charset="0"/>
              </a:rPr>
              <a:t>- Ở vùng bên có ông thầy thuốc giỏi chữa được bệnh này.</a:t>
            </a:r>
          </a:p>
          <a:p>
            <a:pPr>
              <a:defRPr/>
            </a:pPr>
            <a:r>
              <a:rPr lang="en-US" sz="2300" b="1" dirty="0">
                <a:latin typeface="Times New Roman" panose="02020603050405020304" pitchFamily="18" charset="0"/>
                <a:cs typeface="Times New Roman" panose="02020603050405020304" pitchFamily="18" charset="0"/>
              </a:rPr>
              <a:t>	</a:t>
            </a:r>
            <a:r>
              <a:rPr lang="vi-VN" sz="2300" b="1" dirty="0">
                <a:latin typeface="Times New Roman" panose="02020603050405020304" pitchFamily="18" charset="0"/>
                <a:cs typeface="Times New Roman" panose="02020603050405020304" pitchFamily="18" charset="0"/>
              </a:rPr>
              <a:t>Cô bé nhờ bà con hàng xóm trông nom mẹ, ngay hôm ấy lên đường.</a:t>
            </a:r>
            <a:endParaRPr lang="en-US" sz="2300" b="1" dirty="0">
              <a:latin typeface="Times New Roman" panose="02020603050405020304" pitchFamily="18" charset="0"/>
              <a:cs typeface="Times New Roman" panose="02020603050405020304" pitchFamily="18" charset="0"/>
            </a:endParaRPr>
          </a:p>
          <a:p>
            <a:pPr>
              <a:defRPr/>
            </a:pPr>
            <a:r>
              <a:rPr lang="en-US" sz="2300" b="1" dirty="0">
                <a:latin typeface="Times New Roman" panose="02020603050405020304" pitchFamily="18" charset="0"/>
                <a:cs typeface="Times New Roman" panose="02020603050405020304" pitchFamily="18" charset="0"/>
              </a:rPr>
              <a:t>	</a:t>
            </a:r>
            <a:r>
              <a:rPr lang="vi-VN" sz="2300" b="1" dirty="0">
                <a:latin typeface="Times New Roman" panose="02020603050405020304" pitchFamily="18" charset="0"/>
                <a:cs typeface="Times New Roman" panose="02020603050405020304" pitchFamily="18" charset="0"/>
              </a:rPr>
              <a:t>c) Vừa đi, cô bé hiếu thảo vừa lo mấy đồng bạc mang theo không đủ trả tiền thuốc cho mẹ. Bỗng cô thấy bên đường có vật gì như chiếc tay nải ai bỏ quên.</a:t>
            </a:r>
          </a:p>
          <a:p>
            <a:pPr>
              <a:defRPr/>
            </a:pPr>
            <a:r>
              <a:rPr lang="en-US" sz="2300" b="1" dirty="0">
                <a:latin typeface="Times New Roman" panose="02020603050405020304" pitchFamily="18" charset="0"/>
                <a:cs typeface="Times New Roman" panose="02020603050405020304" pitchFamily="18" charset="0"/>
              </a:rPr>
              <a:t>…</a:t>
            </a:r>
            <a:endParaRPr lang="vi-VN" sz="2300" b="1" dirty="0">
              <a:latin typeface="Times New Roman" panose="02020603050405020304" pitchFamily="18" charset="0"/>
              <a:cs typeface="Times New Roman" panose="02020603050405020304" pitchFamily="18" charset="0"/>
            </a:endParaRPr>
          </a:p>
          <a:p>
            <a:pPr>
              <a:defRPr/>
            </a:pPr>
            <a:r>
              <a:rPr lang="vi-VN" sz="2300" b="1" dirty="0">
                <a:latin typeface="Times New Roman" panose="02020603050405020304" pitchFamily="18" charset="0"/>
                <a:cs typeface="Times New Roman" panose="02020603050405020304" pitchFamily="18" charset="0"/>
              </a:rPr>
              <a:t>	Bà lão cười hiền hậu :</a:t>
            </a:r>
          </a:p>
          <a:p>
            <a:pPr>
              <a:defRPr/>
            </a:pPr>
            <a:r>
              <a:rPr lang="en-US" sz="2300" b="1" dirty="0">
                <a:latin typeface="Times New Roman" panose="02020603050405020304" pitchFamily="18" charset="0"/>
                <a:cs typeface="Times New Roman" panose="02020603050405020304" pitchFamily="18" charset="0"/>
              </a:rPr>
              <a:t>	</a:t>
            </a:r>
            <a:r>
              <a:rPr lang="vi-VN" sz="2300" b="1" dirty="0">
                <a:latin typeface="Times New Roman" panose="02020603050405020304" pitchFamily="18" charset="0"/>
                <a:cs typeface="Times New Roman" panose="02020603050405020304" pitchFamily="18" charset="0"/>
              </a:rPr>
              <a:t>- Khen cho con đã hiếu thảo lại thật thà. Ta chính là tiên thử lòng con đấy thôi. Con thật đáng được giúp đỡ. Hãy đưa ta về nhà chữa bệnh cho mẹ</a:t>
            </a:r>
            <a:r>
              <a:rPr lang="en-US" sz="2300" b="1" dirty="0">
                <a:latin typeface="Times New Roman" panose="02020603050405020304" pitchFamily="18" charset="0"/>
                <a:cs typeface="Times New Roman" panose="02020603050405020304" pitchFamily="18" charset="0"/>
              </a:rPr>
              <a:t> con</a:t>
            </a:r>
            <a:r>
              <a:rPr lang="vi-VN" sz="2300" b="1" dirty="0">
                <a:latin typeface="Times New Roman" panose="02020603050405020304" pitchFamily="18" charset="0"/>
                <a:cs typeface="Times New Roman" panose="02020603050405020304" pitchFamily="18" charset="0"/>
              </a:rPr>
              <a:t>. </a:t>
            </a:r>
          </a:p>
          <a:p>
            <a:pPr>
              <a:defRPr/>
            </a:pPr>
            <a:endParaRPr lang="vi-VN" sz="2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481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iterate type="wd">
                                    <p:tmPct val="10000"/>
                                  </p:iterate>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fill="hold"/>
                                        <p:tgtEl>
                                          <p:spTgt spid="117"/>
                                        </p:tgtEl>
                                        <p:attrNameLst>
                                          <p:attrName>ppt_x</p:attrName>
                                        </p:attrNameLst>
                                      </p:cBhvr>
                                      <p:tavLst>
                                        <p:tav tm="0">
                                          <p:val>
                                            <p:strVal val="1+#ppt_w/2"/>
                                          </p:val>
                                        </p:tav>
                                        <p:tav tm="100000">
                                          <p:val>
                                            <p:strVal val="#ppt_x"/>
                                          </p:val>
                                        </p:tav>
                                      </p:tavLst>
                                    </p:anim>
                                    <p:anim calcmode="lin" valueType="num">
                                      <p:cBhvr additive="base">
                                        <p:cTn id="8" dur="500" fill="hold"/>
                                        <p:tgtEl>
                                          <p:spTgt spid="1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5" presetClass="entr" presetSubtype="0" fill="hold" nodeType="afterEffect">
                                  <p:stCondLst>
                                    <p:cond delay="0"/>
                                  </p:stCondLst>
                                  <p:iterate type="wd">
                                    <p:tmPct val="10000"/>
                                  </p:iterate>
                                  <p:childTnLst>
                                    <p:set>
                                      <p:cBhvr>
                                        <p:cTn id="11" dur="1" fill="hold">
                                          <p:stCondLst>
                                            <p:cond delay="0"/>
                                          </p:stCondLst>
                                        </p:cTn>
                                        <p:tgtEl>
                                          <p:spTgt spid="120"/>
                                        </p:tgtEl>
                                        <p:attrNameLst>
                                          <p:attrName>style.visibility</p:attrName>
                                        </p:attrNameLst>
                                      </p:cBhvr>
                                      <p:to>
                                        <p:strVal val="visible"/>
                                      </p:to>
                                    </p:set>
                                    <p:anim calcmode="lin" valueType="num">
                                      <p:cBhvr>
                                        <p:cTn id="12" dur="500" fill="hold"/>
                                        <p:tgtEl>
                                          <p:spTgt spid="120"/>
                                        </p:tgtEl>
                                        <p:attrNameLst>
                                          <p:attrName>ppt_w</p:attrName>
                                        </p:attrNameLst>
                                      </p:cBhvr>
                                      <p:tavLst>
                                        <p:tav tm="0">
                                          <p:val>
                                            <p:strVal val="#ppt_w*0.70"/>
                                          </p:val>
                                        </p:tav>
                                        <p:tav tm="100000">
                                          <p:val>
                                            <p:strVal val="#ppt_w"/>
                                          </p:val>
                                        </p:tav>
                                      </p:tavLst>
                                    </p:anim>
                                    <p:anim calcmode="lin" valueType="num">
                                      <p:cBhvr>
                                        <p:cTn id="13" dur="500" fill="hold"/>
                                        <p:tgtEl>
                                          <p:spTgt spid="120"/>
                                        </p:tgtEl>
                                        <p:attrNameLst>
                                          <p:attrName>ppt_h</p:attrName>
                                        </p:attrNameLst>
                                      </p:cBhvr>
                                      <p:tavLst>
                                        <p:tav tm="0">
                                          <p:val>
                                            <p:strVal val="#ppt_h"/>
                                          </p:val>
                                        </p:tav>
                                        <p:tav tm="100000">
                                          <p:val>
                                            <p:strVal val="#ppt_h"/>
                                          </p:val>
                                        </p:tav>
                                      </p:tavLst>
                                    </p:anim>
                                    <p:animEffect transition="in" filter="fade">
                                      <p:cBhvr>
                                        <p:cTn id="14" dur="500"/>
                                        <p:tgtEl>
                                          <p:spTgt spid="120"/>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123"/>
                                        </p:tgtEl>
                                        <p:attrNameLst>
                                          <p:attrName>style.visibility</p:attrName>
                                        </p:attrNameLst>
                                      </p:cBhvr>
                                      <p:to>
                                        <p:strVal val="visible"/>
                                      </p:to>
                                    </p:set>
                                    <p:animEffect transition="in" filter="fade">
                                      <p:cBhvr>
                                        <p:cTn id="18" dur="500"/>
                                        <p:tgtEl>
                                          <p:spTgt spid="123"/>
                                        </p:tgtEl>
                                      </p:cBhvr>
                                    </p:animEffect>
                                    <p:anim calcmode="lin" valueType="num">
                                      <p:cBhvr>
                                        <p:cTn id="19" dur="500" fill="hold"/>
                                        <p:tgtEl>
                                          <p:spTgt spid="123"/>
                                        </p:tgtEl>
                                        <p:attrNameLst>
                                          <p:attrName>ppt_x</p:attrName>
                                        </p:attrNameLst>
                                      </p:cBhvr>
                                      <p:tavLst>
                                        <p:tav tm="0">
                                          <p:val>
                                            <p:strVal val="#ppt_x"/>
                                          </p:val>
                                        </p:tav>
                                        <p:tav tm="100000">
                                          <p:val>
                                            <p:strVal val="#ppt_x"/>
                                          </p:val>
                                        </p:tav>
                                      </p:tavLst>
                                    </p:anim>
                                    <p:anim calcmode="lin" valueType="num">
                                      <p:cBhvr>
                                        <p:cTn id="20" dur="500" fill="hold"/>
                                        <p:tgtEl>
                                          <p:spTgt spid="123"/>
                                        </p:tgtEl>
                                        <p:attrNameLst>
                                          <p:attrName>ppt_y</p:attrName>
                                        </p:attrNameLst>
                                      </p:cBhvr>
                                      <p:tavLst>
                                        <p:tav tm="0">
                                          <p:val>
                                            <p:strVal val="#ppt_y+.1"/>
                                          </p:val>
                                        </p:tav>
                                        <p:tav tm="100000">
                                          <p:val>
                                            <p:strVal val="#ppt_y"/>
                                          </p:val>
                                        </p:tav>
                                      </p:tavLst>
                                    </p:anim>
                                  </p:childTnLst>
                                </p:cTn>
                              </p:par>
                              <p:par>
                                <p:cTn id="21" presetID="31" presetClass="entr" presetSubtype="0" fill="hold" nodeType="withEffect">
                                  <p:stCondLst>
                                    <p:cond delay="0"/>
                                  </p:stCondLst>
                                  <p:iterate type="wd">
                                    <p:tmPct val="5000"/>
                                  </p:iterate>
                                  <p:childTnLst>
                                    <p:set>
                                      <p:cBhvr>
                                        <p:cTn id="22" dur="1" fill="hold">
                                          <p:stCondLst>
                                            <p:cond delay="0"/>
                                          </p:stCondLst>
                                        </p:cTn>
                                        <p:tgtEl>
                                          <p:spTgt spid="124"/>
                                        </p:tgtEl>
                                        <p:attrNameLst>
                                          <p:attrName>style.visibility</p:attrName>
                                        </p:attrNameLst>
                                      </p:cBhvr>
                                      <p:to>
                                        <p:strVal val="visible"/>
                                      </p:to>
                                    </p:set>
                                    <p:anim calcmode="lin" valueType="num">
                                      <p:cBhvr>
                                        <p:cTn id="23" dur="500" fill="hold"/>
                                        <p:tgtEl>
                                          <p:spTgt spid="124"/>
                                        </p:tgtEl>
                                        <p:attrNameLst>
                                          <p:attrName>ppt_w</p:attrName>
                                        </p:attrNameLst>
                                      </p:cBhvr>
                                      <p:tavLst>
                                        <p:tav tm="0">
                                          <p:val>
                                            <p:fltVal val="0"/>
                                          </p:val>
                                        </p:tav>
                                        <p:tav tm="100000">
                                          <p:val>
                                            <p:strVal val="#ppt_w"/>
                                          </p:val>
                                        </p:tav>
                                      </p:tavLst>
                                    </p:anim>
                                    <p:anim calcmode="lin" valueType="num">
                                      <p:cBhvr>
                                        <p:cTn id="24" dur="500" fill="hold"/>
                                        <p:tgtEl>
                                          <p:spTgt spid="124"/>
                                        </p:tgtEl>
                                        <p:attrNameLst>
                                          <p:attrName>ppt_h</p:attrName>
                                        </p:attrNameLst>
                                      </p:cBhvr>
                                      <p:tavLst>
                                        <p:tav tm="0">
                                          <p:val>
                                            <p:fltVal val="0"/>
                                          </p:val>
                                        </p:tav>
                                        <p:tav tm="100000">
                                          <p:val>
                                            <p:strVal val="#ppt_h"/>
                                          </p:val>
                                        </p:tav>
                                      </p:tavLst>
                                    </p:anim>
                                    <p:anim calcmode="lin" valueType="num">
                                      <p:cBhvr>
                                        <p:cTn id="25" dur="500" fill="hold"/>
                                        <p:tgtEl>
                                          <p:spTgt spid="124"/>
                                        </p:tgtEl>
                                        <p:attrNameLst>
                                          <p:attrName>style.rotation</p:attrName>
                                        </p:attrNameLst>
                                      </p:cBhvr>
                                      <p:tavLst>
                                        <p:tav tm="0">
                                          <p:val>
                                            <p:fltVal val="90"/>
                                          </p:val>
                                        </p:tav>
                                        <p:tav tm="100000">
                                          <p:val>
                                            <p:fltVal val="0"/>
                                          </p:val>
                                        </p:tav>
                                      </p:tavLst>
                                    </p:anim>
                                    <p:animEffect transition="in" filter="fade">
                                      <p:cBhvr>
                                        <p:cTn id="26" dur="500"/>
                                        <p:tgtEl>
                                          <p:spTgt spid="124"/>
                                        </p:tgtEl>
                                      </p:cBhvr>
                                    </p:animEffect>
                                  </p:childTnLst>
                                </p:cTn>
                              </p:par>
                            </p:childTnLst>
                          </p:cTn>
                        </p:par>
                        <p:par>
                          <p:cTn id="27" fill="hold">
                            <p:stCondLst>
                              <p:cond delay="3850"/>
                            </p:stCondLst>
                            <p:childTnLst>
                              <p:par>
                                <p:cTn id="28" presetID="14" presetClass="entr" presetSubtype="1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iterate type="wd">
                                    <p:tmPct val="10000"/>
                                  </p:iterate>
                                  <p:childTnLst>
                                    <p:set>
                                      <p:cBhvr>
                                        <p:cTn id="34" dur="1" fill="hold">
                                          <p:stCondLst>
                                            <p:cond delay="0"/>
                                          </p:stCondLst>
                                        </p:cTn>
                                        <p:tgtEl>
                                          <p:spTgt spid="126"/>
                                        </p:tgtEl>
                                        <p:attrNameLst>
                                          <p:attrName>style.visibility</p:attrName>
                                        </p:attrNameLst>
                                      </p:cBhvr>
                                      <p:to>
                                        <p:strVal val="visible"/>
                                      </p:to>
                                    </p:set>
                                    <p:animEffect transition="in" filter="barn(inVertical)">
                                      <p:cBhvr>
                                        <p:cTn id="35" dur="500"/>
                                        <p:tgtEl>
                                          <p:spTgt spid="126"/>
                                        </p:tgtEl>
                                      </p:cBhvr>
                                    </p:animEffect>
                                  </p:childTnLst>
                                </p:cTn>
                              </p:par>
                            </p:childTnLst>
                          </p:cTn>
                        </p:par>
                        <p:par>
                          <p:cTn id="36" fill="hold">
                            <p:stCondLst>
                              <p:cond delay="500"/>
                            </p:stCondLst>
                            <p:childTnLst>
                              <p:par>
                                <p:cTn id="37" presetID="26" presetClass="emph" presetSubtype="0" fill="hold" grpId="1" nodeType="afterEffect">
                                  <p:stCondLst>
                                    <p:cond delay="0"/>
                                  </p:stCondLst>
                                  <p:iterate type="wd">
                                    <p:tmPct val="10000"/>
                                  </p:iterate>
                                  <p:childTnLst>
                                    <p:animEffect transition="out" filter="fade">
                                      <p:cBhvr>
                                        <p:cTn id="38" dur="500" tmFilter="0, 0; .2, .5; .8, .5; 1, 0"/>
                                        <p:tgtEl>
                                          <p:spTgt spid="126"/>
                                        </p:tgtEl>
                                      </p:cBhvr>
                                    </p:animEffect>
                                    <p:animScale>
                                      <p:cBhvr>
                                        <p:cTn id="39" dur="250" autoRev="1" fill="hold"/>
                                        <p:tgtEl>
                                          <p:spTgt spid="126"/>
                                        </p:tgtEl>
                                      </p:cBhvr>
                                      <p:by x="105000" y="105000"/>
                                    </p:animScale>
                                  </p:childTnLst>
                                </p:cTn>
                              </p:par>
                            </p:childTnLst>
                          </p:cTn>
                        </p:par>
                        <p:par>
                          <p:cTn id="40" fill="hold">
                            <p:stCondLst>
                              <p:cond delay="1000"/>
                            </p:stCondLst>
                            <p:childTnLst>
                              <p:par>
                                <p:cTn id="41" presetID="47" presetClass="entr" presetSubtype="0" fill="hold" nodeType="afterEffect">
                                  <p:stCondLst>
                                    <p:cond delay="0"/>
                                  </p:stCondLst>
                                  <p:iterate type="wd">
                                    <p:tmPct val="10000"/>
                                  </p:iterate>
                                  <p:childTnLst>
                                    <p:set>
                                      <p:cBhvr>
                                        <p:cTn id="42" dur="1" fill="hold">
                                          <p:stCondLst>
                                            <p:cond delay="0"/>
                                          </p:stCondLst>
                                        </p:cTn>
                                        <p:tgtEl>
                                          <p:spTgt spid="130"/>
                                        </p:tgtEl>
                                        <p:attrNameLst>
                                          <p:attrName>style.visibility</p:attrName>
                                        </p:attrNameLst>
                                      </p:cBhvr>
                                      <p:to>
                                        <p:strVal val="visible"/>
                                      </p:to>
                                    </p:set>
                                    <p:animEffect transition="in" filter="fade">
                                      <p:cBhvr>
                                        <p:cTn id="43" dur="500"/>
                                        <p:tgtEl>
                                          <p:spTgt spid="130"/>
                                        </p:tgtEl>
                                      </p:cBhvr>
                                    </p:animEffect>
                                    <p:anim calcmode="lin" valueType="num">
                                      <p:cBhvr>
                                        <p:cTn id="44" dur="500" fill="hold"/>
                                        <p:tgtEl>
                                          <p:spTgt spid="130"/>
                                        </p:tgtEl>
                                        <p:attrNameLst>
                                          <p:attrName>ppt_x</p:attrName>
                                        </p:attrNameLst>
                                      </p:cBhvr>
                                      <p:tavLst>
                                        <p:tav tm="0">
                                          <p:val>
                                            <p:strVal val="#ppt_x"/>
                                          </p:val>
                                        </p:tav>
                                        <p:tav tm="100000">
                                          <p:val>
                                            <p:strVal val="#ppt_x"/>
                                          </p:val>
                                        </p:tav>
                                      </p:tavLst>
                                    </p:anim>
                                    <p:anim calcmode="lin" valueType="num">
                                      <p:cBhvr>
                                        <p:cTn id="45" dur="500" fill="hold"/>
                                        <p:tgtEl>
                                          <p:spTgt spid="130"/>
                                        </p:tgtEl>
                                        <p:attrNameLst>
                                          <p:attrName>ppt_y</p:attrName>
                                        </p:attrNameLst>
                                      </p:cBhvr>
                                      <p:tavLst>
                                        <p:tav tm="0">
                                          <p:val>
                                            <p:strVal val="#ppt_y-.1"/>
                                          </p:val>
                                        </p:tav>
                                        <p:tav tm="100000">
                                          <p:val>
                                            <p:strVal val="#ppt_y"/>
                                          </p:val>
                                        </p:tav>
                                      </p:tavLst>
                                    </p:anim>
                                  </p:childTnLst>
                                </p:cTn>
                              </p:par>
                            </p:childTnLst>
                          </p:cTn>
                        </p:par>
                        <p:par>
                          <p:cTn id="46" fill="hold">
                            <p:stCondLst>
                              <p:cond delay="1500"/>
                            </p:stCondLst>
                            <p:childTnLst>
                              <p:par>
                                <p:cTn id="47" presetID="26" presetClass="emph" presetSubtype="0" fill="hold" nodeType="afterEffect">
                                  <p:stCondLst>
                                    <p:cond delay="0"/>
                                  </p:stCondLst>
                                  <p:iterate type="wd">
                                    <p:tmPct val="10000"/>
                                  </p:iterate>
                                  <p:childTnLst>
                                    <p:animEffect transition="out" filter="fade">
                                      <p:cBhvr>
                                        <p:cTn id="48" dur="500" tmFilter="0, 0; .2, .5; .8, .5; 1, 0"/>
                                        <p:tgtEl>
                                          <p:spTgt spid="130"/>
                                        </p:tgtEl>
                                      </p:cBhvr>
                                    </p:animEffect>
                                    <p:animScale>
                                      <p:cBhvr>
                                        <p:cTn id="49" dur="250" autoRev="1" fill="hold"/>
                                        <p:tgtEl>
                                          <p:spTgt spid="130"/>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iterate type="wd">
                                    <p:tmPct val="10000"/>
                                  </p:iterate>
                                  <p:childTnLst>
                                    <p:set>
                                      <p:cBhvr>
                                        <p:cTn id="53" dur="1" fill="hold">
                                          <p:stCondLst>
                                            <p:cond delay="0"/>
                                          </p:stCondLst>
                                        </p:cTn>
                                        <p:tgtEl>
                                          <p:spTgt spid="134"/>
                                        </p:tgtEl>
                                        <p:attrNameLst>
                                          <p:attrName>style.visibility</p:attrName>
                                        </p:attrNameLst>
                                      </p:cBhvr>
                                      <p:to>
                                        <p:strVal val="visible"/>
                                      </p:to>
                                    </p:set>
                                    <p:anim calcmode="lin" valueType="num">
                                      <p:cBhvr additive="base">
                                        <p:cTn id="54" dur="500"/>
                                        <p:tgtEl>
                                          <p:spTgt spid="134"/>
                                        </p:tgtEl>
                                        <p:attrNameLst>
                                          <p:attrName>ppt_y</p:attrName>
                                        </p:attrNameLst>
                                      </p:cBhvr>
                                      <p:tavLst>
                                        <p:tav tm="0">
                                          <p:val>
                                            <p:strVal val="#ppt_y+#ppt_h*1.125000"/>
                                          </p:val>
                                        </p:tav>
                                        <p:tav tm="100000">
                                          <p:val>
                                            <p:strVal val="#ppt_y"/>
                                          </p:val>
                                        </p:tav>
                                      </p:tavLst>
                                    </p:anim>
                                    <p:animEffect transition="in" filter="wipe(up)">
                                      <p:cBhvr>
                                        <p:cTn id="55" dur="500"/>
                                        <p:tgtEl>
                                          <p:spTgt spid="134"/>
                                        </p:tgtEl>
                                      </p:cBhvr>
                                    </p:animEffect>
                                  </p:childTnLst>
                                </p:cTn>
                              </p:par>
                              <p:par>
                                <p:cTn id="56" presetID="12" presetClass="entr" presetSubtype="4" fill="hold" grpId="0" nodeType="withEffect">
                                  <p:stCondLst>
                                    <p:cond delay="0"/>
                                  </p:stCondLst>
                                  <p:iterate type="wd">
                                    <p:tmPct val="10000"/>
                                  </p:iterate>
                                  <p:childTnLst>
                                    <p:set>
                                      <p:cBhvr>
                                        <p:cTn id="57" dur="1" fill="hold">
                                          <p:stCondLst>
                                            <p:cond delay="0"/>
                                          </p:stCondLst>
                                        </p:cTn>
                                        <p:tgtEl>
                                          <p:spTgt spid="135"/>
                                        </p:tgtEl>
                                        <p:attrNameLst>
                                          <p:attrName>style.visibility</p:attrName>
                                        </p:attrNameLst>
                                      </p:cBhvr>
                                      <p:to>
                                        <p:strVal val="visible"/>
                                      </p:to>
                                    </p:set>
                                    <p:anim calcmode="lin" valueType="num">
                                      <p:cBhvr additive="base">
                                        <p:cTn id="58" dur="500"/>
                                        <p:tgtEl>
                                          <p:spTgt spid="135"/>
                                        </p:tgtEl>
                                        <p:attrNameLst>
                                          <p:attrName>ppt_y</p:attrName>
                                        </p:attrNameLst>
                                      </p:cBhvr>
                                      <p:tavLst>
                                        <p:tav tm="0">
                                          <p:val>
                                            <p:strVal val="#ppt_y+#ppt_h*1.125000"/>
                                          </p:val>
                                        </p:tav>
                                        <p:tav tm="100000">
                                          <p:val>
                                            <p:strVal val="#ppt_y"/>
                                          </p:val>
                                        </p:tav>
                                      </p:tavLst>
                                    </p:anim>
                                    <p:animEffect transition="in" filter="wipe(up)">
                                      <p:cBhvr>
                                        <p:cTn id="59" dur="500"/>
                                        <p:tgtEl>
                                          <p:spTgt spid="135"/>
                                        </p:tgtEl>
                                      </p:cBhvr>
                                    </p:animEffect>
                                  </p:childTnLst>
                                </p:cTn>
                              </p:par>
                            </p:childTnLst>
                          </p:cTn>
                        </p:par>
                        <p:par>
                          <p:cTn id="60" fill="hold">
                            <p:stCondLst>
                              <p:cond delay="500"/>
                            </p:stCondLst>
                            <p:childTnLst>
                              <p:par>
                                <p:cTn id="61" presetID="50" presetClass="entr" presetSubtype="0" decel="100000" fill="hold" grpId="0" nodeType="afterEffect">
                                  <p:stCondLst>
                                    <p:cond delay="0"/>
                                  </p:stCondLst>
                                  <p:iterate type="wd">
                                    <p:tmPct val="10000"/>
                                  </p:iterate>
                                  <p:childTnLst>
                                    <p:set>
                                      <p:cBhvr>
                                        <p:cTn id="62" dur="1" fill="hold">
                                          <p:stCondLst>
                                            <p:cond delay="0"/>
                                          </p:stCondLst>
                                        </p:cTn>
                                        <p:tgtEl>
                                          <p:spTgt spid="136"/>
                                        </p:tgtEl>
                                        <p:attrNameLst>
                                          <p:attrName>style.visibility</p:attrName>
                                        </p:attrNameLst>
                                      </p:cBhvr>
                                      <p:to>
                                        <p:strVal val="visible"/>
                                      </p:to>
                                    </p:set>
                                    <p:anim calcmode="lin" valueType="num">
                                      <p:cBhvr>
                                        <p:cTn id="63" dur="500" fill="hold"/>
                                        <p:tgtEl>
                                          <p:spTgt spid="136"/>
                                        </p:tgtEl>
                                        <p:attrNameLst>
                                          <p:attrName>ppt_w</p:attrName>
                                        </p:attrNameLst>
                                      </p:cBhvr>
                                      <p:tavLst>
                                        <p:tav tm="0">
                                          <p:val>
                                            <p:strVal val="#ppt_w+.3"/>
                                          </p:val>
                                        </p:tav>
                                        <p:tav tm="100000">
                                          <p:val>
                                            <p:strVal val="#ppt_w"/>
                                          </p:val>
                                        </p:tav>
                                      </p:tavLst>
                                    </p:anim>
                                    <p:anim calcmode="lin" valueType="num">
                                      <p:cBhvr>
                                        <p:cTn id="64" dur="500" fill="hold"/>
                                        <p:tgtEl>
                                          <p:spTgt spid="136"/>
                                        </p:tgtEl>
                                        <p:attrNameLst>
                                          <p:attrName>ppt_h</p:attrName>
                                        </p:attrNameLst>
                                      </p:cBhvr>
                                      <p:tavLst>
                                        <p:tav tm="0">
                                          <p:val>
                                            <p:strVal val="#ppt_h"/>
                                          </p:val>
                                        </p:tav>
                                        <p:tav tm="100000">
                                          <p:val>
                                            <p:strVal val="#ppt_h"/>
                                          </p:val>
                                        </p:tav>
                                      </p:tavLst>
                                    </p:anim>
                                    <p:animEffect transition="in" filter="fade">
                                      <p:cBhvr>
                                        <p:cTn id="65" dur="500"/>
                                        <p:tgtEl>
                                          <p:spTgt spid="136"/>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xit" presetSubtype="0" fill="hold" grpId="1" nodeType="clickEffect">
                                  <p:stCondLst>
                                    <p:cond delay="0"/>
                                  </p:stCondLst>
                                  <p:iterate type="wd">
                                    <p:tmPct val="10000"/>
                                  </p:iterate>
                                  <p:childTnLst>
                                    <p:animEffect transition="out" filter="fade">
                                      <p:cBhvr>
                                        <p:cTn id="69" dur="500"/>
                                        <p:tgtEl>
                                          <p:spTgt spid="136"/>
                                        </p:tgtEl>
                                      </p:cBhvr>
                                    </p:animEffect>
                                    <p:anim calcmode="lin" valueType="num">
                                      <p:cBhvr>
                                        <p:cTn id="70" dur="500"/>
                                        <p:tgtEl>
                                          <p:spTgt spid="136"/>
                                        </p:tgtEl>
                                        <p:attrNameLst>
                                          <p:attrName>ppt_x</p:attrName>
                                        </p:attrNameLst>
                                      </p:cBhvr>
                                      <p:tavLst>
                                        <p:tav tm="0">
                                          <p:val>
                                            <p:strVal val="ppt_x"/>
                                          </p:val>
                                        </p:tav>
                                        <p:tav tm="100000">
                                          <p:val>
                                            <p:strVal val="ppt_x"/>
                                          </p:val>
                                        </p:tav>
                                      </p:tavLst>
                                    </p:anim>
                                    <p:anim calcmode="lin" valueType="num">
                                      <p:cBhvr>
                                        <p:cTn id="71" dur="500"/>
                                        <p:tgtEl>
                                          <p:spTgt spid="136"/>
                                        </p:tgtEl>
                                        <p:attrNameLst>
                                          <p:attrName>ppt_y</p:attrName>
                                        </p:attrNameLst>
                                      </p:cBhvr>
                                      <p:tavLst>
                                        <p:tav tm="0">
                                          <p:val>
                                            <p:strVal val="ppt_y"/>
                                          </p:val>
                                        </p:tav>
                                        <p:tav tm="100000">
                                          <p:val>
                                            <p:strVal val="ppt_y+.1"/>
                                          </p:val>
                                        </p:tav>
                                      </p:tavLst>
                                    </p:anim>
                                    <p:set>
                                      <p:cBhvr>
                                        <p:cTn id="72" dur="1" fill="hold">
                                          <p:stCondLst>
                                            <p:cond delay="499"/>
                                          </p:stCondLst>
                                        </p:cTn>
                                        <p:tgtEl>
                                          <p:spTgt spid="136"/>
                                        </p:tgtEl>
                                        <p:attrNameLst>
                                          <p:attrName>style.visibility</p:attrName>
                                        </p:attrNameLst>
                                      </p:cBhvr>
                                      <p:to>
                                        <p:strVal val="hidden"/>
                                      </p:to>
                                    </p:set>
                                  </p:childTnLst>
                                </p:cTn>
                              </p:par>
                              <p:par>
                                <p:cTn id="73" presetID="50" presetClass="entr" presetSubtype="0" decel="100000" fill="hold" grpId="0" nodeType="withEffect">
                                  <p:stCondLst>
                                    <p:cond delay="0"/>
                                  </p:stCondLst>
                                  <p:iterate type="wd">
                                    <p:tmPct val="10000"/>
                                  </p:iterate>
                                  <p:childTnLst>
                                    <p:set>
                                      <p:cBhvr>
                                        <p:cTn id="74" dur="1" fill="hold">
                                          <p:stCondLst>
                                            <p:cond delay="0"/>
                                          </p:stCondLst>
                                        </p:cTn>
                                        <p:tgtEl>
                                          <p:spTgt spid="137"/>
                                        </p:tgtEl>
                                        <p:attrNameLst>
                                          <p:attrName>style.visibility</p:attrName>
                                        </p:attrNameLst>
                                      </p:cBhvr>
                                      <p:to>
                                        <p:strVal val="visible"/>
                                      </p:to>
                                    </p:set>
                                    <p:anim calcmode="lin" valueType="num">
                                      <p:cBhvr>
                                        <p:cTn id="75" dur="500" fill="hold"/>
                                        <p:tgtEl>
                                          <p:spTgt spid="137"/>
                                        </p:tgtEl>
                                        <p:attrNameLst>
                                          <p:attrName>ppt_w</p:attrName>
                                        </p:attrNameLst>
                                      </p:cBhvr>
                                      <p:tavLst>
                                        <p:tav tm="0">
                                          <p:val>
                                            <p:strVal val="#ppt_w+.3"/>
                                          </p:val>
                                        </p:tav>
                                        <p:tav tm="100000">
                                          <p:val>
                                            <p:strVal val="#ppt_w"/>
                                          </p:val>
                                        </p:tav>
                                      </p:tavLst>
                                    </p:anim>
                                    <p:anim calcmode="lin" valueType="num">
                                      <p:cBhvr>
                                        <p:cTn id="76" dur="500" fill="hold"/>
                                        <p:tgtEl>
                                          <p:spTgt spid="137"/>
                                        </p:tgtEl>
                                        <p:attrNameLst>
                                          <p:attrName>ppt_h</p:attrName>
                                        </p:attrNameLst>
                                      </p:cBhvr>
                                      <p:tavLst>
                                        <p:tav tm="0">
                                          <p:val>
                                            <p:strVal val="#ppt_h"/>
                                          </p:val>
                                        </p:tav>
                                        <p:tav tm="100000">
                                          <p:val>
                                            <p:strVal val="#ppt_h"/>
                                          </p:val>
                                        </p:tav>
                                      </p:tavLst>
                                    </p:anim>
                                    <p:animEffect transition="in" filter="fade">
                                      <p:cBhvr>
                                        <p:cTn id="77" dur="500"/>
                                        <p:tgtEl>
                                          <p:spTgt spid="137"/>
                                        </p:tgtEl>
                                      </p:cBhvr>
                                    </p:animEffect>
                                  </p:childTnLst>
                                </p:cTn>
                              </p:par>
                            </p:childTnLst>
                          </p:cTn>
                        </p:par>
                        <p:par>
                          <p:cTn id="78" fill="hold">
                            <p:stCondLst>
                              <p:cond delay="650"/>
                            </p:stCondLst>
                            <p:childTnLst>
                              <p:par>
                                <p:cTn id="79" presetID="12" presetClass="entr" presetSubtype="4" fill="hold" grpId="0" nodeType="afterEffect">
                                  <p:stCondLst>
                                    <p:cond delay="0"/>
                                  </p:stCondLst>
                                  <p:iterate type="wd">
                                    <p:tmPct val="10000"/>
                                  </p:iterate>
                                  <p:childTnLst>
                                    <p:set>
                                      <p:cBhvr>
                                        <p:cTn id="80" dur="1" fill="hold">
                                          <p:stCondLst>
                                            <p:cond delay="0"/>
                                          </p:stCondLst>
                                        </p:cTn>
                                        <p:tgtEl>
                                          <p:spTgt spid="138"/>
                                        </p:tgtEl>
                                        <p:attrNameLst>
                                          <p:attrName>style.visibility</p:attrName>
                                        </p:attrNameLst>
                                      </p:cBhvr>
                                      <p:to>
                                        <p:strVal val="visible"/>
                                      </p:to>
                                    </p:set>
                                    <p:anim calcmode="lin" valueType="num">
                                      <p:cBhvr additive="base">
                                        <p:cTn id="81" dur="500"/>
                                        <p:tgtEl>
                                          <p:spTgt spid="138"/>
                                        </p:tgtEl>
                                        <p:attrNameLst>
                                          <p:attrName>ppt_y</p:attrName>
                                        </p:attrNameLst>
                                      </p:cBhvr>
                                      <p:tavLst>
                                        <p:tav tm="0">
                                          <p:val>
                                            <p:strVal val="#ppt_y+#ppt_h*1.125000"/>
                                          </p:val>
                                        </p:tav>
                                        <p:tav tm="100000">
                                          <p:val>
                                            <p:strVal val="#ppt_y"/>
                                          </p:val>
                                        </p:tav>
                                      </p:tavLst>
                                    </p:anim>
                                    <p:animEffect transition="in" filter="wipe(up)">
                                      <p:cBhvr>
                                        <p:cTn id="82" dur="500"/>
                                        <p:tgtEl>
                                          <p:spTgt spid="138"/>
                                        </p:tgtEl>
                                      </p:cBhvr>
                                    </p:animEffect>
                                  </p:childTnLst>
                                </p:cTn>
                              </p:par>
                              <p:par>
                                <p:cTn id="83" presetID="12" presetClass="entr" presetSubtype="4" fill="hold" grpId="0" nodeType="withEffect">
                                  <p:stCondLst>
                                    <p:cond delay="0"/>
                                  </p:stCondLst>
                                  <p:iterate type="wd">
                                    <p:tmPct val="10000"/>
                                  </p:iterate>
                                  <p:childTnLst>
                                    <p:set>
                                      <p:cBhvr>
                                        <p:cTn id="84" dur="1" fill="hold">
                                          <p:stCondLst>
                                            <p:cond delay="0"/>
                                          </p:stCondLst>
                                        </p:cTn>
                                        <p:tgtEl>
                                          <p:spTgt spid="139"/>
                                        </p:tgtEl>
                                        <p:attrNameLst>
                                          <p:attrName>style.visibility</p:attrName>
                                        </p:attrNameLst>
                                      </p:cBhvr>
                                      <p:to>
                                        <p:strVal val="visible"/>
                                      </p:to>
                                    </p:set>
                                    <p:anim calcmode="lin" valueType="num">
                                      <p:cBhvr additive="base">
                                        <p:cTn id="85" dur="500"/>
                                        <p:tgtEl>
                                          <p:spTgt spid="139"/>
                                        </p:tgtEl>
                                        <p:attrNameLst>
                                          <p:attrName>ppt_y</p:attrName>
                                        </p:attrNameLst>
                                      </p:cBhvr>
                                      <p:tavLst>
                                        <p:tav tm="0">
                                          <p:val>
                                            <p:strVal val="#ppt_y+#ppt_h*1.125000"/>
                                          </p:val>
                                        </p:tav>
                                        <p:tav tm="100000">
                                          <p:val>
                                            <p:strVal val="#ppt_y"/>
                                          </p:val>
                                        </p:tav>
                                      </p:tavLst>
                                    </p:anim>
                                    <p:animEffect transition="in" filter="wipe(up)">
                                      <p:cBhvr>
                                        <p:cTn id="86" dur="500"/>
                                        <p:tgtEl>
                                          <p:spTgt spid="139"/>
                                        </p:tgtEl>
                                      </p:cBhvr>
                                    </p:animEffect>
                                  </p:childTnLst>
                                </p:cTn>
                              </p:par>
                              <p:par>
                                <p:cTn id="87" presetID="12" presetClass="entr" presetSubtype="4" fill="hold" grpId="0" nodeType="withEffect">
                                  <p:stCondLst>
                                    <p:cond delay="0"/>
                                  </p:stCondLst>
                                  <p:iterate type="wd">
                                    <p:tmPct val="10000"/>
                                  </p:iterate>
                                  <p:childTnLst>
                                    <p:set>
                                      <p:cBhvr>
                                        <p:cTn id="88" dur="1" fill="hold">
                                          <p:stCondLst>
                                            <p:cond delay="0"/>
                                          </p:stCondLst>
                                        </p:cTn>
                                        <p:tgtEl>
                                          <p:spTgt spid="140"/>
                                        </p:tgtEl>
                                        <p:attrNameLst>
                                          <p:attrName>style.visibility</p:attrName>
                                        </p:attrNameLst>
                                      </p:cBhvr>
                                      <p:to>
                                        <p:strVal val="visible"/>
                                      </p:to>
                                    </p:set>
                                    <p:anim calcmode="lin" valueType="num">
                                      <p:cBhvr additive="base">
                                        <p:cTn id="89" dur="500"/>
                                        <p:tgtEl>
                                          <p:spTgt spid="140"/>
                                        </p:tgtEl>
                                        <p:attrNameLst>
                                          <p:attrName>ppt_y</p:attrName>
                                        </p:attrNameLst>
                                      </p:cBhvr>
                                      <p:tavLst>
                                        <p:tav tm="0">
                                          <p:val>
                                            <p:strVal val="#ppt_y+#ppt_h*1.125000"/>
                                          </p:val>
                                        </p:tav>
                                        <p:tav tm="100000">
                                          <p:val>
                                            <p:strVal val="#ppt_y"/>
                                          </p:val>
                                        </p:tav>
                                      </p:tavLst>
                                    </p:anim>
                                    <p:animEffect transition="in" filter="wipe(up)">
                                      <p:cBhvr>
                                        <p:cTn id="90" dur="500"/>
                                        <p:tgtEl>
                                          <p:spTgt spid="140"/>
                                        </p:tgtEl>
                                      </p:cBhvr>
                                    </p:animEffect>
                                  </p:childTnLst>
                                </p:cTn>
                              </p:par>
                            </p:childTnLst>
                          </p:cTn>
                        </p:par>
                      </p:childTnLst>
                    </p:cTn>
                  </p:par>
                  <p:par>
                    <p:cTn id="91" fill="hold">
                      <p:stCondLst>
                        <p:cond delay="indefinite"/>
                      </p:stCondLst>
                      <p:childTnLst>
                        <p:par>
                          <p:cTn id="92" fill="hold">
                            <p:stCondLst>
                              <p:cond delay="0"/>
                            </p:stCondLst>
                            <p:childTnLst>
                              <p:par>
                                <p:cTn id="93" presetID="17" presetClass="exit" presetSubtype="10" fill="hold" grpId="1" nodeType="clickEffect">
                                  <p:stCondLst>
                                    <p:cond delay="0"/>
                                  </p:stCondLst>
                                  <p:iterate type="wd">
                                    <p:tmPct val="0"/>
                                  </p:iterate>
                                  <p:childTnLst>
                                    <p:anim calcmode="lin" valueType="num">
                                      <p:cBhvr>
                                        <p:cTn id="94" dur="500"/>
                                        <p:tgtEl>
                                          <p:spTgt spid="137"/>
                                        </p:tgtEl>
                                        <p:attrNameLst>
                                          <p:attrName>ppt_w</p:attrName>
                                        </p:attrNameLst>
                                      </p:cBhvr>
                                      <p:tavLst>
                                        <p:tav tm="0">
                                          <p:val>
                                            <p:strVal val="ppt_w"/>
                                          </p:val>
                                        </p:tav>
                                        <p:tav tm="100000">
                                          <p:val>
                                            <p:fltVal val="0"/>
                                          </p:val>
                                        </p:tav>
                                      </p:tavLst>
                                    </p:anim>
                                    <p:anim calcmode="lin" valueType="num">
                                      <p:cBhvr>
                                        <p:cTn id="95" dur="500"/>
                                        <p:tgtEl>
                                          <p:spTgt spid="137"/>
                                        </p:tgtEl>
                                        <p:attrNameLst>
                                          <p:attrName>ppt_h</p:attrName>
                                        </p:attrNameLst>
                                      </p:cBhvr>
                                      <p:tavLst>
                                        <p:tav tm="0">
                                          <p:val>
                                            <p:strVal val="ppt_h"/>
                                          </p:val>
                                        </p:tav>
                                        <p:tav tm="100000">
                                          <p:val>
                                            <p:strVal val="ppt_h"/>
                                          </p:val>
                                        </p:tav>
                                      </p:tavLst>
                                    </p:anim>
                                    <p:set>
                                      <p:cBhvr>
                                        <p:cTn id="96" dur="1" fill="hold">
                                          <p:stCondLst>
                                            <p:cond delay="499"/>
                                          </p:stCondLst>
                                        </p:cTn>
                                        <p:tgtEl>
                                          <p:spTgt spid="137"/>
                                        </p:tgtEl>
                                        <p:attrNameLst>
                                          <p:attrName>style.visibility</p:attrName>
                                        </p:attrNameLst>
                                      </p:cBhvr>
                                      <p:to>
                                        <p:strVal val="hidden"/>
                                      </p:to>
                                    </p:set>
                                  </p:childTnLst>
                                </p:cTn>
                              </p:par>
                            </p:childTnLst>
                          </p:cTn>
                        </p:par>
                        <p:par>
                          <p:cTn id="97" fill="hold">
                            <p:stCondLst>
                              <p:cond delay="500"/>
                            </p:stCondLst>
                            <p:childTnLst>
                              <p:par>
                                <p:cTn id="98" presetID="14" presetClass="entr" presetSubtype="10" fill="hold" grpId="0" nodeType="afterEffect">
                                  <p:stCondLst>
                                    <p:cond delay="0"/>
                                  </p:stCondLst>
                                  <p:iterate type="wd">
                                    <p:tmPct val="10000"/>
                                  </p:iterate>
                                  <p:childTnLst>
                                    <p:set>
                                      <p:cBhvr>
                                        <p:cTn id="99" dur="1" fill="hold">
                                          <p:stCondLst>
                                            <p:cond delay="0"/>
                                          </p:stCondLst>
                                        </p:cTn>
                                        <p:tgtEl>
                                          <p:spTgt spid="2"/>
                                        </p:tgtEl>
                                        <p:attrNameLst>
                                          <p:attrName>style.visibility</p:attrName>
                                        </p:attrNameLst>
                                      </p:cBhvr>
                                      <p:to>
                                        <p:strVal val="visible"/>
                                      </p:to>
                                    </p:set>
                                    <p:animEffect transition="in" filter="randombar(horizontal)">
                                      <p:cBhvr>
                                        <p:cTn id="100" dur="500"/>
                                        <p:tgtEl>
                                          <p:spTgt spid="2"/>
                                        </p:tgtEl>
                                      </p:cBhvr>
                                    </p:animEffect>
                                  </p:childTnLst>
                                </p:cTn>
                              </p:par>
                            </p:childTnLst>
                          </p:cTn>
                        </p:par>
                        <p:par>
                          <p:cTn id="101" fill="hold">
                            <p:stCondLst>
                              <p:cond delay="1000"/>
                            </p:stCondLst>
                            <p:childTnLst>
                              <p:par>
                                <p:cTn id="102" presetID="26" presetClass="emph" presetSubtype="0" repeatCount="indefinite" fill="hold" grpId="1" nodeType="afterEffect">
                                  <p:stCondLst>
                                    <p:cond delay="0"/>
                                  </p:stCondLst>
                                  <p:iterate type="wd">
                                    <p:tmPct val="10000"/>
                                  </p:iterate>
                                  <p:childTnLst>
                                    <p:animEffect transition="out" filter="fade">
                                      <p:cBhvr>
                                        <p:cTn id="103" dur="500" tmFilter="0, 0; .2, .5; .8, .5; 1, 0"/>
                                        <p:tgtEl>
                                          <p:spTgt spid="2"/>
                                        </p:tgtEl>
                                      </p:cBhvr>
                                    </p:animEffect>
                                    <p:animScale>
                                      <p:cBhvr>
                                        <p:cTn id="10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6" grpId="0" animBg="1"/>
      <p:bldP spid="126" grpId="1" animBg="1"/>
      <p:bldP spid="136" grpId="0"/>
      <p:bldP spid="136" grpId="1"/>
      <p:bldP spid="137" grpId="0"/>
      <p:bldP spid="137" grpId="1"/>
      <p:bldP spid="134" grpId="0" animBg="1"/>
      <p:bldP spid="135" grpId="0" animBg="1"/>
      <p:bldP spid="138" grpId="0" animBg="1"/>
      <p:bldP spid="139" grpId="0" animBg="1"/>
      <p:bldP spid="140" grpId="0" animBg="1"/>
      <p:bldP spid="2" grpId="0" animBg="1"/>
      <p:bldP spid="2" grpId="1"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055F64A1-2DD6-42F9-B8DE-ABE20F06AD51}"/>
              </a:ext>
            </a:extLst>
          </p:cNvPr>
          <p:cNvGrpSpPr/>
          <p:nvPr/>
        </p:nvGrpSpPr>
        <p:grpSpPr>
          <a:xfrm>
            <a:off x="-353961" y="411534"/>
            <a:ext cx="12248221" cy="6446465"/>
            <a:chOff x="1947503" y="3866451"/>
            <a:chExt cx="3217434" cy="2645522"/>
          </a:xfrm>
        </p:grpSpPr>
        <p:pic>
          <p:nvPicPr>
            <p:cNvPr id="9" name="图片 8">
              <a:extLst>
                <a:ext uri="{FF2B5EF4-FFF2-40B4-BE49-F238E27FC236}">
                  <a16:creationId xmlns:a16="http://schemas.microsoft.com/office/drawing/2014/main" id="{2CAD5F4F-D022-42E5-B89C-F04CCB290745}"/>
                </a:ext>
              </a:extLst>
            </p:cNvPr>
            <p:cNvPicPr>
              <a:picLocks noChangeAspect="1"/>
            </p:cNvPicPr>
            <p:nvPr/>
          </p:nvPicPr>
          <p:blipFill>
            <a:blip r:embed="rId4">
              <a:duotone>
                <a:schemeClr val="accent4">
                  <a:shade val="45000"/>
                  <a:satMod val="135000"/>
                </a:schemeClr>
                <a:prstClr val="white"/>
              </a:duotone>
            </a:blip>
            <a:stretch>
              <a:fillRect/>
            </a:stretch>
          </p:blipFill>
          <p:spPr>
            <a:xfrm>
              <a:off x="1947503" y="3866451"/>
              <a:ext cx="3217434" cy="2645522"/>
            </a:xfrm>
            <a:prstGeom prst="rect">
              <a:avLst/>
            </a:prstGeom>
          </p:spPr>
        </p:pic>
        <p:sp>
          <p:nvSpPr>
            <p:cNvPr id="10" name="文本框 9">
              <a:extLst>
                <a:ext uri="{FF2B5EF4-FFF2-40B4-BE49-F238E27FC236}">
                  <a16:creationId xmlns:a16="http://schemas.microsoft.com/office/drawing/2014/main" id="{41D8CF20-FF0A-4A1D-A3F1-76B6550B5CFA}"/>
                </a:ext>
              </a:extLst>
            </p:cNvPr>
            <p:cNvSpPr txBox="1"/>
            <p:nvPr/>
          </p:nvSpPr>
          <p:spPr>
            <a:xfrm>
              <a:off x="2016850" y="4735016"/>
              <a:ext cx="2886843" cy="106855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a:r>
                <a:rPr lang="vi-VN" sz="3400" b="1" dirty="0">
                  <a:solidFill>
                    <a:srgbClr val="A37D1D"/>
                  </a:solidFill>
                  <a:latin typeface="#9Slide03 BoosterNextFYThin" panose="02000203000000020004" pitchFamily="2" charset="0"/>
                </a:rPr>
                <a:t> Ba đoạn </a:t>
              </a:r>
              <a:r>
                <a:rPr lang="vi-VN" sz="3400" b="1" dirty="0">
                  <a:solidFill>
                    <a:srgbClr val="DBAB35"/>
                  </a:solidFill>
                  <a:latin typeface="#9Slide03 BoosterNextFYThin" panose="02000203000000020004" pitchFamily="2" charset="0"/>
                </a:rPr>
                <a:t>văn</a:t>
              </a:r>
              <a:r>
                <a:rPr lang="vi-VN" sz="3400" b="1" dirty="0">
                  <a:solidFill>
                    <a:srgbClr val="A37D1D"/>
                  </a:solidFill>
                  <a:latin typeface="#9Slide03 BoosterNextFYThin" panose="02000203000000020004" pitchFamily="2" charset="0"/>
                </a:rPr>
                <a:t> này nói về một em bé vừa hiếu thảo </a:t>
              </a:r>
              <a:endParaRPr lang="en-US" sz="3400" b="1" dirty="0">
                <a:solidFill>
                  <a:srgbClr val="A37D1D"/>
                </a:solidFill>
                <a:latin typeface="#9Slide03 BoosterNextFYThin" panose="02000203000000020004" pitchFamily="2" charset="0"/>
              </a:endParaRPr>
            </a:p>
            <a:p>
              <a:pPr algn="ctr"/>
              <a:r>
                <a:rPr lang="en-US" sz="3400" b="1" dirty="0">
                  <a:solidFill>
                    <a:srgbClr val="A37D1D"/>
                  </a:solidFill>
                  <a:latin typeface="#9Slide03 BoosterNextFYThin" panose="02000203000000020004" pitchFamily="2" charset="0"/>
                </a:rPr>
                <a:t>       </a:t>
              </a:r>
              <a:r>
                <a:rPr lang="vi-VN" sz="3400" b="1" dirty="0">
                  <a:solidFill>
                    <a:srgbClr val="A37D1D"/>
                  </a:solidFill>
                  <a:latin typeface="#9Slide03 BoosterNextFYThin" panose="02000203000000020004" pitchFamily="2" charset="0"/>
                </a:rPr>
                <a:t>vừa thật thà, trung thực, </a:t>
              </a:r>
              <a:r>
                <a:rPr lang="en-US" sz="3400" b="1" dirty="0" err="1">
                  <a:solidFill>
                    <a:srgbClr val="A37D1D"/>
                  </a:solidFill>
                  <a:latin typeface="#9Slide03 BoosterNextFYThin" panose="02000203000000020004" pitchFamily="2" charset="0"/>
                </a:rPr>
                <a:t>em</a:t>
              </a:r>
              <a:r>
                <a:rPr lang="en-US" sz="3400" b="1" dirty="0">
                  <a:solidFill>
                    <a:srgbClr val="A37D1D"/>
                  </a:solidFill>
                  <a:latin typeface="#9Slide03 BoosterNextFYThin" panose="02000203000000020004" pitchFamily="2" charset="0"/>
                </a:rPr>
                <a:t> </a:t>
              </a:r>
              <a:r>
                <a:rPr lang="vi-VN" sz="3400" b="1" dirty="0">
                  <a:solidFill>
                    <a:srgbClr val="A37D1D"/>
                  </a:solidFill>
                  <a:latin typeface="#9Slide03 BoosterNextFYThin" panose="02000203000000020004" pitchFamily="2" charset="0"/>
                </a:rPr>
                <a:t>lo thiếu tiền mua </a:t>
              </a:r>
              <a:endParaRPr lang="en-US" sz="3400" b="1" dirty="0">
                <a:solidFill>
                  <a:srgbClr val="A37D1D"/>
                </a:solidFill>
                <a:latin typeface="#9Slide03 BoosterNextFYThin" panose="02000203000000020004" pitchFamily="2" charset="0"/>
              </a:endParaRPr>
            </a:p>
            <a:p>
              <a:pPr algn="ctr"/>
              <a:r>
                <a:rPr lang="en-US" sz="3400" b="1" dirty="0">
                  <a:solidFill>
                    <a:srgbClr val="A37D1D"/>
                  </a:solidFill>
                  <a:latin typeface="#9Slide03 BoosterNextFYThin" panose="02000203000000020004" pitchFamily="2" charset="0"/>
                </a:rPr>
                <a:t>                              </a:t>
              </a:r>
              <a:r>
                <a:rPr lang="vi-VN" sz="3400" b="1" dirty="0">
                  <a:solidFill>
                    <a:srgbClr val="A37D1D"/>
                  </a:solidFill>
                  <a:latin typeface="#9Slide03 BoosterNextFYThin" panose="02000203000000020004" pitchFamily="2" charset="0"/>
                </a:rPr>
                <a:t>thuốc</a:t>
              </a:r>
              <a:r>
                <a:rPr lang="en-US" sz="3400" b="1" dirty="0">
                  <a:solidFill>
                    <a:srgbClr val="A37D1D"/>
                  </a:solidFill>
                  <a:latin typeface="#9Slide03 BoosterNextFYThin" panose="02000203000000020004" pitchFamily="2" charset="0"/>
                </a:rPr>
                <a:t> </a:t>
              </a:r>
              <a:r>
                <a:rPr lang="vi-VN" sz="3400" b="1" dirty="0">
                  <a:solidFill>
                    <a:srgbClr val="A37D1D"/>
                  </a:solidFill>
                  <a:latin typeface="#9Slide03 BoosterNextFYThin" panose="02000203000000020004" pitchFamily="2" charset="0"/>
                </a:rPr>
                <a:t>cho mẹ nhưng thật thà trả lại</a:t>
              </a:r>
              <a:r>
                <a:rPr lang="en-US" sz="3400" b="1" dirty="0">
                  <a:solidFill>
                    <a:srgbClr val="A37D1D"/>
                  </a:solidFill>
                  <a:latin typeface="#9Slide03 BoosterNextFYThin" panose="02000203000000020004" pitchFamily="2" charset="0"/>
                </a:rPr>
                <a:t> </a:t>
              </a:r>
              <a:r>
                <a:rPr lang="en-US" sz="3400" b="1" dirty="0" err="1">
                  <a:solidFill>
                    <a:srgbClr val="A37D1D"/>
                  </a:solidFill>
                  <a:latin typeface="#9Slide03 BoosterNextFYThin" panose="02000203000000020004" pitchFamily="2" charset="0"/>
                  <a:cs typeface="Times New Roman" panose="02020603050405020304" pitchFamily="18" charset="0"/>
                </a:rPr>
                <a:t>đồ</a:t>
              </a:r>
              <a:r>
                <a:rPr lang="en-US" sz="3400" b="1" dirty="0">
                  <a:solidFill>
                    <a:srgbClr val="A37D1D"/>
                  </a:solidFill>
                  <a:latin typeface="#9Slide03 BoosterNextFYThin" panose="02000203000000020004" pitchFamily="2" charset="0"/>
                  <a:cs typeface="Times New Roman" panose="02020603050405020304" pitchFamily="18" charset="0"/>
                </a:rPr>
                <a:t> </a:t>
              </a:r>
            </a:p>
            <a:p>
              <a:pPr algn="ctr"/>
              <a:r>
                <a:rPr lang="vi-VN" sz="3400" b="1" dirty="0">
                  <a:solidFill>
                    <a:srgbClr val="A37D1D"/>
                  </a:solidFill>
                  <a:latin typeface="#9Slide03 BoosterNextFYThin" panose="02000203000000020004" pitchFamily="2" charset="0"/>
                </a:rPr>
                <a:t>của ngườ</a:t>
              </a:r>
              <a:r>
                <a:rPr lang="en-US" sz="3400" b="1" dirty="0" err="1">
                  <a:solidFill>
                    <a:srgbClr val="A37D1D"/>
                  </a:solidFill>
                  <a:latin typeface="#9Slide03 BoosterNextFYThin" panose="02000203000000020004" pitchFamily="2" charset="0"/>
                  <a:cs typeface="Times New Roman" panose="02020603050405020304" pitchFamily="18" charset="0"/>
                </a:rPr>
                <a:t>i</a:t>
              </a:r>
              <a:r>
                <a:rPr lang="en-US" sz="3400" b="1" dirty="0">
                  <a:solidFill>
                    <a:srgbClr val="A37D1D"/>
                  </a:solidFill>
                  <a:latin typeface="#9Slide03 BoosterNextFYThin" panose="02000203000000020004" pitchFamily="2" charset="0"/>
                  <a:cs typeface="Times New Roman" panose="02020603050405020304" pitchFamily="18" charset="0"/>
                </a:rPr>
                <a:t> k</a:t>
              </a:r>
              <a:r>
                <a:rPr lang="vi-VN" sz="3400" b="1" dirty="0">
                  <a:solidFill>
                    <a:srgbClr val="A37D1D"/>
                  </a:solidFill>
                  <a:latin typeface="#9Slide03 BoosterNextFYThin" panose="02000203000000020004" pitchFamily="2" charset="0"/>
                </a:rPr>
                <a:t>hác đánh rơi</a:t>
              </a:r>
              <a:r>
                <a:rPr lang="en-US" sz="3400" b="1" dirty="0">
                  <a:solidFill>
                    <a:srgbClr val="A37D1D"/>
                  </a:solidFill>
                  <a:latin typeface="#9Slide03 BoosterNextFYThin" panose="02000203000000020004" pitchFamily="2" charset="0"/>
                </a:rPr>
                <a:t>.</a:t>
              </a:r>
              <a:endParaRPr lang="zh-CN" altLang="en-US" sz="3400" b="1" dirty="0">
                <a:solidFill>
                  <a:srgbClr val="A37D1D"/>
                </a:solidFill>
                <a:latin typeface="#9Slide03 BoosterNextFYThin" panose="02000203000000020004" pitchFamily="2" charset="0"/>
                <a:ea typeface="inpin heiti" panose="00000500000000000000" pitchFamily="2" charset="-122"/>
                <a:sym typeface="inpin heiti" panose="00000500000000000000" pitchFamily="2" charset="-122"/>
              </a:endParaRPr>
            </a:p>
          </p:txBody>
        </p:sp>
      </p:grpSp>
      <p:grpSp>
        <p:nvGrpSpPr>
          <p:cNvPr id="12" name="组合 11">
            <a:extLst>
              <a:ext uri="{FF2B5EF4-FFF2-40B4-BE49-F238E27FC236}">
                <a16:creationId xmlns:a16="http://schemas.microsoft.com/office/drawing/2014/main" id="{6BFCB1AB-741E-4CE3-8F82-543BC750ED33}"/>
              </a:ext>
            </a:extLst>
          </p:cNvPr>
          <p:cNvGrpSpPr/>
          <p:nvPr/>
        </p:nvGrpSpPr>
        <p:grpSpPr>
          <a:xfrm>
            <a:off x="78303" y="5514539"/>
            <a:ext cx="1053903" cy="1169634"/>
            <a:chOff x="-2033679" y="889419"/>
            <a:chExt cx="463503" cy="619473"/>
          </a:xfrm>
        </p:grpSpPr>
        <p:pic>
          <p:nvPicPr>
            <p:cNvPr id="13" name="Picture 10" descr="E:\丫头\png\小人\卡通类素材\ry.png">
              <a:extLst>
                <a:ext uri="{FF2B5EF4-FFF2-40B4-BE49-F238E27FC236}">
                  <a16:creationId xmlns:a16="http://schemas.microsoft.com/office/drawing/2014/main" id="{FA5C9325-B69C-417B-B6CB-D588A16AB48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a16="http://schemas.microsoft.com/office/drawing/2014/main" id="{3831DC30-D0E9-4944-B824-F9A58D77038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组合 17">
            <a:extLst>
              <a:ext uri="{FF2B5EF4-FFF2-40B4-BE49-F238E27FC236}">
                <a16:creationId xmlns:a16="http://schemas.microsoft.com/office/drawing/2014/main" id="{FD6350E9-EAF8-48AE-9D9F-5F76B5400EA9}"/>
              </a:ext>
            </a:extLst>
          </p:cNvPr>
          <p:cNvGrpSpPr/>
          <p:nvPr/>
        </p:nvGrpSpPr>
        <p:grpSpPr>
          <a:xfrm>
            <a:off x="1114196" y="5555580"/>
            <a:ext cx="1053903" cy="1169634"/>
            <a:chOff x="-2033679" y="889419"/>
            <a:chExt cx="463503" cy="619473"/>
          </a:xfrm>
        </p:grpSpPr>
        <p:pic>
          <p:nvPicPr>
            <p:cNvPr id="19" name="Picture 10" descr="E:\丫头\png\小人\卡通类素材\ry.png">
              <a:extLst>
                <a:ext uri="{FF2B5EF4-FFF2-40B4-BE49-F238E27FC236}">
                  <a16:creationId xmlns:a16="http://schemas.microsoft.com/office/drawing/2014/main" id="{91626E33-AAF0-4EDE-9E98-B76EF77C2C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a:extLst>
                <a:ext uri="{FF2B5EF4-FFF2-40B4-BE49-F238E27FC236}">
                  <a16:creationId xmlns:a16="http://schemas.microsoft.com/office/drawing/2014/main" id="{1BC7E4D7-B131-40BB-9A9B-BC4C737D6AB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组合 20">
            <a:extLst>
              <a:ext uri="{FF2B5EF4-FFF2-40B4-BE49-F238E27FC236}">
                <a16:creationId xmlns:a16="http://schemas.microsoft.com/office/drawing/2014/main" id="{2E2CFD3A-AB98-434F-9156-54C94CA0F82C}"/>
              </a:ext>
            </a:extLst>
          </p:cNvPr>
          <p:cNvGrpSpPr/>
          <p:nvPr/>
        </p:nvGrpSpPr>
        <p:grpSpPr>
          <a:xfrm>
            <a:off x="2255574" y="5523841"/>
            <a:ext cx="1053903" cy="1169634"/>
            <a:chOff x="-2033679" y="889419"/>
            <a:chExt cx="463503" cy="619473"/>
          </a:xfrm>
        </p:grpSpPr>
        <p:pic>
          <p:nvPicPr>
            <p:cNvPr id="22" name="Picture 10" descr="E:\丫头\png\小人\卡通类素材\ry.png">
              <a:extLst>
                <a:ext uri="{FF2B5EF4-FFF2-40B4-BE49-F238E27FC236}">
                  <a16:creationId xmlns:a16="http://schemas.microsoft.com/office/drawing/2014/main" id="{451A05B8-901C-422C-98AC-6CFF9C8AD48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a:extLst>
                <a:ext uri="{FF2B5EF4-FFF2-40B4-BE49-F238E27FC236}">
                  <a16:creationId xmlns:a16="http://schemas.microsoft.com/office/drawing/2014/main" id="{99ECBAB2-6717-4343-807F-CAA4FFA94B3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组合 23">
            <a:extLst>
              <a:ext uri="{FF2B5EF4-FFF2-40B4-BE49-F238E27FC236}">
                <a16:creationId xmlns:a16="http://schemas.microsoft.com/office/drawing/2014/main" id="{522B2312-CC07-43DC-8F91-334224C60528}"/>
              </a:ext>
            </a:extLst>
          </p:cNvPr>
          <p:cNvGrpSpPr/>
          <p:nvPr/>
        </p:nvGrpSpPr>
        <p:grpSpPr>
          <a:xfrm>
            <a:off x="9845847" y="5509915"/>
            <a:ext cx="1053903" cy="1169634"/>
            <a:chOff x="-2033679" y="889419"/>
            <a:chExt cx="463503" cy="619473"/>
          </a:xfrm>
        </p:grpSpPr>
        <p:pic>
          <p:nvPicPr>
            <p:cNvPr id="25" name="Picture 10" descr="E:\丫头\png\小人\卡通类素材\ry.png">
              <a:extLst>
                <a:ext uri="{FF2B5EF4-FFF2-40B4-BE49-F238E27FC236}">
                  <a16:creationId xmlns:a16="http://schemas.microsoft.com/office/drawing/2014/main" id="{A7543793-821A-4EF2-A295-ACD4AAEB7E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a:extLst>
                <a:ext uri="{FF2B5EF4-FFF2-40B4-BE49-F238E27FC236}">
                  <a16:creationId xmlns:a16="http://schemas.microsoft.com/office/drawing/2014/main" id="{8D2236E1-9A3D-4770-B529-590CA6E7771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组合 26">
            <a:extLst>
              <a:ext uri="{FF2B5EF4-FFF2-40B4-BE49-F238E27FC236}">
                <a16:creationId xmlns:a16="http://schemas.microsoft.com/office/drawing/2014/main" id="{07A2C6B4-F2AD-47EE-8014-17E249C8B527}"/>
              </a:ext>
            </a:extLst>
          </p:cNvPr>
          <p:cNvGrpSpPr/>
          <p:nvPr/>
        </p:nvGrpSpPr>
        <p:grpSpPr>
          <a:xfrm>
            <a:off x="10976079" y="5509915"/>
            <a:ext cx="1053903" cy="1169634"/>
            <a:chOff x="-2033679" y="889419"/>
            <a:chExt cx="463503" cy="619473"/>
          </a:xfrm>
        </p:grpSpPr>
        <p:pic>
          <p:nvPicPr>
            <p:cNvPr id="28" name="Picture 10" descr="E:\丫头\png\小人\卡通类素材\ry.png">
              <a:extLst>
                <a:ext uri="{FF2B5EF4-FFF2-40B4-BE49-F238E27FC236}">
                  <a16:creationId xmlns:a16="http://schemas.microsoft.com/office/drawing/2014/main" id="{4AFAEA84-7105-473B-A084-12E193CA9BE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E:\丫头\png\小人\卡通类素材\ry.png">
              <a:extLst>
                <a:ext uri="{FF2B5EF4-FFF2-40B4-BE49-F238E27FC236}">
                  <a16:creationId xmlns:a16="http://schemas.microsoft.com/office/drawing/2014/main" id="{E01DEB40-1F1C-4891-90D2-C7A89410CC8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E:\丫头\png\小人\卡通类素材\yunf.png">
            <a:extLst>
              <a:ext uri="{FF2B5EF4-FFF2-40B4-BE49-F238E27FC236}">
                <a16:creationId xmlns:a16="http://schemas.microsoft.com/office/drawing/2014/main" id="{D3A645F1-E7B9-4E5A-9C1C-FF517EB1B7B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0430" y="999641"/>
            <a:ext cx="1269162" cy="53280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E:\丫头\png\小人\卡通类素材\yunf.png">
            <a:extLst>
              <a:ext uri="{FF2B5EF4-FFF2-40B4-BE49-F238E27FC236}">
                <a16:creationId xmlns:a16="http://schemas.microsoft.com/office/drawing/2014/main" id="{CB9C1B59-BD01-4F4F-AC44-1F7E32E015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931990">
            <a:off x="3852531" y="674321"/>
            <a:ext cx="1269162" cy="532803"/>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31">
            <a:extLst>
              <a:ext uri="{FF2B5EF4-FFF2-40B4-BE49-F238E27FC236}">
                <a16:creationId xmlns:a16="http://schemas.microsoft.com/office/drawing/2014/main" id="{0FAD509B-67C2-4EC2-8020-AA49362D8432}"/>
              </a:ext>
            </a:extLst>
          </p:cNvPr>
          <p:cNvPicPr>
            <a:picLocks noChangeAspect="1"/>
          </p:cNvPicPr>
          <p:nvPr/>
        </p:nvPicPr>
        <p:blipFill>
          <a:blip r:embed="rId8"/>
          <a:stretch>
            <a:fillRect/>
          </a:stretch>
        </p:blipFill>
        <p:spPr>
          <a:xfrm>
            <a:off x="9870310" y="2095437"/>
            <a:ext cx="1534028" cy="1492540"/>
          </a:xfrm>
          <a:prstGeom prst="rect">
            <a:avLst/>
          </a:prstGeom>
        </p:spPr>
      </p:pic>
      <p:pic>
        <p:nvPicPr>
          <p:cNvPr id="33" name="图片 32">
            <a:extLst>
              <a:ext uri="{FF2B5EF4-FFF2-40B4-BE49-F238E27FC236}">
                <a16:creationId xmlns:a16="http://schemas.microsoft.com/office/drawing/2014/main" id="{351705D0-E1F2-4E4F-8EA9-64B09DAA498D}"/>
              </a:ext>
            </a:extLst>
          </p:cNvPr>
          <p:cNvPicPr>
            <a:picLocks noChangeAspect="1"/>
          </p:cNvPicPr>
          <p:nvPr/>
        </p:nvPicPr>
        <p:blipFill>
          <a:blip r:embed="rId8"/>
          <a:stretch>
            <a:fillRect/>
          </a:stretch>
        </p:blipFill>
        <p:spPr>
          <a:xfrm rot="2700000">
            <a:off x="1401085" y="319639"/>
            <a:ext cx="1534028" cy="1492540"/>
          </a:xfrm>
          <a:prstGeom prst="rect">
            <a:avLst/>
          </a:prstGeom>
        </p:spPr>
      </p:pic>
    </p:spTree>
    <p:extLst>
      <p:ext uri="{BB962C8B-B14F-4D97-AF65-F5344CB8AC3E}">
        <p14:creationId xmlns:p14="http://schemas.microsoft.com/office/powerpoint/2010/main" val="1095026163"/>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2" presetClass="entr" presetSubtype="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2750" fill="hold"/>
                                        <p:tgtEl>
                                          <p:spTgt spid="12"/>
                                        </p:tgtEl>
                                        <p:attrNameLst>
                                          <p:attrName>ppt_x</p:attrName>
                                        </p:attrNameLst>
                                      </p:cBhvr>
                                      <p:tavLst>
                                        <p:tav tm="0">
                                          <p:val>
                                            <p:strVal val="1+#ppt_w/2"/>
                                          </p:val>
                                        </p:tav>
                                        <p:tav tm="100000">
                                          <p:val>
                                            <p:strVal val="#ppt_x"/>
                                          </p:val>
                                        </p:tav>
                                      </p:tavLst>
                                    </p:anim>
                                    <p:anim calcmode="lin" valueType="num">
                                      <p:cBhvr additive="base">
                                        <p:cTn id="13" dur="275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2750" fill="hold"/>
                                        <p:tgtEl>
                                          <p:spTgt spid="18"/>
                                        </p:tgtEl>
                                        <p:attrNameLst>
                                          <p:attrName>ppt_x</p:attrName>
                                        </p:attrNameLst>
                                      </p:cBhvr>
                                      <p:tavLst>
                                        <p:tav tm="0">
                                          <p:val>
                                            <p:strVal val="1+#ppt_w/2"/>
                                          </p:val>
                                        </p:tav>
                                        <p:tav tm="100000">
                                          <p:val>
                                            <p:strVal val="#ppt_x"/>
                                          </p:val>
                                        </p:tav>
                                      </p:tavLst>
                                    </p:anim>
                                    <p:anim calcmode="lin" valueType="num">
                                      <p:cBhvr additive="base">
                                        <p:cTn id="17" dur="275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2750" fill="hold"/>
                                        <p:tgtEl>
                                          <p:spTgt spid="21"/>
                                        </p:tgtEl>
                                        <p:attrNameLst>
                                          <p:attrName>ppt_x</p:attrName>
                                        </p:attrNameLst>
                                      </p:cBhvr>
                                      <p:tavLst>
                                        <p:tav tm="0">
                                          <p:val>
                                            <p:strVal val="1+#ppt_w/2"/>
                                          </p:val>
                                        </p:tav>
                                        <p:tav tm="100000">
                                          <p:val>
                                            <p:strVal val="#ppt_x"/>
                                          </p:val>
                                        </p:tav>
                                      </p:tavLst>
                                    </p:anim>
                                    <p:anim calcmode="lin" valueType="num">
                                      <p:cBhvr additive="base">
                                        <p:cTn id="21" dur="2750" fill="hold"/>
                                        <p:tgtEl>
                                          <p:spTgt spid="21"/>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2750" fill="hold"/>
                                        <p:tgtEl>
                                          <p:spTgt spid="24"/>
                                        </p:tgtEl>
                                        <p:attrNameLst>
                                          <p:attrName>ppt_x</p:attrName>
                                        </p:attrNameLst>
                                      </p:cBhvr>
                                      <p:tavLst>
                                        <p:tav tm="0">
                                          <p:val>
                                            <p:strVal val="1+#ppt_w/2"/>
                                          </p:val>
                                        </p:tav>
                                        <p:tav tm="100000">
                                          <p:val>
                                            <p:strVal val="#ppt_x"/>
                                          </p:val>
                                        </p:tav>
                                      </p:tavLst>
                                    </p:anim>
                                    <p:anim calcmode="lin" valueType="num">
                                      <p:cBhvr additive="base">
                                        <p:cTn id="25" dur="275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6"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2750" fill="hold"/>
                                        <p:tgtEl>
                                          <p:spTgt spid="27"/>
                                        </p:tgtEl>
                                        <p:attrNameLst>
                                          <p:attrName>ppt_x</p:attrName>
                                        </p:attrNameLst>
                                      </p:cBhvr>
                                      <p:tavLst>
                                        <p:tav tm="0">
                                          <p:val>
                                            <p:strVal val="1+#ppt_w/2"/>
                                          </p:val>
                                        </p:tav>
                                        <p:tav tm="100000">
                                          <p:val>
                                            <p:strVal val="#ppt_x"/>
                                          </p:val>
                                        </p:tav>
                                      </p:tavLst>
                                    </p:anim>
                                    <p:anim calcmode="lin" valueType="num">
                                      <p:cBhvr additive="base">
                                        <p:cTn id="29" dur="2750" fill="hold"/>
                                        <p:tgtEl>
                                          <p:spTgt spid="27"/>
                                        </p:tgtEl>
                                        <p:attrNameLst>
                                          <p:attrName>ppt_y</p:attrName>
                                        </p:attrNameLst>
                                      </p:cBhvr>
                                      <p:tavLst>
                                        <p:tav tm="0">
                                          <p:val>
                                            <p:strVal val="1+#ppt_h/2"/>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34" dur="1500" fill="hold"/>
                                        <p:tgtEl>
                                          <p:spTgt spid="30"/>
                                        </p:tgtEl>
                                        <p:attrNameLst>
                                          <p:attrName>ppt_x</p:attrName>
                                          <p:attrName>ppt_y</p:attrName>
                                        </p:attrNameLst>
                                      </p:cBhvr>
                                      <p:rCtr x="1059" y="31"/>
                                    </p:animMotion>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39" dur="1500" fill="hold"/>
                                        <p:tgtEl>
                                          <p:spTgt spid="31"/>
                                        </p:tgtEl>
                                        <p:attrNameLst>
                                          <p:attrName>ppt_x</p:attrName>
                                          <p:attrName>ppt_y</p:attrName>
                                        </p:attrNameLst>
                                      </p:cBhvr>
                                      <p:rCtr x="1059" y="31"/>
                                    </p:animMotion>
                                  </p:childTnLst>
                                </p:cTn>
                              </p:par>
                              <p:par>
                                <p:cTn id="40" presetID="31"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1000" fill="hold"/>
                                        <p:tgtEl>
                                          <p:spTgt spid="32"/>
                                        </p:tgtEl>
                                        <p:attrNameLst>
                                          <p:attrName>ppt_w</p:attrName>
                                        </p:attrNameLst>
                                      </p:cBhvr>
                                      <p:tavLst>
                                        <p:tav tm="0">
                                          <p:val>
                                            <p:fltVal val="0"/>
                                          </p:val>
                                        </p:tav>
                                        <p:tav tm="100000">
                                          <p:val>
                                            <p:strVal val="#ppt_w"/>
                                          </p:val>
                                        </p:tav>
                                      </p:tavLst>
                                    </p:anim>
                                    <p:anim calcmode="lin" valueType="num">
                                      <p:cBhvr>
                                        <p:cTn id="43" dur="1000" fill="hold"/>
                                        <p:tgtEl>
                                          <p:spTgt spid="32"/>
                                        </p:tgtEl>
                                        <p:attrNameLst>
                                          <p:attrName>ppt_h</p:attrName>
                                        </p:attrNameLst>
                                      </p:cBhvr>
                                      <p:tavLst>
                                        <p:tav tm="0">
                                          <p:val>
                                            <p:fltVal val="0"/>
                                          </p:val>
                                        </p:tav>
                                        <p:tav tm="100000">
                                          <p:val>
                                            <p:strVal val="#ppt_h"/>
                                          </p:val>
                                        </p:tav>
                                      </p:tavLst>
                                    </p:anim>
                                    <p:anim calcmode="lin" valueType="num">
                                      <p:cBhvr>
                                        <p:cTn id="44" dur="1000" fill="hold"/>
                                        <p:tgtEl>
                                          <p:spTgt spid="32"/>
                                        </p:tgtEl>
                                        <p:attrNameLst>
                                          <p:attrName>style.rotation</p:attrName>
                                        </p:attrNameLst>
                                      </p:cBhvr>
                                      <p:tavLst>
                                        <p:tav tm="0">
                                          <p:val>
                                            <p:fltVal val="90"/>
                                          </p:val>
                                        </p:tav>
                                        <p:tav tm="100000">
                                          <p:val>
                                            <p:fltVal val="0"/>
                                          </p:val>
                                        </p:tav>
                                      </p:tavLst>
                                    </p:anim>
                                    <p:animEffect transition="in" filter="fade">
                                      <p:cBhvr>
                                        <p:cTn id="45" dur="1000"/>
                                        <p:tgtEl>
                                          <p:spTgt spid="32"/>
                                        </p:tgtEl>
                                      </p:cBhvr>
                                    </p:animEffect>
                                  </p:childTnLst>
                                </p:cTn>
                              </p:par>
                              <p:par>
                                <p:cTn id="46" presetID="31"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1000" fill="hold"/>
                                        <p:tgtEl>
                                          <p:spTgt spid="33"/>
                                        </p:tgtEl>
                                        <p:attrNameLst>
                                          <p:attrName>ppt_w</p:attrName>
                                        </p:attrNameLst>
                                      </p:cBhvr>
                                      <p:tavLst>
                                        <p:tav tm="0">
                                          <p:val>
                                            <p:fltVal val="0"/>
                                          </p:val>
                                        </p:tav>
                                        <p:tav tm="100000">
                                          <p:val>
                                            <p:strVal val="#ppt_w"/>
                                          </p:val>
                                        </p:tav>
                                      </p:tavLst>
                                    </p:anim>
                                    <p:anim calcmode="lin" valueType="num">
                                      <p:cBhvr>
                                        <p:cTn id="49" dur="1000" fill="hold"/>
                                        <p:tgtEl>
                                          <p:spTgt spid="33"/>
                                        </p:tgtEl>
                                        <p:attrNameLst>
                                          <p:attrName>ppt_h</p:attrName>
                                        </p:attrNameLst>
                                      </p:cBhvr>
                                      <p:tavLst>
                                        <p:tav tm="0">
                                          <p:val>
                                            <p:fltVal val="0"/>
                                          </p:val>
                                        </p:tav>
                                        <p:tav tm="100000">
                                          <p:val>
                                            <p:strVal val="#ppt_h"/>
                                          </p:val>
                                        </p:tav>
                                      </p:tavLst>
                                    </p:anim>
                                    <p:anim calcmode="lin" valueType="num">
                                      <p:cBhvr>
                                        <p:cTn id="50" dur="1000" fill="hold"/>
                                        <p:tgtEl>
                                          <p:spTgt spid="33"/>
                                        </p:tgtEl>
                                        <p:attrNameLst>
                                          <p:attrName>style.rotation</p:attrName>
                                        </p:attrNameLst>
                                      </p:cBhvr>
                                      <p:tavLst>
                                        <p:tav tm="0">
                                          <p:val>
                                            <p:fltVal val="90"/>
                                          </p:val>
                                        </p:tav>
                                        <p:tav tm="100000">
                                          <p:val>
                                            <p:fltVal val="0"/>
                                          </p:val>
                                        </p:tav>
                                      </p:tavLst>
                                    </p:anim>
                                    <p:animEffect transition="in" filter="fade">
                                      <p:cBhvr>
                                        <p:cTn id="5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1909465-325A-4D51-AD33-BAB615E4B681}"/>
              </a:ext>
            </a:extLst>
          </p:cNvPr>
          <p:cNvGrpSpPr/>
          <p:nvPr/>
        </p:nvGrpSpPr>
        <p:grpSpPr>
          <a:xfrm>
            <a:off x="4352039" y="114300"/>
            <a:ext cx="3830425" cy="1633194"/>
            <a:chOff x="4352039" y="685800"/>
            <a:chExt cx="3830425" cy="1633194"/>
          </a:xfrm>
        </p:grpSpPr>
        <p:sp>
          <p:nvSpPr>
            <p:cNvPr id="5" name="Cloud 4">
              <a:extLst>
                <a:ext uri="{FF2B5EF4-FFF2-40B4-BE49-F238E27FC236}">
                  <a16:creationId xmlns:a16="http://schemas.microsoft.com/office/drawing/2014/main" id="{54BCAE9F-33AD-40CC-AC7B-6D89A46F3799}"/>
                </a:ext>
              </a:extLst>
            </p:cNvPr>
            <p:cNvSpPr/>
            <p:nvPr/>
          </p:nvSpPr>
          <p:spPr>
            <a:xfrm>
              <a:off x="4352039" y="685800"/>
              <a:ext cx="3830425" cy="1633194"/>
            </a:xfrm>
            <a:prstGeom prst="cloud">
              <a:avLst/>
            </a:prstGeom>
            <a:noFill/>
            <a:ln w="28575">
              <a:solidFill>
                <a:srgbClr val="0DA8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extLst>
                <a:ext uri="{FF2B5EF4-FFF2-40B4-BE49-F238E27FC236}">
                  <a16:creationId xmlns:a16="http://schemas.microsoft.com/office/drawing/2014/main" id="{B810F18A-E5AE-43AF-94CC-765009A8F6AC}"/>
                </a:ext>
              </a:extLst>
            </p:cNvPr>
            <p:cNvSpPr/>
            <p:nvPr/>
          </p:nvSpPr>
          <p:spPr>
            <a:xfrm>
              <a:off x="4541361" y="884548"/>
              <a:ext cx="3451782" cy="1235697"/>
            </a:xfrm>
            <a:prstGeom prst="cloud">
              <a:avLst/>
            </a:prstGeom>
            <a:solidFill>
              <a:schemeClr val="bg1"/>
            </a:solidFill>
            <a:ln w="28575">
              <a:solidFill>
                <a:srgbClr val="0DA88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7E0247"/>
                  </a:solidFill>
                  <a:latin typeface="#9Slide03 BoosterNextFYBlack" panose="02000A03000000020004" pitchFamily="2" charset="0"/>
                </a:rPr>
                <a:t>Gợi</a:t>
              </a:r>
              <a:r>
                <a:rPr lang="en-US" sz="4400" dirty="0">
                  <a:solidFill>
                    <a:srgbClr val="7E0247"/>
                  </a:solidFill>
                  <a:latin typeface="#9Slide03 BoosterNextFYBlack" panose="02000A03000000020004" pitchFamily="2" charset="0"/>
                </a:rPr>
                <a:t> ý</a:t>
              </a:r>
            </a:p>
          </p:txBody>
        </p:sp>
      </p:grpSp>
      <p:sp>
        <p:nvSpPr>
          <p:cNvPr id="8" name="Rectangle: Rounded Corners 7">
            <a:extLst>
              <a:ext uri="{FF2B5EF4-FFF2-40B4-BE49-F238E27FC236}">
                <a16:creationId xmlns:a16="http://schemas.microsoft.com/office/drawing/2014/main" id="{0DABE919-E2E0-42B9-A46E-ABFD6C64B088}"/>
              </a:ext>
            </a:extLst>
          </p:cNvPr>
          <p:cNvSpPr/>
          <p:nvPr/>
        </p:nvSpPr>
        <p:spPr>
          <a:xfrm>
            <a:off x="2573513" y="2079788"/>
            <a:ext cx="3079554" cy="716437"/>
          </a:xfrm>
          <a:prstGeom prst="roundRect">
            <a:avLst/>
          </a:prstGeom>
          <a:solidFill>
            <a:schemeClr val="bg1"/>
          </a:solidFill>
          <a:ln w="28575">
            <a:solidFill>
              <a:srgbClr val="3E63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7E0247"/>
                </a:solidFill>
                <a:latin typeface="#9Slide03 Cabin" panose="00000500000000000000" pitchFamily="2" charset="0"/>
              </a:rPr>
              <a:t>Đoạn</a:t>
            </a:r>
            <a:r>
              <a:rPr lang="en-US" sz="2400" dirty="0">
                <a:solidFill>
                  <a:srgbClr val="7E0247"/>
                </a:solidFill>
                <a:latin typeface="#9Slide03 Cabin" panose="00000500000000000000" pitchFamily="2" charset="0"/>
              </a:rPr>
              <a:t> 1 </a:t>
            </a:r>
            <a:r>
              <a:rPr lang="en-US" sz="2400" dirty="0" err="1">
                <a:solidFill>
                  <a:srgbClr val="7E0247"/>
                </a:solidFill>
                <a:latin typeface="#9Slide03 Cabin" panose="00000500000000000000" pitchFamily="2" charset="0"/>
              </a:rPr>
              <a:t>kể</a:t>
            </a:r>
            <a:r>
              <a:rPr lang="en-US" sz="2400" dirty="0">
                <a:solidFill>
                  <a:srgbClr val="7E0247"/>
                </a:solidFill>
                <a:latin typeface="#9Slide03 Cabin" panose="00000500000000000000" pitchFamily="2" charset="0"/>
              </a:rPr>
              <a:t> </a:t>
            </a:r>
            <a:r>
              <a:rPr lang="en-US" sz="2400" dirty="0" err="1">
                <a:solidFill>
                  <a:srgbClr val="7E0247"/>
                </a:solidFill>
                <a:latin typeface="#9Slide03 Cabin" panose="00000500000000000000" pitchFamily="2" charset="0"/>
              </a:rPr>
              <a:t>sự</a:t>
            </a:r>
            <a:r>
              <a:rPr lang="en-US" sz="2400" dirty="0">
                <a:solidFill>
                  <a:srgbClr val="7E0247"/>
                </a:solidFill>
                <a:latin typeface="#9Slide03 Cabin" panose="00000500000000000000" pitchFamily="2" charset="0"/>
              </a:rPr>
              <a:t> </a:t>
            </a:r>
            <a:r>
              <a:rPr lang="en-US" sz="2400" dirty="0" err="1">
                <a:solidFill>
                  <a:srgbClr val="7E0247"/>
                </a:solidFill>
                <a:latin typeface="#9Slide03 Cabin" panose="00000500000000000000" pitchFamily="2" charset="0"/>
              </a:rPr>
              <a:t>việc</a:t>
            </a:r>
            <a:r>
              <a:rPr lang="en-US" sz="2400" dirty="0">
                <a:solidFill>
                  <a:srgbClr val="7E0247"/>
                </a:solidFill>
                <a:latin typeface="#9Slide03 Cabin" panose="00000500000000000000" pitchFamily="2" charset="0"/>
              </a:rPr>
              <a:t> </a:t>
            </a:r>
            <a:r>
              <a:rPr lang="en-US" sz="2400" dirty="0" err="1">
                <a:solidFill>
                  <a:srgbClr val="7E0247"/>
                </a:solidFill>
                <a:latin typeface="#9Slide03 Cabin" panose="00000500000000000000" pitchFamily="2" charset="0"/>
              </a:rPr>
              <a:t>gì</a:t>
            </a:r>
            <a:r>
              <a:rPr lang="en-US" sz="2400" dirty="0">
                <a:solidFill>
                  <a:srgbClr val="7E0247"/>
                </a:solidFill>
                <a:latin typeface="#9Slide03 Cabin" panose="00000500000000000000" pitchFamily="2" charset="0"/>
              </a:rPr>
              <a:t>?</a:t>
            </a:r>
          </a:p>
        </p:txBody>
      </p:sp>
      <p:sp>
        <p:nvSpPr>
          <p:cNvPr id="9" name="Rectangle: Rounded Corners 8">
            <a:extLst>
              <a:ext uri="{FF2B5EF4-FFF2-40B4-BE49-F238E27FC236}">
                <a16:creationId xmlns:a16="http://schemas.microsoft.com/office/drawing/2014/main" id="{8AF0FE51-8D5E-4759-8C8C-C35067CBED5B}"/>
              </a:ext>
            </a:extLst>
          </p:cNvPr>
          <p:cNvSpPr/>
          <p:nvPr/>
        </p:nvSpPr>
        <p:spPr>
          <a:xfrm>
            <a:off x="2546547" y="3484383"/>
            <a:ext cx="3079554" cy="716437"/>
          </a:xfrm>
          <a:prstGeom prst="roundRect">
            <a:avLst/>
          </a:prstGeom>
          <a:solidFill>
            <a:schemeClr val="bg1"/>
          </a:solidFill>
          <a:ln w="28575">
            <a:solidFill>
              <a:srgbClr val="3E63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7E0247"/>
                </a:solidFill>
                <a:latin typeface="#9Slide03 Cabin" panose="00000500000000000000" pitchFamily="2" charset="0"/>
              </a:rPr>
              <a:t>Đoạn</a:t>
            </a:r>
            <a:r>
              <a:rPr lang="en-US" sz="2400" dirty="0">
                <a:solidFill>
                  <a:srgbClr val="7E0247"/>
                </a:solidFill>
                <a:latin typeface="#9Slide03 Cabin" panose="00000500000000000000" pitchFamily="2" charset="0"/>
              </a:rPr>
              <a:t> 2 </a:t>
            </a:r>
            <a:r>
              <a:rPr lang="en-US" sz="2400" dirty="0" err="1">
                <a:solidFill>
                  <a:srgbClr val="7E0247"/>
                </a:solidFill>
                <a:latin typeface="#9Slide03 Cabin" panose="00000500000000000000" pitchFamily="2" charset="0"/>
              </a:rPr>
              <a:t>kể</a:t>
            </a:r>
            <a:r>
              <a:rPr lang="en-US" sz="2400" dirty="0">
                <a:solidFill>
                  <a:srgbClr val="7E0247"/>
                </a:solidFill>
                <a:latin typeface="#9Slide03 Cabin" panose="00000500000000000000" pitchFamily="2" charset="0"/>
              </a:rPr>
              <a:t> </a:t>
            </a:r>
            <a:r>
              <a:rPr lang="en-US" sz="2400" dirty="0" err="1">
                <a:solidFill>
                  <a:srgbClr val="7E0247"/>
                </a:solidFill>
                <a:latin typeface="#9Slide03 Cabin" panose="00000500000000000000" pitchFamily="2" charset="0"/>
              </a:rPr>
              <a:t>sự</a:t>
            </a:r>
            <a:r>
              <a:rPr lang="en-US" sz="2400" dirty="0">
                <a:solidFill>
                  <a:srgbClr val="7E0247"/>
                </a:solidFill>
                <a:latin typeface="#9Slide03 Cabin" panose="00000500000000000000" pitchFamily="2" charset="0"/>
              </a:rPr>
              <a:t> </a:t>
            </a:r>
            <a:r>
              <a:rPr lang="en-US" sz="2400" dirty="0" err="1">
                <a:solidFill>
                  <a:srgbClr val="7E0247"/>
                </a:solidFill>
                <a:latin typeface="#9Slide03 Cabin" panose="00000500000000000000" pitchFamily="2" charset="0"/>
              </a:rPr>
              <a:t>việc</a:t>
            </a:r>
            <a:r>
              <a:rPr lang="en-US" sz="2400" dirty="0">
                <a:solidFill>
                  <a:srgbClr val="7E0247"/>
                </a:solidFill>
                <a:latin typeface="#9Slide03 Cabin" panose="00000500000000000000" pitchFamily="2" charset="0"/>
              </a:rPr>
              <a:t> </a:t>
            </a:r>
            <a:r>
              <a:rPr lang="en-US" sz="2400" dirty="0" err="1">
                <a:solidFill>
                  <a:srgbClr val="7E0247"/>
                </a:solidFill>
                <a:latin typeface="#9Slide03 Cabin" panose="00000500000000000000" pitchFamily="2" charset="0"/>
              </a:rPr>
              <a:t>gì</a:t>
            </a:r>
            <a:r>
              <a:rPr lang="en-US" sz="2400" dirty="0">
                <a:solidFill>
                  <a:srgbClr val="7E0247"/>
                </a:solidFill>
                <a:latin typeface="#9Slide03 Cabin" panose="00000500000000000000" pitchFamily="2" charset="0"/>
              </a:rPr>
              <a:t>?</a:t>
            </a:r>
          </a:p>
        </p:txBody>
      </p:sp>
      <p:sp>
        <p:nvSpPr>
          <p:cNvPr id="10" name="Rectangle: Rounded Corners 9">
            <a:extLst>
              <a:ext uri="{FF2B5EF4-FFF2-40B4-BE49-F238E27FC236}">
                <a16:creationId xmlns:a16="http://schemas.microsoft.com/office/drawing/2014/main" id="{0E79D4AC-0162-4CA7-847D-5534922D98FD}"/>
              </a:ext>
            </a:extLst>
          </p:cNvPr>
          <p:cNvSpPr/>
          <p:nvPr/>
        </p:nvSpPr>
        <p:spPr>
          <a:xfrm>
            <a:off x="2546547" y="4950381"/>
            <a:ext cx="3079554" cy="716437"/>
          </a:xfrm>
          <a:prstGeom prst="roundRect">
            <a:avLst/>
          </a:prstGeom>
          <a:solidFill>
            <a:schemeClr val="bg1"/>
          </a:solidFill>
          <a:ln w="28575">
            <a:solidFill>
              <a:srgbClr val="3E63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7E0247"/>
                </a:solidFill>
                <a:latin typeface="#9Slide03 Cabin" panose="00000500000000000000" pitchFamily="2" charset="0"/>
              </a:rPr>
              <a:t>Đoạn</a:t>
            </a:r>
            <a:r>
              <a:rPr lang="en-US" sz="2400" dirty="0">
                <a:solidFill>
                  <a:srgbClr val="7E0247"/>
                </a:solidFill>
                <a:latin typeface="#9Slide03 Cabin" panose="00000500000000000000" pitchFamily="2" charset="0"/>
              </a:rPr>
              <a:t> 3 </a:t>
            </a:r>
            <a:r>
              <a:rPr lang="en-US" sz="2400" dirty="0" err="1">
                <a:solidFill>
                  <a:srgbClr val="7E0247"/>
                </a:solidFill>
                <a:latin typeface="#9Slide03 Cabin" panose="00000500000000000000" pitchFamily="2" charset="0"/>
              </a:rPr>
              <a:t>kể</a:t>
            </a:r>
            <a:r>
              <a:rPr lang="en-US" sz="2400" dirty="0">
                <a:solidFill>
                  <a:srgbClr val="7E0247"/>
                </a:solidFill>
                <a:latin typeface="#9Slide03 Cabin" panose="00000500000000000000" pitchFamily="2" charset="0"/>
              </a:rPr>
              <a:t> </a:t>
            </a:r>
            <a:r>
              <a:rPr lang="en-US" sz="2400" dirty="0" err="1">
                <a:solidFill>
                  <a:srgbClr val="7E0247"/>
                </a:solidFill>
                <a:latin typeface="#9Slide03 Cabin" panose="00000500000000000000" pitchFamily="2" charset="0"/>
              </a:rPr>
              <a:t>sự</a:t>
            </a:r>
            <a:r>
              <a:rPr lang="en-US" sz="2400" dirty="0">
                <a:solidFill>
                  <a:srgbClr val="7E0247"/>
                </a:solidFill>
                <a:latin typeface="#9Slide03 Cabin" panose="00000500000000000000" pitchFamily="2" charset="0"/>
              </a:rPr>
              <a:t> </a:t>
            </a:r>
            <a:r>
              <a:rPr lang="en-US" sz="2400" dirty="0" err="1">
                <a:solidFill>
                  <a:srgbClr val="7E0247"/>
                </a:solidFill>
                <a:latin typeface="#9Slide03 Cabin" panose="00000500000000000000" pitchFamily="2" charset="0"/>
              </a:rPr>
              <a:t>việc</a:t>
            </a:r>
            <a:r>
              <a:rPr lang="en-US" sz="2400" dirty="0">
                <a:solidFill>
                  <a:srgbClr val="7E0247"/>
                </a:solidFill>
                <a:latin typeface="#9Slide03 Cabin" panose="00000500000000000000" pitchFamily="2" charset="0"/>
              </a:rPr>
              <a:t> </a:t>
            </a:r>
            <a:r>
              <a:rPr lang="en-US" sz="2400" dirty="0" err="1">
                <a:solidFill>
                  <a:srgbClr val="7E0247"/>
                </a:solidFill>
                <a:latin typeface="#9Slide03 Cabin" panose="00000500000000000000" pitchFamily="2" charset="0"/>
              </a:rPr>
              <a:t>gì</a:t>
            </a:r>
            <a:r>
              <a:rPr lang="en-US" sz="2400" dirty="0">
                <a:solidFill>
                  <a:srgbClr val="7E0247"/>
                </a:solidFill>
                <a:latin typeface="#9Slide03 Cabin" panose="00000500000000000000" pitchFamily="2" charset="0"/>
              </a:rPr>
              <a:t>?</a:t>
            </a:r>
          </a:p>
        </p:txBody>
      </p:sp>
      <p:sp>
        <p:nvSpPr>
          <p:cNvPr id="11" name="Arrow: Pentagon 10">
            <a:extLst>
              <a:ext uri="{FF2B5EF4-FFF2-40B4-BE49-F238E27FC236}">
                <a16:creationId xmlns:a16="http://schemas.microsoft.com/office/drawing/2014/main" id="{1366269C-9241-482C-AB35-E5E0A2E9AD0E}"/>
              </a:ext>
            </a:extLst>
          </p:cNvPr>
          <p:cNvSpPr/>
          <p:nvPr/>
        </p:nvSpPr>
        <p:spPr>
          <a:xfrm flipH="1">
            <a:off x="5653067" y="1991149"/>
            <a:ext cx="4621233" cy="893715"/>
          </a:xfrm>
          <a:prstGeom prst="homePlate">
            <a:avLst/>
          </a:prstGeom>
          <a:solidFill>
            <a:srgbClr val="F198BE"/>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461963" algn="l"/>
              </a:tabLst>
            </a:pPr>
            <a:r>
              <a:rPr lang="en-US" sz="2400" dirty="0">
                <a:solidFill>
                  <a:schemeClr val="accent6">
                    <a:lumMod val="50000"/>
                  </a:schemeClr>
                </a:solidFill>
                <a:latin typeface="#9Slide03 Cabin" panose="00000500000000000000" pitchFamily="2" charset="0"/>
              </a:rPr>
              <a:t>	Hai </a:t>
            </a:r>
            <a:r>
              <a:rPr lang="en-US" sz="2400" dirty="0" err="1">
                <a:solidFill>
                  <a:schemeClr val="accent6">
                    <a:lumMod val="50000"/>
                  </a:schemeClr>
                </a:solidFill>
                <a:latin typeface="#9Slide03 Cabin" panose="00000500000000000000" pitchFamily="2" charset="0"/>
              </a:rPr>
              <a:t>mẹ</a:t>
            </a:r>
            <a:r>
              <a:rPr lang="en-US" sz="2400" dirty="0">
                <a:solidFill>
                  <a:schemeClr val="accent6">
                    <a:lumMod val="50000"/>
                  </a:schemeClr>
                </a:solidFill>
                <a:latin typeface="#9Slide03 Cabin" panose="00000500000000000000" pitchFamily="2" charset="0"/>
              </a:rPr>
              <a:t> con </a:t>
            </a:r>
            <a:r>
              <a:rPr lang="en-US" sz="2400" dirty="0" err="1">
                <a:solidFill>
                  <a:schemeClr val="accent6">
                    <a:lumMod val="50000"/>
                  </a:schemeClr>
                </a:solidFill>
                <a:latin typeface="#9Slide03 Cabin" panose="00000500000000000000" pitchFamily="2" charset="0"/>
              </a:rPr>
              <a:t>nhà</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nghèo</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phải</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làm</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lụng</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vất</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vả</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quanh</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năm</a:t>
            </a:r>
            <a:r>
              <a:rPr lang="en-US" sz="2400" dirty="0">
                <a:solidFill>
                  <a:schemeClr val="accent6">
                    <a:lumMod val="50000"/>
                  </a:schemeClr>
                </a:solidFill>
                <a:latin typeface="#9Slide03 Cabin" panose="00000500000000000000" pitchFamily="2" charset="0"/>
              </a:rPr>
              <a:t>. </a:t>
            </a:r>
          </a:p>
        </p:txBody>
      </p:sp>
      <p:sp>
        <p:nvSpPr>
          <p:cNvPr id="12" name="Arrow: Pentagon 11">
            <a:extLst>
              <a:ext uri="{FF2B5EF4-FFF2-40B4-BE49-F238E27FC236}">
                <a16:creationId xmlns:a16="http://schemas.microsoft.com/office/drawing/2014/main" id="{A2D814BE-CD25-4EBB-88C2-C90D3F8E46D7}"/>
              </a:ext>
            </a:extLst>
          </p:cNvPr>
          <p:cNvSpPr/>
          <p:nvPr/>
        </p:nvSpPr>
        <p:spPr>
          <a:xfrm flipH="1">
            <a:off x="5626101" y="3395744"/>
            <a:ext cx="4628567" cy="893714"/>
          </a:xfrm>
          <a:prstGeom prst="homePlate">
            <a:avLst/>
          </a:prstGeom>
          <a:solidFill>
            <a:srgbClr val="7BCCEF"/>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461963" algn="l"/>
              </a:tabLst>
            </a:pP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Mẹ</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cô</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bé</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ốm</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nặng</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cô</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bé</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phải</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đi</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tìm</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thầy</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thuốc</a:t>
            </a:r>
            <a:r>
              <a:rPr lang="en-US" sz="2400" dirty="0">
                <a:solidFill>
                  <a:schemeClr val="accent6">
                    <a:lumMod val="50000"/>
                  </a:schemeClr>
                </a:solidFill>
                <a:latin typeface="#9Slide03 Cabin" panose="00000500000000000000" pitchFamily="2" charset="0"/>
              </a:rPr>
              <a:t>. </a:t>
            </a:r>
          </a:p>
        </p:txBody>
      </p:sp>
      <p:sp>
        <p:nvSpPr>
          <p:cNvPr id="13" name="Arrow: Pentagon 12">
            <a:extLst>
              <a:ext uri="{FF2B5EF4-FFF2-40B4-BE49-F238E27FC236}">
                <a16:creationId xmlns:a16="http://schemas.microsoft.com/office/drawing/2014/main" id="{92122E6D-7B12-419A-BF5B-2751A07976D3}"/>
              </a:ext>
            </a:extLst>
          </p:cNvPr>
          <p:cNvSpPr/>
          <p:nvPr/>
        </p:nvSpPr>
        <p:spPr>
          <a:xfrm flipH="1">
            <a:off x="5626101" y="4866851"/>
            <a:ext cx="4621234" cy="893714"/>
          </a:xfrm>
          <a:prstGeom prst="homePlate">
            <a:avLst/>
          </a:prstGeom>
          <a:solidFill>
            <a:srgbClr val="C472AB"/>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461963" algn="l"/>
              </a:tabLst>
            </a:pP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Cô</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bé</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trả</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lại</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người</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đánh</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rơi</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túi</a:t>
            </a:r>
            <a:r>
              <a:rPr lang="en-US" sz="2400" dirty="0">
                <a:solidFill>
                  <a:schemeClr val="accent6">
                    <a:lumMod val="50000"/>
                  </a:schemeClr>
                </a:solidFill>
                <a:latin typeface="#9Slide03 Cabin" panose="00000500000000000000" pitchFamily="2" charset="0"/>
              </a:rPr>
              <a:t> </a:t>
            </a:r>
            <a:r>
              <a:rPr lang="en-US" sz="2400" dirty="0" err="1">
                <a:solidFill>
                  <a:schemeClr val="accent6">
                    <a:lumMod val="50000"/>
                  </a:schemeClr>
                </a:solidFill>
                <a:latin typeface="#9Slide03 Cabin" panose="00000500000000000000" pitchFamily="2" charset="0"/>
              </a:rPr>
              <a:t>tiền</a:t>
            </a:r>
            <a:r>
              <a:rPr lang="en-US" sz="2400" dirty="0">
                <a:solidFill>
                  <a:schemeClr val="accent6">
                    <a:lumMod val="50000"/>
                  </a:schemeClr>
                </a:solidFill>
                <a:latin typeface="#9Slide03 Cabin" panose="00000500000000000000" pitchFamily="2" charset="0"/>
              </a:rPr>
              <a:t>. </a:t>
            </a:r>
          </a:p>
        </p:txBody>
      </p:sp>
    </p:spTree>
    <p:extLst>
      <p:ext uri="{BB962C8B-B14F-4D97-AF65-F5344CB8AC3E}">
        <p14:creationId xmlns:p14="http://schemas.microsoft.com/office/powerpoint/2010/main" val="1699651949"/>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7" name="Flowchart: Delay 106"/>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Delay 109"/>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图片 105">
            <a:extLst>
              <a:ext uri="{FF2B5EF4-FFF2-40B4-BE49-F238E27FC236}">
                <a16:creationId xmlns:a16="http://schemas.microsoft.com/office/drawing/2014/main" id="{EB8D6BF8-5CE8-4705-9E9F-378995E058EC}"/>
              </a:ext>
            </a:extLst>
          </p:cNvPr>
          <p:cNvPicPr>
            <a:picLocks noChangeAspect="1"/>
          </p:cNvPicPr>
          <p:nvPr/>
        </p:nvPicPr>
        <p:blipFill>
          <a:blip r:embed="rId4"/>
          <a:stretch>
            <a:fillRect/>
          </a:stretch>
        </p:blipFill>
        <p:spPr>
          <a:xfrm rot="4100832">
            <a:off x="-165202" y="711425"/>
            <a:ext cx="1534028" cy="149254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63" y="-173259"/>
            <a:ext cx="10958262" cy="5352251"/>
          </a:xfrm>
          <a:prstGeom prst="rect">
            <a:avLst/>
          </a:prstGeom>
        </p:spPr>
      </p:pic>
      <p:grpSp>
        <p:nvGrpSpPr>
          <p:cNvPr id="111" name="组合 221">
            <a:extLst>
              <a:ext uri="{FF2B5EF4-FFF2-40B4-BE49-F238E27FC236}">
                <a16:creationId xmlns:a16="http://schemas.microsoft.com/office/drawing/2014/main" id="{E9EE46CE-1C68-4B6E-AFCC-AD0934B94683}"/>
              </a:ext>
            </a:extLst>
          </p:cNvPr>
          <p:cNvGrpSpPr/>
          <p:nvPr/>
        </p:nvGrpSpPr>
        <p:grpSpPr>
          <a:xfrm>
            <a:off x="10139966" y="5020174"/>
            <a:ext cx="1224969" cy="1359485"/>
            <a:chOff x="-2033679" y="889419"/>
            <a:chExt cx="463503" cy="619473"/>
          </a:xfrm>
        </p:grpSpPr>
        <p:pic>
          <p:nvPicPr>
            <p:cNvPr id="112"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文本框 104">
            <a:extLst>
              <a:ext uri="{FF2B5EF4-FFF2-40B4-BE49-F238E27FC236}">
                <a16:creationId xmlns:a16="http://schemas.microsoft.com/office/drawing/2014/main" id="{9D0B3987-2AA4-4694-A8F1-959A24111A92}"/>
              </a:ext>
            </a:extLst>
          </p:cNvPr>
          <p:cNvSpPr txBox="1"/>
          <p:nvPr/>
        </p:nvSpPr>
        <p:spPr>
          <a:xfrm>
            <a:off x="2292542" y="1409093"/>
            <a:ext cx="7529665" cy="1754326"/>
          </a:xfrm>
          <a:prstGeom prst="rect">
            <a:avLst/>
          </a:prstGeom>
          <a:noFill/>
        </p:spPr>
        <p:txBody>
          <a:bodyPr wrap="square" rtlCol="0">
            <a:spAutoFit/>
          </a:bodyPr>
          <a:lstStyle/>
          <a:p>
            <a:pPr algn="l"/>
            <a:r>
              <a:rPr lang="en-US" altLang="zh-CN" sz="5400" b="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viết phần còn thiếu để hoàn chỉnh đoạn 3.</a:t>
            </a:r>
            <a:endParaRPr lang="zh-CN" altLang="en-US" sz="54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117" name="组合 1">
            <a:extLst>
              <a:ext uri="{FF2B5EF4-FFF2-40B4-BE49-F238E27FC236}">
                <a16:creationId xmlns:a16="http://schemas.microsoft.com/office/drawing/2014/main" id="{74411A68-E2D8-4056-A8BC-17DFF6C3C0FA}"/>
              </a:ext>
            </a:extLst>
          </p:cNvPr>
          <p:cNvGrpSpPr/>
          <p:nvPr/>
        </p:nvGrpSpPr>
        <p:grpSpPr>
          <a:xfrm>
            <a:off x="581157" y="2888659"/>
            <a:ext cx="2689006" cy="3566668"/>
            <a:chOff x="6900864" y="3316288"/>
            <a:chExt cx="449263" cy="600075"/>
          </a:xfrm>
        </p:grpSpPr>
        <p:sp>
          <p:nvSpPr>
            <p:cNvPr id="118" name="Freeform 890">
              <a:extLst>
                <a:ext uri="{FF2B5EF4-FFF2-40B4-BE49-F238E27FC236}">
                  <a16:creationId xmlns:a16="http://schemas.microsoft.com/office/drawing/2014/main" id="{FD6AD8CE-2E16-47BB-BF74-C283EE9B54A0}"/>
                </a:ext>
              </a:extLst>
            </p:cNvPr>
            <p:cNvSpPr>
              <a:spLocks/>
            </p:cNvSpPr>
            <p:nvPr/>
          </p:nvSpPr>
          <p:spPr bwMode="auto">
            <a:xfrm>
              <a:off x="7269164" y="3363913"/>
              <a:ext cx="80963" cy="77788"/>
            </a:xfrm>
            <a:custGeom>
              <a:avLst/>
              <a:gdLst>
                <a:gd name="T0" fmla="*/ 49 w 53"/>
                <a:gd name="T1" fmla="*/ 23 h 51"/>
                <a:gd name="T2" fmla="*/ 47 w 53"/>
                <a:gd name="T3" fmla="*/ 19 h 51"/>
                <a:gd name="T4" fmla="*/ 40 w 53"/>
                <a:gd name="T5" fmla="*/ 21 h 51"/>
                <a:gd name="T6" fmla="*/ 35 w 53"/>
                <a:gd name="T7" fmla="*/ 19 h 51"/>
                <a:gd name="T8" fmla="*/ 38 w 53"/>
                <a:gd name="T9" fmla="*/ 16 h 51"/>
                <a:gd name="T10" fmla="*/ 41 w 53"/>
                <a:gd name="T11" fmla="*/ 12 h 51"/>
                <a:gd name="T12" fmla="*/ 46 w 53"/>
                <a:gd name="T13" fmla="*/ 6 h 51"/>
                <a:gd name="T14" fmla="*/ 38 w 53"/>
                <a:gd name="T15" fmla="*/ 5 h 51"/>
                <a:gd name="T16" fmla="*/ 34 w 53"/>
                <a:gd name="T17" fmla="*/ 5 h 51"/>
                <a:gd name="T18" fmla="*/ 31 w 53"/>
                <a:gd name="T19" fmla="*/ 12 h 51"/>
                <a:gd name="T20" fmla="*/ 27 w 53"/>
                <a:gd name="T21" fmla="*/ 22 h 51"/>
                <a:gd name="T22" fmla="*/ 25 w 53"/>
                <a:gd name="T23" fmla="*/ 14 h 51"/>
                <a:gd name="T24" fmla="*/ 23 w 53"/>
                <a:gd name="T25" fmla="*/ 10 h 51"/>
                <a:gd name="T26" fmla="*/ 21 w 53"/>
                <a:gd name="T27" fmla="*/ 5 h 51"/>
                <a:gd name="T28" fmla="*/ 16 w 53"/>
                <a:gd name="T29" fmla="*/ 5 h 51"/>
                <a:gd name="T30" fmla="*/ 14 w 53"/>
                <a:gd name="T31" fmla="*/ 9 h 51"/>
                <a:gd name="T32" fmla="*/ 17 w 53"/>
                <a:gd name="T33" fmla="*/ 14 h 51"/>
                <a:gd name="T34" fmla="*/ 24 w 53"/>
                <a:gd name="T35" fmla="*/ 24 h 51"/>
                <a:gd name="T36" fmla="*/ 16 w 53"/>
                <a:gd name="T37" fmla="*/ 23 h 51"/>
                <a:gd name="T38" fmla="*/ 12 w 53"/>
                <a:gd name="T39" fmla="*/ 22 h 51"/>
                <a:gd name="T40" fmla="*/ 6 w 53"/>
                <a:gd name="T41" fmla="*/ 21 h 51"/>
                <a:gd name="T42" fmla="*/ 4 w 53"/>
                <a:gd name="T43" fmla="*/ 26 h 51"/>
                <a:gd name="T44" fmla="*/ 6 w 53"/>
                <a:gd name="T45" fmla="*/ 29 h 51"/>
                <a:gd name="T46" fmla="*/ 13 w 53"/>
                <a:gd name="T47" fmla="*/ 28 h 51"/>
                <a:gd name="T48" fmla="*/ 25 w 53"/>
                <a:gd name="T49" fmla="*/ 27 h 51"/>
                <a:gd name="T50" fmla="*/ 19 w 53"/>
                <a:gd name="T51" fmla="*/ 33 h 51"/>
                <a:gd name="T52" fmla="*/ 16 w 53"/>
                <a:gd name="T53" fmla="*/ 36 h 51"/>
                <a:gd name="T54" fmla="*/ 12 w 53"/>
                <a:gd name="T55" fmla="*/ 40 h 51"/>
                <a:gd name="T56" fmla="*/ 15 w 53"/>
                <a:gd name="T57" fmla="*/ 45 h 51"/>
                <a:gd name="T58" fmla="*/ 20 w 53"/>
                <a:gd name="T59" fmla="*/ 45 h 51"/>
                <a:gd name="T60" fmla="*/ 22 w 53"/>
                <a:gd name="T61" fmla="*/ 39 h 51"/>
                <a:gd name="T62" fmla="*/ 27 w 53"/>
                <a:gd name="T63" fmla="*/ 28 h 51"/>
                <a:gd name="T64" fmla="*/ 25 w 53"/>
                <a:gd name="T65" fmla="*/ 39 h 51"/>
                <a:gd name="T66" fmla="*/ 30 w 53"/>
                <a:gd name="T67" fmla="*/ 36 h 51"/>
                <a:gd name="T68" fmla="*/ 26 w 53"/>
                <a:gd name="T69" fmla="*/ 46 h 51"/>
                <a:gd name="T70" fmla="*/ 31 w 53"/>
                <a:gd name="T71" fmla="*/ 41 h 51"/>
                <a:gd name="T72" fmla="*/ 29 w 53"/>
                <a:gd name="T73" fmla="*/ 48 h 51"/>
                <a:gd name="T74" fmla="*/ 33 w 53"/>
                <a:gd name="T75" fmla="*/ 46 h 51"/>
                <a:gd name="T76" fmla="*/ 36 w 53"/>
                <a:gd name="T77" fmla="*/ 50 h 51"/>
                <a:gd name="T78" fmla="*/ 39 w 53"/>
                <a:gd name="T79" fmla="*/ 45 h 51"/>
                <a:gd name="T80" fmla="*/ 33 w 53"/>
                <a:gd name="T81" fmla="*/ 40 h 51"/>
                <a:gd name="T82" fmla="*/ 41 w 53"/>
                <a:gd name="T83" fmla="*/ 40 h 51"/>
                <a:gd name="T84" fmla="*/ 32 w 53"/>
                <a:gd name="T85" fmla="*/ 36 h 51"/>
                <a:gd name="T86" fmla="*/ 37 w 53"/>
                <a:gd name="T87" fmla="*/ 35 h 51"/>
                <a:gd name="T88" fmla="*/ 36 w 53"/>
                <a:gd name="T89" fmla="*/ 28 h 51"/>
                <a:gd name="T90" fmla="*/ 40 w 53"/>
                <a:gd name="T91" fmla="*/ 28 h 51"/>
                <a:gd name="T92" fmla="*/ 46 w 53"/>
                <a:gd name="T93" fmla="*/ 29 h 51"/>
                <a:gd name="T94" fmla="*/ 53 w 53"/>
                <a:gd name="T95" fmla="*/ 3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3" h="51">
                  <a:moveTo>
                    <a:pt x="53" y="29"/>
                  </a:moveTo>
                  <a:cubicBezTo>
                    <a:pt x="48" y="28"/>
                    <a:pt x="48" y="28"/>
                    <a:pt x="48" y="28"/>
                  </a:cubicBezTo>
                  <a:cubicBezTo>
                    <a:pt x="50" y="24"/>
                    <a:pt x="50" y="24"/>
                    <a:pt x="50" y="24"/>
                  </a:cubicBezTo>
                  <a:cubicBezTo>
                    <a:pt x="49" y="23"/>
                    <a:pt x="49" y="23"/>
                    <a:pt x="49" y="23"/>
                  </a:cubicBezTo>
                  <a:cubicBezTo>
                    <a:pt x="46" y="28"/>
                    <a:pt x="46" y="28"/>
                    <a:pt x="46" y="28"/>
                  </a:cubicBezTo>
                  <a:cubicBezTo>
                    <a:pt x="42" y="27"/>
                    <a:pt x="42" y="27"/>
                    <a:pt x="42" y="27"/>
                  </a:cubicBezTo>
                  <a:cubicBezTo>
                    <a:pt x="48" y="21"/>
                    <a:pt x="48" y="21"/>
                    <a:pt x="48" y="21"/>
                  </a:cubicBezTo>
                  <a:cubicBezTo>
                    <a:pt x="47" y="19"/>
                    <a:pt x="47" y="19"/>
                    <a:pt x="47" y="19"/>
                  </a:cubicBezTo>
                  <a:cubicBezTo>
                    <a:pt x="41" y="27"/>
                    <a:pt x="41" y="27"/>
                    <a:pt x="41" y="27"/>
                  </a:cubicBezTo>
                  <a:cubicBezTo>
                    <a:pt x="38" y="26"/>
                    <a:pt x="38" y="26"/>
                    <a:pt x="38" y="26"/>
                  </a:cubicBezTo>
                  <a:cubicBezTo>
                    <a:pt x="41" y="22"/>
                    <a:pt x="41" y="22"/>
                    <a:pt x="41" y="22"/>
                  </a:cubicBezTo>
                  <a:cubicBezTo>
                    <a:pt x="40" y="21"/>
                    <a:pt x="40" y="21"/>
                    <a:pt x="40" y="21"/>
                  </a:cubicBezTo>
                  <a:cubicBezTo>
                    <a:pt x="36" y="26"/>
                    <a:pt x="36" y="26"/>
                    <a:pt x="36" y="26"/>
                  </a:cubicBezTo>
                  <a:cubicBezTo>
                    <a:pt x="30" y="25"/>
                    <a:pt x="30" y="25"/>
                    <a:pt x="30" y="25"/>
                  </a:cubicBezTo>
                  <a:cubicBezTo>
                    <a:pt x="30" y="24"/>
                    <a:pt x="30" y="24"/>
                    <a:pt x="30" y="24"/>
                  </a:cubicBezTo>
                  <a:cubicBezTo>
                    <a:pt x="35" y="19"/>
                    <a:pt x="35" y="19"/>
                    <a:pt x="35" y="19"/>
                  </a:cubicBezTo>
                  <a:cubicBezTo>
                    <a:pt x="40" y="20"/>
                    <a:pt x="40" y="20"/>
                    <a:pt x="40" y="20"/>
                  </a:cubicBezTo>
                  <a:cubicBezTo>
                    <a:pt x="41" y="19"/>
                    <a:pt x="41" y="19"/>
                    <a:pt x="41" y="19"/>
                  </a:cubicBezTo>
                  <a:cubicBezTo>
                    <a:pt x="36" y="18"/>
                    <a:pt x="36" y="18"/>
                    <a:pt x="36" y="18"/>
                  </a:cubicBezTo>
                  <a:cubicBezTo>
                    <a:pt x="38" y="16"/>
                    <a:pt x="38" y="16"/>
                    <a:pt x="38" y="16"/>
                  </a:cubicBezTo>
                  <a:cubicBezTo>
                    <a:pt x="46" y="17"/>
                    <a:pt x="46" y="17"/>
                    <a:pt x="46" y="17"/>
                  </a:cubicBezTo>
                  <a:cubicBezTo>
                    <a:pt x="47" y="15"/>
                    <a:pt x="47" y="15"/>
                    <a:pt x="47" y="15"/>
                  </a:cubicBezTo>
                  <a:cubicBezTo>
                    <a:pt x="46" y="15"/>
                    <a:pt x="41" y="15"/>
                    <a:pt x="39" y="14"/>
                  </a:cubicBezTo>
                  <a:cubicBezTo>
                    <a:pt x="41" y="12"/>
                    <a:pt x="41" y="12"/>
                    <a:pt x="41" y="12"/>
                  </a:cubicBezTo>
                  <a:cubicBezTo>
                    <a:pt x="46" y="13"/>
                    <a:pt x="46" y="13"/>
                    <a:pt x="46" y="13"/>
                  </a:cubicBezTo>
                  <a:cubicBezTo>
                    <a:pt x="46" y="11"/>
                    <a:pt x="46" y="11"/>
                    <a:pt x="46" y="11"/>
                  </a:cubicBezTo>
                  <a:cubicBezTo>
                    <a:pt x="43" y="10"/>
                    <a:pt x="43" y="10"/>
                    <a:pt x="43" y="10"/>
                  </a:cubicBezTo>
                  <a:cubicBezTo>
                    <a:pt x="46" y="6"/>
                    <a:pt x="46" y="6"/>
                    <a:pt x="46" y="6"/>
                  </a:cubicBezTo>
                  <a:cubicBezTo>
                    <a:pt x="45" y="5"/>
                    <a:pt x="45" y="5"/>
                    <a:pt x="45" y="5"/>
                  </a:cubicBezTo>
                  <a:cubicBezTo>
                    <a:pt x="41" y="9"/>
                    <a:pt x="41" y="9"/>
                    <a:pt x="41" y="9"/>
                  </a:cubicBezTo>
                  <a:cubicBezTo>
                    <a:pt x="40" y="5"/>
                    <a:pt x="40" y="5"/>
                    <a:pt x="40" y="5"/>
                  </a:cubicBezTo>
                  <a:cubicBezTo>
                    <a:pt x="38" y="5"/>
                    <a:pt x="38" y="5"/>
                    <a:pt x="38" y="5"/>
                  </a:cubicBezTo>
                  <a:cubicBezTo>
                    <a:pt x="40" y="10"/>
                    <a:pt x="40" y="10"/>
                    <a:pt x="40" y="10"/>
                  </a:cubicBezTo>
                  <a:cubicBezTo>
                    <a:pt x="37" y="13"/>
                    <a:pt x="37" y="13"/>
                    <a:pt x="37" y="13"/>
                  </a:cubicBezTo>
                  <a:cubicBezTo>
                    <a:pt x="35" y="6"/>
                    <a:pt x="35" y="6"/>
                    <a:pt x="35" y="6"/>
                  </a:cubicBezTo>
                  <a:cubicBezTo>
                    <a:pt x="34" y="5"/>
                    <a:pt x="34" y="5"/>
                    <a:pt x="34" y="5"/>
                  </a:cubicBezTo>
                  <a:cubicBezTo>
                    <a:pt x="36" y="15"/>
                    <a:pt x="36" y="15"/>
                    <a:pt x="36" y="15"/>
                  </a:cubicBezTo>
                  <a:cubicBezTo>
                    <a:pt x="34" y="17"/>
                    <a:pt x="34" y="17"/>
                    <a:pt x="34" y="17"/>
                  </a:cubicBezTo>
                  <a:cubicBezTo>
                    <a:pt x="32" y="11"/>
                    <a:pt x="32" y="11"/>
                    <a:pt x="32" y="11"/>
                  </a:cubicBezTo>
                  <a:cubicBezTo>
                    <a:pt x="31" y="12"/>
                    <a:pt x="31" y="12"/>
                    <a:pt x="31" y="12"/>
                  </a:cubicBezTo>
                  <a:cubicBezTo>
                    <a:pt x="33" y="18"/>
                    <a:pt x="33" y="18"/>
                    <a:pt x="33" y="18"/>
                  </a:cubicBezTo>
                  <a:cubicBezTo>
                    <a:pt x="29" y="22"/>
                    <a:pt x="29" y="22"/>
                    <a:pt x="29" y="22"/>
                  </a:cubicBezTo>
                  <a:cubicBezTo>
                    <a:pt x="28" y="22"/>
                    <a:pt x="28" y="22"/>
                    <a:pt x="27" y="22"/>
                  </a:cubicBezTo>
                  <a:cubicBezTo>
                    <a:pt x="27" y="22"/>
                    <a:pt x="27" y="22"/>
                    <a:pt x="27" y="22"/>
                  </a:cubicBezTo>
                  <a:cubicBezTo>
                    <a:pt x="25" y="16"/>
                    <a:pt x="25" y="16"/>
                    <a:pt x="25" y="16"/>
                  </a:cubicBezTo>
                  <a:cubicBezTo>
                    <a:pt x="29" y="11"/>
                    <a:pt x="29" y="11"/>
                    <a:pt x="29" y="11"/>
                  </a:cubicBezTo>
                  <a:cubicBezTo>
                    <a:pt x="28" y="10"/>
                    <a:pt x="28" y="10"/>
                    <a:pt x="28" y="10"/>
                  </a:cubicBezTo>
                  <a:cubicBezTo>
                    <a:pt x="25" y="14"/>
                    <a:pt x="25" y="14"/>
                    <a:pt x="25" y="14"/>
                  </a:cubicBezTo>
                  <a:cubicBezTo>
                    <a:pt x="24" y="12"/>
                    <a:pt x="24" y="12"/>
                    <a:pt x="24" y="12"/>
                  </a:cubicBezTo>
                  <a:cubicBezTo>
                    <a:pt x="29" y="4"/>
                    <a:pt x="29" y="4"/>
                    <a:pt x="29" y="4"/>
                  </a:cubicBezTo>
                  <a:cubicBezTo>
                    <a:pt x="27" y="3"/>
                    <a:pt x="27" y="3"/>
                    <a:pt x="27" y="3"/>
                  </a:cubicBezTo>
                  <a:cubicBezTo>
                    <a:pt x="27" y="4"/>
                    <a:pt x="24" y="8"/>
                    <a:pt x="23" y="10"/>
                  </a:cubicBezTo>
                  <a:cubicBezTo>
                    <a:pt x="22" y="6"/>
                    <a:pt x="22" y="6"/>
                    <a:pt x="22" y="6"/>
                  </a:cubicBezTo>
                  <a:cubicBezTo>
                    <a:pt x="25" y="3"/>
                    <a:pt x="25" y="3"/>
                    <a:pt x="25" y="3"/>
                  </a:cubicBezTo>
                  <a:cubicBezTo>
                    <a:pt x="24" y="2"/>
                    <a:pt x="24" y="2"/>
                    <a:pt x="24" y="2"/>
                  </a:cubicBezTo>
                  <a:cubicBezTo>
                    <a:pt x="21" y="5"/>
                    <a:pt x="21" y="5"/>
                    <a:pt x="21" y="5"/>
                  </a:cubicBezTo>
                  <a:cubicBezTo>
                    <a:pt x="20" y="0"/>
                    <a:pt x="20" y="0"/>
                    <a:pt x="20" y="0"/>
                  </a:cubicBezTo>
                  <a:cubicBezTo>
                    <a:pt x="18" y="0"/>
                    <a:pt x="18" y="0"/>
                    <a:pt x="18" y="0"/>
                  </a:cubicBezTo>
                  <a:cubicBezTo>
                    <a:pt x="20" y="5"/>
                    <a:pt x="20" y="5"/>
                    <a:pt x="20" y="5"/>
                  </a:cubicBezTo>
                  <a:cubicBezTo>
                    <a:pt x="16" y="5"/>
                    <a:pt x="16" y="5"/>
                    <a:pt x="16" y="5"/>
                  </a:cubicBezTo>
                  <a:cubicBezTo>
                    <a:pt x="15" y="6"/>
                    <a:pt x="15" y="6"/>
                    <a:pt x="15" y="6"/>
                  </a:cubicBezTo>
                  <a:cubicBezTo>
                    <a:pt x="20" y="7"/>
                    <a:pt x="20" y="7"/>
                    <a:pt x="20" y="7"/>
                  </a:cubicBezTo>
                  <a:cubicBezTo>
                    <a:pt x="21" y="10"/>
                    <a:pt x="21" y="10"/>
                    <a:pt x="21" y="10"/>
                  </a:cubicBezTo>
                  <a:cubicBezTo>
                    <a:pt x="14" y="9"/>
                    <a:pt x="14" y="9"/>
                    <a:pt x="14" y="9"/>
                  </a:cubicBezTo>
                  <a:cubicBezTo>
                    <a:pt x="13" y="10"/>
                    <a:pt x="13" y="10"/>
                    <a:pt x="13" y="10"/>
                  </a:cubicBezTo>
                  <a:cubicBezTo>
                    <a:pt x="22" y="12"/>
                    <a:pt x="22" y="12"/>
                    <a:pt x="22" y="12"/>
                  </a:cubicBezTo>
                  <a:cubicBezTo>
                    <a:pt x="23" y="15"/>
                    <a:pt x="23" y="15"/>
                    <a:pt x="23" y="15"/>
                  </a:cubicBezTo>
                  <a:cubicBezTo>
                    <a:pt x="17" y="14"/>
                    <a:pt x="17" y="14"/>
                    <a:pt x="17" y="14"/>
                  </a:cubicBezTo>
                  <a:cubicBezTo>
                    <a:pt x="17" y="15"/>
                    <a:pt x="17" y="15"/>
                    <a:pt x="17" y="15"/>
                  </a:cubicBezTo>
                  <a:cubicBezTo>
                    <a:pt x="23" y="16"/>
                    <a:pt x="23" y="16"/>
                    <a:pt x="23" y="16"/>
                  </a:cubicBezTo>
                  <a:cubicBezTo>
                    <a:pt x="25" y="23"/>
                    <a:pt x="25" y="23"/>
                    <a:pt x="25" y="23"/>
                  </a:cubicBezTo>
                  <a:cubicBezTo>
                    <a:pt x="25" y="23"/>
                    <a:pt x="25" y="23"/>
                    <a:pt x="24" y="24"/>
                  </a:cubicBezTo>
                  <a:cubicBezTo>
                    <a:pt x="18" y="23"/>
                    <a:pt x="18" y="23"/>
                    <a:pt x="18" y="23"/>
                  </a:cubicBezTo>
                  <a:cubicBezTo>
                    <a:pt x="15" y="17"/>
                    <a:pt x="15" y="17"/>
                    <a:pt x="15" y="17"/>
                  </a:cubicBezTo>
                  <a:cubicBezTo>
                    <a:pt x="14" y="17"/>
                    <a:pt x="14" y="17"/>
                    <a:pt x="14" y="17"/>
                  </a:cubicBezTo>
                  <a:cubicBezTo>
                    <a:pt x="16" y="23"/>
                    <a:pt x="16" y="23"/>
                    <a:pt x="16" y="23"/>
                  </a:cubicBezTo>
                  <a:cubicBezTo>
                    <a:pt x="13" y="22"/>
                    <a:pt x="13" y="22"/>
                    <a:pt x="13" y="22"/>
                  </a:cubicBezTo>
                  <a:cubicBezTo>
                    <a:pt x="9" y="14"/>
                    <a:pt x="9" y="14"/>
                    <a:pt x="9" y="14"/>
                  </a:cubicBezTo>
                  <a:cubicBezTo>
                    <a:pt x="7" y="15"/>
                    <a:pt x="7" y="15"/>
                    <a:pt x="7" y="15"/>
                  </a:cubicBezTo>
                  <a:cubicBezTo>
                    <a:pt x="8" y="15"/>
                    <a:pt x="11" y="20"/>
                    <a:pt x="12" y="22"/>
                  </a:cubicBezTo>
                  <a:cubicBezTo>
                    <a:pt x="8" y="21"/>
                    <a:pt x="8" y="21"/>
                    <a:pt x="8" y="21"/>
                  </a:cubicBezTo>
                  <a:cubicBezTo>
                    <a:pt x="6" y="16"/>
                    <a:pt x="6" y="16"/>
                    <a:pt x="6" y="16"/>
                  </a:cubicBezTo>
                  <a:cubicBezTo>
                    <a:pt x="5" y="17"/>
                    <a:pt x="5" y="17"/>
                    <a:pt x="5" y="17"/>
                  </a:cubicBezTo>
                  <a:cubicBezTo>
                    <a:pt x="6" y="21"/>
                    <a:pt x="6" y="21"/>
                    <a:pt x="6" y="21"/>
                  </a:cubicBezTo>
                  <a:cubicBezTo>
                    <a:pt x="1" y="20"/>
                    <a:pt x="1" y="20"/>
                    <a:pt x="1" y="20"/>
                  </a:cubicBezTo>
                  <a:cubicBezTo>
                    <a:pt x="0" y="22"/>
                    <a:pt x="0" y="22"/>
                    <a:pt x="0" y="22"/>
                  </a:cubicBezTo>
                  <a:cubicBezTo>
                    <a:pt x="6" y="23"/>
                    <a:pt x="6" y="23"/>
                    <a:pt x="6" y="23"/>
                  </a:cubicBezTo>
                  <a:cubicBezTo>
                    <a:pt x="4" y="26"/>
                    <a:pt x="4" y="26"/>
                    <a:pt x="4" y="26"/>
                  </a:cubicBezTo>
                  <a:cubicBezTo>
                    <a:pt x="5" y="28"/>
                    <a:pt x="5" y="28"/>
                    <a:pt x="5" y="28"/>
                  </a:cubicBezTo>
                  <a:cubicBezTo>
                    <a:pt x="7" y="23"/>
                    <a:pt x="7" y="23"/>
                    <a:pt x="7" y="23"/>
                  </a:cubicBezTo>
                  <a:cubicBezTo>
                    <a:pt x="11" y="24"/>
                    <a:pt x="11" y="24"/>
                    <a:pt x="11" y="24"/>
                  </a:cubicBezTo>
                  <a:cubicBezTo>
                    <a:pt x="6" y="29"/>
                    <a:pt x="6" y="29"/>
                    <a:pt x="6" y="29"/>
                  </a:cubicBezTo>
                  <a:cubicBezTo>
                    <a:pt x="7" y="31"/>
                    <a:pt x="7" y="31"/>
                    <a:pt x="7" y="31"/>
                  </a:cubicBezTo>
                  <a:cubicBezTo>
                    <a:pt x="13" y="24"/>
                    <a:pt x="13" y="24"/>
                    <a:pt x="13" y="24"/>
                  </a:cubicBezTo>
                  <a:cubicBezTo>
                    <a:pt x="16" y="24"/>
                    <a:pt x="16" y="24"/>
                    <a:pt x="16" y="24"/>
                  </a:cubicBezTo>
                  <a:cubicBezTo>
                    <a:pt x="13" y="28"/>
                    <a:pt x="13" y="28"/>
                    <a:pt x="13" y="28"/>
                  </a:cubicBezTo>
                  <a:cubicBezTo>
                    <a:pt x="14" y="29"/>
                    <a:pt x="14" y="29"/>
                    <a:pt x="14" y="29"/>
                  </a:cubicBezTo>
                  <a:cubicBezTo>
                    <a:pt x="17" y="25"/>
                    <a:pt x="17" y="25"/>
                    <a:pt x="17" y="25"/>
                  </a:cubicBezTo>
                  <a:cubicBezTo>
                    <a:pt x="24" y="26"/>
                    <a:pt x="24" y="26"/>
                    <a:pt x="24" y="26"/>
                  </a:cubicBezTo>
                  <a:cubicBezTo>
                    <a:pt x="24" y="26"/>
                    <a:pt x="24" y="27"/>
                    <a:pt x="25" y="27"/>
                  </a:cubicBezTo>
                  <a:cubicBezTo>
                    <a:pt x="21" y="31"/>
                    <a:pt x="21" y="31"/>
                    <a:pt x="21" y="31"/>
                  </a:cubicBezTo>
                  <a:cubicBezTo>
                    <a:pt x="14" y="30"/>
                    <a:pt x="14" y="30"/>
                    <a:pt x="14" y="30"/>
                  </a:cubicBezTo>
                  <a:cubicBezTo>
                    <a:pt x="14" y="32"/>
                    <a:pt x="14" y="32"/>
                    <a:pt x="14" y="32"/>
                  </a:cubicBezTo>
                  <a:cubicBezTo>
                    <a:pt x="19" y="33"/>
                    <a:pt x="19" y="33"/>
                    <a:pt x="19" y="33"/>
                  </a:cubicBezTo>
                  <a:cubicBezTo>
                    <a:pt x="17" y="35"/>
                    <a:pt x="17" y="35"/>
                    <a:pt x="17" y="35"/>
                  </a:cubicBezTo>
                  <a:cubicBezTo>
                    <a:pt x="8" y="34"/>
                    <a:pt x="8" y="34"/>
                    <a:pt x="8" y="34"/>
                  </a:cubicBezTo>
                  <a:cubicBezTo>
                    <a:pt x="8" y="36"/>
                    <a:pt x="8" y="36"/>
                    <a:pt x="8" y="36"/>
                  </a:cubicBezTo>
                  <a:cubicBezTo>
                    <a:pt x="8" y="36"/>
                    <a:pt x="14" y="36"/>
                    <a:pt x="16" y="36"/>
                  </a:cubicBezTo>
                  <a:cubicBezTo>
                    <a:pt x="13" y="39"/>
                    <a:pt x="13" y="39"/>
                    <a:pt x="13" y="39"/>
                  </a:cubicBezTo>
                  <a:cubicBezTo>
                    <a:pt x="8" y="38"/>
                    <a:pt x="8" y="38"/>
                    <a:pt x="8" y="38"/>
                  </a:cubicBezTo>
                  <a:cubicBezTo>
                    <a:pt x="9" y="40"/>
                    <a:pt x="9" y="40"/>
                    <a:pt x="9" y="40"/>
                  </a:cubicBezTo>
                  <a:cubicBezTo>
                    <a:pt x="12" y="40"/>
                    <a:pt x="12" y="40"/>
                    <a:pt x="12" y="40"/>
                  </a:cubicBezTo>
                  <a:cubicBezTo>
                    <a:pt x="9" y="44"/>
                    <a:pt x="9" y="44"/>
                    <a:pt x="9" y="44"/>
                  </a:cubicBezTo>
                  <a:cubicBezTo>
                    <a:pt x="10" y="45"/>
                    <a:pt x="10" y="45"/>
                    <a:pt x="10" y="45"/>
                  </a:cubicBezTo>
                  <a:cubicBezTo>
                    <a:pt x="14" y="41"/>
                    <a:pt x="14" y="41"/>
                    <a:pt x="14" y="41"/>
                  </a:cubicBezTo>
                  <a:cubicBezTo>
                    <a:pt x="15" y="45"/>
                    <a:pt x="15" y="45"/>
                    <a:pt x="15" y="45"/>
                  </a:cubicBezTo>
                  <a:cubicBezTo>
                    <a:pt x="17" y="45"/>
                    <a:pt x="17" y="45"/>
                    <a:pt x="17" y="45"/>
                  </a:cubicBezTo>
                  <a:cubicBezTo>
                    <a:pt x="15" y="40"/>
                    <a:pt x="15" y="40"/>
                    <a:pt x="15" y="40"/>
                  </a:cubicBezTo>
                  <a:cubicBezTo>
                    <a:pt x="17" y="37"/>
                    <a:pt x="17" y="37"/>
                    <a:pt x="17" y="37"/>
                  </a:cubicBezTo>
                  <a:cubicBezTo>
                    <a:pt x="20" y="45"/>
                    <a:pt x="20" y="45"/>
                    <a:pt x="20" y="45"/>
                  </a:cubicBezTo>
                  <a:cubicBezTo>
                    <a:pt x="21" y="45"/>
                    <a:pt x="21" y="45"/>
                    <a:pt x="21" y="45"/>
                  </a:cubicBezTo>
                  <a:cubicBezTo>
                    <a:pt x="19" y="36"/>
                    <a:pt x="19" y="36"/>
                    <a:pt x="19" y="36"/>
                  </a:cubicBezTo>
                  <a:cubicBezTo>
                    <a:pt x="21" y="34"/>
                    <a:pt x="21" y="34"/>
                    <a:pt x="21" y="34"/>
                  </a:cubicBezTo>
                  <a:cubicBezTo>
                    <a:pt x="22" y="39"/>
                    <a:pt x="22" y="39"/>
                    <a:pt x="22" y="39"/>
                  </a:cubicBezTo>
                  <a:cubicBezTo>
                    <a:pt x="24" y="39"/>
                    <a:pt x="24" y="39"/>
                    <a:pt x="24" y="39"/>
                  </a:cubicBezTo>
                  <a:cubicBezTo>
                    <a:pt x="22" y="33"/>
                    <a:pt x="22" y="33"/>
                    <a:pt x="22" y="33"/>
                  </a:cubicBezTo>
                  <a:cubicBezTo>
                    <a:pt x="26" y="28"/>
                    <a:pt x="26" y="28"/>
                    <a:pt x="26" y="28"/>
                  </a:cubicBezTo>
                  <a:cubicBezTo>
                    <a:pt x="26" y="28"/>
                    <a:pt x="27" y="28"/>
                    <a:pt x="27" y="28"/>
                  </a:cubicBezTo>
                  <a:cubicBezTo>
                    <a:pt x="29" y="34"/>
                    <a:pt x="29" y="34"/>
                    <a:pt x="29" y="34"/>
                  </a:cubicBezTo>
                  <a:cubicBezTo>
                    <a:pt x="29" y="34"/>
                    <a:pt x="29" y="34"/>
                    <a:pt x="29" y="34"/>
                  </a:cubicBezTo>
                  <a:cubicBezTo>
                    <a:pt x="25" y="39"/>
                    <a:pt x="25" y="39"/>
                    <a:pt x="25" y="39"/>
                  </a:cubicBezTo>
                  <a:cubicBezTo>
                    <a:pt x="25" y="39"/>
                    <a:pt x="25" y="39"/>
                    <a:pt x="25" y="39"/>
                  </a:cubicBezTo>
                  <a:cubicBezTo>
                    <a:pt x="26" y="40"/>
                    <a:pt x="26" y="40"/>
                    <a:pt x="26" y="40"/>
                  </a:cubicBezTo>
                  <a:cubicBezTo>
                    <a:pt x="26" y="40"/>
                    <a:pt x="26" y="40"/>
                    <a:pt x="26" y="40"/>
                  </a:cubicBezTo>
                  <a:cubicBezTo>
                    <a:pt x="29" y="36"/>
                    <a:pt x="29" y="36"/>
                    <a:pt x="29" y="36"/>
                  </a:cubicBezTo>
                  <a:cubicBezTo>
                    <a:pt x="30" y="36"/>
                    <a:pt x="30" y="36"/>
                    <a:pt x="30" y="36"/>
                  </a:cubicBezTo>
                  <a:cubicBezTo>
                    <a:pt x="31" y="38"/>
                    <a:pt x="31" y="38"/>
                    <a:pt x="31" y="38"/>
                  </a:cubicBezTo>
                  <a:cubicBezTo>
                    <a:pt x="31" y="38"/>
                    <a:pt x="31" y="38"/>
                    <a:pt x="31" y="38"/>
                  </a:cubicBezTo>
                  <a:cubicBezTo>
                    <a:pt x="25" y="46"/>
                    <a:pt x="25" y="46"/>
                    <a:pt x="25" y="46"/>
                  </a:cubicBezTo>
                  <a:cubicBezTo>
                    <a:pt x="26" y="46"/>
                    <a:pt x="26" y="46"/>
                    <a:pt x="26" y="46"/>
                  </a:cubicBezTo>
                  <a:cubicBezTo>
                    <a:pt x="27" y="47"/>
                    <a:pt x="27" y="47"/>
                    <a:pt x="27" y="47"/>
                  </a:cubicBezTo>
                  <a:cubicBezTo>
                    <a:pt x="27" y="47"/>
                    <a:pt x="27" y="47"/>
                    <a:pt x="27" y="47"/>
                  </a:cubicBezTo>
                  <a:cubicBezTo>
                    <a:pt x="28" y="46"/>
                    <a:pt x="30" y="42"/>
                    <a:pt x="31" y="41"/>
                  </a:cubicBezTo>
                  <a:cubicBezTo>
                    <a:pt x="31" y="41"/>
                    <a:pt x="31" y="41"/>
                    <a:pt x="31" y="41"/>
                  </a:cubicBezTo>
                  <a:cubicBezTo>
                    <a:pt x="32" y="44"/>
                    <a:pt x="32" y="44"/>
                    <a:pt x="32" y="44"/>
                  </a:cubicBezTo>
                  <a:cubicBezTo>
                    <a:pt x="32" y="44"/>
                    <a:pt x="32" y="44"/>
                    <a:pt x="32" y="44"/>
                  </a:cubicBezTo>
                  <a:cubicBezTo>
                    <a:pt x="29" y="48"/>
                    <a:pt x="29" y="48"/>
                    <a:pt x="29" y="48"/>
                  </a:cubicBezTo>
                  <a:cubicBezTo>
                    <a:pt x="29" y="48"/>
                    <a:pt x="29" y="48"/>
                    <a:pt x="29" y="48"/>
                  </a:cubicBezTo>
                  <a:cubicBezTo>
                    <a:pt x="30" y="48"/>
                    <a:pt x="30" y="48"/>
                    <a:pt x="30" y="48"/>
                  </a:cubicBezTo>
                  <a:cubicBezTo>
                    <a:pt x="31" y="48"/>
                    <a:pt x="31" y="48"/>
                    <a:pt x="31" y="48"/>
                  </a:cubicBezTo>
                  <a:cubicBezTo>
                    <a:pt x="33" y="46"/>
                    <a:pt x="33" y="46"/>
                    <a:pt x="33" y="46"/>
                  </a:cubicBezTo>
                  <a:cubicBezTo>
                    <a:pt x="33" y="46"/>
                    <a:pt x="33" y="46"/>
                    <a:pt x="33" y="46"/>
                  </a:cubicBezTo>
                  <a:cubicBezTo>
                    <a:pt x="35" y="50"/>
                    <a:pt x="35" y="50"/>
                    <a:pt x="35" y="50"/>
                  </a:cubicBezTo>
                  <a:cubicBezTo>
                    <a:pt x="35" y="51"/>
                    <a:pt x="35" y="51"/>
                    <a:pt x="35" y="51"/>
                  </a:cubicBezTo>
                  <a:cubicBezTo>
                    <a:pt x="36" y="50"/>
                    <a:pt x="36" y="50"/>
                    <a:pt x="36" y="50"/>
                  </a:cubicBezTo>
                  <a:cubicBezTo>
                    <a:pt x="36" y="50"/>
                    <a:pt x="36" y="50"/>
                    <a:pt x="36" y="50"/>
                  </a:cubicBezTo>
                  <a:cubicBezTo>
                    <a:pt x="35" y="45"/>
                    <a:pt x="35" y="45"/>
                    <a:pt x="35" y="45"/>
                  </a:cubicBezTo>
                  <a:cubicBezTo>
                    <a:pt x="35" y="45"/>
                    <a:pt x="35" y="45"/>
                    <a:pt x="35" y="45"/>
                  </a:cubicBezTo>
                  <a:cubicBezTo>
                    <a:pt x="39" y="45"/>
                    <a:pt x="39" y="45"/>
                    <a:pt x="39" y="45"/>
                  </a:cubicBezTo>
                  <a:cubicBezTo>
                    <a:pt x="39" y="45"/>
                    <a:pt x="39" y="45"/>
                    <a:pt x="39" y="45"/>
                  </a:cubicBezTo>
                  <a:cubicBezTo>
                    <a:pt x="40" y="44"/>
                    <a:pt x="40" y="44"/>
                    <a:pt x="40" y="44"/>
                  </a:cubicBezTo>
                  <a:cubicBezTo>
                    <a:pt x="34" y="43"/>
                    <a:pt x="34" y="43"/>
                    <a:pt x="34" y="43"/>
                  </a:cubicBezTo>
                  <a:cubicBezTo>
                    <a:pt x="34" y="43"/>
                    <a:pt x="34" y="43"/>
                    <a:pt x="34" y="43"/>
                  </a:cubicBezTo>
                  <a:cubicBezTo>
                    <a:pt x="33" y="40"/>
                    <a:pt x="33" y="40"/>
                    <a:pt x="33" y="40"/>
                  </a:cubicBezTo>
                  <a:cubicBezTo>
                    <a:pt x="33" y="40"/>
                    <a:pt x="33" y="40"/>
                    <a:pt x="33" y="40"/>
                  </a:cubicBezTo>
                  <a:cubicBezTo>
                    <a:pt x="40" y="41"/>
                    <a:pt x="40" y="41"/>
                    <a:pt x="40" y="41"/>
                  </a:cubicBezTo>
                  <a:cubicBezTo>
                    <a:pt x="41" y="41"/>
                    <a:pt x="41" y="41"/>
                    <a:pt x="41" y="41"/>
                  </a:cubicBezTo>
                  <a:cubicBezTo>
                    <a:pt x="41" y="40"/>
                    <a:pt x="41" y="40"/>
                    <a:pt x="41" y="40"/>
                  </a:cubicBezTo>
                  <a:cubicBezTo>
                    <a:pt x="41" y="40"/>
                    <a:pt x="41" y="40"/>
                    <a:pt x="41" y="40"/>
                  </a:cubicBezTo>
                  <a:cubicBezTo>
                    <a:pt x="33" y="38"/>
                    <a:pt x="33" y="38"/>
                    <a:pt x="33" y="38"/>
                  </a:cubicBezTo>
                  <a:cubicBezTo>
                    <a:pt x="32" y="38"/>
                    <a:pt x="32" y="38"/>
                    <a:pt x="32" y="38"/>
                  </a:cubicBezTo>
                  <a:cubicBezTo>
                    <a:pt x="32" y="36"/>
                    <a:pt x="32" y="36"/>
                    <a:pt x="32" y="36"/>
                  </a:cubicBezTo>
                  <a:cubicBezTo>
                    <a:pt x="32" y="35"/>
                    <a:pt x="32" y="35"/>
                    <a:pt x="32" y="35"/>
                  </a:cubicBezTo>
                  <a:cubicBezTo>
                    <a:pt x="36" y="36"/>
                    <a:pt x="36" y="36"/>
                    <a:pt x="36" y="36"/>
                  </a:cubicBezTo>
                  <a:cubicBezTo>
                    <a:pt x="37" y="36"/>
                    <a:pt x="37" y="36"/>
                    <a:pt x="37" y="36"/>
                  </a:cubicBezTo>
                  <a:cubicBezTo>
                    <a:pt x="37" y="35"/>
                    <a:pt x="37" y="35"/>
                    <a:pt x="37" y="35"/>
                  </a:cubicBezTo>
                  <a:cubicBezTo>
                    <a:pt x="31" y="34"/>
                    <a:pt x="31" y="34"/>
                    <a:pt x="31" y="34"/>
                  </a:cubicBezTo>
                  <a:cubicBezTo>
                    <a:pt x="29" y="28"/>
                    <a:pt x="29" y="28"/>
                    <a:pt x="29" y="28"/>
                  </a:cubicBezTo>
                  <a:cubicBezTo>
                    <a:pt x="29" y="27"/>
                    <a:pt x="30" y="27"/>
                    <a:pt x="30" y="27"/>
                  </a:cubicBezTo>
                  <a:cubicBezTo>
                    <a:pt x="36" y="28"/>
                    <a:pt x="36" y="28"/>
                    <a:pt x="36" y="28"/>
                  </a:cubicBezTo>
                  <a:cubicBezTo>
                    <a:pt x="38" y="33"/>
                    <a:pt x="38" y="33"/>
                    <a:pt x="38" y="33"/>
                  </a:cubicBezTo>
                  <a:cubicBezTo>
                    <a:pt x="39" y="33"/>
                    <a:pt x="39" y="33"/>
                    <a:pt x="39" y="33"/>
                  </a:cubicBezTo>
                  <a:cubicBezTo>
                    <a:pt x="38" y="28"/>
                    <a:pt x="38" y="28"/>
                    <a:pt x="38" y="28"/>
                  </a:cubicBezTo>
                  <a:cubicBezTo>
                    <a:pt x="40" y="28"/>
                    <a:pt x="40" y="28"/>
                    <a:pt x="40" y="28"/>
                  </a:cubicBezTo>
                  <a:cubicBezTo>
                    <a:pt x="44" y="37"/>
                    <a:pt x="44" y="37"/>
                    <a:pt x="44" y="37"/>
                  </a:cubicBezTo>
                  <a:cubicBezTo>
                    <a:pt x="46" y="35"/>
                    <a:pt x="46" y="35"/>
                    <a:pt x="46" y="35"/>
                  </a:cubicBezTo>
                  <a:cubicBezTo>
                    <a:pt x="46" y="36"/>
                    <a:pt x="43" y="31"/>
                    <a:pt x="42" y="29"/>
                  </a:cubicBezTo>
                  <a:cubicBezTo>
                    <a:pt x="46" y="29"/>
                    <a:pt x="46" y="29"/>
                    <a:pt x="46" y="29"/>
                  </a:cubicBezTo>
                  <a:cubicBezTo>
                    <a:pt x="48" y="34"/>
                    <a:pt x="48" y="34"/>
                    <a:pt x="48" y="34"/>
                  </a:cubicBezTo>
                  <a:cubicBezTo>
                    <a:pt x="49" y="33"/>
                    <a:pt x="49" y="33"/>
                    <a:pt x="49" y="33"/>
                  </a:cubicBezTo>
                  <a:cubicBezTo>
                    <a:pt x="48" y="30"/>
                    <a:pt x="48" y="30"/>
                    <a:pt x="48" y="30"/>
                  </a:cubicBezTo>
                  <a:cubicBezTo>
                    <a:pt x="53" y="30"/>
                    <a:pt x="53" y="30"/>
                    <a:pt x="53" y="30"/>
                  </a:cubicBezTo>
                  <a:lnTo>
                    <a:pt x="53"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Oval 891">
              <a:extLst>
                <a:ext uri="{FF2B5EF4-FFF2-40B4-BE49-F238E27FC236}">
                  <a16:creationId xmlns:a16="http://schemas.microsoft.com/office/drawing/2014/main" id="{ED4D3B74-13A4-4514-931D-C347E41F6899}"/>
                </a:ext>
              </a:extLst>
            </p:cNvPr>
            <p:cNvSpPr>
              <a:spLocks noChangeArrowheads="1"/>
            </p:cNvSpPr>
            <p:nvPr/>
          </p:nvSpPr>
          <p:spPr bwMode="auto">
            <a:xfrm>
              <a:off x="7261226" y="3703638"/>
              <a:ext cx="49213" cy="476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Oval 892">
              <a:extLst>
                <a:ext uri="{FF2B5EF4-FFF2-40B4-BE49-F238E27FC236}">
                  <a16:creationId xmlns:a16="http://schemas.microsoft.com/office/drawing/2014/main" id="{F84759AC-F733-4BF1-9F67-6C88CC680ED9}"/>
                </a:ext>
              </a:extLst>
            </p:cNvPr>
            <p:cNvSpPr>
              <a:spLocks noChangeArrowheads="1"/>
            </p:cNvSpPr>
            <p:nvPr/>
          </p:nvSpPr>
          <p:spPr bwMode="auto">
            <a:xfrm>
              <a:off x="6940551" y="3363913"/>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Oval 893">
              <a:extLst>
                <a:ext uri="{FF2B5EF4-FFF2-40B4-BE49-F238E27FC236}">
                  <a16:creationId xmlns:a16="http://schemas.microsoft.com/office/drawing/2014/main" id="{A2F93ADA-BE3C-4CBD-A80D-24CF899D6470}"/>
                </a:ext>
              </a:extLst>
            </p:cNvPr>
            <p:cNvSpPr>
              <a:spLocks noChangeArrowheads="1"/>
            </p:cNvSpPr>
            <p:nvPr/>
          </p:nvSpPr>
          <p:spPr bwMode="auto">
            <a:xfrm>
              <a:off x="6923089" y="3727450"/>
              <a:ext cx="23813"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Oval 894">
              <a:extLst>
                <a:ext uri="{FF2B5EF4-FFF2-40B4-BE49-F238E27FC236}">
                  <a16:creationId xmlns:a16="http://schemas.microsoft.com/office/drawing/2014/main" id="{A9FCE240-8EF2-4837-9336-22F19D7D63CA}"/>
                </a:ext>
              </a:extLst>
            </p:cNvPr>
            <p:cNvSpPr>
              <a:spLocks noChangeArrowheads="1"/>
            </p:cNvSpPr>
            <p:nvPr/>
          </p:nvSpPr>
          <p:spPr bwMode="auto">
            <a:xfrm>
              <a:off x="6916739" y="3402013"/>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3" name="Freeform 895">
              <a:extLst>
                <a:ext uri="{FF2B5EF4-FFF2-40B4-BE49-F238E27FC236}">
                  <a16:creationId xmlns:a16="http://schemas.microsoft.com/office/drawing/2014/main" id="{0FC90BA6-1765-4218-9FDC-66AAF198DDD7}"/>
                </a:ext>
              </a:extLst>
            </p:cNvPr>
            <p:cNvSpPr>
              <a:spLocks/>
            </p:cNvSpPr>
            <p:nvPr/>
          </p:nvSpPr>
          <p:spPr bwMode="auto">
            <a:xfrm>
              <a:off x="6911976" y="3805238"/>
              <a:ext cx="387350" cy="111125"/>
            </a:xfrm>
            <a:custGeom>
              <a:avLst/>
              <a:gdLst>
                <a:gd name="T0" fmla="*/ 103 w 253"/>
                <a:gd name="T1" fmla="*/ 0 h 73"/>
                <a:gd name="T2" fmla="*/ 0 w 253"/>
                <a:gd name="T3" fmla="*/ 23 h 73"/>
                <a:gd name="T4" fmla="*/ 26 w 253"/>
                <a:gd name="T5" fmla="*/ 38 h 73"/>
                <a:gd name="T6" fmla="*/ 12 w 253"/>
                <a:gd name="T7" fmla="*/ 53 h 73"/>
                <a:gd name="T8" fmla="*/ 50 w 253"/>
                <a:gd name="T9" fmla="*/ 73 h 73"/>
                <a:gd name="T10" fmla="*/ 84 w 253"/>
                <a:gd name="T11" fmla="*/ 62 h 73"/>
                <a:gd name="T12" fmla="*/ 164 w 253"/>
                <a:gd name="T13" fmla="*/ 73 h 73"/>
                <a:gd name="T14" fmla="*/ 253 w 253"/>
                <a:gd name="T15" fmla="*/ 52 h 73"/>
                <a:gd name="T16" fmla="*/ 196 w 253"/>
                <a:gd name="T17" fmla="*/ 33 h 73"/>
                <a:gd name="T18" fmla="*/ 207 w 253"/>
                <a:gd name="T19" fmla="*/ 23 h 73"/>
                <a:gd name="T20" fmla="*/ 103 w 253"/>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73">
                  <a:moveTo>
                    <a:pt x="103" y="0"/>
                  </a:moveTo>
                  <a:cubicBezTo>
                    <a:pt x="46" y="0"/>
                    <a:pt x="0" y="10"/>
                    <a:pt x="0" y="23"/>
                  </a:cubicBezTo>
                  <a:cubicBezTo>
                    <a:pt x="0" y="28"/>
                    <a:pt x="10" y="34"/>
                    <a:pt x="26" y="38"/>
                  </a:cubicBezTo>
                  <a:cubicBezTo>
                    <a:pt x="18" y="41"/>
                    <a:pt x="12" y="47"/>
                    <a:pt x="12" y="53"/>
                  </a:cubicBezTo>
                  <a:cubicBezTo>
                    <a:pt x="12" y="64"/>
                    <a:pt x="29" y="73"/>
                    <a:pt x="50" y="73"/>
                  </a:cubicBezTo>
                  <a:cubicBezTo>
                    <a:pt x="65" y="73"/>
                    <a:pt x="78" y="68"/>
                    <a:pt x="84" y="62"/>
                  </a:cubicBezTo>
                  <a:cubicBezTo>
                    <a:pt x="99" y="68"/>
                    <a:pt x="129" y="73"/>
                    <a:pt x="164" y="73"/>
                  </a:cubicBezTo>
                  <a:cubicBezTo>
                    <a:pt x="213" y="73"/>
                    <a:pt x="253" y="64"/>
                    <a:pt x="253" y="52"/>
                  </a:cubicBezTo>
                  <a:cubicBezTo>
                    <a:pt x="253" y="43"/>
                    <a:pt x="230" y="36"/>
                    <a:pt x="196" y="33"/>
                  </a:cubicBezTo>
                  <a:cubicBezTo>
                    <a:pt x="203" y="30"/>
                    <a:pt x="207" y="26"/>
                    <a:pt x="207" y="23"/>
                  </a:cubicBezTo>
                  <a:cubicBezTo>
                    <a:pt x="207" y="10"/>
                    <a:pt x="160" y="0"/>
                    <a:pt x="103"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4" name="Freeform 896">
              <a:extLst>
                <a:ext uri="{FF2B5EF4-FFF2-40B4-BE49-F238E27FC236}">
                  <a16:creationId xmlns:a16="http://schemas.microsoft.com/office/drawing/2014/main" id="{350F76DA-DDBE-466C-A4FE-D51096732B37}"/>
                </a:ext>
              </a:extLst>
            </p:cNvPr>
            <p:cNvSpPr>
              <a:spLocks/>
            </p:cNvSpPr>
            <p:nvPr/>
          </p:nvSpPr>
          <p:spPr bwMode="auto">
            <a:xfrm>
              <a:off x="6900864" y="3363913"/>
              <a:ext cx="401638" cy="306388"/>
            </a:xfrm>
            <a:custGeom>
              <a:avLst/>
              <a:gdLst>
                <a:gd name="T0" fmla="*/ 56 w 262"/>
                <a:gd name="T1" fmla="*/ 51 h 200"/>
                <a:gd name="T2" fmla="*/ 46 w 262"/>
                <a:gd name="T3" fmla="*/ 92 h 200"/>
                <a:gd name="T4" fmla="*/ 4 w 262"/>
                <a:gd name="T5" fmla="*/ 140 h 200"/>
                <a:gd name="T6" fmla="*/ 63 w 262"/>
                <a:gd name="T7" fmla="*/ 181 h 200"/>
                <a:gd name="T8" fmla="*/ 249 w 262"/>
                <a:gd name="T9" fmla="*/ 151 h 200"/>
                <a:gd name="T10" fmla="*/ 200 w 262"/>
                <a:gd name="T11" fmla="*/ 64 h 200"/>
                <a:gd name="T12" fmla="*/ 150 w 262"/>
                <a:gd name="T13" fmla="*/ 1 h 200"/>
                <a:gd name="T14" fmla="*/ 141 w 262"/>
                <a:gd name="T15" fmla="*/ 1 h 200"/>
                <a:gd name="T16" fmla="*/ 56 w 262"/>
                <a:gd name="T17" fmla="*/ 5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2" h="200">
                  <a:moveTo>
                    <a:pt x="56" y="51"/>
                  </a:moveTo>
                  <a:cubicBezTo>
                    <a:pt x="56" y="51"/>
                    <a:pt x="54" y="83"/>
                    <a:pt x="46" y="92"/>
                  </a:cubicBezTo>
                  <a:cubicBezTo>
                    <a:pt x="38" y="100"/>
                    <a:pt x="0" y="115"/>
                    <a:pt x="4" y="140"/>
                  </a:cubicBezTo>
                  <a:cubicBezTo>
                    <a:pt x="9" y="165"/>
                    <a:pt x="22" y="180"/>
                    <a:pt x="63" y="181"/>
                  </a:cubicBezTo>
                  <a:cubicBezTo>
                    <a:pt x="104" y="181"/>
                    <a:pt x="236" y="200"/>
                    <a:pt x="249" y="151"/>
                  </a:cubicBezTo>
                  <a:cubicBezTo>
                    <a:pt x="262" y="101"/>
                    <a:pt x="208" y="90"/>
                    <a:pt x="200" y="64"/>
                  </a:cubicBezTo>
                  <a:cubicBezTo>
                    <a:pt x="192" y="39"/>
                    <a:pt x="169" y="0"/>
                    <a:pt x="150" y="1"/>
                  </a:cubicBezTo>
                  <a:cubicBezTo>
                    <a:pt x="148" y="1"/>
                    <a:pt x="145" y="1"/>
                    <a:pt x="141" y="1"/>
                  </a:cubicBezTo>
                  <a:cubicBezTo>
                    <a:pt x="116" y="1"/>
                    <a:pt x="65" y="1"/>
                    <a:pt x="56" y="51"/>
                  </a:cubicBezTo>
                </a:path>
              </a:pathLst>
            </a:custGeom>
            <a:solidFill>
              <a:srgbClr val="F7BA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5" name="Freeform 897">
              <a:extLst>
                <a:ext uri="{FF2B5EF4-FFF2-40B4-BE49-F238E27FC236}">
                  <a16:creationId xmlns:a16="http://schemas.microsoft.com/office/drawing/2014/main" id="{506FDFEF-29F0-4193-A3C0-C29CE5CB240A}"/>
                </a:ext>
              </a:extLst>
            </p:cNvPr>
            <p:cNvSpPr>
              <a:spLocks/>
            </p:cNvSpPr>
            <p:nvPr/>
          </p:nvSpPr>
          <p:spPr bwMode="auto">
            <a:xfrm>
              <a:off x="7116764" y="3448050"/>
              <a:ext cx="125413" cy="187325"/>
            </a:xfrm>
            <a:custGeom>
              <a:avLst/>
              <a:gdLst>
                <a:gd name="T0" fmla="*/ 50 w 82"/>
                <a:gd name="T1" fmla="*/ 27 h 123"/>
                <a:gd name="T2" fmla="*/ 62 w 82"/>
                <a:gd name="T3" fmla="*/ 69 h 123"/>
                <a:gd name="T4" fmla="*/ 61 w 82"/>
                <a:gd name="T5" fmla="*/ 123 h 123"/>
                <a:gd name="T6" fmla="*/ 42 w 82"/>
                <a:gd name="T7" fmla="*/ 79 h 123"/>
                <a:gd name="T8" fmla="*/ 0 w 82"/>
                <a:gd name="T9" fmla="*/ 58 h 123"/>
                <a:gd name="T10" fmla="*/ 39 w 82"/>
                <a:gd name="T11" fmla="*/ 27 h 123"/>
                <a:gd name="T12" fmla="*/ 50 w 82"/>
                <a:gd name="T13" fmla="*/ 27 h 123"/>
              </a:gdLst>
              <a:ahLst/>
              <a:cxnLst>
                <a:cxn ang="0">
                  <a:pos x="T0" y="T1"/>
                </a:cxn>
                <a:cxn ang="0">
                  <a:pos x="T2" y="T3"/>
                </a:cxn>
                <a:cxn ang="0">
                  <a:pos x="T4" y="T5"/>
                </a:cxn>
                <a:cxn ang="0">
                  <a:pos x="T6" y="T7"/>
                </a:cxn>
                <a:cxn ang="0">
                  <a:pos x="T8" y="T9"/>
                </a:cxn>
                <a:cxn ang="0">
                  <a:pos x="T10" y="T11"/>
                </a:cxn>
                <a:cxn ang="0">
                  <a:pos x="T12" y="T13"/>
                </a:cxn>
              </a:cxnLst>
              <a:rect l="0" t="0" r="r" b="b"/>
              <a:pathLst>
                <a:path w="82" h="123">
                  <a:moveTo>
                    <a:pt x="50" y="27"/>
                  </a:moveTo>
                  <a:cubicBezTo>
                    <a:pt x="50" y="27"/>
                    <a:pt x="47" y="56"/>
                    <a:pt x="62" y="69"/>
                  </a:cubicBezTo>
                  <a:cubicBezTo>
                    <a:pt x="78" y="82"/>
                    <a:pt x="82" y="111"/>
                    <a:pt x="61" y="123"/>
                  </a:cubicBezTo>
                  <a:cubicBezTo>
                    <a:pt x="61" y="123"/>
                    <a:pt x="68" y="95"/>
                    <a:pt x="42" y="79"/>
                  </a:cubicBezTo>
                  <a:cubicBezTo>
                    <a:pt x="16" y="64"/>
                    <a:pt x="0" y="58"/>
                    <a:pt x="0" y="58"/>
                  </a:cubicBezTo>
                  <a:cubicBezTo>
                    <a:pt x="0" y="58"/>
                    <a:pt x="30" y="54"/>
                    <a:pt x="39" y="27"/>
                  </a:cubicBezTo>
                  <a:cubicBezTo>
                    <a:pt x="48" y="0"/>
                    <a:pt x="50" y="27"/>
                    <a:pt x="50" y="27"/>
                  </a:cubicBez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6" name="Freeform 898">
              <a:extLst>
                <a:ext uri="{FF2B5EF4-FFF2-40B4-BE49-F238E27FC236}">
                  <a16:creationId xmlns:a16="http://schemas.microsoft.com/office/drawing/2014/main" id="{1FAB2165-1353-44B3-9BB4-25F0E176BB26}"/>
                </a:ext>
              </a:extLst>
            </p:cNvPr>
            <p:cNvSpPr>
              <a:spLocks/>
            </p:cNvSpPr>
            <p:nvPr/>
          </p:nvSpPr>
          <p:spPr bwMode="auto">
            <a:xfrm>
              <a:off x="6948489" y="3446463"/>
              <a:ext cx="111125" cy="187325"/>
            </a:xfrm>
            <a:custGeom>
              <a:avLst/>
              <a:gdLst>
                <a:gd name="T0" fmla="*/ 29 w 72"/>
                <a:gd name="T1" fmla="*/ 26 h 123"/>
                <a:gd name="T2" fmla="*/ 18 w 72"/>
                <a:gd name="T3" fmla="*/ 69 h 123"/>
                <a:gd name="T4" fmla="*/ 22 w 72"/>
                <a:gd name="T5" fmla="*/ 123 h 123"/>
                <a:gd name="T6" fmla="*/ 39 w 72"/>
                <a:gd name="T7" fmla="*/ 78 h 123"/>
                <a:gd name="T8" fmla="*/ 72 w 72"/>
                <a:gd name="T9" fmla="*/ 59 h 123"/>
                <a:gd name="T10" fmla="*/ 39 w 72"/>
                <a:gd name="T11" fmla="*/ 26 h 123"/>
                <a:gd name="T12" fmla="*/ 29 w 72"/>
                <a:gd name="T13" fmla="*/ 26 h 123"/>
              </a:gdLst>
              <a:ahLst/>
              <a:cxnLst>
                <a:cxn ang="0">
                  <a:pos x="T0" y="T1"/>
                </a:cxn>
                <a:cxn ang="0">
                  <a:pos x="T2" y="T3"/>
                </a:cxn>
                <a:cxn ang="0">
                  <a:pos x="T4" y="T5"/>
                </a:cxn>
                <a:cxn ang="0">
                  <a:pos x="T6" y="T7"/>
                </a:cxn>
                <a:cxn ang="0">
                  <a:pos x="T8" y="T9"/>
                </a:cxn>
                <a:cxn ang="0">
                  <a:pos x="T10" y="T11"/>
                </a:cxn>
                <a:cxn ang="0">
                  <a:pos x="T12" y="T13"/>
                </a:cxn>
              </a:cxnLst>
              <a:rect l="0" t="0" r="r" b="b"/>
              <a:pathLst>
                <a:path w="72" h="123">
                  <a:moveTo>
                    <a:pt x="29" y="26"/>
                  </a:moveTo>
                  <a:cubicBezTo>
                    <a:pt x="29" y="26"/>
                    <a:pt x="33" y="55"/>
                    <a:pt x="18" y="69"/>
                  </a:cubicBezTo>
                  <a:cubicBezTo>
                    <a:pt x="3" y="83"/>
                    <a:pt x="0" y="112"/>
                    <a:pt x="22" y="123"/>
                  </a:cubicBezTo>
                  <a:cubicBezTo>
                    <a:pt x="22" y="123"/>
                    <a:pt x="14" y="95"/>
                    <a:pt x="39" y="78"/>
                  </a:cubicBezTo>
                  <a:cubicBezTo>
                    <a:pt x="64" y="61"/>
                    <a:pt x="72" y="59"/>
                    <a:pt x="72" y="59"/>
                  </a:cubicBezTo>
                  <a:cubicBezTo>
                    <a:pt x="72" y="59"/>
                    <a:pt x="49" y="53"/>
                    <a:pt x="39" y="26"/>
                  </a:cubicBezTo>
                  <a:cubicBezTo>
                    <a:pt x="30" y="0"/>
                    <a:pt x="29" y="26"/>
                    <a:pt x="29" y="26"/>
                  </a:cubicBez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7" name="Freeform 899">
              <a:extLst>
                <a:ext uri="{FF2B5EF4-FFF2-40B4-BE49-F238E27FC236}">
                  <a16:creationId xmlns:a16="http://schemas.microsoft.com/office/drawing/2014/main" id="{1F266BCE-CA70-4490-BABA-788CDBA8E7BD}"/>
                </a:ext>
              </a:extLst>
            </p:cNvPr>
            <p:cNvSpPr>
              <a:spLocks/>
            </p:cNvSpPr>
            <p:nvPr/>
          </p:nvSpPr>
          <p:spPr bwMode="auto">
            <a:xfrm>
              <a:off x="6992939" y="3532188"/>
              <a:ext cx="223838" cy="174625"/>
            </a:xfrm>
            <a:custGeom>
              <a:avLst/>
              <a:gdLst>
                <a:gd name="T0" fmla="*/ 141 w 146"/>
                <a:gd name="T1" fmla="*/ 51 h 114"/>
                <a:gd name="T2" fmla="*/ 96 w 146"/>
                <a:gd name="T3" fmla="*/ 3 h 114"/>
                <a:gd name="T4" fmla="*/ 95 w 146"/>
                <a:gd name="T5" fmla="*/ 2 h 114"/>
                <a:gd name="T6" fmla="*/ 93 w 146"/>
                <a:gd name="T7" fmla="*/ 1 h 114"/>
                <a:gd name="T8" fmla="*/ 42 w 146"/>
                <a:gd name="T9" fmla="*/ 4 h 114"/>
                <a:gd name="T10" fmla="*/ 1 w 146"/>
                <a:gd name="T11" fmla="*/ 56 h 114"/>
                <a:gd name="T12" fmla="*/ 1 w 146"/>
                <a:gd name="T13" fmla="*/ 105 h 114"/>
                <a:gd name="T14" fmla="*/ 73 w 146"/>
                <a:gd name="T15" fmla="*/ 114 h 114"/>
                <a:gd name="T16" fmla="*/ 94 w 146"/>
                <a:gd name="T17" fmla="*/ 113 h 114"/>
                <a:gd name="T18" fmla="*/ 106 w 146"/>
                <a:gd name="T19" fmla="*/ 112 h 114"/>
                <a:gd name="T20" fmla="*/ 145 w 146"/>
                <a:gd name="T21" fmla="*/ 100 h 114"/>
                <a:gd name="T22" fmla="*/ 141 w 146"/>
                <a:gd name="T23" fmla="*/ 5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14">
                  <a:moveTo>
                    <a:pt x="141" y="51"/>
                  </a:moveTo>
                  <a:cubicBezTo>
                    <a:pt x="140" y="29"/>
                    <a:pt x="99" y="6"/>
                    <a:pt x="96" y="3"/>
                  </a:cubicBezTo>
                  <a:cubicBezTo>
                    <a:pt x="96" y="3"/>
                    <a:pt x="96" y="2"/>
                    <a:pt x="95" y="2"/>
                  </a:cubicBezTo>
                  <a:cubicBezTo>
                    <a:pt x="94" y="2"/>
                    <a:pt x="94" y="1"/>
                    <a:pt x="93" y="1"/>
                  </a:cubicBezTo>
                  <a:cubicBezTo>
                    <a:pt x="89" y="0"/>
                    <a:pt x="45" y="1"/>
                    <a:pt x="42" y="4"/>
                  </a:cubicBezTo>
                  <a:cubicBezTo>
                    <a:pt x="39" y="7"/>
                    <a:pt x="1" y="34"/>
                    <a:pt x="1" y="56"/>
                  </a:cubicBezTo>
                  <a:cubicBezTo>
                    <a:pt x="1" y="56"/>
                    <a:pt x="0" y="101"/>
                    <a:pt x="1" y="105"/>
                  </a:cubicBezTo>
                  <a:cubicBezTo>
                    <a:pt x="3" y="108"/>
                    <a:pt x="51" y="114"/>
                    <a:pt x="73" y="114"/>
                  </a:cubicBezTo>
                  <a:cubicBezTo>
                    <a:pt x="78" y="114"/>
                    <a:pt x="86" y="114"/>
                    <a:pt x="94" y="113"/>
                  </a:cubicBezTo>
                  <a:cubicBezTo>
                    <a:pt x="99" y="113"/>
                    <a:pt x="103" y="113"/>
                    <a:pt x="106" y="112"/>
                  </a:cubicBezTo>
                  <a:cubicBezTo>
                    <a:pt x="128" y="110"/>
                    <a:pt x="144" y="103"/>
                    <a:pt x="145" y="100"/>
                  </a:cubicBezTo>
                  <a:cubicBezTo>
                    <a:pt x="146" y="97"/>
                    <a:pt x="141" y="51"/>
                    <a:pt x="141" y="51"/>
                  </a:cubicBezTo>
                </a:path>
              </a:pathLst>
            </a:custGeom>
            <a:solidFill>
              <a:srgbClr val="9542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8" name="Freeform 900">
              <a:extLst>
                <a:ext uri="{FF2B5EF4-FFF2-40B4-BE49-F238E27FC236}">
                  <a16:creationId xmlns:a16="http://schemas.microsoft.com/office/drawing/2014/main" id="{B009D3C7-8CE7-47E4-8859-A65094BE06CD}"/>
                </a:ext>
              </a:extLst>
            </p:cNvPr>
            <p:cNvSpPr>
              <a:spLocks/>
            </p:cNvSpPr>
            <p:nvPr/>
          </p:nvSpPr>
          <p:spPr bwMode="auto">
            <a:xfrm>
              <a:off x="7127876" y="3533775"/>
              <a:ext cx="96838" cy="155575"/>
            </a:xfrm>
            <a:custGeom>
              <a:avLst/>
              <a:gdLst>
                <a:gd name="T0" fmla="*/ 7 w 63"/>
                <a:gd name="T1" fmla="*/ 0 h 102"/>
                <a:gd name="T2" fmla="*/ 57 w 63"/>
                <a:gd name="T3" fmla="*/ 41 h 102"/>
                <a:gd name="T4" fmla="*/ 47 w 63"/>
                <a:gd name="T5" fmla="*/ 92 h 102"/>
                <a:gd name="T6" fmla="*/ 27 w 63"/>
                <a:gd name="T7" fmla="*/ 81 h 102"/>
                <a:gd name="T8" fmla="*/ 28 w 63"/>
                <a:gd name="T9" fmla="*/ 54 h 102"/>
                <a:gd name="T10" fmla="*/ 7 w 63"/>
                <a:gd name="T11" fmla="*/ 0 h 102"/>
              </a:gdLst>
              <a:ahLst/>
              <a:cxnLst>
                <a:cxn ang="0">
                  <a:pos x="T0" y="T1"/>
                </a:cxn>
                <a:cxn ang="0">
                  <a:pos x="T2" y="T3"/>
                </a:cxn>
                <a:cxn ang="0">
                  <a:pos x="T4" y="T5"/>
                </a:cxn>
                <a:cxn ang="0">
                  <a:pos x="T6" y="T7"/>
                </a:cxn>
                <a:cxn ang="0">
                  <a:pos x="T8" y="T9"/>
                </a:cxn>
                <a:cxn ang="0">
                  <a:pos x="T10" y="T11"/>
                </a:cxn>
              </a:cxnLst>
              <a:rect l="0" t="0" r="r" b="b"/>
              <a:pathLst>
                <a:path w="63" h="102">
                  <a:moveTo>
                    <a:pt x="7" y="0"/>
                  </a:moveTo>
                  <a:cubicBezTo>
                    <a:pt x="7" y="0"/>
                    <a:pt x="50" y="16"/>
                    <a:pt x="57" y="41"/>
                  </a:cubicBezTo>
                  <a:cubicBezTo>
                    <a:pt x="63" y="66"/>
                    <a:pt x="61" y="83"/>
                    <a:pt x="47" y="92"/>
                  </a:cubicBezTo>
                  <a:cubicBezTo>
                    <a:pt x="29" y="102"/>
                    <a:pt x="26" y="85"/>
                    <a:pt x="27" y="81"/>
                  </a:cubicBezTo>
                  <a:cubicBezTo>
                    <a:pt x="27" y="77"/>
                    <a:pt x="25" y="71"/>
                    <a:pt x="28" y="54"/>
                  </a:cubicBezTo>
                  <a:cubicBezTo>
                    <a:pt x="33" y="26"/>
                    <a:pt x="0" y="2"/>
                    <a:pt x="7" y="0"/>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9" name="Oval 901">
              <a:extLst>
                <a:ext uri="{FF2B5EF4-FFF2-40B4-BE49-F238E27FC236}">
                  <a16:creationId xmlns:a16="http://schemas.microsoft.com/office/drawing/2014/main" id="{803C4AEF-4E9D-4A71-822A-B4165B5A74CB}"/>
                </a:ext>
              </a:extLst>
            </p:cNvPr>
            <p:cNvSpPr>
              <a:spLocks noChangeArrowheads="1"/>
            </p:cNvSpPr>
            <p:nvPr/>
          </p:nvSpPr>
          <p:spPr bwMode="auto">
            <a:xfrm>
              <a:off x="6997701" y="3362325"/>
              <a:ext cx="196850" cy="180975"/>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0" name="Freeform 902">
              <a:extLst>
                <a:ext uri="{FF2B5EF4-FFF2-40B4-BE49-F238E27FC236}">
                  <a16:creationId xmlns:a16="http://schemas.microsoft.com/office/drawing/2014/main" id="{FE9569BA-5E42-4526-AF55-B18CBBCBD227}"/>
                </a:ext>
              </a:extLst>
            </p:cNvPr>
            <p:cNvSpPr>
              <a:spLocks/>
            </p:cNvSpPr>
            <p:nvPr/>
          </p:nvSpPr>
          <p:spPr bwMode="auto">
            <a:xfrm>
              <a:off x="7016751" y="3714750"/>
              <a:ext cx="103188" cy="88900"/>
            </a:xfrm>
            <a:custGeom>
              <a:avLst/>
              <a:gdLst>
                <a:gd name="T0" fmla="*/ 4 w 68"/>
                <a:gd name="T1" fmla="*/ 7 h 58"/>
                <a:gd name="T2" fmla="*/ 23 w 68"/>
                <a:gd name="T3" fmla="*/ 48 h 58"/>
                <a:gd name="T4" fmla="*/ 59 w 68"/>
                <a:gd name="T5" fmla="*/ 46 h 58"/>
                <a:gd name="T6" fmla="*/ 66 w 68"/>
                <a:gd name="T7" fmla="*/ 11 h 58"/>
                <a:gd name="T8" fmla="*/ 4 w 68"/>
                <a:gd name="T9" fmla="*/ 7 h 58"/>
              </a:gdLst>
              <a:ahLst/>
              <a:cxnLst>
                <a:cxn ang="0">
                  <a:pos x="T0" y="T1"/>
                </a:cxn>
                <a:cxn ang="0">
                  <a:pos x="T2" y="T3"/>
                </a:cxn>
                <a:cxn ang="0">
                  <a:pos x="T4" y="T5"/>
                </a:cxn>
                <a:cxn ang="0">
                  <a:pos x="T6" y="T7"/>
                </a:cxn>
                <a:cxn ang="0">
                  <a:pos x="T8" y="T9"/>
                </a:cxn>
              </a:cxnLst>
              <a:rect l="0" t="0" r="r" b="b"/>
              <a:pathLst>
                <a:path w="68" h="58">
                  <a:moveTo>
                    <a:pt x="4" y="7"/>
                  </a:moveTo>
                  <a:cubicBezTo>
                    <a:pt x="4" y="7"/>
                    <a:pt x="14" y="39"/>
                    <a:pt x="23" y="48"/>
                  </a:cubicBezTo>
                  <a:cubicBezTo>
                    <a:pt x="32" y="58"/>
                    <a:pt x="55" y="58"/>
                    <a:pt x="59" y="46"/>
                  </a:cubicBezTo>
                  <a:cubicBezTo>
                    <a:pt x="62" y="34"/>
                    <a:pt x="68" y="14"/>
                    <a:pt x="66" y="11"/>
                  </a:cubicBezTo>
                  <a:cubicBezTo>
                    <a:pt x="65" y="7"/>
                    <a:pt x="0" y="0"/>
                    <a:pt x="4" y="7"/>
                  </a:cubicBezTo>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1" name="Freeform 903">
              <a:extLst>
                <a:ext uri="{FF2B5EF4-FFF2-40B4-BE49-F238E27FC236}">
                  <a16:creationId xmlns:a16="http://schemas.microsoft.com/office/drawing/2014/main" id="{5FAC9CBF-438A-43E1-A44F-861F8291F481}"/>
                </a:ext>
              </a:extLst>
            </p:cNvPr>
            <p:cNvSpPr>
              <a:spLocks/>
            </p:cNvSpPr>
            <p:nvPr/>
          </p:nvSpPr>
          <p:spPr bwMode="auto">
            <a:xfrm>
              <a:off x="7116764" y="3713163"/>
              <a:ext cx="103188" cy="88900"/>
            </a:xfrm>
            <a:custGeom>
              <a:avLst/>
              <a:gdLst>
                <a:gd name="T0" fmla="*/ 64 w 67"/>
                <a:gd name="T1" fmla="*/ 7 h 58"/>
                <a:gd name="T2" fmla="*/ 45 w 67"/>
                <a:gd name="T3" fmla="*/ 48 h 58"/>
                <a:gd name="T4" fmla="*/ 10 w 67"/>
                <a:gd name="T5" fmla="*/ 46 h 58"/>
                <a:gd name="T6" fmla="*/ 1 w 67"/>
                <a:gd name="T7" fmla="*/ 11 h 58"/>
                <a:gd name="T8" fmla="*/ 64 w 67"/>
                <a:gd name="T9" fmla="*/ 7 h 58"/>
              </a:gdLst>
              <a:ahLst/>
              <a:cxnLst>
                <a:cxn ang="0">
                  <a:pos x="T0" y="T1"/>
                </a:cxn>
                <a:cxn ang="0">
                  <a:pos x="T2" y="T3"/>
                </a:cxn>
                <a:cxn ang="0">
                  <a:pos x="T4" y="T5"/>
                </a:cxn>
                <a:cxn ang="0">
                  <a:pos x="T6" y="T7"/>
                </a:cxn>
                <a:cxn ang="0">
                  <a:pos x="T8" y="T9"/>
                </a:cxn>
              </a:cxnLst>
              <a:rect l="0" t="0" r="r" b="b"/>
              <a:pathLst>
                <a:path w="67" h="58">
                  <a:moveTo>
                    <a:pt x="64" y="7"/>
                  </a:moveTo>
                  <a:cubicBezTo>
                    <a:pt x="64" y="7"/>
                    <a:pt x="54" y="38"/>
                    <a:pt x="45" y="48"/>
                  </a:cubicBezTo>
                  <a:cubicBezTo>
                    <a:pt x="36" y="58"/>
                    <a:pt x="13" y="57"/>
                    <a:pt x="10" y="46"/>
                  </a:cubicBezTo>
                  <a:cubicBezTo>
                    <a:pt x="6" y="34"/>
                    <a:pt x="0" y="14"/>
                    <a:pt x="1" y="11"/>
                  </a:cubicBezTo>
                  <a:cubicBezTo>
                    <a:pt x="3" y="7"/>
                    <a:pt x="67" y="0"/>
                    <a:pt x="64" y="7"/>
                  </a:cubicBezTo>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2" name="Freeform 904">
              <a:extLst>
                <a:ext uri="{FF2B5EF4-FFF2-40B4-BE49-F238E27FC236}">
                  <a16:creationId xmlns:a16="http://schemas.microsoft.com/office/drawing/2014/main" id="{DC1CCF34-1F6E-46CD-BBF7-56A18C311BB0}"/>
                </a:ext>
              </a:extLst>
            </p:cNvPr>
            <p:cNvSpPr>
              <a:spLocks/>
            </p:cNvSpPr>
            <p:nvPr/>
          </p:nvSpPr>
          <p:spPr bwMode="auto">
            <a:xfrm>
              <a:off x="7021514" y="3706813"/>
              <a:ext cx="196850" cy="38100"/>
            </a:xfrm>
            <a:custGeom>
              <a:avLst/>
              <a:gdLst>
                <a:gd name="T0" fmla="*/ 0 w 128"/>
                <a:gd name="T1" fmla="*/ 12 h 25"/>
                <a:gd name="T2" fmla="*/ 4 w 128"/>
                <a:gd name="T3" fmla="*/ 23 h 25"/>
                <a:gd name="T4" fmla="*/ 62 w 128"/>
                <a:gd name="T5" fmla="*/ 25 h 25"/>
                <a:gd name="T6" fmla="*/ 63 w 128"/>
                <a:gd name="T7" fmla="*/ 17 h 25"/>
                <a:gd name="T8" fmla="*/ 65 w 128"/>
                <a:gd name="T9" fmla="*/ 25 h 25"/>
                <a:gd name="T10" fmla="*/ 124 w 128"/>
                <a:gd name="T11" fmla="*/ 15 h 25"/>
                <a:gd name="T12" fmla="*/ 127 w 128"/>
                <a:gd name="T13" fmla="*/ 4 h 25"/>
                <a:gd name="T14" fmla="*/ 0 w 128"/>
                <a:gd name="T15" fmla="*/ 1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25">
                  <a:moveTo>
                    <a:pt x="0" y="12"/>
                  </a:moveTo>
                  <a:cubicBezTo>
                    <a:pt x="4" y="23"/>
                    <a:pt x="4" y="23"/>
                    <a:pt x="4" y="23"/>
                  </a:cubicBezTo>
                  <a:cubicBezTo>
                    <a:pt x="62" y="25"/>
                    <a:pt x="62" y="25"/>
                    <a:pt x="62" y="25"/>
                  </a:cubicBezTo>
                  <a:cubicBezTo>
                    <a:pt x="63" y="17"/>
                    <a:pt x="63" y="17"/>
                    <a:pt x="63" y="17"/>
                  </a:cubicBezTo>
                  <a:cubicBezTo>
                    <a:pt x="65" y="25"/>
                    <a:pt x="65" y="25"/>
                    <a:pt x="65" y="25"/>
                  </a:cubicBezTo>
                  <a:cubicBezTo>
                    <a:pt x="65" y="25"/>
                    <a:pt x="109" y="25"/>
                    <a:pt x="124" y="15"/>
                  </a:cubicBezTo>
                  <a:cubicBezTo>
                    <a:pt x="124" y="15"/>
                    <a:pt x="128" y="9"/>
                    <a:pt x="127" y="4"/>
                  </a:cubicBezTo>
                  <a:cubicBezTo>
                    <a:pt x="126" y="0"/>
                    <a:pt x="8" y="4"/>
                    <a:pt x="0" y="12"/>
                  </a:cubicBezTo>
                </a:path>
              </a:pathLst>
            </a:custGeom>
            <a:solidFill>
              <a:srgbClr val="0028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3" name="Freeform 905">
              <a:extLst>
                <a:ext uri="{FF2B5EF4-FFF2-40B4-BE49-F238E27FC236}">
                  <a16:creationId xmlns:a16="http://schemas.microsoft.com/office/drawing/2014/main" id="{3C022E74-CDFA-4E28-B264-87FEEAAEA0AA}"/>
                </a:ext>
              </a:extLst>
            </p:cNvPr>
            <p:cNvSpPr>
              <a:spLocks/>
            </p:cNvSpPr>
            <p:nvPr/>
          </p:nvSpPr>
          <p:spPr bwMode="auto">
            <a:xfrm>
              <a:off x="7050089" y="3790950"/>
              <a:ext cx="55563" cy="50800"/>
            </a:xfrm>
            <a:custGeom>
              <a:avLst/>
              <a:gdLst>
                <a:gd name="T0" fmla="*/ 0 w 36"/>
                <a:gd name="T1" fmla="*/ 5 h 33"/>
                <a:gd name="T2" fmla="*/ 3 w 36"/>
                <a:gd name="T3" fmla="*/ 31 h 33"/>
                <a:gd name="T4" fmla="*/ 34 w 36"/>
                <a:gd name="T5" fmla="*/ 27 h 33"/>
                <a:gd name="T6" fmla="*/ 34 w 36"/>
                <a:gd name="T7" fmla="*/ 6 h 33"/>
                <a:gd name="T8" fmla="*/ 0 w 36"/>
                <a:gd name="T9" fmla="*/ 5 h 33"/>
              </a:gdLst>
              <a:ahLst/>
              <a:cxnLst>
                <a:cxn ang="0">
                  <a:pos x="T0" y="T1"/>
                </a:cxn>
                <a:cxn ang="0">
                  <a:pos x="T2" y="T3"/>
                </a:cxn>
                <a:cxn ang="0">
                  <a:pos x="T4" y="T5"/>
                </a:cxn>
                <a:cxn ang="0">
                  <a:pos x="T6" y="T7"/>
                </a:cxn>
                <a:cxn ang="0">
                  <a:pos x="T8" y="T9"/>
                </a:cxn>
              </a:cxnLst>
              <a:rect l="0" t="0" r="r" b="b"/>
              <a:pathLst>
                <a:path w="36" h="33">
                  <a:moveTo>
                    <a:pt x="0" y="5"/>
                  </a:moveTo>
                  <a:cubicBezTo>
                    <a:pt x="0" y="5"/>
                    <a:pt x="4" y="24"/>
                    <a:pt x="3" y="31"/>
                  </a:cubicBezTo>
                  <a:cubicBezTo>
                    <a:pt x="3" y="33"/>
                    <a:pt x="34" y="32"/>
                    <a:pt x="34" y="27"/>
                  </a:cubicBezTo>
                  <a:cubicBezTo>
                    <a:pt x="34" y="23"/>
                    <a:pt x="36" y="10"/>
                    <a:pt x="34" y="6"/>
                  </a:cubicBezTo>
                  <a:cubicBezTo>
                    <a:pt x="33" y="3"/>
                    <a:pt x="1" y="0"/>
                    <a:pt x="0" y="5"/>
                  </a:cubicBez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4" name="Freeform 906">
              <a:extLst>
                <a:ext uri="{FF2B5EF4-FFF2-40B4-BE49-F238E27FC236}">
                  <a16:creationId xmlns:a16="http://schemas.microsoft.com/office/drawing/2014/main" id="{B5C05D40-DAF0-4C2F-B89C-6235712521B3}"/>
                </a:ext>
              </a:extLst>
            </p:cNvPr>
            <p:cNvSpPr>
              <a:spLocks/>
            </p:cNvSpPr>
            <p:nvPr/>
          </p:nvSpPr>
          <p:spPr bwMode="auto">
            <a:xfrm>
              <a:off x="7043739" y="3816350"/>
              <a:ext cx="66675" cy="46038"/>
            </a:xfrm>
            <a:custGeom>
              <a:avLst/>
              <a:gdLst>
                <a:gd name="T0" fmla="*/ 17 w 43"/>
                <a:gd name="T1" fmla="*/ 28 h 30"/>
                <a:gd name="T2" fmla="*/ 2 w 43"/>
                <a:gd name="T3" fmla="*/ 26 h 30"/>
                <a:gd name="T4" fmla="*/ 19 w 43"/>
                <a:gd name="T5" fmla="*/ 0 h 30"/>
                <a:gd name="T6" fmla="*/ 43 w 43"/>
                <a:gd name="T7" fmla="*/ 23 h 30"/>
                <a:gd name="T8" fmla="*/ 17 w 43"/>
                <a:gd name="T9" fmla="*/ 28 h 30"/>
              </a:gdLst>
              <a:ahLst/>
              <a:cxnLst>
                <a:cxn ang="0">
                  <a:pos x="T0" y="T1"/>
                </a:cxn>
                <a:cxn ang="0">
                  <a:pos x="T2" y="T3"/>
                </a:cxn>
                <a:cxn ang="0">
                  <a:pos x="T4" y="T5"/>
                </a:cxn>
                <a:cxn ang="0">
                  <a:pos x="T6" y="T7"/>
                </a:cxn>
                <a:cxn ang="0">
                  <a:pos x="T8" y="T9"/>
                </a:cxn>
              </a:cxnLst>
              <a:rect l="0" t="0" r="r" b="b"/>
              <a:pathLst>
                <a:path w="43" h="30">
                  <a:moveTo>
                    <a:pt x="17" y="28"/>
                  </a:moveTo>
                  <a:cubicBezTo>
                    <a:pt x="17" y="28"/>
                    <a:pt x="2" y="29"/>
                    <a:pt x="2" y="26"/>
                  </a:cubicBezTo>
                  <a:cubicBezTo>
                    <a:pt x="1" y="22"/>
                    <a:pt x="0" y="0"/>
                    <a:pt x="19" y="0"/>
                  </a:cubicBezTo>
                  <a:cubicBezTo>
                    <a:pt x="38" y="0"/>
                    <a:pt x="42" y="5"/>
                    <a:pt x="43" y="23"/>
                  </a:cubicBezTo>
                  <a:cubicBezTo>
                    <a:pt x="43" y="30"/>
                    <a:pt x="31" y="29"/>
                    <a:pt x="17" y="28"/>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5" name="Freeform 907">
              <a:extLst>
                <a:ext uri="{FF2B5EF4-FFF2-40B4-BE49-F238E27FC236}">
                  <a16:creationId xmlns:a16="http://schemas.microsoft.com/office/drawing/2014/main" id="{A0277C68-7F99-43D6-8B77-469CB83413EE}"/>
                </a:ext>
              </a:extLst>
            </p:cNvPr>
            <p:cNvSpPr>
              <a:spLocks/>
            </p:cNvSpPr>
            <p:nvPr/>
          </p:nvSpPr>
          <p:spPr bwMode="auto">
            <a:xfrm>
              <a:off x="7042151" y="3778250"/>
              <a:ext cx="69850" cy="30163"/>
            </a:xfrm>
            <a:custGeom>
              <a:avLst/>
              <a:gdLst>
                <a:gd name="T0" fmla="*/ 4 w 46"/>
                <a:gd name="T1" fmla="*/ 6 h 20"/>
                <a:gd name="T2" fmla="*/ 44 w 46"/>
                <a:gd name="T3" fmla="*/ 5 h 20"/>
                <a:gd name="T4" fmla="*/ 38 w 46"/>
                <a:gd name="T5" fmla="*/ 17 h 20"/>
                <a:gd name="T6" fmla="*/ 2 w 46"/>
                <a:gd name="T7" fmla="*/ 16 h 20"/>
                <a:gd name="T8" fmla="*/ 4 w 46"/>
                <a:gd name="T9" fmla="*/ 6 h 20"/>
              </a:gdLst>
              <a:ahLst/>
              <a:cxnLst>
                <a:cxn ang="0">
                  <a:pos x="T0" y="T1"/>
                </a:cxn>
                <a:cxn ang="0">
                  <a:pos x="T2" y="T3"/>
                </a:cxn>
                <a:cxn ang="0">
                  <a:pos x="T4" y="T5"/>
                </a:cxn>
                <a:cxn ang="0">
                  <a:pos x="T6" y="T7"/>
                </a:cxn>
                <a:cxn ang="0">
                  <a:pos x="T8" y="T9"/>
                </a:cxn>
              </a:cxnLst>
              <a:rect l="0" t="0" r="r" b="b"/>
              <a:pathLst>
                <a:path w="46" h="20">
                  <a:moveTo>
                    <a:pt x="4" y="6"/>
                  </a:moveTo>
                  <a:cubicBezTo>
                    <a:pt x="4" y="6"/>
                    <a:pt x="43" y="0"/>
                    <a:pt x="44" y="5"/>
                  </a:cubicBezTo>
                  <a:cubicBezTo>
                    <a:pt x="44" y="10"/>
                    <a:pt x="46" y="19"/>
                    <a:pt x="38" y="17"/>
                  </a:cubicBezTo>
                  <a:cubicBezTo>
                    <a:pt x="30" y="15"/>
                    <a:pt x="2" y="20"/>
                    <a:pt x="2" y="16"/>
                  </a:cubicBezTo>
                  <a:cubicBezTo>
                    <a:pt x="2" y="10"/>
                    <a:pt x="0" y="6"/>
                    <a:pt x="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6" name="Freeform 908">
              <a:extLst>
                <a:ext uri="{FF2B5EF4-FFF2-40B4-BE49-F238E27FC236}">
                  <a16:creationId xmlns:a16="http://schemas.microsoft.com/office/drawing/2014/main" id="{1AA213B7-D580-4F65-957D-72C8D4D32355}"/>
                </a:ext>
              </a:extLst>
            </p:cNvPr>
            <p:cNvSpPr>
              <a:spLocks/>
            </p:cNvSpPr>
            <p:nvPr/>
          </p:nvSpPr>
          <p:spPr bwMode="auto">
            <a:xfrm>
              <a:off x="7138989" y="3790950"/>
              <a:ext cx="55563" cy="50800"/>
            </a:xfrm>
            <a:custGeom>
              <a:avLst/>
              <a:gdLst>
                <a:gd name="T0" fmla="*/ 0 w 36"/>
                <a:gd name="T1" fmla="*/ 5 h 33"/>
                <a:gd name="T2" fmla="*/ 2 w 36"/>
                <a:gd name="T3" fmla="*/ 30 h 33"/>
                <a:gd name="T4" fmla="*/ 35 w 36"/>
                <a:gd name="T5" fmla="*/ 28 h 33"/>
                <a:gd name="T6" fmla="*/ 34 w 36"/>
                <a:gd name="T7" fmla="*/ 6 h 33"/>
                <a:gd name="T8" fmla="*/ 0 w 36"/>
                <a:gd name="T9" fmla="*/ 5 h 33"/>
              </a:gdLst>
              <a:ahLst/>
              <a:cxnLst>
                <a:cxn ang="0">
                  <a:pos x="T0" y="T1"/>
                </a:cxn>
                <a:cxn ang="0">
                  <a:pos x="T2" y="T3"/>
                </a:cxn>
                <a:cxn ang="0">
                  <a:pos x="T4" y="T5"/>
                </a:cxn>
                <a:cxn ang="0">
                  <a:pos x="T6" y="T7"/>
                </a:cxn>
                <a:cxn ang="0">
                  <a:pos x="T8" y="T9"/>
                </a:cxn>
              </a:cxnLst>
              <a:rect l="0" t="0" r="r" b="b"/>
              <a:pathLst>
                <a:path w="36" h="33">
                  <a:moveTo>
                    <a:pt x="0" y="5"/>
                  </a:moveTo>
                  <a:cubicBezTo>
                    <a:pt x="0" y="5"/>
                    <a:pt x="2" y="24"/>
                    <a:pt x="2" y="30"/>
                  </a:cubicBezTo>
                  <a:cubicBezTo>
                    <a:pt x="2" y="33"/>
                    <a:pt x="36" y="32"/>
                    <a:pt x="35" y="28"/>
                  </a:cubicBezTo>
                  <a:cubicBezTo>
                    <a:pt x="34" y="19"/>
                    <a:pt x="35" y="9"/>
                    <a:pt x="34" y="6"/>
                  </a:cubicBezTo>
                  <a:cubicBezTo>
                    <a:pt x="33" y="3"/>
                    <a:pt x="1" y="0"/>
                    <a:pt x="0" y="5"/>
                  </a:cubicBez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7" name="Freeform 909">
              <a:extLst>
                <a:ext uri="{FF2B5EF4-FFF2-40B4-BE49-F238E27FC236}">
                  <a16:creationId xmlns:a16="http://schemas.microsoft.com/office/drawing/2014/main" id="{3941AC7E-64A7-4691-B9AA-4F1D955F8855}"/>
                </a:ext>
              </a:extLst>
            </p:cNvPr>
            <p:cNvSpPr>
              <a:spLocks/>
            </p:cNvSpPr>
            <p:nvPr/>
          </p:nvSpPr>
          <p:spPr bwMode="auto">
            <a:xfrm>
              <a:off x="7134226" y="3816350"/>
              <a:ext cx="66675" cy="46038"/>
            </a:xfrm>
            <a:custGeom>
              <a:avLst/>
              <a:gdLst>
                <a:gd name="T0" fmla="*/ 27 w 44"/>
                <a:gd name="T1" fmla="*/ 28 h 30"/>
                <a:gd name="T2" fmla="*/ 42 w 44"/>
                <a:gd name="T3" fmla="*/ 26 h 30"/>
                <a:gd name="T4" fmla="*/ 25 w 44"/>
                <a:gd name="T5" fmla="*/ 0 h 30"/>
                <a:gd name="T6" fmla="*/ 1 w 44"/>
                <a:gd name="T7" fmla="*/ 23 h 30"/>
                <a:gd name="T8" fmla="*/ 27 w 44"/>
                <a:gd name="T9" fmla="*/ 28 h 30"/>
              </a:gdLst>
              <a:ahLst/>
              <a:cxnLst>
                <a:cxn ang="0">
                  <a:pos x="T0" y="T1"/>
                </a:cxn>
                <a:cxn ang="0">
                  <a:pos x="T2" y="T3"/>
                </a:cxn>
                <a:cxn ang="0">
                  <a:pos x="T4" y="T5"/>
                </a:cxn>
                <a:cxn ang="0">
                  <a:pos x="T6" y="T7"/>
                </a:cxn>
                <a:cxn ang="0">
                  <a:pos x="T8" y="T9"/>
                </a:cxn>
              </a:cxnLst>
              <a:rect l="0" t="0" r="r" b="b"/>
              <a:pathLst>
                <a:path w="44" h="30">
                  <a:moveTo>
                    <a:pt x="27" y="28"/>
                  </a:moveTo>
                  <a:cubicBezTo>
                    <a:pt x="27" y="28"/>
                    <a:pt x="42" y="29"/>
                    <a:pt x="42" y="26"/>
                  </a:cubicBezTo>
                  <a:cubicBezTo>
                    <a:pt x="43" y="22"/>
                    <a:pt x="44" y="0"/>
                    <a:pt x="25" y="0"/>
                  </a:cubicBezTo>
                  <a:cubicBezTo>
                    <a:pt x="6" y="0"/>
                    <a:pt x="2" y="5"/>
                    <a:pt x="1" y="23"/>
                  </a:cubicBezTo>
                  <a:cubicBezTo>
                    <a:pt x="0" y="30"/>
                    <a:pt x="13" y="29"/>
                    <a:pt x="27" y="28"/>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8" name="Freeform 910">
              <a:extLst>
                <a:ext uri="{FF2B5EF4-FFF2-40B4-BE49-F238E27FC236}">
                  <a16:creationId xmlns:a16="http://schemas.microsoft.com/office/drawing/2014/main" id="{6480AE3F-F3F5-4CF2-B7E9-03E26A93A9BC}"/>
                </a:ext>
              </a:extLst>
            </p:cNvPr>
            <p:cNvSpPr>
              <a:spLocks/>
            </p:cNvSpPr>
            <p:nvPr/>
          </p:nvSpPr>
          <p:spPr bwMode="auto">
            <a:xfrm>
              <a:off x="7127876" y="3773488"/>
              <a:ext cx="71438" cy="31750"/>
            </a:xfrm>
            <a:custGeom>
              <a:avLst/>
              <a:gdLst>
                <a:gd name="T0" fmla="*/ 4 w 47"/>
                <a:gd name="T1" fmla="*/ 6 h 20"/>
                <a:gd name="T2" fmla="*/ 44 w 47"/>
                <a:gd name="T3" fmla="*/ 5 h 20"/>
                <a:gd name="T4" fmla="*/ 38 w 47"/>
                <a:gd name="T5" fmla="*/ 17 h 20"/>
                <a:gd name="T6" fmla="*/ 2 w 47"/>
                <a:gd name="T7" fmla="*/ 16 h 20"/>
                <a:gd name="T8" fmla="*/ 4 w 47"/>
                <a:gd name="T9" fmla="*/ 6 h 20"/>
              </a:gdLst>
              <a:ahLst/>
              <a:cxnLst>
                <a:cxn ang="0">
                  <a:pos x="T0" y="T1"/>
                </a:cxn>
                <a:cxn ang="0">
                  <a:pos x="T2" y="T3"/>
                </a:cxn>
                <a:cxn ang="0">
                  <a:pos x="T4" y="T5"/>
                </a:cxn>
                <a:cxn ang="0">
                  <a:pos x="T6" y="T7"/>
                </a:cxn>
                <a:cxn ang="0">
                  <a:pos x="T8" y="T9"/>
                </a:cxn>
              </a:cxnLst>
              <a:rect l="0" t="0" r="r" b="b"/>
              <a:pathLst>
                <a:path w="47" h="20">
                  <a:moveTo>
                    <a:pt x="4" y="6"/>
                  </a:moveTo>
                  <a:cubicBezTo>
                    <a:pt x="4" y="6"/>
                    <a:pt x="43" y="0"/>
                    <a:pt x="44" y="5"/>
                  </a:cubicBezTo>
                  <a:cubicBezTo>
                    <a:pt x="44" y="10"/>
                    <a:pt x="47" y="19"/>
                    <a:pt x="38" y="17"/>
                  </a:cubicBezTo>
                  <a:cubicBezTo>
                    <a:pt x="30" y="15"/>
                    <a:pt x="3" y="20"/>
                    <a:pt x="2" y="16"/>
                  </a:cubicBezTo>
                  <a:cubicBezTo>
                    <a:pt x="2" y="10"/>
                    <a:pt x="0" y="6"/>
                    <a:pt x="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9" name="Freeform 911">
              <a:extLst>
                <a:ext uri="{FF2B5EF4-FFF2-40B4-BE49-F238E27FC236}">
                  <a16:creationId xmlns:a16="http://schemas.microsoft.com/office/drawing/2014/main" id="{EA2D96C7-21EC-433A-B1B8-FF56FF8C9A41}"/>
                </a:ext>
              </a:extLst>
            </p:cNvPr>
            <p:cNvSpPr>
              <a:spLocks/>
            </p:cNvSpPr>
            <p:nvPr/>
          </p:nvSpPr>
          <p:spPr bwMode="auto">
            <a:xfrm>
              <a:off x="7058026" y="3536950"/>
              <a:ext cx="57150" cy="42863"/>
            </a:xfrm>
            <a:custGeom>
              <a:avLst/>
              <a:gdLst>
                <a:gd name="T0" fmla="*/ 1 w 38"/>
                <a:gd name="T1" fmla="*/ 0 h 28"/>
                <a:gd name="T2" fmla="*/ 27 w 38"/>
                <a:gd name="T3" fmla="*/ 3 h 28"/>
                <a:gd name="T4" fmla="*/ 1 w 38"/>
                <a:gd name="T5" fmla="*/ 0 h 28"/>
              </a:gdLst>
              <a:ahLst/>
              <a:cxnLst>
                <a:cxn ang="0">
                  <a:pos x="T0" y="T1"/>
                </a:cxn>
                <a:cxn ang="0">
                  <a:pos x="T2" y="T3"/>
                </a:cxn>
                <a:cxn ang="0">
                  <a:pos x="T4" y="T5"/>
                </a:cxn>
              </a:cxnLst>
              <a:rect l="0" t="0" r="r" b="b"/>
              <a:pathLst>
                <a:path w="38" h="28">
                  <a:moveTo>
                    <a:pt x="1" y="0"/>
                  </a:moveTo>
                  <a:cubicBezTo>
                    <a:pt x="1" y="0"/>
                    <a:pt x="16" y="4"/>
                    <a:pt x="27" y="3"/>
                  </a:cubicBezTo>
                  <a:cubicBezTo>
                    <a:pt x="38" y="3"/>
                    <a:pt x="0" y="28"/>
                    <a:pt x="1"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0" name="Freeform 912">
              <a:extLst>
                <a:ext uri="{FF2B5EF4-FFF2-40B4-BE49-F238E27FC236}">
                  <a16:creationId xmlns:a16="http://schemas.microsoft.com/office/drawing/2014/main" id="{B44A1207-8EA2-4398-A730-4C242E992365}"/>
                </a:ext>
              </a:extLst>
            </p:cNvPr>
            <p:cNvSpPr>
              <a:spLocks/>
            </p:cNvSpPr>
            <p:nvPr/>
          </p:nvSpPr>
          <p:spPr bwMode="auto">
            <a:xfrm>
              <a:off x="7083426" y="3533775"/>
              <a:ext cx="61913" cy="42863"/>
            </a:xfrm>
            <a:custGeom>
              <a:avLst/>
              <a:gdLst>
                <a:gd name="T0" fmla="*/ 36 w 40"/>
                <a:gd name="T1" fmla="*/ 0 h 28"/>
                <a:gd name="T2" fmla="*/ 11 w 40"/>
                <a:gd name="T3" fmla="*/ 5 h 28"/>
                <a:gd name="T4" fmla="*/ 36 w 40"/>
                <a:gd name="T5" fmla="*/ 0 h 28"/>
              </a:gdLst>
              <a:ahLst/>
              <a:cxnLst>
                <a:cxn ang="0">
                  <a:pos x="T0" y="T1"/>
                </a:cxn>
                <a:cxn ang="0">
                  <a:pos x="T2" y="T3"/>
                </a:cxn>
                <a:cxn ang="0">
                  <a:pos x="T4" y="T5"/>
                </a:cxn>
              </a:cxnLst>
              <a:rect l="0" t="0" r="r" b="b"/>
              <a:pathLst>
                <a:path w="40" h="28">
                  <a:moveTo>
                    <a:pt x="36" y="0"/>
                  </a:moveTo>
                  <a:cubicBezTo>
                    <a:pt x="36" y="0"/>
                    <a:pt x="22" y="5"/>
                    <a:pt x="11" y="5"/>
                  </a:cubicBezTo>
                  <a:cubicBezTo>
                    <a:pt x="0" y="5"/>
                    <a:pt x="40" y="28"/>
                    <a:pt x="36"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1" name="Freeform 913">
              <a:extLst>
                <a:ext uri="{FF2B5EF4-FFF2-40B4-BE49-F238E27FC236}">
                  <a16:creationId xmlns:a16="http://schemas.microsoft.com/office/drawing/2014/main" id="{0AF6933F-03BA-4629-A140-7B5D947AD620}"/>
                </a:ext>
              </a:extLst>
            </p:cNvPr>
            <p:cNvSpPr>
              <a:spLocks/>
            </p:cNvSpPr>
            <p:nvPr/>
          </p:nvSpPr>
          <p:spPr bwMode="auto">
            <a:xfrm>
              <a:off x="6994526" y="3348038"/>
              <a:ext cx="203200" cy="160338"/>
            </a:xfrm>
            <a:custGeom>
              <a:avLst/>
              <a:gdLst>
                <a:gd name="T0" fmla="*/ 4 w 132"/>
                <a:gd name="T1" fmla="*/ 42 h 105"/>
                <a:gd name="T2" fmla="*/ 1 w 132"/>
                <a:gd name="T3" fmla="*/ 62 h 105"/>
                <a:gd name="T4" fmla="*/ 4 w 132"/>
                <a:gd name="T5" fmla="*/ 88 h 105"/>
                <a:gd name="T6" fmla="*/ 7 w 132"/>
                <a:gd name="T7" fmla="*/ 96 h 105"/>
                <a:gd name="T8" fmla="*/ 14 w 132"/>
                <a:gd name="T9" fmla="*/ 103 h 105"/>
                <a:gd name="T10" fmla="*/ 23 w 132"/>
                <a:gd name="T11" fmla="*/ 68 h 105"/>
                <a:gd name="T12" fmla="*/ 49 w 132"/>
                <a:gd name="T13" fmla="*/ 46 h 105"/>
                <a:gd name="T14" fmla="*/ 75 w 132"/>
                <a:gd name="T15" fmla="*/ 58 h 105"/>
                <a:gd name="T16" fmla="*/ 104 w 132"/>
                <a:gd name="T17" fmla="*/ 67 h 105"/>
                <a:gd name="T18" fmla="*/ 120 w 132"/>
                <a:gd name="T19" fmla="*/ 104 h 105"/>
                <a:gd name="T20" fmla="*/ 130 w 132"/>
                <a:gd name="T21" fmla="*/ 74 h 105"/>
                <a:gd name="T22" fmla="*/ 126 w 132"/>
                <a:gd name="T23" fmla="*/ 42 h 105"/>
                <a:gd name="T24" fmla="*/ 57 w 132"/>
                <a:gd name="T25" fmla="*/ 7 h 105"/>
                <a:gd name="T26" fmla="*/ 4 w 132"/>
                <a:gd name="T27"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5">
                  <a:moveTo>
                    <a:pt x="4" y="42"/>
                  </a:moveTo>
                  <a:cubicBezTo>
                    <a:pt x="4" y="42"/>
                    <a:pt x="1" y="49"/>
                    <a:pt x="1" y="62"/>
                  </a:cubicBezTo>
                  <a:cubicBezTo>
                    <a:pt x="1" y="75"/>
                    <a:pt x="0" y="90"/>
                    <a:pt x="4" y="88"/>
                  </a:cubicBezTo>
                  <a:cubicBezTo>
                    <a:pt x="4" y="87"/>
                    <a:pt x="6" y="92"/>
                    <a:pt x="7" y="96"/>
                  </a:cubicBezTo>
                  <a:cubicBezTo>
                    <a:pt x="9" y="100"/>
                    <a:pt x="12" y="105"/>
                    <a:pt x="14" y="103"/>
                  </a:cubicBezTo>
                  <a:cubicBezTo>
                    <a:pt x="20" y="100"/>
                    <a:pt x="20" y="61"/>
                    <a:pt x="23" y="68"/>
                  </a:cubicBezTo>
                  <a:cubicBezTo>
                    <a:pt x="33" y="89"/>
                    <a:pt x="46" y="52"/>
                    <a:pt x="49" y="46"/>
                  </a:cubicBezTo>
                  <a:cubicBezTo>
                    <a:pt x="51" y="40"/>
                    <a:pt x="63" y="49"/>
                    <a:pt x="75" y="58"/>
                  </a:cubicBezTo>
                  <a:cubicBezTo>
                    <a:pt x="88" y="68"/>
                    <a:pt x="102" y="77"/>
                    <a:pt x="104" y="67"/>
                  </a:cubicBezTo>
                  <a:cubicBezTo>
                    <a:pt x="105" y="60"/>
                    <a:pt x="113" y="103"/>
                    <a:pt x="120" y="104"/>
                  </a:cubicBezTo>
                  <a:cubicBezTo>
                    <a:pt x="125" y="105"/>
                    <a:pt x="131" y="86"/>
                    <a:pt x="130" y="74"/>
                  </a:cubicBezTo>
                  <a:cubicBezTo>
                    <a:pt x="130" y="74"/>
                    <a:pt x="132" y="56"/>
                    <a:pt x="126" y="42"/>
                  </a:cubicBezTo>
                  <a:cubicBezTo>
                    <a:pt x="119" y="27"/>
                    <a:pt x="107" y="0"/>
                    <a:pt x="57" y="7"/>
                  </a:cubicBezTo>
                  <a:cubicBezTo>
                    <a:pt x="13" y="14"/>
                    <a:pt x="4" y="42"/>
                    <a:pt x="4" y="42"/>
                  </a:cubicBezTo>
                </a:path>
              </a:pathLst>
            </a:custGeom>
            <a:solidFill>
              <a:srgbClr val="F7BA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2" name="Freeform 914">
              <a:extLst>
                <a:ext uri="{FF2B5EF4-FFF2-40B4-BE49-F238E27FC236}">
                  <a16:creationId xmlns:a16="http://schemas.microsoft.com/office/drawing/2014/main" id="{F1B136B3-21B5-4926-AD47-4A35FEFAC944}"/>
                </a:ext>
              </a:extLst>
            </p:cNvPr>
            <p:cNvSpPr>
              <a:spLocks/>
            </p:cNvSpPr>
            <p:nvPr/>
          </p:nvSpPr>
          <p:spPr bwMode="auto">
            <a:xfrm>
              <a:off x="6997701" y="3398838"/>
              <a:ext cx="180975" cy="44450"/>
            </a:xfrm>
            <a:custGeom>
              <a:avLst/>
              <a:gdLst>
                <a:gd name="T0" fmla="*/ 0 w 118"/>
                <a:gd name="T1" fmla="*/ 28 h 29"/>
                <a:gd name="T2" fmla="*/ 118 w 118"/>
                <a:gd name="T3" fmla="*/ 17 h 29"/>
                <a:gd name="T4" fmla="*/ 109 w 118"/>
                <a:gd name="T5" fmla="*/ 0 h 29"/>
                <a:gd name="T6" fmla="*/ 6 w 118"/>
                <a:gd name="T7" fmla="*/ 9 h 29"/>
                <a:gd name="T8" fmla="*/ 0 w 118"/>
                <a:gd name="T9" fmla="*/ 28 h 29"/>
              </a:gdLst>
              <a:ahLst/>
              <a:cxnLst>
                <a:cxn ang="0">
                  <a:pos x="T0" y="T1"/>
                </a:cxn>
                <a:cxn ang="0">
                  <a:pos x="T2" y="T3"/>
                </a:cxn>
                <a:cxn ang="0">
                  <a:pos x="T4" y="T5"/>
                </a:cxn>
                <a:cxn ang="0">
                  <a:pos x="T6" y="T7"/>
                </a:cxn>
                <a:cxn ang="0">
                  <a:pos x="T8" y="T9"/>
                </a:cxn>
              </a:cxnLst>
              <a:rect l="0" t="0" r="r" b="b"/>
              <a:pathLst>
                <a:path w="118" h="29">
                  <a:moveTo>
                    <a:pt x="0" y="28"/>
                  </a:moveTo>
                  <a:cubicBezTo>
                    <a:pt x="0" y="28"/>
                    <a:pt x="69" y="29"/>
                    <a:pt x="118" y="17"/>
                  </a:cubicBezTo>
                  <a:cubicBezTo>
                    <a:pt x="109" y="0"/>
                    <a:pt x="109" y="0"/>
                    <a:pt x="109" y="0"/>
                  </a:cubicBezTo>
                  <a:cubicBezTo>
                    <a:pt x="6" y="9"/>
                    <a:pt x="6" y="9"/>
                    <a:pt x="6" y="9"/>
                  </a:cubicBezTo>
                  <a:lnTo>
                    <a:pt x="0" y="28"/>
                  </a:ln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3" name="Freeform 915">
              <a:extLst>
                <a:ext uri="{FF2B5EF4-FFF2-40B4-BE49-F238E27FC236}">
                  <a16:creationId xmlns:a16="http://schemas.microsoft.com/office/drawing/2014/main" id="{EBF2DFCF-6720-4E21-901B-8A48C842D2EC}"/>
                </a:ext>
              </a:extLst>
            </p:cNvPr>
            <p:cNvSpPr>
              <a:spLocks/>
            </p:cNvSpPr>
            <p:nvPr/>
          </p:nvSpPr>
          <p:spPr bwMode="auto">
            <a:xfrm>
              <a:off x="6986589" y="3679825"/>
              <a:ext cx="238125" cy="71438"/>
            </a:xfrm>
            <a:custGeom>
              <a:avLst/>
              <a:gdLst>
                <a:gd name="T0" fmla="*/ 10 w 155"/>
                <a:gd name="T1" fmla="*/ 7 h 46"/>
                <a:gd name="T2" fmla="*/ 0 w 155"/>
                <a:gd name="T3" fmla="*/ 15 h 46"/>
                <a:gd name="T4" fmla="*/ 7 w 155"/>
                <a:gd name="T5" fmla="*/ 31 h 46"/>
                <a:gd name="T6" fmla="*/ 146 w 155"/>
                <a:gd name="T7" fmla="*/ 28 h 46"/>
                <a:gd name="T8" fmla="*/ 154 w 155"/>
                <a:gd name="T9" fmla="*/ 17 h 46"/>
                <a:gd name="T10" fmla="*/ 150 w 155"/>
                <a:gd name="T11" fmla="*/ 1 h 46"/>
                <a:gd name="T12" fmla="*/ 10 w 155"/>
                <a:gd name="T13" fmla="*/ 7 h 46"/>
              </a:gdLst>
              <a:ahLst/>
              <a:cxnLst>
                <a:cxn ang="0">
                  <a:pos x="T0" y="T1"/>
                </a:cxn>
                <a:cxn ang="0">
                  <a:pos x="T2" y="T3"/>
                </a:cxn>
                <a:cxn ang="0">
                  <a:pos x="T4" y="T5"/>
                </a:cxn>
                <a:cxn ang="0">
                  <a:pos x="T6" y="T7"/>
                </a:cxn>
                <a:cxn ang="0">
                  <a:pos x="T8" y="T9"/>
                </a:cxn>
                <a:cxn ang="0">
                  <a:pos x="T10" y="T11"/>
                </a:cxn>
                <a:cxn ang="0">
                  <a:pos x="T12" y="T13"/>
                </a:cxn>
              </a:cxnLst>
              <a:rect l="0" t="0" r="r" b="b"/>
              <a:pathLst>
                <a:path w="155" h="46">
                  <a:moveTo>
                    <a:pt x="10" y="7"/>
                  </a:moveTo>
                  <a:cubicBezTo>
                    <a:pt x="7" y="6"/>
                    <a:pt x="0" y="7"/>
                    <a:pt x="0" y="15"/>
                  </a:cubicBezTo>
                  <a:cubicBezTo>
                    <a:pt x="0" y="22"/>
                    <a:pt x="1" y="30"/>
                    <a:pt x="7" y="31"/>
                  </a:cubicBezTo>
                  <a:cubicBezTo>
                    <a:pt x="13" y="33"/>
                    <a:pt x="77" y="46"/>
                    <a:pt x="146" y="28"/>
                  </a:cubicBezTo>
                  <a:cubicBezTo>
                    <a:pt x="146" y="28"/>
                    <a:pt x="154" y="29"/>
                    <a:pt x="154" y="17"/>
                  </a:cubicBezTo>
                  <a:cubicBezTo>
                    <a:pt x="155" y="5"/>
                    <a:pt x="155" y="0"/>
                    <a:pt x="150" y="1"/>
                  </a:cubicBezTo>
                  <a:cubicBezTo>
                    <a:pt x="145" y="3"/>
                    <a:pt x="68" y="18"/>
                    <a:pt x="10" y="7"/>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4" name="Rectangle 916">
              <a:extLst>
                <a:ext uri="{FF2B5EF4-FFF2-40B4-BE49-F238E27FC236}">
                  <a16:creationId xmlns:a16="http://schemas.microsoft.com/office/drawing/2014/main" id="{D984B79E-97FB-44F1-A87C-A7B1A5525C8B}"/>
                </a:ext>
              </a:extLst>
            </p:cNvPr>
            <p:cNvSpPr>
              <a:spLocks noChangeArrowheads="1"/>
            </p:cNvSpPr>
            <p:nvPr/>
          </p:nvSpPr>
          <p:spPr bwMode="auto">
            <a:xfrm>
              <a:off x="6992939" y="3702050"/>
              <a:ext cx="22225" cy="19050"/>
            </a:xfrm>
            <a:prstGeom prst="rect">
              <a:avLst/>
            </a:prstGeom>
            <a:solidFill>
              <a:srgbClr val="AD5D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5" name="Freeform 917">
              <a:extLst>
                <a:ext uri="{FF2B5EF4-FFF2-40B4-BE49-F238E27FC236}">
                  <a16:creationId xmlns:a16="http://schemas.microsoft.com/office/drawing/2014/main" id="{910552CB-27C0-431A-9BCB-2279029A3C33}"/>
                </a:ext>
              </a:extLst>
            </p:cNvPr>
            <p:cNvSpPr>
              <a:spLocks noEditPoints="1"/>
            </p:cNvSpPr>
            <p:nvPr/>
          </p:nvSpPr>
          <p:spPr bwMode="auto">
            <a:xfrm>
              <a:off x="7016751" y="3703638"/>
              <a:ext cx="20638" cy="19050"/>
            </a:xfrm>
            <a:custGeom>
              <a:avLst/>
              <a:gdLst>
                <a:gd name="T0" fmla="*/ 4 w 13"/>
                <a:gd name="T1" fmla="*/ 7 h 12"/>
                <a:gd name="T2" fmla="*/ 4 w 13"/>
                <a:gd name="T3" fmla="*/ 4 h 12"/>
                <a:gd name="T4" fmla="*/ 7 w 13"/>
                <a:gd name="T5" fmla="*/ 5 h 12"/>
                <a:gd name="T6" fmla="*/ 4 w 13"/>
                <a:gd name="T7" fmla="*/ 7 h 12"/>
                <a:gd name="T8" fmla="*/ 2 w 13"/>
                <a:gd name="T9" fmla="*/ 0 h 12"/>
                <a:gd name="T10" fmla="*/ 0 w 13"/>
                <a:gd name="T11" fmla="*/ 1 h 12"/>
                <a:gd name="T12" fmla="*/ 0 w 13"/>
                <a:gd name="T13" fmla="*/ 2 h 12"/>
                <a:gd name="T14" fmla="*/ 3 w 13"/>
                <a:gd name="T15" fmla="*/ 11 h 12"/>
                <a:gd name="T16" fmla="*/ 3 w 13"/>
                <a:gd name="T17" fmla="*/ 11 h 12"/>
                <a:gd name="T18" fmla="*/ 4 w 13"/>
                <a:gd name="T19" fmla="*/ 12 h 12"/>
                <a:gd name="T20" fmla="*/ 13 w 13"/>
                <a:gd name="T21" fmla="*/ 5 h 12"/>
                <a:gd name="T22" fmla="*/ 12 w 13"/>
                <a:gd name="T23" fmla="*/ 3 h 12"/>
                <a:gd name="T24" fmla="*/ 12 w 13"/>
                <a:gd name="T25" fmla="*/ 2 h 12"/>
                <a:gd name="T26" fmla="*/ 11 w 13"/>
                <a:gd name="T27" fmla="*/ 2 h 12"/>
                <a:gd name="T28" fmla="*/ 10 w 13"/>
                <a:gd name="T29" fmla="*/ 3 h 12"/>
                <a:gd name="T30" fmla="*/ 10 w 13"/>
                <a:gd name="T31" fmla="*/ 4 h 12"/>
                <a:gd name="T32" fmla="*/ 10 w 13"/>
                <a:gd name="T33" fmla="*/ 3 h 12"/>
                <a:gd name="T34" fmla="*/ 11 w 13"/>
                <a:gd name="T35" fmla="*/ 2 h 12"/>
                <a:gd name="T36" fmla="*/ 2 w 13"/>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2">
                  <a:moveTo>
                    <a:pt x="4" y="7"/>
                  </a:moveTo>
                  <a:lnTo>
                    <a:pt x="4" y="4"/>
                  </a:lnTo>
                  <a:lnTo>
                    <a:pt x="7" y="5"/>
                  </a:lnTo>
                  <a:lnTo>
                    <a:pt x="4" y="7"/>
                  </a:lnTo>
                  <a:close/>
                  <a:moveTo>
                    <a:pt x="2" y="0"/>
                  </a:moveTo>
                  <a:lnTo>
                    <a:pt x="0" y="1"/>
                  </a:lnTo>
                  <a:lnTo>
                    <a:pt x="0" y="2"/>
                  </a:lnTo>
                  <a:lnTo>
                    <a:pt x="3" y="11"/>
                  </a:lnTo>
                  <a:lnTo>
                    <a:pt x="3" y="11"/>
                  </a:lnTo>
                  <a:lnTo>
                    <a:pt x="4" y="12"/>
                  </a:lnTo>
                  <a:lnTo>
                    <a:pt x="13" y="5"/>
                  </a:lnTo>
                  <a:lnTo>
                    <a:pt x="12" y="3"/>
                  </a:lnTo>
                  <a:lnTo>
                    <a:pt x="12" y="2"/>
                  </a:lnTo>
                  <a:lnTo>
                    <a:pt x="11" y="2"/>
                  </a:lnTo>
                  <a:lnTo>
                    <a:pt x="10" y="3"/>
                  </a:lnTo>
                  <a:lnTo>
                    <a:pt x="10" y="4"/>
                  </a:lnTo>
                  <a:lnTo>
                    <a:pt x="10" y="3"/>
                  </a:lnTo>
                  <a:lnTo>
                    <a:pt x="11" y="2"/>
                  </a:lnTo>
                  <a:lnTo>
                    <a:pt x="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6" name="Freeform 918">
              <a:extLst>
                <a:ext uri="{FF2B5EF4-FFF2-40B4-BE49-F238E27FC236}">
                  <a16:creationId xmlns:a16="http://schemas.microsoft.com/office/drawing/2014/main" id="{8D61CCC3-307A-4789-A768-58B3D3F2524B}"/>
                </a:ext>
              </a:extLst>
            </p:cNvPr>
            <p:cNvSpPr>
              <a:spLocks noEditPoints="1"/>
            </p:cNvSpPr>
            <p:nvPr/>
          </p:nvSpPr>
          <p:spPr bwMode="auto">
            <a:xfrm>
              <a:off x="7016751" y="3703638"/>
              <a:ext cx="20638" cy="19050"/>
            </a:xfrm>
            <a:custGeom>
              <a:avLst/>
              <a:gdLst>
                <a:gd name="T0" fmla="*/ 4 w 13"/>
                <a:gd name="T1" fmla="*/ 7 h 12"/>
                <a:gd name="T2" fmla="*/ 4 w 13"/>
                <a:gd name="T3" fmla="*/ 4 h 12"/>
                <a:gd name="T4" fmla="*/ 7 w 13"/>
                <a:gd name="T5" fmla="*/ 5 h 12"/>
                <a:gd name="T6" fmla="*/ 4 w 13"/>
                <a:gd name="T7" fmla="*/ 7 h 12"/>
                <a:gd name="T8" fmla="*/ 2 w 13"/>
                <a:gd name="T9" fmla="*/ 0 h 12"/>
                <a:gd name="T10" fmla="*/ 0 w 13"/>
                <a:gd name="T11" fmla="*/ 1 h 12"/>
                <a:gd name="T12" fmla="*/ 0 w 13"/>
                <a:gd name="T13" fmla="*/ 2 h 12"/>
                <a:gd name="T14" fmla="*/ 3 w 13"/>
                <a:gd name="T15" fmla="*/ 11 h 12"/>
                <a:gd name="T16" fmla="*/ 3 w 13"/>
                <a:gd name="T17" fmla="*/ 11 h 12"/>
                <a:gd name="T18" fmla="*/ 4 w 13"/>
                <a:gd name="T19" fmla="*/ 12 h 12"/>
                <a:gd name="T20" fmla="*/ 13 w 13"/>
                <a:gd name="T21" fmla="*/ 5 h 12"/>
                <a:gd name="T22" fmla="*/ 12 w 13"/>
                <a:gd name="T23" fmla="*/ 3 h 12"/>
                <a:gd name="T24" fmla="*/ 12 w 13"/>
                <a:gd name="T25" fmla="*/ 2 h 12"/>
                <a:gd name="T26" fmla="*/ 11 w 13"/>
                <a:gd name="T27" fmla="*/ 2 h 12"/>
                <a:gd name="T28" fmla="*/ 10 w 13"/>
                <a:gd name="T29" fmla="*/ 3 h 12"/>
                <a:gd name="T30" fmla="*/ 10 w 13"/>
                <a:gd name="T31" fmla="*/ 4 h 12"/>
                <a:gd name="T32" fmla="*/ 10 w 13"/>
                <a:gd name="T33" fmla="*/ 3 h 12"/>
                <a:gd name="T34" fmla="*/ 11 w 13"/>
                <a:gd name="T35" fmla="*/ 2 h 12"/>
                <a:gd name="T36" fmla="*/ 2 w 13"/>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2">
                  <a:moveTo>
                    <a:pt x="4" y="7"/>
                  </a:moveTo>
                  <a:lnTo>
                    <a:pt x="4" y="4"/>
                  </a:lnTo>
                  <a:lnTo>
                    <a:pt x="7" y="5"/>
                  </a:lnTo>
                  <a:lnTo>
                    <a:pt x="4" y="7"/>
                  </a:lnTo>
                  <a:moveTo>
                    <a:pt x="2" y="0"/>
                  </a:moveTo>
                  <a:lnTo>
                    <a:pt x="0" y="1"/>
                  </a:lnTo>
                  <a:lnTo>
                    <a:pt x="0" y="2"/>
                  </a:lnTo>
                  <a:lnTo>
                    <a:pt x="3" y="11"/>
                  </a:lnTo>
                  <a:lnTo>
                    <a:pt x="3" y="11"/>
                  </a:lnTo>
                  <a:lnTo>
                    <a:pt x="4" y="12"/>
                  </a:lnTo>
                  <a:lnTo>
                    <a:pt x="13" y="5"/>
                  </a:lnTo>
                  <a:lnTo>
                    <a:pt x="12" y="3"/>
                  </a:lnTo>
                  <a:lnTo>
                    <a:pt x="12" y="2"/>
                  </a:lnTo>
                  <a:lnTo>
                    <a:pt x="11" y="2"/>
                  </a:lnTo>
                  <a:lnTo>
                    <a:pt x="10" y="3"/>
                  </a:lnTo>
                  <a:lnTo>
                    <a:pt x="10" y="4"/>
                  </a:lnTo>
                  <a:lnTo>
                    <a:pt x="10" y="3"/>
                  </a:lnTo>
                  <a:lnTo>
                    <a:pt x="11"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7" name="Freeform 919">
              <a:extLst>
                <a:ext uri="{FF2B5EF4-FFF2-40B4-BE49-F238E27FC236}">
                  <a16:creationId xmlns:a16="http://schemas.microsoft.com/office/drawing/2014/main" id="{E23CE3DC-0C37-40B8-87BD-81BAB141720D}"/>
                </a:ext>
              </a:extLst>
            </p:cNvPr>
            <p:cNvSpPr>
              <a:spLocks noEditPoints="1"/>
            </p:cNvSpPr>
            <p:nvPr/>
          </p:nvSpPr>
          <p:spPr bwMode="auto">
            <a:xfrm>
              <a:off x="7031039" y="3706813"/>
              <a:ext cx="23813" cy="17463"/>
            </a:xfrm>
            <a:custGeom>
              <a:avLst/>
              <a:gdLst>
                <a:gd name="T0" fmla="*/ 6 w 15"/>
                <a:gd name="T1" fmla="*/ 8 h 11"/>
                <a:gd name="T2" fmla="*/ 8 w 15"/>
                <a:gd name="T3" fmla="*/ 5 h 11"/>
                <a:gd name="T4" fmla="*/ 10 w 15"/>
                <a:gd name="T5" fmla="*/ 8 h 11"/>
                <a:gd name="T6" fmla="*/ 6 w 15"/>
                <a:gd name="T7" fmla="*/ 8 h 11"/>
                <a:gd name="T8" fmla="*/ 8 w 15"/>
                <a:gd name="T9" fmla="*/ 0 h 11"/>
                <a:gd name="T10" fmla="*/ 0 w 15"/>
                <a:gd name="T11" fmla="*/ 9 h 11"/>
                <a:gd name="T12" fmla="*/ 1 w 15"/>
                <a:gd name="T13" fmla="*/ 10 h 11"/>
                <a:gd name="T14" fmla="*/ 2 w 15"/>
                <a:gd name="T15" fmla="*/ 11 h 11"/>
                <a:gd name="T16" fmla="*/ 3 w 15"/>
                <a:gd name="T17" fmla="*/ 11 h 11"/>
                <a:gd name="T18" fmla="*/ 3 w 15"/>
                <a:gd name="T19" fmla="*/ 9 h 11"/>
                <a:gd name="T20" fmla="*/ 3 w 15"/>
                <a:gd name="T21" fmla="*/ 9 h 11"/>
                <a:gd name="T22" fmla="*/ 3 w 15"/>
                <a:gd name="T23" fmla="*/ 9 h 11"/>
                <a:gd name="T24" fmla="*/ 3 w 15"/>
                <a:gd name="T25" fmla="*/ 11 h 11"/>
                <a:gd name="T26" fmla="*/ 13 w 15"/>
                <a:gd name="T27" fmla="*/ 11 h 11"/>
                <a:gd name="T28" fmla="*/ 14 w 15"/>
                <a:gd name="T29" fmla="*/ 9 h 11"/>
                <a:gd name="T30" fmla="*/ 15 w 15"/>
                <a:gd name="T31" fmla="*/ 9 h 11"/>
                <a:gd name="T32" fmla="*/ 10 w 15"/>
                <a:gd name="T33" fmla="*/ 0 h 11"/>
                <a:gd name="T34" fmla="*/ 9 w 15"/>
                <a:gd name="T35" fmla="*/ 0 h 11"/>
                <a:gd name="T36" fmla="*/ 8 w 15"/>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1">
                  <a:moveTo>
                    <a:pt x="6" y="8"/>
                  </a:moveTo>
                  <a:lnTo>
                    <a:pt x="8" y="5"/>
                  </a:lnTo>
                  <a:lnTo>
                    <a:pt x="10" y="8"/>
                  </a:lnTo>
                  <a:lnTo>
                    <a:pt x="6" y="8"/>
                  </a:lnTo>
                  <a:close/>
                  <a:moveTo>
                    <a:pt x="8" y="0"/>
                  </a:moveTo>
                  <a:lnTo>
                    <a:pt x="0" y="9"/>
                  </a:lnTo>
                  <a:lnTo>
                    <a:pt x="1" y="10"/>
                  </a:lnTo>
                  <a:lnTo>
                    <a:pt x="2" y="11"/>
                  </a:lnTo>
                  <a:lnTo>
                    <a:pt x="3" y="11"/>
                  </a:lnTo>
                  <a:lnTo>
                    <a:pt x="3" y="9"/>
                  </a:lnTo>
                  <a:lnTo>
                    <a:pt x="3" y="9"/>
                  </a:lnTo>
                  <a:lnTo>
                    <a:pt x="3" y="9"/>
                  </a:lnTo>
                  <a:lnTo>
                    <a:pt x="3" y="11"/>
                  </a:lnTo>
                  <a:lnTo>
                    <a:pt x="13" y="11"/>
                  </a:lnTo>
                  <a:lnTo>
                    <a:pt x="14" y="9"/>
                  </a:lnTo>
                  <a:lnTo>
                    <a:pt x="15" y="9"/>
                  </a:lnTo>
                  <a:lnTo>
                    <a:pt x="10" y="0"/>
                  </a:lnTo>
                  <a:lnTo>
                    <a:pt x="9" y="0"/>
                  </a:lnTo>
                  <a:lnTo>
                    <a:pt x="8"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8" name="Freeform 920">
              <a:extLst>
                <a:ext uri="{FF2B5EF4-FFF2-40B4-BE49-F238E27FC236}">
                  <a16:creationId xmlns:a16="http://schemas.microsoft.com/office/drawing/2014/main" id="{6ED347E9-D33F-45AF-9C75-D4C61D6EA536}"/>
                </a:ext>
              </a:extLst>
            </p:cNvPr>
            <p:cNvSpPr>
              <a:spLocks noEditPoints="1"/>
            </p:cNvSpPr>
            <p:nvPr/>
          </p:nvSpPr>
          <p:spPr bwMode="auto">
            <a:xfrm>
              <a:off x="7031039" y="3706813"/>
              <a:ext cx="23813" cy="17463"/>
            </a:xfrm>
            <a:custGeom>
              <a:avLst/>
              <a:gdLst>
                <a:gd name="T0" fmla="*/ 6 w 15"/>
                <a:gd name="T1" fmla="*/ 8 h 11"/>
                <a:gd name="T2" fmla="*/ 8 w 15"/>
                <a:gd name="T3" fmla="*/ 5 h 11"/>
                <a:gd name="T4" fmla="*/ 10 w 15"/>
                <a:gd name="T5" fmla="*/ 8 h 11"/>
                <a:gd name="T6" fmla="*/ 6 w 15"/>
                <a:gd name="T7" fmla="*/ 8 h 11"/>
                <a:gd name="T8" fmla="*/ 8 w 15"/>
                <a:gd name="T9" fmla="*/ 0 h 11"/>
                <a:gd name="T10" fmla="*/ 0 w 15"/>
                <a:gd name="T11" fmla="*/ 9 h 11"/>
                <a:gd name="T12" fmla="*/ 1 w 15"/>
                <a:gd name="T13" fmla="*/ 10 h 11"/>
                <a:gd name="T14" fmla="*/ 2 w 15"/>
                <a:gd name="T15" fmla="*/ 11 h 11"/>
                <a:gd name="T16" fmla="*/ 3 w 15"/>
                <a:gd name="T17" fmla="*/ 11 h 11"/>
                <a:gd name="T18" fmla="*/ 3 w 15"/>
                <a:gd name="T19" fmla="*/ 9 h 11"/>
                <a:gd name="T20" fmla="*/ 3 w 15"/>
                <a:gd name="T21" fmla="*/ 9 h 11"/>
                <a:gd name="T22" fmla="*/ 3 w 15"/>
                <a:gd name="T23" fmla="*/ 9 h 11"/>
                <a:gd name="T24" fmla="*/ 3 w 15"/>
                <a:gd name="T25" fmla="*/ 11 h 11"/>
                <a:gd name="T26" fmla="*/ 13 w 15"/>
                <a:gd name="T27" fmla="*/ 11 h 11"/>
                <a:gd name="T28" fmla="*/ 14 w 15"/>
                <a:gd name="T29" fmla="*/ 9 h 11"/>
                <a:gd name="T30" fmla="*/ 15 w 15"/>
                <a:gd name="T31" fmla="*/ 9 h 11"/>
                <a:gd name="T32" fmla="*/ 10 w 15"/>
                <a:gd name="T33" fmla="*/ 0 h 11"/>
                <a:gd name="T34" fmla="*/ 9 w 15"/>
                <a:gd name="T35" fmla="*/ 0 h 11"/>
                <a:gd name="T36" fmla="*/ 8 w 15"/>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1">
                  <a:moveTo>
                    <a:pt x="6" y="8"/>
                  </a:moveTo>
                  <a:lnTo>
                    <a:pt x="8" y="5"/>
                  </a:lnTo>
                  <a:lnTo>
                    <a:pt x="10" y="8"/>
                  </a:lnTo>
                  <a:lnTo>
                    <a:pt x="6" y="8"/>
                  </a:lnTo>
                  <a:moveTo>
                    <a:pt x="8" y="0"/>
                  </a:moveTo>
                  <a:lnTo>
                    <a:pt x="0" y="9"/>
                  </a:lnTo>
                  <a:lnTo>
                    <a:pt x="1" y="10"/>
                  </a:lnTo>
                  <a:lnTo>
                    <a:pt x="2" y="11"/>
                  </a:lnTo>
                  <a:lnTo>
                    <a:pt x="3" y="11"/>
                  </a:lnTo>
                  <a:lnTo>
                    <a:pt x="3" y="9"/>
                  </a:lnTo>
                  <a:lnTo>
                    <a:pt x="3" y="9"/>
                  </a:lnTo>
                  <a:lnTo>
                    <a:pt x="3" y="9"/>
                  </a:lnTo>
                  <a:lnTo>
                    <a:pt x="3" y="11"/>
                  </a:lnTo>
                  <a:lnTo>
                    <a:pt x="13" y="11"/>
                  </a:lnTo>
                  <a:lnTo>
                    <a:pt x="14" y="9"/>
                  </a:lnTo>
                  <a:lnTo>
                    <a:pt x="15" y="9"/>
                  </a:lnTo>
                  <a:lnTo>
                    <a:pt x="10" y="0"/>
                  </a:lnTo>
                  <a:lnTo>
                    <a:pt x="9" y="0"/>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9" name="Freeform 921">
              <a:extLst>
                <a:ext uri="{FF2B5EF4-FFF2-40B4-BE49-F238E27FC236}">
                  <a16:creationId xmlns:a16="http://schemas.microsoft.com/office/drawing/2014/main" id="{3D65D640-2DC2-40C0-8DD9-59D1C57FFD4C}"/>
                </a:ext>
              </a:extLst>
            </p:cNvPr>
            <p:cNvSpPr>
              <a:spLocks noEditPoints="1"/>
            </p:cNvSpPr>
            <p:nvPr/>
          </p:nvSpPr>
          <p:spPr bwMode="auto">
            <a:xfrm>
              <a:off x="7053264" y="3706813"/>
              <a:ext cx="20638" cy="17463"/>
            </a:xfrm>
            <a:custGeom>
              <a:avLst/>
              <a:gdLst>
                <a:gd name="T0" fmla="*/ 6 w 13"/>
                <a:gd name="T1" fmla="*/ 6 h 11"/>
                <a:gd name="T2" fmla="*/ 5 w 13"/>
                <a:gd name="T3" fmla="*/ 4 h 11"/>
                <a:gd name="T4" fmla="*/ 8 w 13"/>
                <a:gd name="T5" fmla="*/ 4 h 11"/>
                <a:gd name="T6" fmla="*/ 6 w 13"/>
                <a:gd name="T7" fmla="*/ 6 h 11"/>
                <a:gd name="T8" fmla="*/ 2 w 13"/>
                <a:gd name="T9" fmla="*/ 0 h 11"/>
                <a:gd name="T10" fmla="*/ 1 w 13"/>
                <a:gd name="T11" fmla="*/ 1 h 11"/>
                <a:gd name="T12" fmla="*/ 0 w 13"/>
                <a:gd name="T13" fmla="*/ 2 h 11"/>
                <a:gd name="T14" fmla="*/ 4 w 13"/>
                <a:gd name="T15" fmla="*/ 10 h 11"/>
                <a:gd name="T16" fmla="*/ 6 w 13"/>
                <a:gd name="T17" fmla="*/ 11 h 11"/>
                <a:gd name="T18" fmla="*/ 7 w 13"/>
                <a:gd name="T19" fmla="*/ 11 h 11"/>
                <a:gd name="T20" fmla="*/ 13 w 13"/>
                <a:gd name="T21" fmla="*/ 3 h 11"/>
                <a:gd name="T22" fmla="*/ 13 w 13"/>
                <a:gd name="T23" fmla="*/ 1 h 11"/>
                <a:gd name="T24" fmla="*/ 12 w 13"/>
                <a:gd name="T25" fmla="*/ 0 h 11"/>
                <a:gd name="T26" fmla="*/ 11 w 13"/>
                <a:gd name="T27" fmla="*/ 0 h 11"/>
                <a:gd name="T28" fmla="*/ 11 w 13"/>
                <a:gd name="T29" fmla="*/ 2 h 11"/>
                <a:gd name="T30" fmla="*/ 10 w 13"/>
                <a:gd name="T31" fmla="*/ 2 h 11"/>
                <a:gd name="T32" fmla="*/ 11 w 13"/>
                <a:gd name="T33" fmla="*/ 2 h 11"/>
                <a:gd name="T34" fmla="*/ 11 w 13"/>
                <a:gd name="T35" fmla="*/ 0 h 11"/>
                <a:gd name="T36" fmla="*/ 2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6"/>
                  </a:moveTo>
                  <a:lnTo>
                    <a:pt x="5" y="4"/>
                  </a:lnTo>
                  <a:lnTo>
                    <a:pt x="8" y="4"/>
                  </a:lnTo>
                  <a:lnTo>
                    <a:pt x="6" y="6"/>
                  </a:lnTo>
                  <a:close/>
                  <a:moveTo>
                    <a:pt x="2" y="0"/>
                  </a:moveTo>
                  <a:lnTo>
                    <a:pt x="1" y="1"/>
                  </a:lnTo>
                  <a:lnTo>
                    <a:pt x="0" y="2"/>
                  </a:lnTo>
                  <a:lnTo>
                    <a:pt x="4" y="10"/>
                  </a:lnTo>
                  <a:lnTo>
                    <a:pt x="6" y="11"/>
                  </a:lnTo>
                  <a:lnTo>
                    <a:pt x="7" y="11"/>
                  </a:lnTo>
                  <a:lnTo>
                    <a:pt x="13" y="3"/>
                  </a:lnTo>
                  <a:lnTo>
                    <a:pt x="13" y="1"/>
                  </a:lnTo>
                  <a:lnTo>
                    <a:pt x="12" y="0"/>
                  </a:lnTo>
                  <a:lnTo>
                    <a:pt x="11" y="0"/>
                  </a:lnTo>
                  <a:lnTo>
                    <a:pt x="11" y="2"/>
                  </a:lnTo>
                  <a:lnTo>
                    <a:pt x="10" y="2"/>
                  </a:lnTo>
                  <a:lnTo>
                    <a:pt x="11" y="2"/>
                  </a:lnTo>
                  <a:lnTo>
                    <a:pt x="11" y="0"/>
                  </a:lnTo>
                  <a:lnTo>
                    <a:pt x="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0" name="Freeform 922">
              <a:extLst>
                <a:ext uri="{FF2B5EF4-FFF2-40B4-BE49-F238E27FC236}">
                  <a16:creationId xmlns:a16="http://schemas.microsoft.com/office/drawing/2014/main" id="{04C3B344-830D-4291-A689-95FB73725539}"/>
                </a:ext>
              </a:extLst>
            </p:cNvPr>
            <p:cNvSpPr>
              <a:spLocks noEditPoints="1"/>
            </p:cNvSpPr>
            <p:nvPr/>
          </p:nvSpPr>
          <p:spPr bwMode="auto">
            <a:xfrm>
              <a:off x="7053264" y="3706813"/>
              <a:ext cx="20638" cy="17463"/>
            </a:xfrm>
            <a:custGeom>
              <a:avLst/>
              <a:gdLst>
                <a:gd name="T0" fmla="*/ 6 w 13"/>
                <a:gd name="T1" fmla="*/ 6 h 11"/>
                <a:gd name="T2" fmla="*/ 5 w 13"/>
                <a:gd name="T3" fmla="*/ 4 h 11"/>
                <a:gd name="T4" fmla="*/ 8 w 13"/>
                <a:gd name="T5" fmla="*/ 4 h 11"/>
                <a:gd name="T6" fmla="*/ 6 w 13"/>
                <a:gd name="T7" fmla="*/ 6 h 11"/>
                <a:gd name="T8" fmla="*/ 2 w 13"/>
                <a:gd name="T9" fmla="*/ 0 h 11"/>
                <a:gd name="T10" fmla="*/ 1 w 13"/>
                <a:gd name="T11" fmla="*/ 1 h 11"/>
                <a:gd name="T12" fmla="*/ 0 w 13"/>
                <a:gd name="T13" fmla="*/ 2 h 11"/>
                <a:gd name="T14" fmla="*/ 4 w 13"/>
                <a:gd name="T15" fmla="*/ 10 h 11"/>
                <a:gd name="T16" fmla="*/ 6 w 13"/>
                <a:gd name="T17" fmla="*/ 11 h 11"/>
                <a:gd name="T18" fmla="*/ 7 w 13"/>
                <a:gd name="T19" fmla="*/ 11 h 11"/>
                <a:gd name="T20" fmla="*/ 13 w 13"/>
                <a:gd name="T21" fmla="*/ 3 h 11"/>
                <a:gd name="T22" fmla="*/ 13 w 13"/>
                <a:gd name="T23" fmla="*/ 1 h 11"/>
                <a:gd name="T24" fmla="*/ 12 w 13"/>
                <a:gd name="T25" fmla="*/ 0 h 11"/>
                <a:gd name="T26" fmla="*/ 11 w 13"/>
                <a:gd name="T27" fmla="*/ 0 h 11"/>
                <a:gd name="T28" fmla="*/ 11 w 13"/>
                <a:gd name="T29" fmla="*/ 2 h 11"/>
                <a:gd name="T30" fmla="*/ 10 w 13"/>
                <a:gd name="T31" fmla="*/ 2 h 11"/>
                <a:gd name="T32" fmla="*/ 11 w 13"/>
                <a:gd name="T33" fmla="*/ 2 h 11"/>
                <a:gd name="T34" fmla="*/ 11 w 13"/>
                <a:gd name="T35" fmla="*/ 0 h 11"/>
                <a:gd name="T36" fmla="*/ 2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6"/>
                  </a:moveTo>
                  <a:lnTo>
                    <a:pt x="5" y="4"/>
                  </a:lnTo>
                  <a:lnTo>
                    <a:pt x="8" y="4"/>
                  </a:lnTo>
                  <a:lnTo>
                    <a:pt x="6" y="6"/>
                  </a:lnTo>
                  <a:moveTo>
                    <a:pt x="2" y="0"/>
                  </a:moveTo>
                  <a:lnTo>
                    <a:pt x="1" y="1"/>
                  </a:lnTo>
                  <a:lnTo>
                    <a:pt x="0" y="2"/>
                  </a:lnTo>
                  <a:lnTo>
                    <a:pt x="4" y="10"/>
                  </a:lnTo>
                  <a:lnTo>
                    <a:pt x="6" y="11"/>
                  </a:lnTo>
                  <a:lnTo>
                    <a:pt x="7" y="11"/>
                  </a:lnTo>
                  <a:lnTo>
                    <a:pt x="13" y="3"/>
                  </a:lnTo>
                  <a:lnTo>
                    <a:pt x="13" y="1"/>
                  </a:lnTo>
                  <a:lnTo>
                    <a:pt x="12" y="0"/>
                  </a:lnTo>
                  <a:lnTo>
                    <a:pt x="11" y="0"/>
                  </a:lnTo>
                  <a:lnTo>
                    <a:pt x="11" y="2"/>
                  </a:lnTo>
                  <a:lnTo>
                    <a:pt x="10" y="2"/>
                  </a:lnTo>
                  <a:lnTo>
                    <a:pt x="11" y="2"/>
                  </a:lnTo>
                  <a:lnTo>
                    <a:pt x="11"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1" name="Freeform 923">
              <a:extLst>
                <a:ext uri="{FF2B5EF4-FFF2-40B4-BE49-F238E27FC236}">
                  <a16:creationId xmlns:a16="http://schemas.microsoft.com/office/drawing/2014/main" id="{9833BFEE-8E28-4C4C-85B3-B8331DCBFE09}"/>
                </a:ext>
              </a:extLst>
            </p:cNvPr>
            <p:cNvSpPr>
              <a:spLocks noEditPoints="1"/>
            </p:cNvSpPr>
            <p:nvPr/>
          </p:nvSpPr>
          <p:spPr bwMode="auto">
            <a:xfrm>
              <a:off x="7069139" y="3706813"/>
              <a:ext cx="22225" cy="17463"/>
            </a:xfrm>
            <a:custGeom>
              <a:avLst/>
              <a:gdLst>
                <a:gd name="T0" fmla="*/ 6 w 14"/>
                <a:gd name="T1" fmla="*/ 8 h 11"/>
                <a:gd name="T2" fmla="*/ 8 w 14"/>
                <a:gd name="T3" fmla="*/ 6 h 11"/>
                <a:gd name="T4" fmla="*/ 9 w 14"/>
                <a:gd name="T5" fmla="*/ 8 h 11"/>
                <a:gd name="T6" fmla="*/ 6 w 14"/>
                <a:gd name="T7" fmla="*/ 8 h 11"/>
                <a:gd name="T8" fmla="*/ 7 w 14"/>
                <a:gd name="T9" fmla="*/ 0 h 11"/>
                <a:gd name="T10" fmla="*/ 0 w 14"/>
                <a:gd name="T11" fmla="*/ 9 h 11"/>
                <a:gd name="T12" fmla="*/ 1 w 14"/>
                <a:gd name="T13" fmla="*/ 10 h 11"/>
                <a:gd name="T14" fmla="*/ 1 w 14"/>
                <a:gd name="T15" fmla="*/ 11 h 11"/>
                <a:gd name="T16" fmla="*/ 3 w 14"/>
                <a:gd name="T17" fmla="*/ 11 h 11"/>
                <a:gd name="T18" fmla="*/ 3 w 14"/>
                <a:gd name="T19" fmla="*/ 9 h 11"/>
                <a:gd name="T20" fmla="*/ 3 w 14"/>
                <a:gd name="T21" fmla="*/ 9 h 11"/>
                <a:gd name="T22" fmla="*/ 3 w 14"/>
                <a:gd name="T23" fmla="*/ 9 h 11"/>
                <a:gd name="T24" fmla="*/ 3 w 14"/>
                <a:gd name="T25" fmla="*/ 11 h 11"/>
                <a:gd name="T26" fmla="*/ 13 w 14"/>
                <a:gd name="T27" fmla="*/ 11 h 11"/>
                <a:gd name="T28" fmla="*/ 14 w 14"/>
                <a:gd name="T29" fmla="*/ 10 h 11"/>
                <a:gd name="T30" fmla="*/ 14 w 14"/>
                <a:gd name="T31" fmla="*/ 9 h 11"/>
                <a:gd name="T32" fmla="*/ 10 w 14"/>
                <a:gd name="T33" fmla="*/ 1 h 11"/>
                <a:gd name="T34" fmla="*/ 8 w 14"/>
                <a:gd name="T35" fmla="*/ 0 h 11"/>
                <a:gd name="T36" fmla="*/ 7 w 14"/>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1">
                  <a:moveTo>
                    <a:pt x="6" y="8"/>
                  </a:moveTo>
                  <a:lnTo>
                    <a:pt x="8" y="6"/>
                  </a:lnTo>
                  <a:lnTo>
                    <a:pt x="9" y="8"/>
                  </a:lnTo>
                  <a:lnTo>
                    <a:pt x="6" y="8"/>
                  </a:lnTo>
                  <a:close/>
                  <a:moveTo>
                    <a:pt x="7" y="0"/>
                  </a:moveTo>
                  <a:lnTo>
                    <a:pt x="0" y="9"/>
                  </a:lnTo>
                  <a:lnTo>
                    <a:pt x="1" y="10"/>
                  </a:lnTo>
                  <a:lnTo>
                    <a:pt x="1" y="11"/>
                  </a:lnTo>
                  <a:lnTo>
                    <a:pt x="3" y="11"/>
                  </a:lnTo>
                  <a:lnTo>
                    <a:pt x="3" y="9"/>
                  </a:lnTo>
                  <a:lnTo>
                    <a:pt x="3" y="9"/>
                  </a:lnTo>
                  <a:lnTo>
                    <a:pt x="3" y="9"/>
                  </a:lnTo>
                  <a:lnTo>
                    <a:pt x="3" y="11"/>
                  </a:lnTo>
                  <a:lnTo>
                    <a:pt x="13" y="11"/>
                  </a:lnTo>
                  <a:lnTo>
                    <a:pt x="14" y="10"/>
                  </a:lnTo>
                  <a:lnTo>
                    <a:pt x="14" y="9"/>
                  </a:lnTo>
                  <a:lnTo>
                    <a:pt x="10" y="1"/>
                  </a:lnTo>
                  <a:lnTo>
                    <a:pt x="8" y="0"/>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2" name="Freeform 924">
              <a:extLst>
                <a:ext uri="{FF2B5EF4-FFF2-40B4-BE49-F238E27FC236}">
                  <a16:creationId xmlns:a16="http://schemas.microsoft.com/office/drawing/2014/main" id="{0B874DCA-34AA-40C9-B992-0846612987A7}"/>
                </a:ext>
              </a:extLst>
            </p:cNvPr>
            <p:cNvSpPr>
              <a:spLocks noEditPoints="1"/>
            </p:cNvSpPr>
            <p:nvPr/>
          </p:nvSpPr>
          <p:spPr bwMode="auto">
            <a:xfrm>
              <a:off x="7069139" y="3706813"/>
              <a:ext cx="22225" cy="17463"/>
            </a:xfrm>
            <a:custGeom>
              <a:avLst/>
              <a:gdLst>
                <a:gd name="T0" fmla="*/ 6 w 14"/>
                <a:gd name="T1" fmla="*/ 8 h 11"/>
                <a:gd name="T2" fmla="*/ 8 w 14"/>
                <a:gd name="T3" fmla="*/ 6 h 11"/>
                <a:gd name="T4" fmla="*/ 9 w 14"/>
                <a:gd name="T5" fmla="*/ 8 h 11"/>
                <a:gd name="T6" fmla="*/ 6 w 14"/>
                <a:gd name="T7" fmla="*/ 8 h 11"/>
                <a:gd name="T8" fmla="*/ 7 w 14"/>
                <a:gd name="T9" fmla="*/ 0 h 11"/>
                <a:gd name="T10" fmla="*/ 0 w 14"/>
                <a:gd name="T11" fmla="*/ 9 h 11"/>
                <a:gd name="T12" fmla="*/ 1 w 14"/>
                <a:gd name="T13" fmla="*/ 10 h 11"/>
                <a:gd name="T14" fmla="*/ 1 w 14"/>
                <a:gd name="T15" fmla="*/ 11 h 11"/>
                <a:gd name="T16" fmla="*/ 3 w 14"/>
                <a:gd name="T17" fmla="*/ 11 h 11"/>
                <a:gd name="T18" fmla="*/ 3 w 14"/>
                <a:gd name="T19" fmla="*/ 9 h 11"/>
                <a:gd name="T20" fmla="*/ 3 w 14"/>
                <a:gd name="T21" fmla="*/ 9 h 11"/>
                <a:gd name="T22" fmla="*/ 3 w 14"/>
                <a:gd name="T23" fmla="*/ 9 h 11"/>
                <a:gd name="T24" fmla="*/ 3 w 14"/>
                <a:gd name="T25" fmla="*/ 11 h 11"/>
                <a:gd name="T26" fmla="*/ 13 w 14"/>
                <a:gd name="T27" fmla="*/ 11 h 11"/>
                <a:gd name="T28" fmla="*/ 14 w 14"/>
                <a:gd name="T29" fmla="*/ 10 h 11"/>
                <a:gd name="T30" fmla="*/ 14 w 14"/>
                <a:gd name="T31" fmla="*/ 9 h 11"/>
                <a:gd name="T32" fmla="*/ 10 w 14"/>
                <a:gd name="T33" fmla="*/ 1 h 11"/>
                <a:gd name="T34" fmla="*/ 8 w 14"/>
                <a:gd name="T35" fmla="*/ 0 h 11"/>
                <a:gd name="T36" fmla="*/ 7 w 14"/>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1">
                  <a:moveTo>
                    <a:pt x="6" y="8"/>
                  </a:moveTo>
                  <a:lnTo>
                    <a:pt x="8" y="6"/>
                  </a:lnTo>
                  <a:lnTo>
                    <a:pt x="9" y="8"/>
                  </a:lnTo>
                  <a:lnTo>
                    <a:pt x="6" y="8"/>
                  </a:lnTo>
                  <a:moveTo>
                    <a:pt x="7" y="0"/>
                  </a:moveTo>
                  <a:lnTo>
                    <a:pt x="0" y="9"/>
                  </a:lnTo>
                  <a:lnTo>
                    <a:pt x="1" y="10"/>
                  </a:lnTo>
                  <a:lnTo>
                    <a:pt x="1" y="11"/>
                  </a:lnTo>
                  <a:lnTo>
                    <a:pt x="3" y="11"/>
                  </a:lnTo>
                  <a:lnTo>
                    <a:pt x="3" y="9"/>
                  </a:lnTo>
                  <a:lnTo>
                    <a:pt x="3" y="9"/>
                  </a:lnTo>
                  <a:lnTo>
                    <a:pt x="3" y="9"/>
                  </a:lnTo>
                  <a:lnTo>
                    <a:pt x="3" y="11"/>
                  </a:lnTo>
                  <a:lnTo>
                    <a:pt x="13" y="11"/>
                  </a:lnTo>
                  <a:lnTo>
                    <a:pt x="14" y="10"/>
                  </a:lnTo>
                  <a:lnTo>
                    <a:pt x="14" y="9"/>
                  </a:lnTo>
                  <a:lnTo>
                    <a:pt x="10" y="1"/>
                  </a:lnTo>
                  <a:lnTo>
                    <a:pt x="8" y="0"/>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3" name="Freeform 925">
              <a:extLst>
                <a:ext uri="{FF2B5EF4-FFF2-40B4-BE49-F238E27FC236}">
                  <a16:creationId xmlns:a16="http://schemas.microsoft.com/office/drawing/2014/main" id="{7ACFFB36-C009-4AE8-A2B1-25DA63CF6056}"/>
                </a:ext>
              </a:extLst>
            </p:cNvPr>
            <p:cNvSpPr>
              <a:spLocks noEditPoints="1"/>
            </p:cNvSpPr>
            <p:nvPr/>
          </p:nvSpPr>
          <p:spPr bwMode="auto">
            <a:xfrm>
              <a:off x="7091364" y="3706813"/>
              <a:ext cx="20638" cy="17463"/>
            </a:xfrm>
            <a:custGeom>
              <a:avLst/>
              <a:gdLst>
                <a:gd name="T0" fmla="*/ 6 w 13"/>
                <a:gd name="T1" fmla="*/ 7 h 11"/>
                <a:gd name="T2" fmla="*/ 5 w 13"/>
                <a:gd name="T3" fmla="*/ 4 h 11"/>
                <a:gd name="T4" fmla="*/ 8 w 13"/>
                <a:gd name="T5" fmla="*/ 4 h 11"/>
                <a:gd name="T6" fmla="*/ 6 w 13"/>
                <a:gd name="T7" fmla="*/ 7 h 11"/>
                <a:gd name="T8" fmla="*/ 1 w 13"/>
                <a:gd name="T9" fmla="*/ 0 h 11"/>
                <a:gd name="T10" fmla="*/ 0 w 13"/>
                <a:gd name="T11" fmla="*/ 2 h 11"/>
                <a:gd name="T12" fmla="*/ 0 w 13"/>
                <a:gd name="T13" fmla="*/ 3 h 11"/>
                <a:gd name="T14" fmla="*/ 4 w 13"/>
                <a:gd name="T15" fmla="*/ 11 h 11"/>
                <a:gd name="T16" fmla="*/ 6 w 13"/>
                <a:gd name="T17" fmla="*/ 11 h 11"/>
                <a:gd name="T18" fmla="*/ 7 w 13"/>
                <a:gd name="T19" fmla="*/ 11 h 11"/>
                <a:gd name="T20" fmla="*/ 13 w 13"/>
                <a:gd name="T21" fmla="*/ 3 h 11"/>
                <a:gd name="T22" fmla="*/ 12 w 13"/>
                <a:gd name="T23" fmla="*/ 1 h 11"/>
                <a:gd name="T24" fmla="*/ 12 w 13"/>
                <a:gd name="T25" fmla="*/ 0 h 11"/>
                <a:gd name="T26" fmla="*/ 11 w 13"/>
                <a:gd name="T27" fmla="*/ 0 h 11"/>
                <a:gd name="T28" fmla="*/ 11 w 13"/>
                <a:gd name="T29" fmla="*/ 2 h 11"/>
                <a:gd name="T30" fmla="*/ 11 w 13"/>
                <a:gd name="T31" fmla="*/ 2 h 11"/>
                <a:gd name="T32" fmla="*/ 11 w 13"/>
                <a:gd name="T33" fmla="*/ 2 h 11"/>
                <a:gd name="T34" fmla="*/ 11 w 13"/>
                <a:gd name="T35" fmla="*/ 0 h 11"/>
                <a:gd name="T36" fmla="*/ 1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7"/>
                  </a:moveTo>
                  <a:lnTo>
                    <a:pt x="5" y="4"/>
                  </a:lnTo>
                  <a:lnTo>
                    <a:pt x="8" y="4"/>
                  </a:lnTo>
                  <a:lnTo>
                    <a:pt x="6" y="7"/>
                  </a:lnTo>
                  <a:close/>
                  <a:moveTo>
                    <a:pt x="1" y="0"/>
                  </a:moveTo>
                  <a:lnTo>
                    <a:pt x="0" y="2"/>
                  </a:lnTo>
                  <a:lnTo>
                    <a:pt x="0" y="3"/>
                  </a:lnTo>
                  <a:lnTo>
                    <a:pt x="4" y="11"/>
                  </a:lnTo>
                  <a:lnTo>
                    <a:pt x="6" y="11"/>
                  </a:lnTo>
                  <a:lnTo>
                    <a:pt x="7" y="11"/>
                  </a:lnTo>
                  <a:lnTo>
                    <a:pt x="13" y="3"/>
                  </a:lnTo>
                  <a:lnTo>
                    <a:pt x="12" y="1"/>
                  </a:lnTo>
                  <a:lnTo>
                    <a:pt x="12" y="0"/>
                  </a:lnTo>
                  <a:lnTo>
                    <a:pt x="11" y="0"/>
                  </a:lnTo>
                  <a:lnTo>
                    <a:pt x="11" y="2"/>
                  </a:lnTo>
                  <a:lnTo>
                    <a:pt x="11" y="2"/>
                  </a:lnTo>
                  <a:lnTo>
                    <a:pt x="11" y="2"/>
                  </a:lnTo>
                  <a:lnTo>
                    <a:pt x="11" y="0"/>
                  </a:lnTo>
                  <a:lnTo>
                    <a:pt x="1"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4" name="Freeform 926">
              <a:extLst>
                <a:ext uri="{FF2B5EF4-FFF2-40B4-BE49-F238E27FC236}">
                  <a16:creationId xmlns:a16="http://schemas.microsoft.com/office/drawing/2014/main" id="{3695759E-5D09-48DE-AB95-6B6DF52124DD}"/>
                </a:ext>
              </a:extLst>
            </p:cNvPr>
            <p:cNvSpPr>
              <a:spLocks noEditPoints="1"/>
            </p:cNvSpPr>
            <p:nvPr/>
          </p:nvSpPr>
          <p:spPr bwMode="auto">
            <a:xfrm>
              <a:off x="7091364" y="3706813"/>
              <a:ext cx="20638" cy="17463"/>
            </a:xfrm>
            <a:custGeom>
              <a:avLst/>
              <a:gdLst>
                <a:gd name="T0" fmla="*/ 6 w 13"/>
                <a:gd name="T1" fmla="*/ 7 h 11"/>
                <a:gd name="T2" fmla="*/ 5 w 13"/>
                <a:gd name="T3" fmla="*/ 4 h 11"/>
                <a:gd name="T4" fmla="*/ 8 w 13"/>
                <a:gd name="T5" fmla="*/ 4 h 11"/>
                <a:gd name="T6" fmla="*/ 6 w 13"/>
                <a:gd name="T7" fmla="*/ 7 h 11"/>
                <a:gd name="T8" fmla="*/ 1 w 13"/>
                <a:gd name="T9" fmla="*/ 0 h 11"/>
                <a:gd name="T10" fmla="*/ 0 w 13"/>
                <a:gd name="T11" fmla="*/ 2 h 11"/>
                <a:gd name="T12" fmla="*/ 0 w 13"/>
                <a:gd name="T13" fmla="*/ 3 h 11"/>
                <a:gd name="T14" fmla="*/ 4 w 13"/>
                <a:gd name="T15" fmla="*/ 11 h 11"/>
                <a:gd name="T16" fmla="*/ 6 w 13"/>
                <a:gd name="T17" fmla="*/ 11 h 11"/>
                <a:gd name="T18" fmla="*/ 7 w 13"/>
                <a:gd name="T19" fmla="*/ 11 h 11"/>
                <a:gd name="T20" fmla="*/ 13 w 13"/>
                <a:gd name="T21" fmla="*/ 3 h 11"/>
                <a:gd name="T22" fmla="*/ 12 w 13"/>
                <a:gd name="T23" fmla="*/ 1 h 11"/>
                <a:gd name="T24" fmla="*/ 12 w 13"/>
                <a:gd name="T25" fmla="*/ 0 h 11"/>
                <a:gd name="T26" fmla="*/ 11 w 13"/>
                <a:gd name="T27" fmla="*/ 0 h 11"/>
                <a:gd name="T28" fmla="*/ 11 w 13"/>
                <a:gd name="T29" fmla="*/ 2 h 11"/>
                <a:gd name="T30" fmla="*/ 11 w 13"/>
                <a:gd name="T31" fmla="*/ 2 h 11"/>
                <a:gd name="T32" fmla="*/ 11 w 13"/>
                <a:gd name="T33" fmla="*/ 2 h 11"/>
                <a:gd name="T34" fmla="*/ 11 w 13"/>
                <a:gd name="T35" fmla="*/ 0 h 11"/>
                <a:gd name="T36" fmla="*/ 1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7"/>
                  </a:moveTo>
                  <a:lnTo>
                    <a:pt x="5" y="4"/>
                  </a:lnTo>
                  <a:lnTo>
                    <a:pt x="8" y="4"/>
                  </a:lnTo>
                  <a:lnTo>
                    <a:pt x="6" y="7"/>
                  </a:lnTo>
                  <a:moveTo>
                    <a:pt x="1" y="0"/>
                  </a:moveTo>
                  <a:lnTo>
                    <a:pt x="0" y="2"/>
                  </a:lnTo>
                  <a:lnTo>
                    <a:pt x="0" y="3"/>
                  </a:lnTo>
                  <a:lnTo>
                    <a:pt x="4" y="11"/>
                  </a:lnTo>
                  <a:lnTo>
                    <a:pt x="6" y="11"/>
                  </a:lnTo>
                  <a:lnTo>
                    <a:pt x="7" y="11"/>
                  </a:lnTo>
                  <a:lnTo>
                    <a:pt x="13" y="3"/>
                  </a:lnTo>
                  <a:lnTo>
                    <a:pt x="12" y="1"/>
                  </a:lnTo>
                  <a:lnTo>
                    <a:pt x="12" y="0"/>
                  </a:lnTo>
                  <a:lnTo>
                    <a:pt x="11" y="0"/>
                  </a:lnTo>
                  <a:lnTo>
                    <a:pt x="11" y="2"/>
                  </a:lnTo>
                  <a:lnTo>
                    <a:pt x="11" y="2"/>
                  </a:lnTo>
                  <a:lnTo>
                    <a:pt x="11" y="2"/>
                  </a:lnTo>
                  <a:lnTo>
                    <a:pt x="11"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5" name="Freeform 927">
              <a:extLst>
                <a:ext uri="{FF2B5EF4-FFF2-40B4-BE49-F238E27FC236}">
                  <a16:creationId xmlns:a16="http://schemas.microsoft.com/office/drawing/2014/main" id="{A9A1E568-CBE5-45AA-B8D4-D4AD414A0025}"/>
                </a:ext>
              </a:extLst>
            </p:cNvPr>
            <p:cNvSpPr>
              <a:spLocks noEditPoints="1"/>
            </p:cNvSpPr>
            <p:nvPr/>
          </p:nvSpPr>
          <p:spPr bwMode="auto">
            <a:xfrm>
              <a:off x="7110414" y="3706813"/>
              <a:ext cx="20638" cy="17463"/>
            </a:xfrm>
            <a:custGeom>
              <a:avLst/>
              <a:gdLst>
                <a:gd name="T0" fmla="*/ 1 w 13"/>
                <a:gd name="T1" fmla="*/ 9 h 11"/>
                <a:gd name="T2" fmla="*/ 1 w 13"/>
                <a:gd name="T3" fmla="*/ 9 h 11"/>
                <a:gd name="T4" fmla="*/ 2 w 13"/>
                <a:gd name="T5" fmla="*/ 9 h 11"/>
                <a:gd name="T6" fmla="*/ 1 w 13"/>
                <a:gd name="T7" fmla="*/ 9 h 11"/>
                <a:gd name="T8" fmla="*/ 4 w 13"/>
                <a:gd name="T9" fmla="*/ 8 h 11"/>
                <a:gd name="T10" fmla="*/ 6 w 13"/>
                <a:gd name="T11" fmla="*/ 5 h 11"/>
                <a:gd name="T12" fmla="*/ 8 w 13"/>
                <a:gd name="T13" fmla="*/ 7 h 11"/>
                <a:gd name="T14" fmla="*/ 4 w 13"/>
                <a:gd name="T15" fmla="*/ 8 h 11"/>
                <a:gd name="T16" fmla="*/ 7 w 13"/>
                <a:gd name="T17" fmla="*/ 0 h 11"/>
                <a:gd name="T18" fmla="*/ 5 w 13"/>
                <a:gd name="T19" fmla="*/ 0 h 11"/>
                <a:gd name="T20" fmla="*/ 4 w 13"/>
                <a:gd name="T21" fmla="*/ 0 h 11"/>
                <a:gd name="T22" fmla="*/ 0 w 13"/>
                <a:gd name="T23" fmla="*/ 9 h 11"/>
                <a:gd name="T24" fmla="*/ 0 w 13"/>
                <a:gd name="T25" fmla="*/ 10 h 11"/>
                <a:gd name="T26" fmla="*/ 0 w 13"/>
                <a:gd name="T27" fmla="*/ 11 h 11"/>
                <a:gd name="T28" fmla="*/ 2 w 13"/>
                <a:gd name="T29" fmla="*/ 11 h 11"/>
                <a:gd name="T30" fmla="*/ 12 w 13"/>
                <a:gd name="T31" fmla="*/ 10 h 11"/>
                <a:gd name="T32" fmla="*/ 12 w 13"/>
                <a:gd name="T33" fmla="*/ 9 h 11"/>
                <a:gd name="T34" fmla="*/ 13 w 13"/>
                <a:gd name="T35" fmla="*/ 8 h 11"/>
                <a:gd name="T36" fmla="*/ 7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1" y="9"/>
                  </a:moveTo>
                  <a:lnTo>
                    <a:pt x="1" y="9"/>
                  </a:lnTo>
                  <a:lnTo>
                    <a:pt x="2" y="9"/>
                  </a:lnTo>
                  <a:lnTo>
                    <a:pt x="1" y="9"/>
                  </a:lnTo>
                  <a:close/>
                  <a:moveTo>
                    <a:pt x="4" y="8"/>
                  </a:moveTo>
                  <a:lnTo>
                    <a:pt x="6" y="5"/>
                  </a:lnTo>
                  <a:lnTo>
                    <a:pt x="8" y="7"/>
                  </a:lnTo>
                  <a:lnTo>
                    <a:pt x="4" y="8"/>
                  </a:lnTo>
                  <a:close/>
                  <a:moveTo>
                    <a:pt x="7" y="0"/>
                  </a:moveTo>
                  <a:lnTo>
                    <a:pt x="5" y="0"/>
                  </a:lnTo>
                  <a:lnTo>
                    <a:pt x="4" y="0"/>
                  </a:lnTo>
                  <a:lnTo>
                    <a:pt x="0" y="9"/>
                  </a:lnTo>
                  <a:lnTo>
                    <a:pt x="0" y="10"/>
                  </a:lnTo>
                  <a:lnTo>
                    <a:pt x="0" y="11"/>
                  </a:lnTo>
                  <a:lnTo>
                    <a:pt x="2" y="11"/>
                  </a:lnTo>
                  <a:lnTo>
                    <a:pt x="12" y="10"/>
                  </a:lnTo>
                  <a:lnTo>
                    <a:pt x="12" y="9"/>
                  </a:lnTo>
                  <a:lnTo>
                    <a:pt x="13" y="8"/>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6" name="Freeform 928">
              <a:extLst>
                <a:ext uri="{FF2B5EF4-FFF2-40B4-BE49-F238E27FC236}">
                  <a16:creationId xmlns:a16="http://schemas.microsoft.com/office/drawing/2014/main" id="{B9BFB2A1-43BD-4884-958C-F51176519000}"/>
                </a:ext>
              </a:extLst>
            </p:cNvPr>
            <p:cNvSpPr>
              <a:spLocks noEditPoints="1"/>
            </p:cNvSpPr>
            <p:nvPr/>
          </p:nvSpPr>
          <p:spPr bwMode="auto">
            <a:xfrm>
              <a:off x="7110414" y="3706813"/>
              <a:ext cx="20638" cy="17463"/>
            </a:xfrm>
            <a:custGeom>
              <a:avLst/>
              <a:gdLst>
                <a:gd name="T0" fmla="*/ 1 w 13"/>
                <a:gd name="T1" fmla="*/ 9 h 11"/>
                <a:gd name="T2" fmla="*/ 1 w 13"/>
                <a:gd name="T3" fmla="*/ 9 h 11"/>
                <a:gd name="T4" fmla="*/ 2 w 13"/>
                <a:gd name="T5" fmla="*/ 9 h 11"/>
                <a:gd name="T6" fmla="*/ 1 w 13"/>
                <a:gd name="T7" fmla="*/ 9 h 11"/>
                <a:gd name="T8" fmla="*/ 4 w 13"/>
                <a:gd name="T9" fmla="*/ 8 h 11"/>
                <a:gd name="T10" fmla="*/ 6 w 13"/>
                <a:gd name="T11" fmla="*/ 5 h 11"/>
                <a:gd name="T12" fmla="*/ 8 w 13"/>
                <a:gd name="T13" fmla="*/ 7 h 11"/>
                <a:gd name="T14" fmla="*/ 4 w 13"/>
                <a:gd name="T15" fmla="*/ 8 h 11"/>
                <a:gd name="T16" fmla="*/ 7 w 13"/>
                <a:gd name="T17" fmla="*/ 0 h 11"/>
                <a:gd name="T18" fmla="*/ 5 w 13"/>
                <a:gd name="T19" fmla="*/ 0 h 11"/>
                <a:gd name="T20" fmla="*/ 4 w 13"/>
                <a:gd name="T21" fmla="*/ 0 h 11"/>
                <a:gd name="T22" fmla="*/ 0 w 13"/>
                <a:gd name="T23" fmla="*/ 9 h 11"/>
                <a:gd name="T24" fmla="*/ 0 w 13"/>
                <a:gd name="T25" fmla="*/ 10 h 11"/>
                <a:gd name="T26" fmla="*/ 0 w 13"/>
                <a:gd name="T27" fmla="*/ 11 h 11"/>
                <a:gd name="T28" fmla="*/ 2 w 13"/>
                <a:gd name="T29" fmla="*/ 11 h 11"/>
                <a:gd name="T30" fmla="*/ 12 w 13"/>
                <a:gd name="T31" fmla="*/ 10 h 11"/>
                <a:gd name="T32" fmla="*/ 12 w 13"/>
                <a:gd name="T33" fmla="*/ 9 h 11"/>
                <a:gd name="T34" fmla="*/ 13 w 13"/>
                <a:gd name="T35" fmla="*/ 8 h 11"/>
                <a:gd name="T36" fmla="*/ 7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1" y="9"/>
                  </a:moveTo>
                  <a:lnTo>
                    <a:pt x="1" y="9"/>
                  </a:lnTo>
                  <a:lnTo>
                    <a:pt x="2" y="9"/>
                  </a:lnTo>
                  <a:lnTo>
                    <a:pt x="1" y="9"/>
                  </a:lnTo>
                  <a:moveTo>
                    <a:pt x="4" y="8"/>
                  </a:moveTo>
                  <a:lnTo>
                    <a:pt x="6" y="5"/>
                  </a:lnTo>
                  <a:lnTo>
                    <a:pt x="8" y="7"/>
                  </a:lnTo>
                  <a:lnTo>
                    <a:pt x="4" y="8"/>
                  </a:lnTo>
                  <a:moveTo>
                    <a:pt x="7" y="0"/>
                  </a:moveTo>
                  <a:lnTo>
                    <a:pt x="5" y="0"/>
                  </a:lnTo>
                  <a:lnTo>
                    <a:pt x="4" y="0"/>
                  </a:lnTo>
                  <a:lnTo>
                    <a:pt x="0" y="9"/>
                  </a:lnTo>
                  <a:lnTo>
                    <a:pt x="0" y="10"/>
                  </a:lnTo>
                  <a:lnTo>
                    <a:pt x="0" y="11"/>
                  </a:lnTo>
                  <a:lnTo>
                    <a:pt x="2" y="11"/>
                  </a:lnTo>
                  <a:lnTo>
                    <a:pt x="12" y="10"/>
                  </a:lnTo>
                  <a:lnTo>
                    <a:pt x="12" y="9"/>
                  </a:lnTo>
                  <a:lnTo>
                    <a:pt x="13"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7" name="Freeform 929">
              <a:extLst>
                <a:ext uri="{FF2B5EF4-FFF2-40B4-BE49-F238E27FC236}">
                  <a16:creationId xmlns:a16="http://schemas.microsoft.com/office/drawing/2014/main" id="{E438D585-0983-44C3-A02F-5EF562AFC3E9}"/>
                </a:ext>
              </a:extLst>
            </p:cNvPr>
            <p:cNvSpPr>
              <a:spLocks noEditPoints="1"/>
            </p:cNvSpPr>
            <p:nvPr/>
          </p:nvSpPr>
          <p:spPr bwMode="auto">
            <a:xfrm>
              <a:off x="7127876" y="3702050"/>
              <a:ext cx="22225" cy="19050"/>
            </a:xfrm>
            <a:custGeom>
              <a:avLst/>
              <a:gdLst>
                <a:gd name="T0" fmla="*/ 5 w 14"/>
                <a:gd name="T1" fmla="*/ 5 h 12"/>
                <a:gd name="T2" fmla="*/ 9 w 14"/>
                <a:gd name="T3" fmla="*/ 5 h 12"/>
                <a:gd name="T4" fmla="*/ 7 w 14"/>
                <a:gd name="T5" fmla="*/ 7 h 12"/>
                <a:gd name="T6" fmla="*/ 5 w 14"/>
                <a:gd name="T7" fmla="*/ 5 h 12"/>
                <a:gd name="T8" fmla="*/ 11 w 14"/>
                <a:gd name="T9" fmla="*/ 2 h 12"/>
                <a:gd name="T10" fmla="*/ 12 w 14"/>
                <a:gd name="T11" fmla="*/ 2 h 12"/>
                <a:gd name="T12" fmla="*/ 11 w 14"/>
                <a:gd name="T13" fmla="*/ 2 h 12"/>
                <a:gd name="T14" fmla="*/ 13 w 14"/>
                <a:gd name="T15" fmla="*/ 0 h 12"/>
                <a:gd name="T16" fmla="*/ 11 w 14"/>
                <a:gd name="T17" fmla="*/ 0 h 12"/>
                <a:gd name="T18" fmla="*/ 1 w 14"/>
                <a:gd name="T19" fmla="*/ 1 h 12"/>
                <a:gd name="T20" fmla="*/ 1 w 14"/>
                <a:gd name="T21" fmla="*/ 3 h 12"/>
                <a:gd name="T22" fmla="*/ 0 w 14"/>
                <a:gd name="T23" fmla="*/ 4 h 12"/>
                <a:gd name="T24" fmla="*/ 6 w 14"/>
                <a:gd name="T25" fmla="*/ 12 h 12"/>
                <a:gd name="T26" fmla="*/ 8 w 14"/>
                <a:gd name="T27" fmla="*/ 12 h 12"/>
                <a:gd name="T28" fmla="*/ 9 w 14"/>
                <a:gd name="T29" fmla="*/ 12 h 12"/>
                <a:gd name="T30" fmla="*/ 14 w 14"/>
                <a:gd name="T31" fmla="*/ 3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5"/>
                  </a:moveTo>
                  <a:lnTo>
                    <a:pt x="9" y="5"/>
                  </a:lnTo>
                  <a:lnTo>
                    <a:pt x="7" y="7"/>
                  </a:lnTo>
                  <a:lnTo>
                    <a:pt x="5" y="5"/>
                  </a:lnTo>
                  <a:close/>
                  <a:moveTo>
                    <a:pt x="11" y="2"/>
                  </a:moveTo>
                  <a:lnTo>
                    <a:pt x="12" y="2"/>
                  </a:lnTo>
                  <a:lnTo>
                    <a:pt x="11" y="2"/>
                  </a:lnTo>
                  <a:close/>
                  <a:moveTo>
                    <a:pt x="13" y="0"/>
                  </a:moveTo>
                  <a:lnTo>
                    <a:pt x="11" y="0"/>
                  </a:lnTo>
                  <a:lnTo>
                    <a:pt x="1" y="1"/>
                  </a:lnTo>
                  <a:lnTo>
                    <a:pt x="1" y="3"/>
                  </a:lnTo>
                  <a:lnTo>
                    <a:pt x="0" y="4"/>
                  </a:lnTo>
                  <a:lnTo>
                    <a:pt x="6" y="12"/>
                  </a:lnTo>
                  <a:lnTo>
                    <a:pt x="8" y="12"/>
                  </a:lnTo>
                  <a:lnTo>
                    <a:pt x="9" y="12"/>
                  </a:lnTo>
                  <a:lnTo>
                    <a:pt x="14" y="3"/>
                  </a:lnTo>
                  <a:lnTo>
                    <a:pt x="13" y="1"/>
                  </a:lnTo>
                  <a:lnTo>
                    <a:pt x="13"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8" name="Freeform 930">
              <a:extLst>
                <a:ext uri="{FF2B5EF4-FFF2-40B4-BE49-F238E27FC236}">
                  <a16:creationId xmlns:a16="http://schemas.microsoft.com/office/drawing/2014/main" id="{75CE39B5-DA31-4B58-AE13-52986AAA8587}"/>
                </a:ext>
              </a:extLst>
            </p:cNvPr>
            <p:cNvSpPr>
              <a:spLocks noEditPoints="1"/>
            </p:cNvSpPr>
            <p:nvPr/>
          </p:nvSpPr>
          <p:spPr bwMode="auto">
            <a:xfrm>
              <a:off x="7127876" y="3702050"/>
              <a:ext cx="22225" cy="19050"/>
            </a:xfrm>
            <a:custGeom>
              <a:avLst/>
              <a:gdLst>
                <a:gd name="T0" fmla="*/ 5 w 14"/>
                <a:gd name="T1" fmla="*/ 5 h 12"/>
                <a:gd name="T2" fmla="*/ 9 w 14"/>
                <a:gd name="T3" fmla="*/ 5 h 12"/>
                <a:gd name="T4" fmla="*/ 7 w 14"/>
                <a:gd name="T5" fmla="*/ 7 h 12"/>
                <a:gd name="T6" fmla="*/ 5 w 14"/>
                <a:gd name="T7" fmla="*/ 5 h 12"/>
                <a:gd name="T8" fmla="*/ 11 w 14"/>
                <a:gd name="T9" fmla="*/ 2 h 12"/>
                <a:gd name="T10" fmla="*/ 12 w 14"/>
                <a:gd name="T11" fmla="*/ 2 h 12"/>
                <a:gd name="T12" fmla="*/ 11 w 14"/>
                <a:gd name="T13" fmla="*/ 2 h 12"/>
                <a:gd name="T14" fmla="*/ 13 w 14"/>
                <a:gd name="T15" fmla="*/ 0 h 12"/>
                <a:gd name="T16" fmla="*/ 11 w 14"/>
                <a:gd name="T17" fmla="*/ 0 h 12"/>
                <a:gd name="T18" fmla="*/ 1 w 14"/>
                <a:gd name="T19" fmla="*/ 1 h 12"/>
                <a:gd name="T20" fmla="*/ 1 w 14"/>
                <a:gd name="T21" fmla="*/ 3 h 12"/>
                <a:gd name="T22" fmla="*/ 0 w 14"/>
                <a:gd name="T23" fmla="*/ 4 h 12"/>
                <a:gd name="T24" fmla="*/ 6 w 14"/>
                <a:gd name="T25" fmla="*/ 12 h 12"/>
                <a:gd name="T26" fmla="*/ 8 w 14"/>
                <a:gd name="T27" fmla="*/ 12 h 12"/>
                <a:gd name="T28" fmla="*/ 9 w 14"/>
                <a:gd name="T29" fmla="*/ 12 h 12"/>
                <a:gd name="T30" fmla="*/ 14 w 14"/>
                <a:gd name="T31" fmla="*/ 3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5"/>
                  </a:moveTo>
                  <a:lnTo>
                    <a:pt x="9" y="5"/>
                  </a:lnTo>
                  <a:lnTo>
                    <a:pt x="7" y="7"/>
                  </a:lnTo>
                  <a:lnTo>
                    <a:pt x="5" y="5"/>
                  </a:lnTo>
                  <a:moveTo>
                    <a:pt x="11" y="2"/>
                  </a:moveTo>
                  <a:lnTo>
                    <a:pt x="12" y="2"/>
                  </a:lnTo>
                  <a:lnTo>
                    <a:pt x="11" y="2"/>
                  </a:lnTo>
                  <a:moveTo>
                    <a:pt x="13" y="0"/>
                  </a:moveTo>
                  <a:lnTo>
                    <a:pt x="11" y="0"/>
                  </a:lnTo>
                  <a:lnTo>
                    <a:pt x="1" y="1"/>
                  </a:lnTo>
                  <a:lnTo>
                    <a:pt x="1" y="3"/>
                  </a:lnTo>
                  <a:lnTo>
                    <a:pt x="0" y="4"/>
                  </a:lnTo>
                  <a:lnTo>
                    <a:pt x="6" y="12"/>
                  </a:lnTo>
                  <a:lnTo>
                    <a:pt x="8" y="12"/>
                  </a:lnTo>
                  <a:lnTo>
                    <a:pt x="9" y="12"/>
                  </a:lnTo>
                  <a:lnTo>
                    <a:pt x="14" y="3"/>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9" name="Freeform 931">
              <a:extLst>
                <a:ext uri="{FF2B5EF4-FFF2-40B4-BE49-F238E27FC236}">
                  <a16:creationId xmlns:a16="http://schemas.microsoft.com/office/drawing/2014/main" id="{1E2658BC-366B-48C3-BFB2-5D19BA8D7993}"/>
                </a:ext>
              </a:extLst>
            </p:cNvPr>
            <p:cNvSpPr>
              <a:spLocks noEditPoints="1"/>
            </p:cNvSpPr>
            <p:nvPr/>
          </p:nvSpPr>
          <p:spPr bwMode="auto">
            <a:xfrm>
              <a:off x="7145339" y="3703638"/>
              <a:ext cx="22225" cy="19050"/>
            </a:xfrm>
            <a:custGeom>
              <a:avLst/>
              <a:gdLst>
                <a:gd name="T0" fmla="*/ 3 w 14"/>
                <a:gd name="T1" fmla="*/ 11 h 12"/>
                <a:gd name="T2" fmla="*/ 3 w 14"/>
                <a:gd name="T3" fmla="*/ 11 h 12"/>
                <a:gd name="T4" fmla="*/ 3 w 14"/>
                <a:gd name="T5" fmla="*/ 10 h 12"/>
                <a:gd name="T6" fmla="*/ 3 w 14"/>
                <a:gd name="T7" fmla="*/ 11 h 12"/>
                <a:gd name="T8" fmla="*/ 5 w 14"/>
                <a:gd name="T9" fmla="*/ 8 h 12"/>
                <a:gd name="T10" fmla="*/ 7 w 14"/>
                <a:gd name="T11" fmla="*/ 6 h 12"/>
                <a:gd name="T12" fmla="*/ 8 w 14"/>
                <a:gd name="T13" fmla="*/ 8 h 12"/>
                <a:gd name="T14" fmla="*/ 5 w 14"/>
                <a:gd name="T15" fmla="*/ 8 h 12"/>
                <a:gd name="T16" fmla="*/ 5 w 14"/>
                <a:gd name="T17" fmla="*/ 0 h 12"/>
                <a:gd name="T18" fmla="*/ 0 w 14"/>
                <a:gd name="T19" fmla="*/ 10 h 12"/>
                <a:gd name="T20" fmla="*/ 1 w 14"/>
                <a:gd name="T21" fmla="*/ 11 h 12"/>
                <a:gd name="T22" fmla="*/ 2 w 14"/>
                <a:gd name="T23" fmla="*/ 12 h 12"/>
                <a:gd name="T24" fmla="*/ 3 w 14"/>
                <a:gd name="T25" fmla="*/ 12 h 12"/>
                <a:gd name="T26" fmla="*/ 12 w 14"/>
                <a:gd name="T27" fmla="*/ 11 h 12"/>
                <a:gd name="T28" fmla="*/ 13 w 14"/>
                <a:gd name="T29" fmla="*/ 10 h 12"/>
                <a:gd name="T30" fmla="*/ 14 w 14"/>
                <a:gd name="T31" fmla="*/ 9 h 12"/>
                <a:gd name="T32" fmla="*/ 8 w 14"/>
                <a:gd name="T33" fmla="*/ 0 h 12"/>
                <a:gd name="T34" fmla="*/ 6 w 14"/>
                <a:gd name="T35" fmla="*/ 0 h 12"/>
                <a:gd name="T36" fmla="*/ 5 w 14"/>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2">
                  <a:moveTo>
                    <a:pt x="3" y="11"/>
                  </a:moveTo>
                  <a:lnTo>
                    <a:pt x="3" y="11"/>
                  </a:lnTo>
                  <a:lnTo>
                    <a:pt x="3" y="10"/>
                  </a:lnTo>
                  <a:lnTo>
                    <a:pt x="3" y="11"/>
                  </a:lnTo>
                  <a:close/>
                  <a:moveTo>
                    <a:pt x="5" y="8"/>
                  </a:moveTo>
                  <a:lnTo>
                    <a:pt x="7" y="6"/>
                  </a:lnTo>
                  <a:lnTo>
                    <a:pt x="8" y="8"/>
                  </a:lnTo>
                  <a:lnTo>
                    <a:pt x="5" y="8"/>
                  </a:lnTo>
                  <a:close/>
                  <a:moveTo>
                    <a:pt x="5" y="0"/>
                  </a:moveTo>
                  <a:lnTo>
                    <a:pt x="0" y="10"/>
                  </a:lnTo>
                  <a:lnTo>
                    <a:pt x="1" y="11"/>
                  </a:lnTo>
                  <a:lnTo>
                    <a:pt x="2" y="12"/>
                  </a:lnTo>
                  <a:lnTo>
                    <a:pt x="3" y="12"/>
                  </a:lnTo>
                  <a:lnTo>
                    <a:pt x="12" y="11"/>
                  </a:lnTo>
                  <a:lnTo>
                    <a:pt x="13" y="10"/>
                  </a:lnTo>
                  <a:lnTo>
                    <a:pt x="14" y="9"/>
                  </a:lnTo>
                  <a:lnTo>
                    <a:pt x="8" y="0"/>
                  </a:lnTo>
                  <a:lnTo>
                    <a:pt x="6" y="0"/>
                  </a:lnTo>
                  <a:lnTo>
                    <a:pt x="5"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0" name="Freeform 932">
              <a:extLst>
                <a:ext uri="{FF2B5EF4-FFF2-40B4-BE49-F238E27FC236}">
                  <a16:creationId xmlns:a16="http://schemas.microsoft.com/office/drawing/2014/main" id="{D86294A2-4D26-476B-9114-7FDD8A620751}"/>
                </a:ext>
              </a:extLst>
            </p:cNvPr>
            <p:cNvSpPr>
              <a:spLocks noEditPoints="1"/>
            </p:cNvSpPr>
            <p:nvPr/>
          </p:nvSpPr>
          <p:spPr bwMode="auto">
            <a:xfrm>
              <a:off x="7145339" y="3703638"/>
              <a:ext cx="22225" cy="19050"/>
            </a:xfrm>
            <a:custGeom>
              <a:avLst/>
              <a:gdLst>
                <a:gd name="T0" fmla="*/ 3 w 14"/>
                <a:gd name="T1" fmla="*/ 11 h 12"/>
                <a:gd name="T2" fmla="*/ 3 w 14"/>
                <a:gd name="T3" fmla="*/ 11 h 12"/>
                <a:gd name="T4" fmla="*/ 3 w 14"/>
                <a:gd name="T5" fmla="*/ 10 h 12"/>
                <a:gd name="T6" fmla="*/ 3 w 14"/>
                <a:gd name="T7" fmla="*/ 11 h 12"/>
                <a:gd name="T8" fmla="*/ 5 w 14"/>
                <a:gd name="T9" fmla="*/ 8 h 12"/>
                <a:gd name="T10" fmla="*/ 7 w 14"/>
                <a:gd name="T11" fmla="*/ 6 h 12"/>
                <a:gd name="T12" fmla="*/ 8 w 14"/>
                <a:gd name="T13" fmla="*/ 8 h 12"/>
                <a:gd name="T14" fmla="*/ 5 w 14"/>
                <a:gd name="T15" fmla="*/ 8 h 12"/>
                <a:gd name="T16" fmla="*/ 5 w 14"/>
                <a:gd name="T17" fmla="*/ 0 h 12"/>
                <a:gd name="T18" fmla="*/ 0 w 14"/>
                <a:gd name="T19" fmla="*/ 10 h 12"/>
                <a:gd name="T20" fmla="*/ 1 w 14"/>
                <a:gd name="T21" fmla="*/ 11 h 12"/>
                <a:gd name="T22" fmla="*/ 2 w 14"/>
                <a:gd name="T23" fmla="*/ 12 h 12"/>
                <a:gd name="T24" fmla="*/ 3 w 14"/>
                <a:gd name="T25" fmla="*/ 12 h 12"/>
                <a:gd name="T26" fmla="*/ 12 w 14"/>
                <a:gd name="T27" fmla="*/ 11 h 12"/>
                <a:gd name="T28" fmla="*/ 13 w 14"/>
                <a:gd name="T29" fmla="*/ 10 h 12"/>
                <a:gd name="T30" fmla="*/ 14 w 14"/>
                <a:gd name="T31" fmla="*/ 9 h 12"/>
                <a:gd name="T32" fmla="*/ 8 w 14"/>
                <a:gd name="T33" fmla="*/ 0 h 12"/>
                <a:gd name="T34" fmla="*/ 6 w 14"/>
                <a:gd name="T35" fmla="*/ 0 h 12"/>
                <a:gd name="T36" fmla="*/ 5 w 14"/>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2">
                  <a:moveTo>
                    <a:pt x="3" y="11"/>
                  </a:moveTo>
                  <a:lnTo>
                    <a:pt x="3" y="11"/>
                  </a:lnTo>
                  <a:lnTo>
                    <a:pt x="3" y="10"/>
                  </a:lnTo>
                  <a:lnTo>
                    <a:pt x="3" y="11"/>
                  </a:lnTo>
                  <a:moveTo>
                    <a:pt x="5" y="8"/>
                  </a:moveTo>
                  <a:lnTo>
                    <a:pt x="7" y="6"/>
                  </a:lnTo>
                  <a:lnTo>
                    <a:pt x="8" y="8"/>
                  </a:lnTo>
                  <a:lnTo>
                    <a:pt x="5" y="8"/>
                  </a:lnTo>
                  <a:moveTo>
                    <a:pt x="5" y="0"/>
                  </a:moveTo>
                  <a:lnTo>
                    <a:pt x="0" y="10"/>
                  </a:lnTo>
                  <a:lnTo>
                    <a:pt x="1" y="11"/>
                  </a:lnTo>
                  <a:lnTo>
                    <a:pt x="2" y="12"/>
                  </a:lnTo>
                  <a:lnTo>
                    <a:pt x="3" y="12"/>
                  </a:lnTo>
                  <a:lnTo>
                    <a:pt x="12" y="11"/>
                  </a:lnTo>
                  <a:lnTo>
                    <a:pt x="13" y="10"/>
                  </a:lnTo>
                  <a:lnTo>
                    <a:pt x="14" y="9"/>
                  </a:lnTo>
                  <a:lnTo>
                    <a:pt x="8" y="0"/>
                  </a:lnTo>
                  <a:lnTo>
                    <a:pt x="6"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1" name="Freeform 933">
              <a:extLst>
                <a:ext uri="{FF2B5EF4-FFF2-40B4-BE49-F238E27FC236}">
                  <a16:creationId xmlns:a16="http://schemas.microsoft.com/office/drawing/2014/main" id="{BFD6FCF2-111D-40E4-B96D-79F529CC5AFD}"/>
                </a:ext>
              </a:extLst>
            </p:cNvPr>
            <p:cNvSpPr>
              <a:spLocks noEditPoints="1"/>
            </p:cNvSpPr>
            <p:nvPr/>
          </p:nvSpPr>
          <p:spPr bwMode="auto">
            <a:xfrm>
              <a:off x="7164389" y="3702050"/>
              <a:ext cx="22225" cy="19050"/>
            </a:xfrm>
            <a:custGeom>
              <a:avLst/>
              <a:gdLst>
                <a:gd name="T0" fmla="*/ 5 w 14"/>
                <a:gd name="T1" fmla="*/ 4 h 12"/>
                <a:gd name="T2" fmla="*/ 9 w 14"/>
                <a:gd name="T3" fmla="*/ 4 h 12"/>
                <a:gd name="T4" fmla="*/ 7 w 14"/>
                <a:gd name="T5" fmla="*/ 7 h 12"/>
                <a:gd name="T6" fmla="*/ 5 w 14"/>
                <a:gd name="T7" fmla="*/ 4 h 12"/>
                <a:gd name="T8" fmla="*/ 11 w 14"/>
                <a:gd name="T9" fmla="*/ 2 h 12"/>
                <a:gd name="T10" fmla="*/ 12 w 14"/>
                <a:gd name="T11" fmla="*/ 2 h 12"/>
                <a:gd name="T12" fmla="*/ 11 w 14"/>
                <a:gd name="T13" fmla="*/ 2 h 12"/>
                <a:gd name="T14" fmla="*/ 13 w 14"/>
                <a:gd name="T15" fmla="*/ 0 h 12"/>
                <a:gd name="T16" fmla="*/ 12 w 14"/>
                <a:gd name="T17" fmla="*/ 0 h 12"/>
                <a:gd name="T18" fmla="*/ 1 w 14"/>
                <a:gd name="T19" fmla="*/ 0 h 12"/>
                <a:gd name="T20" fmla="*/ 1 w 14"/>
                <a:gd name="T21" fmla="*/ 2 h 12"/>
                <a:gd name="T22" fmla="*/ 0 w 14"/>
                <a:gd name="T23" fmla="*/ 3 h 12"/>
                <a:gd name="T24" fmla="*/ 5 w 14"/>
                <a:gd name="T25" fmla="*/ 12 h 12"/>
                <a:gd name="T26" fmla="*/ 7 w 14"/>
                <a:gd name="T27" fmla="*/ 12 h 12"/>
                <a:gd name="T28" fmla="*/ 8 w 14"/>
                <a:gd name="T29" fmla="*/ 12 h 12"/>
                <a:gd name="T30" fmla="*/ 14 w 14"/>
                <a:gd name="T31" fmla="*/ 2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4"/>
                  </a:moveTo>
                  <a:lnTo>
                    <a:pt x="9" y="4"/>
                  </a:lnTo>
                  <a:lnTo>
                    <a:pt x="7" y="7"/>
                  </a:lnTo>
                  <a:lnTo>
                    <a:pt x="5" y="4"/>
                  </a:lnTo>
                  <a:close/>
                  <a:moveTo>
                    <a:pt x="11" y="2"/>
                  </a:moveTo>
                  <a:lnTo>
                    <a:pt x="12" y="2"/>
                  </a:lnTo>
                  <a:lnTo>
                    <a:pt x="11" y="2"/>
                  </a:lnTo>
                  <a:close/>
                  <a:moveTo>
                    <a:pt x="13" y="0"/>
                  </a:moveTo>
                  <a:lnTo>
                    <a:pt x="12" y="0"/>
                  </a:lnTo>
                  <a:lnTo>
                    <a:pt x="1" y="0"/>
                  </a:lnTo>
                  <a:lnTo>
                    <a:pt x="1" y="2"/>
                  </a:lnTo>
                  <a:lnTo>
                    <a:pt x="0" y="3"/>
                  </a:lnTo>
                  <a:lnTo>
                    <a:pt x="5" y="12"/>
                  </a:lnTo>
                  <a:lnTo>
                    <a:pt x="7" y="12"/>
                  </a:lnTo>
                  <a:lnTo>
                    <a:pt x="8" y="12"/>
                  </a:lnTo>
                  <a:lnTo>
                    <a:pt x="14" y="2"/>
                  </a:lnTo>
                  <a:lnTo>
                    <a:pt x="13" y="1"/>
                  </a:lnTo>
                  <a:lnTo>
                    <a:pt x="13"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2" name="Freeform 934">
              <a:extLst>
                <a:ext uri="{FF2B5EF4-FFF2-40B4-BE49-F238E27FC236}">
                  <a16:creationId xmlns:a16="http://schemas.microsoft.com/office/drawing/2014/main" id="{848AC1EB-8298-4F4B-91A4-D02010786CAA}"/>
                </a:ext>
              </a:extLst>
            </p:cNvPr>
            <p:cNvSpPr>
              <a:spLocks noEditPoints="1"/>
            </p:cNvSpPr>
            <p:nvPr/>
          </p:nvSpPr>
          <p:spPr bwMode="auto">
            <a:xfrm>
              <a:off x="7164389" y="3702050"/>
              <a:ext cx="22225" cy="19050"/>
            </a:xfrm>
            <a:custGeom>
              <a:avLst/>
              <a:gdLst>
                <a:gd name="T0" fmla="*/ 5 w 14"/>
                <a:gd name="T1" fmla="*/ 4 h 12"/>
                <a:gd name="T2" fmla="*/ 9 w 14"/>
                <a:gd name="T3" fmla="*/ 4 h 12"/>
                <a:gd name="T4" fmla="*/ 7 w 14"/>
                <a:gd name="T5" fmla="*/ 7 h 12"/>
                <a:gd name="T6" fmla="*/ 5 w 14"/>
                <a:gd name="T7" fmla="*/ 4 h 12"/>
                <a:gd name="T8" fmla="*/ 11 w 14"/>
                <a:gd name="T9" fmla="*/ 2 h 12"/>
                <a:gd name="T10" fmla="*/ 12 w 14"/>
                <a:gd name="T11" fmla="*/ 2 h 12"/>
                <a:gd name="T12" fmla="*/ 11 w 14"/>
                <a:gd name="T13" fmla="*/ 2 h 12"/>
                <a:gd name="T14" fmla="*/ 13 w 14"/>
                <a:gd name="T15" fmla="*/ 0 h 12"/>
                <a:gd name="T16" fmla="*/ 12 w 14"/>
                <a:gd name="T17" fmla="*/ 0 h 12"/>
                <a:gd name="T18" fmla="*/ 1 w 14"/>
                <a:gd name="T19" fmla="*/ 0 h 12"/>
                <a:gd name="T20" fmla="*/ 1 w 14"/>
                <a:gd name="T21" fmla="*/ 2 h 12"/>
                <a:gd name="T22" fmla="*/ 0 w 14"/>
                <a:gd name="T23" fmla="*/ 3 h 12"/>
                <a:gd name="T24" fmla="*/ 5 w 14"/>
                <a:gd name="T25" fmla="*/ 12 h 12"/>
                <a:gd name="T26" fmla="*/ 7 w 14"/>
                <a:gd name="T27" fmla="*/ 12 h 12"/>
                <a:gd name="T28" fmla="*/ 8 w 14"/>
                <a:gd name="T29" fmla="*/ 12 h 12"/>
                <a:gd name="T30" fmla="*/ 14 w 14"/>
                <a:gd name="T31" fmla="*/ 2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4"/>
                  </a:moveTo>
                  <a:lnTo>
                    <a:pt x="9" y="4"/>
                  </a:lnTo>
                  <a:lnTo>
                    <a:pt x="7" y="7"/>
                  </a:lnTo>
                  <a:lnTo>
                    <a:pt x="5" y="4"/>
                  </a:lnTo>
                  <a:moveTo>
                    <a:pt x="11" y="2"/>
                  </a:moveTo>
                  <a:lnTo>
                    <a:pt x="12" y="2"/>
                  </a:lnTo>
                  <a:lnTo>
                    <a:pt x="11" y="2"/>
                  </a:lnTo>
                  <a:moveTo>
                    <a:pt x="13" y="0"/>
                  </a:moveTo>
                  <a:lnTo>
                    <a:pt x="12" y="0"/>
                  </a:lnTo>
                  <a:lnTo>
                    <a:pt x="1" y="0"/>
                  </a:lnTo>
                  <a:lnTo>
                    <a:pt x="1" y="2"/>
                  </a:lnTo>
                  <a:lnTo>
                    <a:pt x="0" y="3"/>
                  </a:lnTo>
                  <a:lnTo>
                    <a:pt x="5" y="12"/>
                  </a:lnTo>
                  <a:lnTo>
                    <a:pt x="7" y="12"/>
                  </a:lnTo>
                  <a:lnTo>
                    <a:pt x="8" y="12"/>
                  </a:lnTo>
                  <a:lnTo>
                    <a:pt x="14" y="2"/>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3" name="Freeform 935">
              <a:extLst>
                <a:ext uri="{FF2B5EF4-FFF2-40B4-BE49-F238E27FC236}">
                  <a16:creationId xmlns:a16="http://schemas.microsoft.com/office/drawing/2014/main" id="{5FBB6283-096F-4292-918B-8597AE28B1AF}"/>
                </a:ext>
              </a:extLst>
            </p:cNvPr>
            <p:cNvSpPr>
              <a:spLocks noEditPoints="1"/>
            </p:cNvSpPr>
            <p:nvPr/>
          </p:nvSpPr>
          <p:spPr bwMode="auto">
            <a:xfrm>
              <a:off x="7185026" y="3698875"/>
              <a:ext cx="20638" cy="20638"/>
            </a:xfrm>
            <a:custGeom>
              <a:avLst/>
              <a:gdLst>
                <a:gd name="T0" fmla="*/ 2 w 13"/>
                <a:gd name="T1" fmla="*/ 11 h 13"/>
                <a:gd name="T2" fmla="*/ 2 w 13"/>
                <a:gd name="T3" fmla="*/ 11 h 13"/>
                <a:gd name="T4" fmla="*/ 3 w 13"/>
                <a:gd name="T5" fmla="*/ 11 h 13"/>
                <a:gd name="T6" fmla="*/ 2 w 13"/>
                <a:gd name="T7" fmla="*/ 11 h 13"/>
                <a:gd name="T8" fmla="*/ 5 w 13"/>
                <a:gd name="T9" fmla="*/ 8 h 13"/>
                <a:gd name="T10" fmla="*/ 6 w 13"/>
                <a:gd name="T11" fmla="*/ 6 h 13"/>
                <a:gd name="T12" fmla="*/ 8 w 13"/>
                <a:gd name="T13" fmla="*/ 8 h 13"/>
                <a:gd name="T14" fmla="*/ 5 w 13"/>
                <a:gd name="T15" fmla="*/ 8 h 13"/>
                <a:gd name="T16" fmla="*/ 7 w 13"/>
                <a:gd name="T17" fmla="*/ 0 h 13"/>
                <a:gd name="T18" fmla="*/ 5 w 13"/>
                <a:gd name="T19" fmla="*/ 0 h 13"/>
                <a:gd name="T20" fmla="*/ 4 w 13"/>
                <a:gd name="T21" fmla="*/ 1 h 13"/>
                <a:gd name="T22" fmla="*/ 0 w 13"/>
                <a:gd name="T23" fmla="*/ 11 h 13"/>
                <a:gd name="T24" fmla="*/ 1 w 13"/>
                <a:gd name="T25" fmla="*/ 12 h 13"/>
                <a:gd name="T26" fmla="*/ 2 w 13"/>
                <a:gd name="T27" fmla="*/ 13 h 13"/>
                <a:gd name="T28" fmla="*/ 3 w 13"/>
                <a:gd name="T29" fmla="*/ 13 h 13"/>
                <a:gd name="T30" fmla="*/ 12 w 13"/>
                <a:gd name="T31" fmla="*/ 11 h 13"/>
                <a:gd name="T32" fmla="*/ 12 w 13"/>
                <a:gd name="T33" fmla="*/ 9 h 13"/>
                <a:gd name="T34" fmla="*/ 13 w 13"/>
                <a:gd name="T35" fmla="*/ 8 h 13"/>
                <a:gd name="T36" fmla="*/ 7 w 13"/>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3">
                  <a:moveTo>
                    <a:pt x="2" y="11"/>
                  </a:moveTo>
                  <a:lnTo>
                    <a:pt x="2" y="11"/>
                  </a:lnTo>
                  <a:lnTo>
                    <a:pt x="3" y="11"/>
                  </a:lnTo>
                  <a:lnTo>
                    <a:pt x="2" y="11"/>
                  </a:lnTo>
                  <a:close/>
                  <a:moveTo>
                    <a:pt x="5" y="8"/>
                  </a:moveTo>
                  <a:lnTo>
                    <a:pt x="6" y="6"/>
                  </a:lnTo>
                  <a:lnTo>
                    <a:pt x="8" y="8"/>
                  </a:lnTo>
                  <a:lnTo>
                    <a:pt x="5" y="8"/>
                  </a:lnTo>
                  <a:close/>
                  <a:moveTo>
                    <a:pt x="7" y="0"/>
                  </a:moveTo>
                  <a:lnTo>
                    <a:pt x="5" y="0"/>
                  </a:lnTo>
                  <a:lnTo>
                    <a:pt x="4" y="1"/>
                  </a:lnTo>
                  <a:lnTo>
                    <a:pt x="0" y="11"/>
                  </a:lnTo>
                  <a:lnTo>
                    <a:pt x="1" y="12"/>
                  </a:lnTo>
                  <a:lnTo>
                    <a:pt x="2" y="13"/>
                  </a:lnTo>
                  <a:lnTo>
                    <a:pt x="3" y="13"/>
                  </a:lnTo>
                  <a:lnTo>
                    <a:pt x="12" y="11"/>
                  </a:lnTo>
                  <a:lnTo>
                    <a:pt x="12" y="9"/>
                  </a:lnTo>
                  <a:lnTo>
                    <a:pt x="13" y="8"/>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4" name="Freeform 936">
              <a:extLst>
                <a:ext uri="{FF2B5EF4-FFF2-40B4-BE49-F238E27FC236}">
                  <a16:creationId xmlns:a16="http://schemas.microsoft.com/office/drawing/2014/main" id="{B15F8DD4-9DFA-4457-B69F-279634DAA0F2}"/>
                </a:ext>
              </a:extLst>
            </p:cNvPr>
            <p:cNvSpPr>
              <a:spLocks noEditPoints="1"/>
            </p:cNvSpPr>
            <p:nvPr/>
          </p:nvSpPr>
          <p:spPr bwMode="auto">
            <a:xfrm>
              <a:off x="7185026" y="3698875"/>
              <a:ext cx="20638" cy="20638"/>
            </a:xfrm>
            <a:custGeom>
              <a:avLst/>
              <a:gdLst>
                <a:gd name="T0" fmla="*/ 2 w 13"/>
                <a:gd name="T1" fmla="*/ 11 h 13"/>
                <a:gd name="T2" fmla="*/ 2 w 13"/>
                <a:gd name="T3" fmla="*/ 11 h 13"/>
                <a:gd name="T4" fmla="*/ 3 w 13"/>
                <a:gd name="T5" fmla="*/ 11 h 13"/>
                <a:gd name="T6" fmla="*/ 2 w 13"/>
                <a:gd name="T7" fmla="*/ 11 h 13"/>
                <a:gd name="T8" fmla="*/ 5 w 13"/>
                <a:gd name="T9" fmla="*/ 8 h 13"/>
                <a:gd name="T10" fmla="*/ 6 w 13"/>
                <a:gd name="T11" fmla="*/ 6 h 13"/>
                <a:gd name="T12" fmla="*/ 8 w 13"/>
                <a:gd name="T13" fmla="*/ 8 h 13"/>
                <a:gd name="T14" fmla="*/ 5 w 13"/>
                <a:gd name="T15" fmla="*/ 8 h 13"/>
                <a:gd name="T16" fmla="*/ 7 w 13"/>
                <a:gd name="T17" fmla="*/ 0 h 13"/>
                <a:gd name="T18" fmla="*/ 5 w 13"/>
                <a:gd name="T19" fmla="*/ 0 h 13"/>
                <a:gd name="T20" fmla="*/ 4 w 13"/>
                <a:gd name="T21" fmla="*/ 1 h 13"/>
                <a:gd name="T22" fmla="*/ 0 w 13"/>
                <a:gd name="T23" fmla="*/ 11 h 13"/>
                <a:gd name="T24" fmla="*/ 1 w 13"/>
                <a:gd name="T25" fmla="*/ 12 h 13"/>
                <a:gd name="T26" fmla="*/ 2 w 13"/>
                <a:gd name="T27" fmla="*/ 13 h 13"/>
                <a:gd name="T28" fmla="*/ 3 w 13"/>
                <a:gd name="T29" fmla="*/ 13 h 13"/>
                <a:gd name="T30" fmla="*/ 12 w 13"/>
                <a:gd name="T31" fmla="*/ 11 h 13"/>
                <a:gd name="T32" fmla="*/ 12 w 13"/>
                <a:gd name="T33" fmla="*/ 9 h 13"/>
                <a:gd name="T34" fmla="*/ 13 w 13"/>
                <a:gd name="T35" fmla="*/ 8 h 13"/>
                <a:gd name="T36" fmla="*/ 7 w 13"/>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3">
                  <a:moveTo>
                    <a:pt x="2" y="11"/>
                  </a:moveTo>
                  <a:lnTo>
                    <a:pt x="2" y="11"/>
                  </a:lnTo>
                  <a:lnTo>
                    <a:pt x="3" y="11"/>
                  </a:lnTo>
                  <a:lnTo>
                    <a:pt x="2" y="11"/>
                  </a:lnTo>
                  <a:moveTo>
                    <a:pt x="5" y="8"/>
                  </a:moveTo>
                  <a:lnTo>
                    <a:pt x="6" y="6"/>
                  </a:lnTo>
                  <a:lnTo>
                    <a:pt x="8" y="8"/>
                  </a:lnTo>
                  <a:lnTo>
                    <a:pt x="5" y="8"/>
                  </a:lnTo>
                  <a:moveTo>
                    <a:pt x="7" y="0"/>
                  </a:moveTo>
                  <a:lnTo>
                    <a:pt x="5" y="0"/>
                  </a:lnTo>
                  <a:lnTo>
                    <a:pt x="4" y="1"/>
                  </a:lnTo>
                  <a:lnTo>
                    <a:pt x="0" y="11"/>
                  </a:lnTo>
                  <a:lnTo>
                    <a:pt x="1" y="12"/>
                  </a:lnTo>
                  <a:lnTo>
                    <a:pt x="2" y="13"/>
                  </a:lnTo>
                  <a:lnTo>
                    <a:pt x="3" y="13"/>
                  </a:lnTo>
                  <a:lnTo>
                    <a:pt x="12" y="11"/>
                  </a:lnTo>
                  <a:lnTo>
                    <a:pt x="12" y="9"/>
                  </a:lnTo>
                  <a:lnTo>
                    <a:pt x="13"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5" name="Freeform 937">
              <a:extLst>
                <a:ext uri="{FF2B5EF4-FFF2-40B4-BE49-F238E27FC236}">
                  <a16:creationId xmlns:a16="http://schemas.microsoft.com/office/drawing/2014/main" id="{242DD660-89F2-4513-95B8-C5C802EB8AAF}"/>
                </a:ext>
              </a:extLst>
            </p:cNvPr>
            <p:cNvSpPr>
              <a:spLocks noEditPoints="1"/>
            </p:cNvSpPr>
            <p:nvPr/>
          </p:nvSpPr>
          <p:spPr bwMode="auto">
            <a:xfrm>
              <a:off x="7200901" y="3692525"/>
              <a:ext cx="22225" cy="20638"/>
            </a:xfrm>
            <a:custGeom>
              <a:avLst/>
              <a:gdLst>
                <a:gd name="T0" fmla="*/ 6 w 14"/>
                <a:gd name="T1" fmla="*/ 6 h 13"/>
                <a:gd name="T2" fmla="*/ 9 w 14"/>
                <a:gd name="T3" fmla="*/ 5 h 13"/>
                <a:gd name="T4" fmla="*/ 7 w 14"/>
                <a:gd name="T5" fmla="*/ 8 h 13"/>
                <a:gd name="T6" fmla="*/ 6 w 14"/>
                <a:gd name="T7" fmla="*/ 6 h 13"/>
                <a:gd name="T8" fmla="*/ 11 w 14"/>
                <a:gd name="T9" fmla="*/ 2 h 13"/>
                <a:gd name="T10" fmla="*/ 12 w 14"/>
                <a:gd name="T11" fmla="*/ 2 h 13"/>
                <a:gd name="T12" fmla="*/ 11 w 14"/>
                <a:gd name="T13" fmla="*/ 2 h 13"/>
                <a:gd name="T14" fmla="*/ 12 w 14"/>
                <a:gd name="T15" fmla="*/ 0 h 13"/>
                <a:gd name="T16" fmla="*/ 11 w 14"/>
                <a:gd name="T17" fmla="*/ 0 h 13"/>
                <a:gd name="T18" fmla="*/ 1 w 14"/>
                <a:gd name="T19" fmla="*/ 3 h 13"/>
                <a:gd name="T20" fmla="*/ 1 w 14"/>
                <a:gd name="T21" fmla="*/ 4 h 13"/>
                <a:gd name="T22" fmla="*/ 0 w 14"/>
                <a:gd name="T23" fmla="*/ 5 h 13"/>
                <a:gd name="T24" fmla="*/ 7 w 14"/>
                <a:gd name="T25" fmla="*/ 13 h 13"/>
                <a:gd name="T26" fmla="*/ 8 w 14"/>
                <a:gd name="T27" fmla="*/ 13 h 13"/>
                <a:gd name="T28" fmla="*/ 10 w 14"/>
                <a:gd name="T29" fmla="*/ 13 h 13"/>
                <a:gd name="T30" fmla="*/ 14 w 14"/>
                <a:gd name="T31" fmla="*/ 2 h 13"/>
                <a:gd name="T32" fmla="*/ 13 w 14"/>
                <a:gd name="T33" fmla="*/ 1 h 13"/>
                <a:gd name="T34" fmla="*/ 12 w 14"/>
                <a:gd name="T3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3">
                  <a:moveTo>
                    <a:pt x="6" y="6"/>
                  </a:moveTo>
                  <a:lnTo>
                    <a:pt x="9" y="5"/>
                  </a:lnTo>
                  <a:lnTo>
                    <a:pt x="7" y="8"/>
                  </a:lnTo>
                  <a:lnTo>
                    <a:pt x="6" y="6"/>
                  </a:lnTo>
                  <a:close/>
                  <a:moveTo>
                    <a:pt x="11" y="2"/>
                  </a:moveTo>
                  <a:lnTo>
                    <a:pt x="12" y="2"/>
                  </a:lnTo>
                  <a:lnTo>
                    <a:pt x="11" y="2"/>
                  </a:lnTo>
                  <a:close/>
                  <a:moveTo>
                    <a:pt x="12" y="0"/>
                  </a:moveTo>
                  <a:lnTo>
                    <a:pt x="11" y="0"/>
                  </a:lnTo>
                  <a:lnTo>
                    <a:pt x="1" y="3"/>
                  </a:lnTo>
                  <a:lnTo>
                    <a:pt x="1" y="4"/>
                  </a:lnTo>
                  <a:lnTo>
                    <a:pt x="0" y="5"/>
                  </a:lnTo>
                  <a:lnTo>
                    <a:pt x="7" y="13"/>
                  </a:lnTo>
                  <a:lnTo>
                    <a:pt x="8" y="13"/>
                  </a:lnTo>
                  <a:lnTo>
                    <a:pt x="10" y="13"/>
                  </a:lnTo>
                  <a:lnTo>
                    <a:pt x="14" y="2"/>
                  </a:lnTo>
                  <a:lnTo>
                    <a:pt x="13" y="1"/>
                  </a:lnTo>
                  <a:lnTo>
                    <a:pt x="1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6" name="Freeform 938">
              <a:extLst>
                <a:ext uri="{FF2B5EF4-FFF2-40B4-BE49-F238E27FC236}">
                  <a16:creationId xmlns:a16="http://schemas.microsoft.com/office/drawing/2014/main" id="{B9DF4873-8846-462D-9D3C-6C45DC7859C2}"/>
                </a:ext>
              </a:extLst>
            </p:cNvPr>
            <p:cNvSpPr>
              <a:spLocks noEditPoints="1"/>
            </p:cNvSpPr>
            <p:nvPr/>
          </p:nvSpPr>
          <p:spPr bwMode="auto">
            <a:xfrm>
              <a:off x="7200901" y="3692525"/>
              <a:ext cx="22225" cy="20638"/>
            </a:xfrm>
            <a:custGeom>
              <a:avLst/>
              <a:gdLst>
                <a:gd name="T0" fmla="*/ 6 w 14"/>
                <a:gd name="T1" fmla="*/ 6 h 13"/>
                <a:gd name="T2" fmla="*/ 9 w 14"/>
                <a:gd name="T3" fmla="*/ 5 h 13"/>
                <a:gd name="T4" fmla="*/ 7 w 14"/>
                <a:gd name="T5" fmla="*/ 8 h 13"/>
                <a:gd name="T6" fmla="*/ 6 w 14"/>
                <a:gd name="T7" fmla="*/ 6 h 13"/>
                <a:gd name="T8" fmla="*/ 11 w 14"/>
                <a:gd name="T9" fmla="*/ 2 h 13"/>
                <a:gd name="T10" fmla="*/ 12 w 14"/>
                <a:gd name="T11" fmla="*/ 2 h 13"/>
                <a:gd name="T12" fmla="*/ 11 w 14"/>
                <a:gd name="T13" fmla="*/ 2 h 13"/>
                <a:gd name="T14" fmla="*/ 12 w 14"/>
                <a:gd name="T15" fmla="*/ 0 h 13"/>
                <a:gd name="T16" fmla="*/ 11 w 14"/>
                <a:gd name="T17" fmla="*/ 0 h 13"/>
                <a:gd name="T18" fmla="*/ 1 w 14"/>
                <a:gd name="T19" fmla="*/ 3 h 13"/>
                <a:gd name="T20" fmla="*/ 1 w 14"/>
                <a:gd name="T21" fmla="*/ 4 h 13"/>
                <a:gd name="T22" fmla="*/ 0 w 14"/>
                <a:gd name="T23" fmla="*/ 5 h 13"/>
                <a:gd name="T24" fmla="*/ 7 w 14"/>
                <a:gd name="T25" fmla="*/ 13 h 13"/>
                <a:gd name="T26" fmla="*/ 8 w 14"/>
                <a:gd name="T27" fmla="*/ 13 h 13"/>
                <a:gd name="T28" fmla="*/ 10 w 14"/>
                <a:gd name="T29" fmla="*/ 13 h 13"/>
                <a:gd name="T30" fmla="*/ 14 w 14"/>
                <a:gd name="T31" fmla="*/ 2 h 13"/>
                <a:gd name="T32" fmla="*/ 13 w 14"/>
                <a:gd name="T33" fmla="*/ 1 h 13"/>
                <a:gd name="T34" fmla="*/ 12 w 14"/>
                <a:gd name="T3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3">
                  <a:moveTo>
                    <a:pt x="6" y="6"/>
                  </a:moveTo>
                  <a:lnTo>
                    <a:pt x="9" y="5"/>
                  </a:lnTo>
                  <a:lnTo>
                    <a:pt x="7" y="8"/>
                  </a:lnTo>
                  <a:lnTo>
                    <a:pt x="6" y="6"/>
                  </a:lnTo>
                  <a:moveTo>
                    <a:pt x="11" y="2"/>
                  </a:moveTo>
                  <a:lnTo>
                    <a:pt x="12" y="2"/>
                  </a:lnTo>
                  <a:lnTo>
                    <a:pt x="11" y="2"/>
                  </a:lnTo>
                  <a:moveTo>
                    <a:pt x="12" y="0"/>
                  </a:moveTo>
                  <a:lnTo>
                    <a:pt x="11" y="0"/>
                  </a:lnTo>
                  <a:lnTo>
                    <a:pt x="1" y="3"/>
                  </a:lnTo>
                  <a:lnTo>
                    <a:pt x="1" y="4"/>
                  </a:lnTo>
                  <a:lnTo>
                    <a:pt x="0" y="5"/>
                  </a:lnTo>
                  <a:lnTo>
                    <a:pt x="7" y="13"/>
                  </a:lnTo>
                  <a:lnTo>
                    <a:pt x="8" y="13"/>
                  </a:lnTo>
                  <a:lnTo>
                    <a:pt x="10" y="13"/>
                  </a:lnTo>
                  <a:lnTo>
                    <a:pt x="14" y="2"/>
                  </a:lnTo>
                  <a:lnTo>
                    <a:pt x="13" y="1"/>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7" name="Freeform 939">
              <a:extLst>
                <a:ext uri="{FF2B5EF4-FFF2-40B4-BE49-F238E27FC236}">
                  <a16:creationId xmlns:a16="http://schemas.microsoft.com/office/drawing/2014/main" id="{ADCA73D4-5701-4041-BFB3-9E9C967D618B}"/>
                </a:ext>
              </a:extLst>
            </p:cNvPr>
            <p:cNvSpPr>
              <a:spLocks/>
            </p:cNvSpPr>
            <p:nvPr/>
          </p:nvSpPr>
          <p:spPr bwMode="auto">
            <a:xfrm>
              <a:off x="7083426" y="3603625"/>
              <a:ext cx="95250" cy="68263"/>
            </a:xfrm>
            <a:custGeom>
              <a:avLst/>
              <a:gdLst>
                <a:gd name="T0" fmla="*/ 56 w 62"/>
                <a:gd name="T1" fmla="*/ 44 h 44"/>
                <a:gd name="T2" fmla="*/ 6 w 62"/>
                <a:gd name="T3" fmla="*/ 44 h 44"/>
                <a:gd name="T4" fmla="*/ 0 w 62"/>
                <a:gd name="T5" fmla="*/ 38 h 44"/>
                <a:gd name="T6" fmla="*/ 0 w 62"/>
                <a:gd name="T7" fmla="*/ 2 h 44"/>
                <a:gd name="T8" fmla="*/ 2 w 62"/>
                <a:gd name="T9" fmla="*/ 0 h 44"/>
                <a:gd name="T10" fmla="*/ 61 w 62"/>
                <a:gd name="T11" fmla="*/ 0 h 44"/>
                <a:gd name="T12" fmla="*/ 62 w 62"/>
                <a:gd name="T13" fmla="*/ 2 h 44"/>
                <a:gd name="T14" fmla="*/ 62 w 62"/>
                <a:gd name="T15" fmla="*/ 38 h 44"/>
                <a:gd name="T16" fmla="*/ 56 w 62"/>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44">
                  <a:moveTo>
                    <a:pt x="56" y="44"/>
                  </a:moveTo>
                  <a:cubicBezTo>
                    <a:pt x="6" y="44"/>
                    <a:pt x="6" y="44"/>
                    <a:pt x="6" y="44"/>
                  </a:cubicBezTo>
                  <a:cubicBezTo>
                    <a:pt x="3" y="44"/>
                    <a:pt x="0" y="41"/>
                    <a:pt x="0" y="38"/>
                  </a:cubicBezTo>
                  <a:cubicBezTo>
                    <a:pt x="0" y="2"/>
                    <a:pt x="0" y="2"/>
                    <a:pt x="0" y="2"/>
                  </a:cubicBezTo>
                  <a:cubicBezTo>
                    <a:pt x="0" y="1"/>
                    <a:pt x="1" y="0"/>
                    <a:pt x="2" y="0"/>
                  </a:cubicBezTo>
                  <a:cubicBezTo>
                    <a:pt x="61" y="0"/>
                    <a:pt x="61" y="0"/>
                    <a:pt x="61" y="0"/>
                  </a:cubicBezTo>
                  <a:cubicBezTo>
                    <a:pt x="61" y="0"/>
                    <a:pt x="62" y="1"/>
                    <a:pt x="62" y="2"/>
                  </a:cubicBezTo>
                  <a:cubicBezTo>
                    <a:pt x="62" y="38"/>
                    <a:pt x="62" y="38"/>
                    <a:pt x="62" y="38"/>
                  </a:cubicBezTo>
                  <a:cubicBezTo>
                    <a:pt x="62" y="41"/>
                    <a:pt x="59" y="44"/>
                    <a:pt x="56" y="44"/>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8" name="Freeform 940">
              <a:extLst>
                <a:ext uri="{FF2B5EF4-FFF2-40B4-BE49-F238E27FC236}">
                  <a16:creationId xmlns:a16="http://schemas.microsoft.com/office/drawing/2014/main" id="{6E971ABC-2B71-4BF4-9F46-FBA61E889778}"/>
                </a:ext>
              </a:extLst>
            </p:cNvPr>
            <p:cNvSpPr>
              <a:spLocks/>
            </p:cNvSpPr>
            <p:nvPr/>
          </p:nvSpPr>
          <p:spPr bwMode="auto">
            <a:xfrm>
              <a:off x="7075489" y="3571875"/>
              <a:ext cx="112713" cy="34925"/>
            </a:xfrm>
            <a:custGeom>
              <a:avLst/>
              <a:gdLst>
                <a:gd name="T0" fmla="*/ 68 w 73"/>
                <a:gd name="T1" fmla="*/ 23 h 23"/>
                <a:gd name="T2" fmla="*/ 4 w 73"/>
                <a:gd name="T3" fmla="*/ 23 h 23"/>
                <a:gd name="T4" fmla="*/ 0 w 73"/>
                <a:gd name="T5" fmla="*/ 18 h 23"/>
                <a:gd name="T6" fmla="*/ 0 w 73"/>
                <a:gd name="T7" fmla="*/ 4 h 23"/>
                <a:gd name="T8" fmla="*/ 4 w 73"/>
                <a:gd name="T9" fmla="*/ 0 h 23"/>
                <a:gd name="T10" fmla="*/ 68 w 73"/>
                <a:gd name="T11" fmla="*/ 0 h 23"/>
                <a:gd name="T12" fmla="*/ 73 w 73"/>
                <a:gd name="T13" fmla="*/ 4 h 23"/>
                <a:gd name="T14" fmla="*/ 73 w 73"/>
                <a:gd name="T15" fmla="*/ 18 h 23"/>
                <a:gd name="T16" fmla="*/ 68 w 73"/>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3">
                  <a:moveTo>
                    <a:pt x="68" y="23"/>
                  </a:moveTo>
                  <a:cubicBezTo>
                    <a:pt x="4" y="23"/>
                    <a:pt x="4" y="23"/>
                    <a:pt x="4" y="23"/>
                  </a:cubicBezTo>
                  <a:cubicBezTo>
                    <a:pt x="2" y="23"/>
                    <a:pt x="0" y="21"/>
                    <a:pt x="0" y="18"/>
                  </a:cubicBezTo>
                  <a:cubicBezTo>
                    <a:pt x="0" y="4"/>
                    <a:pt x="0" y="4"/>
                    <a:pt x="0" y="4"/>
                  </a:cubicBezTo>
                  <a:cubicBezTo>
                    <a:pt x="0" y="1"/>
                    <a:pt x="2" y="0"/>
                    <a:pt x="4" y="0"/>
                  </a:cubicBezTo>
                  <a:cubicBezTo>
                    <a:pt x="68" y="0"/>
                    <a:pt x="68" y="0"/>
                    <a:pt x="68" y="0"/>
                  </a:cubicBezTo>
                  <a:cubicBezTo>
                    <a:pt x="71" y="0"/>
                    <a:pt x="73" y="1"/>
                    <a:pt x="73" y="4"/>
                  </a:cubicBezTo>
                  <a:cubicBezTo>
                    <a:pt x="73" y="18"/>
                    <a:pt x="73" y="18"/>
                    <a:pt x="73" y="18"/>
                  </a:cubicBezTo>
                  <a:cubicBezTo>
                    <a:pt x="73" y="21"/>
                    <a:pt x="71" y="23"/>
                    <a:pt x="68" y="23"/>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9" name="Rectangle 941">
              <a:extLst>
                <a:ext uri="{FF2B5EF4-FFF2-40B4-BE49-F238E27FC236}">
                  <a16:creationId xmlns:a16="http://schemas.microsoft.com/office/drawing/2014/main" id="{79986C3F-5088-40B1-8F5B-8A886DE7D110}"/>
                </a:ext>
              </a:extLst>
            </p:cNvPr>
            <p:cNvSpPr>
              <a:spLocks noChangeArrowheads="1"/>
            </p:cNvSpPr>
            <p:nvPr/>
          </p:nvSpPr>
          <p:spPr bwMode="auto">
            <a:xfrm>
              <a:off x="7083426" y="3606800"/>
              <a:ext cx="95250" cy="4763"/>
            </a:xfrm>
            <a:prstGeom prst="rect">
              <a:avLst/>
            </a:prstGeom>
            <a:solidFill>
              <a:srgbClr val="0073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0" name="Freeform 942">
              <a:extLst>
                <a:ext uri="{FF2B5EF4-FFF2-40B4-BE49-F238E27FC236}">
                  <a16:creationId xmlns:a16="http://schemas.microsoft.com/office/drawing/2014/main" id="{B6E1DA5F-9EBB-44DA-A746-30EF242F8A98}"/>
                </a:ext>
              </a:extLst>
            </p:cNvPr>
            <p:cNvSpPr>
              <a:spLocks/>
            </p:cNvSpPr>
            <p:nvPr/>
          </p:nvSpPr>
          <p:spPr bwMode="auto">
            <a:xfrm>
              <a:off x="7051676" y="3460750"/>
              <a:ext cx="15875" cy="17463"/>
            </a:xfrm>
            <a:custGeom>
              <a:avLst/>
              <a:gdLst>
                <a:gd name="T0" fmla="*/ 5 w 11"/>
                <a:gd name="T1" fmla="*/ 0 h 11"/>
                <a:gd name="T2" fmla="*/ 5 w 11"/>
                <a:gd name="T3" fmla="*/ 0 h 11"/>
                <a:gd name="T4" fmla="*/ 0 w 11"/>
                <a:gd name="T5" fmla="*/ 6 h 11"/>
                <a:gd name="T6" fmla="*/ 5 w 11"/>
                <a:gd name="T7" fmla="*/ 11 h 11"/>
                <a:gd name="T8" fmla="*/ 5 w 11"/>
                <a:gd name="T9" fmla="*/ 11 h 11"/>
                <a:gd name="T10" fmla="*/ 11 w 11"/>
                <a:gd name="T11" fmla="*/ 5 h 11"/>
                <a:gd name="T12" fmla="*/ 5 w 1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5" y="0"/>
                  </a:moveTo>
                  <a:cubicBezTo>
                    <a:pt x="5" y="0"/>
                    <a:pt x="5" y="0"/>
                    <a:pt x="5" y="0"/>
                  </a:cubicBezTo>
                  <a:cubicBezTo>
                    <a:pt x="2" y="0"/>
                    <a:pt x="0" y="3"/>
                    <a:pt x="0" y="6"/>
                  </a:cubicBezTo>
                  <a:cubicBezTo>
                    <a:pt x="0" y="9"/>
                    <a:pt x="2" y="11"/>
                    <a:pt x="5" y="11"/>
                  </a:cubicBezTo>
                  <a:cubicBezTo>
                    <a:pt x="5" y="11"/>
                    <a:pt x="5" y="11"/>
                    <a:pt x="5" y="11"/>
                  </a:cubicBezTo>
                  <a:cubicBezTo>
                    <a:pt x="8" y="11"/>
                    <a:pt x="11" y="8"/>
                    <a:pt x="11" y="5"/>
                  </a:cubicBezTo>
                  <a:cubicBezTo>
                    <a:pt x="11" y="2"/>
                    <a:pt x="8" y="0"/>
                    <a:pt x="5" y="0"/>
                  </a:cubicBezTo>
                </a:path>
              </a:pathLst>
            </a:custGeom>
            <a:solidFill>
              <a:srgbClr val="FFB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1" name="Freeform 943">
              <a:extLst>
                <a:ext uri="{FF2B5EF4-FFF2-40B4-BE49-F238E27FC236}">
                  <a16:creationId xmlns:a16="http://schemas.microsoft.com/office/drawing/2014/main" id="{2EEB1DAA-77C0-4BBD-BDCE-8C0D03E6211E}"/>
                </a:ext>
              </a:extLst>
            </p:cNvPr>
            <p:cNvSpPr>
              <a:spLocks/>
            </p:cNvSpPr>
            <p:nvPr/>
          </p:nvSpPr>
          <p:spPr bwMode="auto">
            <a:xfrm>
              <a:off x="7119939" y="3457575"/>
              <a:ext cx="17463" cy="15875"/>
            </a:xfrm>
            <a:custGeom>
              <a:avLst/>
              <a:gdLst>
                <a:gd name="T0" fmla="*/ 6 w 11"/>
                <a:gd name="T1" fmla="*/ 0 h 11"/>
                <a:gd name="T2" fmla="*/ 6 w 11"/>
                <a:gd name="T3" fmla="*/ 0 h 11"/>
                <a:gd name="T4" fmla="*/ 0 w 11"/>
                <a:gd name="T5" fmla="*/ 5 h 11"/>
                <a:gd name="T6" fmla="*/ 6 w 11"/>
                <a:gd name="T7" fmla="*/ 11 h 11"/>
                <a:gd name="T8" fmla="*/ 6 w 11"/>
                <a:gd name="T9" fmla="*/ 11 h 11"/>
                <a:gd name="T10" fmla="*/ 11 w 11"/>
                <a:gd name="T11" fmla="*/ 5 h 11"/>
                <a:gd name="T12" fmla="*/ 6 w 1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6" y="0"/>
                  </a:moveTo>
                  <a:cubicBezTo>
                    <a:pt x="6" y="0"/>
                    <a:pt x="6" y="0"/>
                    <a:pt x="6" y="0"/>
                  </a:cubicBezTo>
                  <a:cubicBezTo>
                    <a:pt x="3" y="0"/>
                    <a:pt x="0" y="2"/>
                    <a:pt x="0" y="5"/>
                  </a:cubicBezTo>
                  <a:cubicBezTo>
                    <a:pt x="0" y="8"/>
                    <a:pt x="3" y="11"/>
                    <a:pt x="6" y="11"/>
                  </a:cubicBezTo>
                  <a:cubicBezTo>
                    <a:pt x="6" y="11"/>
                    <a:pt x="6" y="11"/>
                    <a:pt x="6" y="11"/>
                  </a:cubicBezTo>
                  <a:cubicBezTo>
                    <a:pt x="9" y="11"/>
                    <a:pt x="11" y="8"/>
                    <a:pt x="11" y="5"/>
                  </a:cubicBezTo>
                  <a:cubicBezTo>
                    <a:pt x="11" y="2"/>
                    <a:pt x="9" y="0"/>
                    <a:pt x="6" y="0"/>
                  </a:cubicBezTo>
                </a:path>
              </a:pathLst>
            </a:custGeom>
            <a:solidFill>
              <a:srgbClr val="FFB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2" name="Freeform 944">
              <a:extLst>
                <a:ext uri="{FF2B5EF4-FFF2-40B4-BE49-F238E27FC236}">
                  <a16:creationId xmlns:a16="http://schemas.microsoft.com/office/drawing/2014/main" id="{795AF936-1F9E-4305-9ED6-6BA8137B280D}"/>
                </a:ext>
              </a:extLst>
            </p:cNvPr>
            <p:cNvSpPr>
              <a:spLocks/>
            </p:cNvSpPr>
            <p:nvPr/>
          </p:nvSpPr>
          <p:spPr bwMode="auto">
            <a:xfrm>
              <a:off x="7069139" y="3451225"/>
              <a:ext cx="7938" cy="12700"/>
            </a:xfrm>
            <a:custGeom>
              <a:avLst/>
              <a:gdLst>
                <a:gd name="T0" fmla="*/ 5 w 5"/>
                <a:gd name="T1" fmla="*/ 4 h 9"/>
                <a:gd name="T2" fmla="*/ 3 w 5"/>
                <a:gd name="T3" fmla="*/ 9 h 9"/>
                <a:gd name="T4" fmla="*/ 0 w 5"/>
                <a:gd name="T5" fmla="*/ 4 h 9"/>
                <a:gd name="T6" fmla="*/ 3 w 5"/>
                <a:gd name="T7" fmla="*/ 0 h 9"/>
                <a:gd name="T8" fmla="*/ 5 w 5"/>
                <a:gd name="T9" fmla="*/ 4 h 9"/>
              </a:gdLst>
              <a:ahLst/>
              <a:cxnLst>
                <a:cxn ang="0">
                  <a:pos x="T0" y="T1"/>
                </a:cxn>
                <a:cxn ang="0">
                  <a:pos x="T2" y="T3"/>
                </a:cxn>
                <a:cxn ang="0">
                  <a:pos x="T4" y="T5"/>
                </a:cxn>
                <a:cxn ang="0">
                  <a:pos x="T6" y="T7"/>
                </a:cxn>
                <a:cxn ang="0">
                  <a:pos x="T8" y="T9"/>
                </a:cxn>
              </a:cxnLst>
              <a:rect l="0" t="0" r="r" b="b"/>
              <a:pathLst>
                <a:path w="5" h="9">
                  <a:moveTo>
                    <a:pt x="5" y="4"/>
                  </a:moveTo>
                  <a:cubicBezTo>
                    <a:pt x="5" y="7"/>
                    <a:pt x="4" y="9"/>
                    <a:pt x="3" y="9"/>
                  </a:cubicBezTo>
                  <a:cubicBezTo>
                    <a:pt x="2" y="9"/>
                    <a:pt x="0" y="7"/>
                    <a:pt x="0" y="4"/>
                  </a:cubicBezTo>
                  <a:cubicBezTo>
                    <a:pt x="0" y="2"/>
                    <a:pt x="1" y="0"/>
                    <a:pt x="3" y="0"/>
                  </a:cubicBezTo>
                  <a:cubicBezTo>
                    <a:pt x="4" y="0"/>
                    <a:pt x="5" y="2"/>
                    <a:pt x="5" y="4"/>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3" name="Freeform 945">
              <a:extLst>
                <a:ext uri="{FF2B5EF4-FFF2-40B4-BE49-F238E27FC236}">
                  <a16:creationId xmlns:a16="http://schemas.microsoft.com/office/drawing/2014/main" id="{0685B16E-7932-4C24-B081-FAE437DCD30F}"/>
                </a:ext>
              </a:extLst>
            </p:cNvPr>
            <p:cNvSpPr>
              <a:spLocks/>
            </p:cNvSpPr>
            <p:nvPr/>
          </p:nvSpPr>
          <p:spPr bwMode="auto">
            <a:xfrm>
              <a:off x="7108826" y="3448050"/>
              <a:ext cx="6350" cy="12700"/>
            </a:xfrm>
            <a:custGeom>
              <a:avLst/>
              <a:gdLst>
                <a:gd name="T0" fmla="*/ 5 w 5"/>
                <a:gd name="T1" fmla="*/ 5 h 9"/>
                <a:gd name="T2" fmla="*/ 3 w 5"/>
                <a:gd name="T3" fmla="*/ 9 h 9"/>
                <a:gd name="T4" fmla="*/ 0 w 5"/>
                <a:gd name="T5" fmla="*/ 5 h 9"/>
                <a:gd name="T6" fmla="*/ 3 w 5"/>
                <a:gd name="T7" fmla="*/ 0 h 9"/>
                <a:gd name="T8" fmla="*/ 5 w 5"/>
                <a:gd name="T9" fmla="*/ 5 h 9"/>
              </a:gdLst>
              <a:ahLst/>
              <a:cxnLst>
                <a:cxn ang="0">
                  <a:pos x="T0" y="T1"/>
                </a:cxn>
                <a:cxn ang="0">
                  <a:pos x="T2" y="T3"/>
                </a:cxn>
                <a:cxn ang="0">
                  <a:pos x="T4" y="T5"/>
                </a:cxn>
                <a:cxn ang="0">
                  <a:pos x="T6" y="T7"/>
                </a:cxn>
                <a:cxn ang="0">
                  <a:pos x="T8" y="T9"/>
                </a:cxn>
              </a:cxnLst>
              <a:rect l="0" t="0" r="r" b="b"/>
              <a:pathLst>
                <a:path w="5" h="9">
                  <a:moveTo>
                    <a:pt x="5" y="5"/>
                  </a:moveTo>
                  <a:cubicBezTo>
                    <a:pt x="5" y="7"/>
                    <a:pt x="4" y="9"/>
                    <a:pt x="3" y="9"/>
                  </a:cubicBezTo>
                  <a:cubicBezTo>
                    <a:pt x="2" y="9"/>
                    <a:pt x="0" y="7"/>
                    <a:pt x="0" y="5"/>
                  </a:cubicBezTo>
                  <a:cubicBezTo>
                    <a:pt x="0" y="2"/>
                    <a:pt x="1" y="0"/>
                    <a:pt x="3" y="0"/>
                  </a:cubicBezTo>
                  <a:cubicBezTo>
                    <a:pt x="4" y="0"/>
                    <a:pt x="5" y="2"/>
                    <a:pt x="5" y="5"/>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4" name="Freeform 946">
              <a:extLst>
                <a:ext uri="{FF2B5EF4-FFF2-40B4-BE49-F238E27FC236}">
                  <a16:creationId xmlns:a16="http://schemas.microsoft.com/office/drawing/2014/main" id="{03810AB3-7734-4933-9A8E-17F9D64EB021}"/>
                </a:ext>
              </a:extLst>
            </p:cNvPr>
            <p:cNvSpPr>
              <a:spLocks/>
            </p:cNvSpPr>
            <p:nvPr/>
          </p:nvSpPr>
          <p:spPr bwMode="auto">
            <a:xfrm>
              <a:off x="7081839" y="3454400"/>
              <a:ext cx="20638" cy="14288"/>
            </a:xfrm>
            <a:custGeom>
              <a:avLst/>
              <a:gdLst>
                <a:gd name="T0" fmla="*/ 12 w 13"/>
                <a:gd name="T1" fmla="*/ 8 h 10"/>
                <a:gd name="T2" fmla="*/ 5 w 13"/>
                <a:gd name="T3" fmla="*/ 1 h 10"/>
                <a:gd name="T4" fmla="*/ 4 w 13"/>
                <a:gd name="T5" fmla="*/ 9 h 10"/>
                <a:gd name="T6" fmla="*/ 12 w 13"/>
                <a:gd name="T7" fmla="*/ 8 h 10"/>
              </a:gdLst>
              <a:ahLst/>
              <a:cxnLst>
                <a:cxn ang="0">
                  <a:pos x="T0" y="T1"/>
                </a:cxn>
                <a:cxn ang="0">
                  <a:pos x="T2" y="T3"/>
                </a:cxn>
                <a:cxn ang="0">
                  <a:pos x="T4" y="T5"/>
                </a:cxn>
                <a:cxn ang="0">
                  <a:pos x="T6" y="T7"/>
                </a:cxn>
              </a:cxnLst>
              <a:rect l="0" t="0" r="r" b="b"/>
              <a:pathLst>
                <a:path w="13" h="10">
                  <a:moveTo>
                    <a:pt x="12" y="8"/>
                  </a:moveTo>
                  <a:cubicBezTo>
                    <a:pt x="13" y="2"/>
                    <a:pt x="11" y="0"/>
                    <a:pt x="5" y="1"/>
                  </a:cubicBezTo>
                  <a:cubicBezTo>
                    <a:pt x="0" y="2"/>
                    <a:pt x="4" y="9"/>
                    <a:pt x="4" y="9"/>
                  </a:cubicBezTo>
                  <a:cubicBezTo>
                    <a:pt x="4" y="9"/>
                    <a:pt x="11" y="10"/>
                    <a:pt x="12" y="8"/>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5" name="Freeform 947">
              <a:extLst>
                <a:ext uri="{FF2B5EF4-FFF2-40B4-BE49-F238E27FC236}">
                  <a16:creationId xmlns:a16="http://schemas.microsoft.com/office/drawing/2014/main" id="{1B022738-6D82-4EF9-9D75-43B36F2A3F4C}"/>
                </a:ext>
              </a:extLst>
            </p:cNvPr>
            <p:cNvSpPr>
              <a:spLocks/>
            </p:cNvSpPr>
            <p:nvPr/>
          </p:nvSpPr>
          <p:spPr bwMode="auto">
            <a:xfrm>
              <a:off x="7072314" y="3479800"/>
              <a:ext cx="47625" cy="36513"/>
            </a:xfrm>
            <a:custGeom>
              <a:avLst/>
              <a:gdLst>
                <a:gd name="T0" fmla="*/ 1 w 31"/>
                <a:gd name="T1" fmla="*/ 2 h 24"/>
                <a:gd name="T2" fmla="*/ 30 w 31"/>
                <a:gd name="T3" fmla="*/ 0 h 24"/>
                <a:gd name="T4" fmla="*/ 31 w 31"/>
                <a:gd name="T5" fmla="*/ 1 h 24"/>
                <a:gd name="T6" fmla="*/ 17 w 31"/>
                <a:gd name="T7" fmla="*/ 23 h 24"/>
                <a:gd name="T8" fmla="*/ 0 w 31"/>
                <a:gd name="T9" fmla="*/ 3 h 24"/>
                <a:gd name="T10" fmla="*/ 1 w 31"/>
                <a:gd name="T11" fmla="*/ 2 h 24"/>
              </a:gdLst>
              <a:ahLst/>
              <a:cxnLst>
                <a:cxn ang="0">
                  <a:pos x="T0" y="T1"/>
                </a:cxn>
                <a:cxn ang="0">
                  <a:pos x="T2" y="T3"/>
                </a:cxn>
                <a:cxn ang="0">
                  <a:pos x="T4" y="T5"/>
                </a:cxn>
                <a:cxn ang="0">
                  <a:pos x="T6" y="T7"/>
                </a:cxn>
                <a:cxn ang="0">
                  <a:pos x="T8" y="T9"/>
                </a:cxn>
                <a:cxn ang="0">
                  <a:pos x="T10" y="T11"/>
                </a:cxn>
              </a:cxnLst>
              <a:rect l="0" t="0" r="r" b="b"/>
              <a:pathLst>
                <a:path w="31" h="24">
                  <a:moveTo>
                    <a:pt x="1" y="2"/>
                  </a:moveTo>
                  <a:cubicBezTo>
                    <a:pt x="30" y="0"/>
                    <a:pt x="30" y="0"/>
                    <a:pt x="30" y="0"/>
                  </a:cubicBezTo>
                  <a:cubicBezTo>
                    <a:pt x="31" y="0"/>
                    <a:pt x="31" y="1"/>
                    <a:pt x="31" y="1"/>
                  </a:cubicBezTo>
                  <a:cubicBezTo>
                    <a:pt x="31" y="6"/>
                    <a:pt x="30" y="23"/>
                    <a:pt x="17" y="23"/>
                  </a:cubicBezTo>
                  <a:cubicBezTo>
                    <a:pt x="2" y="24"/>
                    <a:pt x="0" y="12"/>
                    <a:pt x="0" y="3"/>
                  </a:cubicBezTo>
                  <a:cubicBezTo>
                    <a:pt x="0" y="2"/>
                    <a:pt x="0" y="2"/>
                    <a:pt x="1" y="2"/>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6" name="Freeform 948">
              <a:extLst>
                <a:ext uri="{FF2B5EF4-FFF2-40B4-BE49-F238E27FC236}">
                  <a16:creationId xmlns:a16="http://schemas.microsoft.com/office/drawing/2014/main" id="{21B53001-4109-4B3E-A59E-D18C5715E902}"/>
                </a:ext>
              </a:extLst>
            </p:cNvPr>
            <p:cNvSpPr>
              <a:spLocks/>
            </p:cNvSpPr>
            <p:nvPr/>
          </p:nvSpPr>
          <p:spPr bwMode="auto">
            <a:xfrm>
              <a:off x="7086601" y="3490913"/>
              <a:ext cx="33338" cy="33338"/>
            </a:xfrm>
            <a:custGeom>
              <a:avLst/>
              <a:gdLst>
                <a:gd name="T0" fmla="*/ 0 w 22"/>
                <a:gd name="T1" fmla="*/ 15 h 22"/>
                <a:gd name="T2" fmla="*/ 22 w 22"/>
                <a:gd name="T3" fmla="*/ 0 h 22"/>
                <a:gd name="T4" fmla="*/ 0 w 22"/>
                <a:gd name="T5" fmla="*/ 15 h 22"/>
              </a:gdLst>
              <a:ahLst/>
              <a:cxnLst>
                <a:cxn ang="0">
                  <a:pos x="T0" y="T1"/>
                </a:cxn>
                <a:cxn ang="0">
                  <a:pos x="T2" y="T3"/>
                </a:cxn>
                <a:cxn ang="0">
                  <a:pos x="T4" y="T5"/>
                </a:cxn>
              </a:cxnLst>
              <a:rect l="0" t="0" r="r" b="b"/>
              <a:pathLst>
                <a:path w="22" h="22">
                  <a:moveTo>
                    <a:pt x="0" y="15"/>
                  </a:moveTo>
                  <a:cubicBezTo>
                    <a:pt x="0" y="15"/>
                    <a:pt x="0" y="5"/>
                    <a:pt x="22" y="0"/>
                  </a:cubicBezTo>
                  <a:cubicBezTo>
                    <a:pt x="22" y="0"/>
                    <a:pt x="20" y="22"/>
                    <a:pt x="0" y="15"/>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7" name="Freeform 949">
              <a:extLst>
                <a:ext uri="{FF2B5EF4-FFF2-40B4-BE49-F238E27FC236}">
                  <a16:creationId xmlns:a16="http://schemas.microsoft.com/office/drawing/2014/main" id="{3B4D925F-C8E2-422D-90E6-4B2856599991}"/>
                </a:ext>
              </a:extLst>
            </p:cNvPr>
            <p:cNvSpPr>
              <a:spLocks/>
            </p:cNvSpPr>
            <p:nvPr/>
          </p:nvSpPr>
          <p:spPr bwMode="auto">
            <a:xfrm>
              <a:off x="7065964" y="3562350"/>
              <a:ext cx="127000" cy="26988"/>
            </a:xfrm>
            <a:custGeom>
              <a:avLst/>
              <a:gdLst>
                <a:gd name="T0" fmla="*/ 6 w 82"/>
                <a:gd name="T1" fmla="*/ 2 h 17"/>
                <a:gd name="T2" fmla="*/ 8 w 82"/>
                <a:gd name="T3" fmla="*/ 9 h 17"/>
                <a:gd name="T4" fmla="*/ 20 w 82"/>
                <a:gd name="T5" fmla="*/ 8 h 17"/>
                <a:gd name="T6" fmla="*/ 33 w 82"/>
                <a:gd name="T7" fmla="*/ 11 h 17"/>
                <a:gd name="T8" fmla="*/ 41 w 82"/>
                <a:gd name="T9" fmla="*/ 7 h 17"/>
                <a:gd name="T10" fmla="*/ 49 w 82"/>
                <a:gd name="T11" fmla="*/ 9 h 17"/>
                <a:gd name="T12" fmla="*/ 58 w 82"/>
                <a:gd name="T13" fmla="*/ 7 h 17"/>
                <a:gd name="T14" fmla="*/ 68 w 82"/>
                <a:gd name="T15" fmla="*/ 7 h 17"/>
                <a:gd name="T16" fmla="*/ 78 w 82"/>
                <a:gd name="T17" fmla="*/ 13 h 17"/>
                <a:gd name="T18" fmla="*/ 75 w 82"/>
                <a:gd name="T19" fmla="*/ 4 h 17"/>
                <a:gd name="T20" fmla="*/ 6 w 82"/>
                <a:gd name="T21"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7">
                  <a:moveTo>
                    <a:pt x="6" y="2"/>
                  </a:moveTo>
                  <a:cubicBezTo>
                    <a:pt x="6" y="2"/>
                    <a:pt x="0" y="12"/>
                    <a:pt x="8" y="9"/>
                  </a:cubicBezTo>
                  <a:cubicBezTo>
                    <a:pt x="17" y="7"/>
                    <a:pt x="18" y="5"/>
                    <a:pt x="20" y="8"/>
                  </a:cubicBezTo>
                  <a:cubicBezTo>
                    <a:pt x="23" y="11"/>
                    <a:pt x="30" y="12"/>
                    <a:pt x="33" y="11"/>
                  </a:cubicBezTo>
                  <a:cubicBezTo>
                    <a:pt x="36" y="9"/>
                    <a:pt x="37" y="5"/>
                    <a:pt x="41" y="7"/>
                  </a:cubicBezTo>
                  <a:cubicBezTo>
                    <a:pt x="46" y="9"/>
                    <a:pt x="46" y="12"/>
                    <a:pt x="49" y="9"/>
                  </a:cubicBezTo>
                  <a:cubicBezTo>
                    <a:pt x="52" y="6"/>
                    <a:pt x="57" y="5"/>
                    <a:pt x="58" y="7"/>
                  </a:cubicBezTo>
                  <a:cubicBezTo>
                    <a:pt x="59" y="9"/>
                    <a:pt x="65" y="8"/>
                    <a:pt x="68" y="7"/>
                  </a:cubicBezTo>
                  <a:cubicBezTo>
                    <a:pt x="70" y="6"/>
                    <a:pt x="75" y="17"/>
                    <a:pt x="78" y="13"/>
                  </a:cubicBezTo>
                  <a:cubicBezTo>
                    <a:pt x="82" y="8"/>
                    <a:pt x="78" y="5"/>
                    <a:pt x="75" y="4"/>
                  </a:cubicBezTo>
                  <a:cubicBezTo>
                    <a:pt x="67" y="2"/>
                    <a:pt x="7"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8" name="Freeform 950">
              <a:extLst>
                <a:ext uri="{FF2B5EF4-FFF2-40B4-BE49-F238E27FC236}">
                  <a16:creationId xmlns:a16="http://schemas.microsoft.com/office/drawing/2014/main" id="{A140448F-0523-442C-8FE0-8603555AAAD0}"/>
                </a:ext>
              </a:extLst>
            </p:cNvPr>
            <p:cNvSpPr>
              <a:spLocks/>
            </p:cNvSpPr>
            <p:nvPr/>
          </p:nvSpPr>
          <p:spPr bwMode="auto">
            <a:xfrm>
              <a:off x="6972301" y="3316288"/>
              <a:ext cx="234950" cy="239713"/>
            </a:xfrm>
            <a:custGeom>
              <a:avLst/>
              <a:gdLst>
                <a:gd name="T0" fmla="*/ 72 w 154"/>
                <a:gd name="T1" fmla="*/ 0 h 157"/>
                <a:gd name="T2" fmla="*/ 9 w 154"/>
                <a:gd name="T3" fmla="*/ 42 h 157"/>
                <a:gd name="T4" fmla="*/ 10 w 154"/>
                <a:gd name="T5" fmla="*/ 151 h 157"/>
                <a:gd name="T6" fmla="*/ 13 w 154"/>
                <a:gd name="T7" fmla="*/ 155 h 157"/>
                <a:gd name="T8" fmla="*/ 19 w 154"/>
                <a:gd name="T9" fmla="*/ 147 h 157"/>
                <a:gd name="T10" fmla="*/ 21 w 154"/>
                <a:gd name="T11" fmla="*/ 78 h 157"/>
                <a:gd name="T12" fmla="*/ 127 w 154"/>
                <a:gd name="T13" fmla="*/ 69 h 157"/>
                <a:gd name="T14" fmla="*/ 145 w 154"/>
                <a:gd name="T15" fmla="*/ 137 h 157"/>
                <a:gd name="T16" fmla="*/ 153 w 154"/>
                <a:gd name="T17" fmla="*/ 137 h 157"/>
                <a:gd name="T18" fmla="*/ 142 w 154"/>
                <a:gd name="T19" fmla="*/ 45 h 157"/>
                <a:gd name="T20" fmla="*/ 72 w 154"/>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4" h="157">
                  <a:moveTo>
                    <a:pt x="72" y="0"/>
                  </a:moveTo>
                  <a:cubicBezTo>
                    <a:pt x="49" y="1"/>
                    <a:pt x="17" y="11"/>
                    <a:pt x="9" y="42"/>
                  </a:cubicBezTo>
                  <a:cubicBezTo>
                    <a:pt x="1" y="72"/>
                    <a:pt x="0" y="105"/>
                    <a:pt x="10" y="151"/>
                  </a:cubicBezTo>
                  <a:cubicBezTo>
                    <a:pt x="10" y="151"/>
                    <a:pt x="11" y="155"/>
                    <a:pt x="13" y="155"/>
                  </a:cubicBezTo>
                  <a:cubicBezTo>
                    <a:pt x="15" y="155"/>
                    <a:pt x="20" y="157"/>
                    <a:pt x="19" y="147"/>
                  </a:cubicBezTo>
                  <a:cubicBezTo>
                    <a:pt x="19" y="137"/>
                    <a:pt x="17" y="88"/>
                    <a:pt x="21" y="78"/>
                  </a:cubicBezTo>
                  <a:cubicBezTo>
                    <a:pt x="25" y="69"/>
                    <a:pt x="124" y="64"/>
                    <a:pt x="127" y="69"/>
                  </a:cubicBezTo>
                  <a:cubicBezTo>
                    <a:pt x="130" y="73"/>
                    <a:pt x="141" y="132"/>
                    <a:pt x="145" y="137"/>
                  </a:cubicBezTo>
                  <a:cubicBezTo>
                    <a:pt x="150" y="142"/>
                    <a:pt x="153" y="139"/>
                    <a:pt x="153" y="137"/>
                  </a:cubicBezTo>
                  <a:cubicBezTo>
                    <a:pt x="154" y="135"/>
                    <a:pt x="149" y="66"/>
                    <a:pt x="142" y="45"/>
                  </a:cubicBezTo>
                  <a:cubicBezTo>
                    <a:pt x="136" y="24"/>
                    <a:pt x="110" y="0"/>
                    <a:pt x="72" y="0"/>
                  </a:cubicBezTo>
                  <a:close/>
                </a:path>
              </a:pathLst>
            </a:custGeom>
            <a:solidFill>
              <a:srgbClr val="EC4C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9" name="Freeform 951">
              <a:extLst>
                <a:ext uri="{FF2B5EF4-FFF2-40B4-BE49-F238E27FC236}">
                  <a16:creationId xmlns:a16="http://schemas.microsoft.com/office/drawing/2014/main" id="{D27A2CEF-9513-4CDC-BB14-C8C6A2781E2F}"/>
                </a:ext>
              </a:extLst>
            </p:cNvPr>
            <p:cNvSpPr>
              <a:spLocks/>
            </p:cNvSpPr>
            <p:nvPr/>
          </p:nvSpPr>
          <p:spPr bwMode="auto">
            <a:xfrm>
              <a:off x="6988176" y="3362325"/>
              <a:ext cx="196850" cy="77788"/>
            </a:xfrm>
            <a:custGeom>
              <a:avLst/>
              <a:gdLst>
                <a:gd name="T0" fmla="*/ 2 w 128"/>
                <a:gd name="T1" fmla="*/ 18 h 51"/>
                <a:gd name="T2" fmla="*/ 4 w 128"/>
                <a:gd name="T3" fmla="*/ 39 h 51"/>
                <a:gd name="T4" fmla="*/ 13 w 128"/>
                <a:gd name="T5" fmla="*/ 51 h 51"/>
                <a:gd name="T6" fmla="*/ 124 w 128"/>
                <a:gd name="T7" fmla="*/ 38 h 51"/>
                <a:gd name="T8" fmla="*/ 121 w 128"/>
                <a:gd name="T9" fmla="*/ 14 h 51"/>
                <a:gd name="T10" fmla="*/ 112 w 128"/>
                <a:gd name="T11" fmla="*/ 0 h 51"/>
                <a:gd name="T12" fmla="*/ 3 w 128"/>
                <a:gd name="T13" fmla="*/ 8 h 51"/>
                <a:gd name="T14" fmla="*/ 2 w 128"/>
                <a:gd name="T15" fmla="*/ 18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1">
                  <a:moveTo>
                    <a:pt x="2" y="18"/>
                  </a:moveTo>
                  <a:cubicBezTo>
                    <a:pt x="2" y="18"/>
                    <a:pt x="6" y="32"/>
                    <a:pt x="4" y="39"/>
                  </a:cubicBezTo>
                  <a:cubicBezTo>
                    <a:pt x="3" y="45"/>
                    <a:pt x="4" y="51"/>
                    <a:pt x="13" y="51"/>
                  </a:cubicBezTo>
                  <a:cubicBezTo>
                    <a:pt x="21" y="51"/>
                    <a:pt x="121" y="45"/>
                    <a:pt x="124" y="38"/>
                  </a:cubicBezTo>
                  <a:cubicBezTo>
                    <a:pt x="128" y="31"/>
                    <a:pt x="120" y="19"/>
                    <a:pt x="121" y="14"/>
                  </a:cubicBezTo>
                  <a:cubicBezTo>
                    <a:pt x="122" y="9"/>
                    <a:pt x="122" y="0"/>
                    <a:pt x="112" y="0"/>
                  </a:cubicBezTo>
                  <a:cubicBezTo>
                    <a:pt x="103" y="1"/>
                    <a:pt x="7" y="4"/>
                    <a:pt x="3" y="8"/>
                  </a:cubicBezTo>
                  <a:cubicBezTo>
                    <a:pt x="1" y="10"/>
                    <a:pt x="0" y="15"/>
                    <a:pt x="2" y="18"/>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0" name="Freeform 952">
              <a:extLst>
                <a:ext uri="{FF2B5EF4-FFF2-40B4-BE49-F238E27FC236}">
                  <a16:creationId xmlns:a16="http://schemas.microsoft.com/office/drawing/2014/main" id="{75751ED0-A722-48CF-9E6D-6C72FB675BF7}"/>
                </a:ext>
              </a:extLst>
            </p:cNvPr>
            <p:cNvSpPr>
              <a:spLocks/>
            </p:cNvSpPr>
            <p:nvPr/>
          </p:nvSpPr>
          <p:spPr bwMode="auto">
            <a:xfrm>
              <a:off x="7000876" y="3375025"/>
              <a:ext cx="20638" cy="17463"/>
            </a:xfrm>
            <a:custGeom>
              <a:avLst/>
              <a:gdLst>
                <a:gd name="T0" fmla="*/ 4 w 13"/>
                <a:gd name="T1" fmla="*/ 9 h 11"/>
                <a:gd name="T2" fmla="*/ 4 w 13"/>
                <a:gd name="T3" fmla="*/ 9 h 11"/>
                <a:gd name="T4" fmla="*/ 4 w 13"/>
                <a:gd name="T5" fmla="*/ 6 h 11"/>
                <a:gd name="T6" fmla="*/ 5 w 13"/>
                <a:gd name="T7" fmla="*/ 4 h 11"/>
                <a:gd name="T8" fmla="*/ 6 w 13"/>
                <a:gd name="T9" fmla="*/ 4 h 11"/>
                <a:gd name="T10" fmla="*/ 6 w 13"/>
                <a:gd name="T11" fmla="*/ 4 h 11"/>
                <a:gd name="T12" fmla="*/ 7 w 13"/>
                <a:gd name="T13" fmla="*/ 5 h 11"/>
                <a:gd name="T14" fmla="*/ 8 w 13"/>
                <a:gd name="T15" fmla="*/ 7 h 11"/>
                <a:gd name="T16" fmla="*/ 8 w 13"/>
                <a:gd name="T17" fmla="*/ 8 h 11"/>
                <a:gd name="T18" fmla="*/ 8 w 13"/>
                <a:gd name="T19" fmla="*/ 8 h 11"/>
                <a:gd name="T20" fmla="*/ 8 w 13"/>
                <a:gd name="T21" fmla="*/ 8 h 11"/>
                <a:gd name="T22" fmla="*/ 9 w 13"/>
                <a:gd name="T23" fmla="*/ 8 h 11"/>
                <a:gd name="T24" fmla="*/ 8 w 13"/>
                <a:gd name="T25" fmla="*/ 8 h 11"/>
                <a:gd name="T26" fmla="*/ 8 w 13"/>
                <a:gd name="T27" fmla="*/ 8 h 11"/>
                <a:gd name="T28" fmla="*/ 9 w 13"/>
                <a:gd name="T29" fmla="*/ 8 h 11"/>
                <a:gd name="T30" fmla="*/ 8 w 13"/>
                <a:gd name="T31" fmla="*/ 8 h 11"/>
                <a:gd name="T32" fmla="*/ 11 w 13"/>
                <a:gd name="T33" fmla="*/ 10 h 11"/>
                <a:gd name="T34" fmla="*/ 12 w 13"/>
                <a:gd name="T35" fmla="*/ 8 h 11"/>
                <a:gd name="T36" fmla="*/ 12 w 13"/>
                <a:gd name="T37" fmla="*/ 5 h 11"/>
                <a:gd name="T38" fmla="*/ 10 w 13"/>
                <a:gd name="T39" fmla="*/ 2 h 11"/>
                <a:gd name="T40" fmla="*/ 6 w 13"/>
                <a:gd name="T41" fmla="*/ 0 h 11"/>
                <a:gd name="T42" fmla="*/ 6 w 13"/>
                <a:gd name="T43" fmla="*/ 0 h 11"/>
                <a:gd name="T44" fmla="*/ 2 w 13"/>
                <a:gd name="T45" fmla="*/ 2 h 11"/>
                <a:gd name="T46" fmla="*/ 0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9"/>
                    <a:pt x="4" y="7"/>
                    <a:pt x="4" y="6"/>
                  </a:cubicBezTo>
                  <a:cubicBezTo>
                    <a:pt x="5" y="5"/>
                    <a:pt x="5" y="5"/>
                    <a:pt x="5" y="4"/>
                  </a:cubicBezTo>
                  <a:cubicBezTo>
                    <a:pt x="6" y="4"/>
                    <a:pt x="6" y="4"/>
                    <a:pt x="6" y="4"/>
                  </a:cubicBezTo>
                  <a:cubicBezTo>
                    <a:pt x="6" y="4"/>
                    <a:pt x="6" y="4"/>
                    <a:pt x="6" y="4"/>
                  </a:cubicBezTo>
                  <a:cubicBezTo>
                    <a:pt x="6" y="4"/>
                    <a:pt x="7" y="5"/>
                    <a:pt x="7" y="5"/>
                  </a:cubicBezTo>
                  <a:cubicBezTo>
                    <a:pt x="8" y="5"/>
                    <a:pt x="8" y="6"/>
                    <a:pt x="8" y="7"/>
                  </a:cubicBezTo>
                  <a:cubicBezTo>
                    <a:pt x="8" y="7"/>
                    <a:pt x="8" y="8"/>
                    <a:pt x="8" y="8"/>
                  </a:cubicBezTo>
                  <a:cubicBezTo>
                    <a:pt x="8" y="8"/>
                    <a:pt x="8" y="8"/>
                    <a:pt x="8" y="8"/>
                  </a:cubicBezTo>
                  <a:cubicBezTo>
                    <a:pt x="8" y="8"/>
                    <a:pt x="8" y="8"/>
                    <a:pt x="8" y="8"/>
                  </a:cubicBezTo>
                  <a:cubicBezTo>
                    <a:pt x="9" y="8"/>
                    <a:pt x="9" y="8"/>
                    <a:pt x="9" y="8"/>
                  </a:cubicBezTo>
                  <a:cubicBezTo>
                    <a:pt x="8" y="8"/>
                    <a:pt x="8" y="8"/>
                    <a:pt x="8" y="8"/>
                  </a:cubicBezTo>
                  <a:cubicBezTo>
                    <a:pt x="8" y="8"/>
                    <a:pt x="8" y="8"/>
                    <a:pt x="8" y="8"/>
                  </a:cubicBezTo>
                  <a:cubicBezTo>
                    <a:pt x="9" y="8"/>
                    <a:pt x="9" y="8"/>
                    <a:pt x="9" y="8"/>
                  </a:cubicBezTo>
                  <a:cubicBezTo>
                    <a:pt x="8" y="8"/>
                    <a:pt x="8" y="8"/>
                    <a:pt x="8" y="8"/>
                  </a:cubicBezTo>
                  <a:cubicBezTo>
                    <a:pt x="9" y="9"/>
                    <a:pt x="10" y="10"/>
                    <a:pt x="11" y="10"/>
                  </a:cubicBezTo>
                  <a:cubicBezTo>
                    <a:pt x="12" y="10"/>
                    <a:pt x="13" y="9"/>
                    <a:pt x="12" y="8"/>
                  </a:cubicBezTo>
                  <a:cubicBezTo>
                    <a:pt x="12" y="8"/>
                    <a:pt x="12" y="6"/>
                    <a:pt x="12" y="5"/>
                  </a:cubicBezTo>
                  <a:cubicBezTo>
                    <a:pt x="11" y="4"/>
                    <a:pt x="11" y="3"/>
                    <a:pt x="10" y="2"/>
                  </a:cubicBezTo>
                  <a:cubicBezTo>
                    <a:pt x="9" y="1"/>
                    <a:pt x="8" y="1"/>
                    <a:pt x="6" y="0"/>
                  </a:cubicBezTo>
                  <a:cubicBezTo>
                    <a:pt x="6" y="0"/>
                    <a:pt x="6" y="0"/>
                    <a:pt x="6" y="0"/>
                  </a:cubicBezTo>
                  <a:cubicBezTo>
                    <a:pt x="4" y="0"/>
                    <a:pt x="3" y="1"/>
                    <a:pt x="2" y="2"/>
                  </a:cubicBezTo>
                  <a:cubicBezTo>
                    <a:pt x="1" y="4"/>
                    <a:pt x="0" y="5"/>
                    <a:pt x="0" y="7"/>
                  </a:cubicBezTo>
                  <a:cubicBezTo>
                    <a:pt x="0" y="8"/>
                    <a:pt x="0" y="9"/>
                    <a:pt x="0" y="9"/>
                  </a:cubicBezTo>
                  <a:cubicBezTo>
                    <a:pt x="0" y="10"/>
                    <a:pt x="1" y="11"/>
                    <a:pt x="2" y="11"/>
                  </a:cubicBezTo>
                  <a:cubicBezTo>
                    <a:pt x="3" y="11"/>
                    <a:pt x="4" y="11"/>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1" name="Freeform 953">
              <a:extLst>
                <a:ext uri="{FF2B5EF4-FFF2-40B4-BE49-F238E27FC236}">
                  <a16:creationId xmlns:a16="http://schemas.microsoft.com/office/drawing/2014/main" id="{DAAF8300-BB38-4395-B4C4-44ECA7DF02E3}"/>
                </a:ext>
              </a:extLst>
            </p:cNvPr>
            <p:cNvSpPr>
              <a:spLocks/>
            </p:cNvSpPr>
            <p:nvPr/>
          </p:nvSpPr>
          <p:spPr bwMode="auto">
            <a:xfrm>
              <a:off x="7023101" y="3371850"/>
              <a:ext cx="20638" cy="15875"/>
            </a:xfrm>
            <a:custGeom>
              <a:avLst/>
              <a:gdLst>
                <a:gd name="T0" fmla="*/ 4 w 13"/>
                <a:gd name="T1" fmla="*/ 9 h 11"/>
                <a:gd name="T2" fmla="*/ 4 w 13"/>
                <a:gd name="T3" fmla="*/ 9 h 11"/>
                <a:gd name="T4" fmla="*/ 5 w 13"/>
                <a:gd name="T5" fmla="*/ 6 h 11"/>
                <a:gd name="T6" fmla="*/ 5 w 13"/>
                <a:gd name="T7" fmla="*/ 4 h 11"/>
                <a:gd name="T8" fmla="*/ 6 w 13"/>
                <a:gd name="T9" fmla="*/ 4 h 11"/>
                <a:gd name="T10" fmla="*/ 6 w 13"/>
                <a:gd name="T11" fmla="*/ 4 h 11"/>
                <a:gd name="T12" fmla="*/ 7 w 13"/>
                <a:gd name="T13" fmla="*/ 5 h 11"/>
                <a:gd name="T14" fmla="*/ 8 w 13"/>
                <a:gd name="T15" fmla="*/ 7 h 11"/>
                <a:gd name="T16" fmla="*/ 9 w 13"/>
                <a:gd name="T17" fmla="*/ 8 h 11"/>
                <a:gd name="T18" fmla="*/ 9 w 13"/>
                <a:gd name="T19" fmla="*/ 8 h 11"/>
                <a:gd name="T20" fmla="*/ 9 w 13"/>
                <a:gd name="T21" fmla="*/ 8 h 11"/>
                <a:gd name="T22" fmla="*/ 9 w 13"/>
                <a:gd name="T23" fmla="*/ 8 h 11"/>
                <a:gd name="T24" fmla="*/ 9 w 13"/>
                <a:gd name="T25" fmla="*/ 8 h 11"/>
                <a:gd name="T26" fmla="*/ 9 w 13"/>
                <a:gd name="T27" fmla="*/ 8 h 11"/>
                <a:gd name="T28" fmla="*/ 9 w 13"/>
                <a:gd name="T29" fmla="*/ 8 h 11"/>
                <a:gd name="T30" fmla="*/ 9 w 13"/>
                <a:gd name="T31" fmla="*/ 8 h 11"/>
                <a:gd name="T32" fmla="*/ 11 w 13"/>
                <a:gd name="T33" fmla="*/ 10 h 11"/>
                <a:gd name="T34" fmla="*/ 13 w 13"/>
                <a:gd name="T35" fmla="*/ 8 h 11"/>
                <a:gd name="T36" fmla="*/ 12 w 13"/>
                <a:gd name="T37" fmla="*/ 5 h 11"/>
                <a:gd name="T38" fmla="*/ 10 w 13"/>
                <a:gd name="T39" fmla="*/ 2 h 11"/>
                <a:gd name="T40" fmla="*/ 7 w 13"/>
                <a:gd name="T41" fmla="*/ 0 h 11"/>
                <a:gd name="T42" fmla="*/ 6 w 13"/>
                <a:gd name="T43" fmla="*/ 0 h 11"/>
                <a:gd name="T44" fmla="*/ 2 w 13"/>
                <a:gd name="T45" fmla="*/ 2 h 11"/>
                <a:gd name="T46" fmla="*/ 0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7" y="4"/>
                    <a:pt x="7" y="5"/>
                    <a:pt x="7" y="5"/>
                  </a:cubicBezTo>
                  <a:cubicBezTo>
                    <a:pt x="8" y="5"/>
                    <a:pt x="8" y="6"/>
                    <a:pt x="8" y="7"/>
                  </a:cubicBezTo>
                  <a:cubicBezTo>
                    <a:pt x="9" y="7"/>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6"/>
                    <a:pt x="12" y="5"/>
                  </a:cubicBezTo>
                  <a:cubicBezTo>
                    <a:pt x="11" y="4"/>
                    <a:pt x="11" y="3"/>
                    <a:pt x="10" y="2"/>
                  </a:cubicBezTo>
                  <a:cubicBezTo>
                    <a:pt x="9" y="1"/>
                    <a:pt x="8" y="1"/>
                    <a:pt x="7" y="0"/>
                  </a:cubicBezTo>
                  <a:cubicBezTo>
                    <a:pt x="6" y="0"/>
                    <a:pt x="6" y="0"/>
                    <a:pt x="6" y="0"/>
                  </a:cubicBezTo>
                  <a:cubicBezTo>
                    <a:pt x="4" y="0"/>
                    <a:pt x="3" y="1"/>
                    <a:pt x="2" y="2"/>
                  </a:cubicBezTo>
                  <a:cubicBezTo>
                    <a:pt x="1" y="4"/>
                    <a:pt x="1" y="5"/>
                    <a:pt x="0" y="7"/>
                  </a:cubicBezTo>
                  <a:cubicBezTo>
                    <a:pt x="0" y="8"/>
                    <a:pt x="0" y="9"/>
                    <a:pt x="0" y="9"/>
                  </a:cubicBezTo>
                  <a:cubicBezTo>
                    <a:pt x="0" y="10"/>
                    <a:pt x="1" y="11"/>
                    <a:pt x="2" y="11"/>
                  </a:cubicBezTo>
                  <a:cubicBezTo>
                    <a:pt x="3" y="11"/>
                    <a:pt x="4" y="11"/>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2" name="Freeform 954">
              <a:extLst>
                <a:ext uri="{FF2B5EF4-FFF2-40B4-BE49-F238E27FC236}">
                  <a16:creationId xmlns:a16="http://schemas.microsoft.com/office/drawing/2014/main" id="{283DE5D0-311F-4FB1-A844-45F302E9AF33}"/>
                </a:ext>
              </a:extLst>
            </p:cNvPr>
            <p:cNvSpPr>
              <a:spLocks/>
            </p:cNvSpPr>
            <p:nvPr/>
          </p:nvSpPr>
          <p:spPr bwMode="auto">
            <a:xfrm>
              <a:off x="7048501" y="3370263"/>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7 w 13"/>
                <a:gd name="T11" fmla="*/ 4 h 11"/>
                <a:gd name="T12" fmla="*/ 8 w 13"/>
                <a:gd name="T13" fmla="*/ 5 h 11"/>
                <a:gd name="T14" fmla="*/ 9 w 13"/>
                <a:gd name="T15" fmla="*/ 7 h 11"/>
                <a:gd name="T16" fmla="*/ 9 w 13"/>
                <a:gd name="T17" fmla="*/ 8 h 11"/>
                <a:gd name="T18" fmla="*/ 9 w 13"/>
                <a:gd name="T19" fmla="*/ 8 h 11"/>
                <a:gd name="T20" fmla="*/ 11 w 13"/>
                <a:gd name="T21" fmla="*/ 10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1 h 11"/>
                <a:gd name="T44" fmla="*/ 1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5" y="6"/>
                    <a:pt x="5" y="5"/>
                  </a:cubicBezTo>
                  <a:cubicBezTo>
                    <a:pt x="5" y="5"/>
                    <a:pt x="6" y="4"/>
                    <a:pt x="6" y="4"/>
                  </a:cubicBezTo>
                  <a:cubicBezTo>
                    <a:pt x="6" y="4"/>
                    <a:pt x="6" y="4"/>
                    <a:pt x="6" y="4"/>
                  </a:cubicBezTo>
                  <a:cubicBezTo>
                    <a:pt x="7" y="4"/>
                    <a:pt x="7" y="4"/>
                    <a:pt x="7" y="4"/>
                  </a:cubicBezTo>
                  <a:cubicBezTo>
                    <a:pt x="7" y="4"/>
                    <a:pt x="8" y="4"/>
                    <a:pt x="8" y="5"/>
                  </a:cubicBezTo>
                  <a:cubicBezTo>
                    <a:pt x="8" y="5"/>
                    <a:pt x="9" y="6"/>
                    <a:pt x="9" y="7"/>
                  </a:cubicBezTo>
                  <a:cubicBezTo>
                    <a:pt x="9" y="7"/>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5"/>
                  </a:cubicBezTo>
                  <a:cubicBezTo>
                    <a:pt x="12" y="4"/>
                    <a:pt x="12" y="3"/>
                    <a:pt x="11" y="2"/>
                  </a:cubicBezTo>
                  <a:cubicBezTo>
                    <a:pt x="10" y="1"/>
                    <a:pt x="9" y="0"/>
                    <a:pt x="8" y="0"/>
                  </a:cubicBezTo>
                  <a:cubicBezTo>
                    <a:pt x="7" y="0"/>
                    <a:pt x="7" y="0"/>
                    <a:pt x="6" y="0"/>
                  </a:cubicBezTo>
                  <a:cubicBezTo>
                    <a:pt x="5" y="0"/>
                    <a:pt x="4" y="1"/>
                    <a:pt x="3" y="1"/>
                  </a:cubicBezTo>
                  <a:cubicBezTo>
                    <a:pt x="2" y="3"/>
                    <a:pt x="1" y="4"/>
                    <a:pt x="1" y="6"/>
                  </a:cubicBezTo>
                  <a:cubicBezTo>
                    <a:pt x="0" y="7"/>
                    <a:pt x="0" y="8"/>
                    <a:pt x="0" y="8"/>
                  </a:cubicBezTo>
                  <a:cubicBezTo>
                    <a:pt x="0" y="9"/>
                    <a:pt x="1"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3" name="Freeform 955">
              <a:extLst>
                <a:ext uri="{FF2B5EF4-FFF2-40B4-BE49-F238E27FC236}">
                  <a16:creationId xmlns:a16="http://schemas.microsoft.com/office/drawing/2014/main" id="{D8C19EBB-CE44-4584-8367-A8343AC6EC6D}"/>
                </a:ext>
              </a:extLst>
            </p:cNvPr>
            <p:cNvSpPr>
              <a:spLocks/>
            </p:cNvSpPr>
            <p:nvPr/>
          </p:nvSpPr>
          <p:spPr bwMode="auto">
            <a:xfrm>
              <a:off x="7072314" y="3368675"/>
              <a:ext cx="20638"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7 w 13"/>
                <a:gd name="T13" fmla="*/ 5 h 11"/>
                <a:gd name="T14" fmla="*/ 8 w 13"/>
                <a:gd name="T15" fmla="*/ 7 h 11"/>
                <a:gd name="T16" fmla="*/ 8 w 13"/>
                <a:gd name="T17" fmla="*/ 8 h 11"/>
                <a:gd name="T18" fmla="*/ 8 w 13"/>
                <a:gd name="T19" fmla="*/ 8 h 11"/>
                <a:gd name="T20" fmla="*/ 11 w 13"/>
                <a:gd name="T21" fmla="*/ 10 h 11"/>
                <a:gd name="T22" fmla="*/ 12 w 13"/>
                <a:gd name="T23" fmla="*/ 8 h 11"/>
                <a:gd name="T24" fmla="*/ 11 w 13"/>
                <a:gd name="T25" fmla="*/ 8 h 11"/>
                <a:gd name="T26" fmla="*/ 12 w 13"/>
                <a:gd name="T27" fmla="*/ 8 h 11"/>
                <a:gd name="T28" fmla="*/ 12 w 13"/>
                <a:gd name="T29" fmla="*/ 8 h 11"/>
                <a:gd name="T30" fmla="*/ 11 w 13"/>
                <a:gd name="T31" fmla="*/ 8 h 11"/>
                <a:gd name="T32" fmla="*/ 12 w 13"/>
                <a:gd name="T33" fmla="*/ 8 h 11"/>
                <a:gd name="T34" fmla="*/ 12 w 13"/>
                <a:gd name="T35" fmla="*/ 5 h 11"/>
                <a:gd name="T36" fmla="*/ 10 w 13"/>
                <a:gd name="T37" fmla="*/ 2 h 11"/>
                <a:gd name="T38" fmla="*/ 7 w 13"/>
                <a:gd name="T39" fmla="*/ 0 h 11"/>
                <a:gd name="T40" fmla="*/ 6 w 13"/>
                <a:gd name="T41" fmla="*/ 0 h 11"/>
                <a:gd name="T42" fmla="*/ 2 w 13"/>
                <a:gd name="T43" fmla="*/ 1 h 11"/>
                <a:gd name="T44" fmla="*/ 0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4" y="6"/>
                    <a:pt x="5" y="5"/>
                  </a:cubicBezTo>
                  <a:cubicBezTo>
                    <a:pt x="5" y="5"/>
                    <a:pt x="5" y="4"/>
                    <a:pt x="6" y="4"/>
                  </a:cubicBezTo>
                  <a:cubicBezTo>
                    <a:pt x="6" y="4"/>
                    <a:pt x="6" y="4"/>
                    <a:pt x="6" y="4"/>
                  </a:cubicBezTo>
                  <a:cubicBezTo>
                    <a:pt x="6" y="4"/>
                    <a:pt x="6" y="4"/>
                    <a:pt x="6" y="4"/>
                  </a:cubicBezTo>
                  <a:cubicBezTo>
                    <a:pt x="7" y="4"/>
                    <a:pt x="7" y="4"/>
                    <a:pt x="7" y="5"/>
                  </a:cubicBezTo>
                  <a:cubicBezTo>
                    <a:pt x="8" y="5"/>
                    <a:pt x="8" y="6"/>
                    <a:pt x="8" y="7"/>
                  </a:cubicBezTo>
                  <a:cubicBezTo>
                    <a:pt x="8" y="8"/>
                    <a:pt x="8" y="8"/>
                    <a:pt x="8" y="8"/>
                  </a:cubicBezTo>
                  <a:cubicBezTo>
                    <a:pt x="8" y="8"/>
                    <a:pt x="8" y="8"/>
                    <a:pt x="8" y="8"/>
                  </a:cubicBezTo>
                  <a:cubicBezTo>
                    <a:pt x="9" y="9"/>
                    <a:pt x="9" y="10"/>
                    <a:pt x="11" y="10"/>
                  </a:cubicBezTo>
                  <a:cubicBezTo>
                    <a:pt x="12" y="10"/>
                    <a:pt x="13" y="9"/>
                    <a:pt x="12" y="8"/>
                  </a:cubicBezTo>
                  <a:cubicBezTo>
                    <a:pt x="11" y="8"/>
                    <a:pt x="11" y="8"/>
                    <a:pt x="11" y="8"/>
                  </a:cubicBezTo>
                  <a:cubicBezTo>
                    <a:pt x="12" y="8"/>
                    <a:pt x="12" y="8"/>
                    <a:pt x="12" y="8"/>
                  </a:cubicBezTo>
                  <a:cubicBezTo>
                    <a:pt x="12" y="8"/>
                    <a:pt x="12" y="8"/>
                    <a:pt x="12" y="8"/>
                  </a:cubicBezTo>
                  <a:cubicBezTo>
                    <a:pt x="11" y="8"/>
                    <a:pt x="11" y="8"/>
                    <a:pt x="11" y="8"/>
                  </a:cubicBezTo>
                  <a:cubicBezTo>
                    <a:pt x="12" y="8"/>
                    <a:pt x="12" y="8"/>
                    <a:pt x="12" y="8"/>
                  </a:cubicBezTo>
                  <a:cubicBezTo>
                    <a:pt x="12" y="8"/>
                    <a:pt x="12" y="6"/>
                    <a:pt x="12" y="5"/>
                  </a:cubicBezTo>
                  <a:cubicBezTo>
                    <a:pt x="12" y="4"/>
                    <a:pt x="11" y="3"/>
                    <a:pt x="10" y="2"/>
                  </a:cubicBezTo>
                  <a:cubicBezTo>
                    <a:pt x="10" y="1"/>
                    <a:pt x="9" y="0"/>
                    <a:pt x="7" y="0"/>
                  </a:cubicBezTo>
                  <a:cubicBezTo>
                    <a:pt x="7" y="0"/>
                    <a:pt x="6" y="0"/>
                    <a:pt x="6" y="0"/>
                  </a:cubicBezTo>
                  <a:cubicBezTo>
                    <a:pt x="4" y="0"/>
                    <a:pt x="3" y="1"/>
                    <a:pt x="2" y="1"/>
                  </a:cubicBezTo>
                  <a:cubicBezTo>
                    <a:pt x="1" y="3"/>
                    <a:pt x="1" y="4"/>
                    <a:pt x="0" y="6"/>
                  </a:cubicBezTo>
                  <a:cubicBezTo>
                    <a:pt x="0" y="7"/>
                    <a:pt x="0" y="8"/>
                    <a:pt x="0" y="8"/>
                  </a:cubicBezTo>
                  <a:cubicBezTo>
                    <a:pt x="0" y="9"/>
                    <a:pt x="0"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4" name="Freeform 956">
              <a:extLst>
                <a:ext uri="{FF2B5EF4-FFF2-40B4-BE49-F238E27FC236}">
                  <a16:creationId xmlns:a16="http://schemas.microsoft.com/office/drawing/2014/main" id="{8BCC5E90-DD71-4D2E-8EC0-E28F6A325B9B}"/>
                </a:ext>
              </a:extLst>
            </p:cNvPr>
            <p:cNvSpPr>
              <a:spLocks/>
            </p:cNvSpPr>
            <p:nvPr/>
          </p:nvSpPr>
          <p:spPr bwMode="auto">
            <a:xfrm>
              <a:off x="7097714" y="3367088"/>
              <a:ext cx="19050" cy="15875"/>
            </a:xfrm>
            <a:custGeom>
              <a:avLst/>
              <a:gdLst>
                <a:gd name="T0" fmla="*/ 5 w 13"/>
                <a:gd name="T1" fmla="*/ 10 h 11"/>
                <a:gd name="T2" fmla="*/ 5 w 13"/>
                <a:gd name="T3" fmla="*/ 9 h 11"/>
                <a:gd name="T4" fmla="*/ 6 w 13"/>
                <a:gd name="T5" fmla="*/ 6 h 11"/>
                <a:gd name="T6" fmla="*/ 6 w 13"/>
                <a:gd name="T7" fmla="*/ 5 h 11"/>
                <a:gd name="T8" fmla="*/ 7 w 13"/>
                <a:gd name="T9" fmla="*/ 4 h 11"/>
                <a:gd name="T10" fmla="*/ 7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3 w 13"/>
                <a:gd name="T35" fmla="*/ 5 h 11"/>
                <a:gd name="T36" fmla="*/ 11 w 13"/>
                <a:gd name="T37" fmla="*/ 3 h 11"/>
                <a:gd name="T38" fmla="*/ 8 w 13"/>
                <a:gd name="T39" fmla="*/ 1 h 11"/>
                <a:gd name="T40" fmla="*/ 7 w 13"/>
                <a:gd name="T41" fmla="*/ 0 h 11"/>
                <a:gd name="T42" fmla="*/ 3 w 13"/>
                <a:gd name="T43" fmla="*/ 2 h 11"/>
                <a:gd name="T44" fmla="*/ 1 w 13"/>
                <a:gd name="T45" fmla="*/ 7 h 11"/>
                <a:gd name="T46" fmla="*/ 1 w 13"/>
                <a:gd name="T47" fmla="*/ 9 h 11"/>
                <a:gd name="T48" fmla="*/ 2 w 13"/>
                <a:gd name="T49" fmla="*/ 11 h 11"/>
                <a:gd name="T50" fmla="*/ 5 w 13"/>
                <a:gd name="T51"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5" y="10"/>
                  </a:moveTo>
                  <a:cubicBezTo>
                    <a:pt x="5" y="9"/>
                    <a:pt x="5" y="9"/>
                    <a:pt x="5" y="9"/>
                  </a:cubicBezTo>
                  <a:cubicBezTo>
                    <a:pt x="5" y="9"/>
                    <a:pt x="5" y="7"/>
                    <a:pt x="6" y="6"/>
                  </a:cubicBezTo>
                  <a:cubicBezTo>
                    <a:pt x="6" y="5"/>
                    <a:pt x="6" y="5"/>
                    <a:pt x="6" y="5"/>
                  </a:cubicBezTo>
                  <a:cubicBezTo>
                    <a:pt x="7" y="4"/>
                    <a:pt x="7" y="4"/>
                    <a:pt x="7" y="4"/>
                  </a:cubicBezTo>
                  <a:cubicBezTo>
                    <a:pt x="7" y="4"/>
                    <a:pt x="7" y="4"/>
                    <a:pt x="7" y="4"/>
                  </a:cubicBezTo>
                  <a:cubicBezTo>
                    <a:pt x="7" y="5"/>
                    <a:pt x="8" y="5"/>
                    <a:pt x="8" y="5"/>
                  </a:cubicBezTo>
                  <a:cubicBezTo>
                    <a:pt x="9" y="6"/>
                    <a:pt x="9" y="7"/>
                    <a:pt x="9" y="7"/>
                  </a:cubicBezTo>
                  <a:cubicBezTo>
                    <a:pt x="9" y="8"/>
                    <a:pt x="9" y="9"/>
                    <a:pt x="9" y="9"/>
                  </a:cubicBezTo>
                  <a:cubicBezTo>
                    <a:pt x="9" y="9"/>
                    <a:pt x="9" y="9"/>
                    <a:pt x="9" y="9"/>
                  </a:cubicBezTo>
                  <a:cubicBezTo>
                    <a:pt x="9" y="10"/>
                    <a:pt x="10" y="11"/>
                    <a:pt x="11" y="11"/>
                  </a:cubicBezTo>
                  <a:cubicBezTo>
                    <a:pt x="13"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9"/>
                    <a:pt x="13" y="7"/>
                    <a:pt x="13" y="5"/>
                  </a:cubicBezTo>
                  <a:cubicBezTo>
                    <a:pt x="12" y="5"/>
                    <a:pt x="12" y="4"/>
                    <a:pt x="11" y="3"/>
                  </a:cubicBezTo>
                  <a:cubicBezTo>
                    <a:pt x="10" y="2"/>
                    <a:pt x="9" y="1"/>
                    <a:pt x="8" y="1"/>
                  </a:cubicBezTo>
                  <a:cubicBezTo>
                    <a:pt x="8" y="1"/>
                    <a:pt x="7" y="0"/>
                    <a:pt x="7" y="0"/>
                  </a:cubicBezTo>
                  <a:cubicBezTo>
                    <a:pt x="5" y="0"/>
                    <a:pt x="4" y="1"/>
                    <a:pt x="3" y="2"/>
                  </a:cubicBezTo>
                  <a:cubicBezTo>
                    <a:pt x="2" y="4"/>
                    <a:pt x="1" y="5"/>
                    <a:pt x="1" y="7"/>
                  </a:cubicBezTo>
                  <a:cubicBezTo>
                    <a:pt x="1" y="8"/>
                    <a:pt x="1" y="9"/>
                    <a:pt x="1" y="9"/>
                  </a:cubicBezTo>
                  <a:cubicBezTo>
                    <a:pt x="0" y="10"/>
                    <a:pt x="1" y="11"/>
                    <a:pt x="2" y="11"/>
                  </a:cubicBezTo>
                  <a:cubicBezTo>
                    <a:pt x="3" y="11"/>
                    <a:pt x="4" y="11"/>
                    <a:pt x="5"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5" name="Freeform 957">
              <a:extLst>
                <a:ext uri="{FF2B5EF4-FFF2-40B4-BE49-F238E27FC236}">
                  <a16:creationId xmlns:a16="http://schemas.microsoft.com/office/drawing/2014/main" id="{38ED2845-856D-4A22-81FB-01D1DD8CE53F}"/>
                </a:ext>
              </a:extLst>
            </p:cNvPr>
            <p:cNvSpPr>
              <a:spLocks/>
            </p:cNvSpPr>
            <p:nvPr/>
          </p:nvSpPr>
          <p:spPr bwMode="auto">
            <a:xfrm>
              <a:off x="7119939" y="3367088"/>
              <a:ext cx="20638" cy="15875"/>
            </a:xfrm>
            <a:custGeom>
              <a:avLst/>
              <a:gdLst>
                <a:gd name="T0" fmla="*/ 5 w 13"/>
                <a:gd name="T1" fmla="*/ 9 h 11"/>
                <a:gd name="T2" fmla="*/ 5 w 13"/>
                <a:gd name="T3" fmla="*/ 9 h 11"/>
                <a:gd name="T4" fmla="*/ 6 w 13"/>
                <a:gd name="T5" fmla="*/ 6 h 11"/>
                <a:gd name="T6" fmla="*/ 6 w 13"/>
                <a:gd name="T7" fmla="*/ 4 h 11"/>
                <a:gd name="T8" fmla="*/ 7 w 13"/>
                <a:gd name="T9" fmla="*/ 4 h 11"/>
                <a:gd name="T10" fmla="*/ 7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3 w 13"/>
                <a:gd name="T35" fmla="*/ 5 h 11"/>
                <a:gd name="T36" fmla="*/ 11 w 13"/>
                <a:gd name="T37" fmla="*/ 2 h 11"/>
                <a:gd name="T38" fmla="*/ 8 w 13"/>
                <a:gd name="T39" fmla="*/ 0 h 11"/>
                <a:gd name="T40" fmla="*/ 7 w 13"/>
                <a:gd name="T41" fmla="*/ 0 h 11"/>
                <a:gd name="T42" fmla="*/ 3 w 13"/>
                <a:gd name="T43" fmla="*/ 2 h 11"/>
                <a:gd name="T44" fmla="*/ 1 w 13"/>
                <a:gd name="T45" fmla="*/ 6 h 11"/>
                <a:gd name="T46" fmla="*/ 1 w 13"/>
                <a:gd name="T47" fmla="*/ 9 h 11"/>
                <a:gd name="T48" fmla="*/ 2 w 13"/>
                <a:gd name="T49" fmla="*/ 11 h 11"/>
                <a:gd name="T50" fmla="*/ 5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5" y="9"/>
                  </a:moveTo>
                  <a:cubicBezTo>
                    <a:pt x="5" y="9"/>
                    <a:pt x="5" y="9"/>
                    <a:pt x="5" y="9"/>
                  </a:cubicBezTo>
                  <a:cubicBezTo>
                    <a:pt x="5" y="8"/>
                    <a:pt x="5" y="7"/>
                    <a:pt x="6" y="6"/>
                  </a:cubicBezTo>
                  <a:cubicBezTo>
                    <a:pt x="6" y="5"/>
                    <a:pt x="6" y="5"/>
                    <a:pt x="6" y="4"/>
                  </a:cubicBezTo>
                  <a:cubicBezTo>
                    <a:pt x="7" y="4"/>
                    <a:pt x="7" y="4"/>
                    <a:pt x="7" y="4"/>
                  </a:cubicBezTo>
                  <a:cubicBezTo>
                    <a:pt x="7" y="4"/>
                    <a:pt x="7" y="4"/>
                    <a:pt x="7" y="4"/>
                  </a:cubicBezTo>
                  <a:cubicBezTo>
                    <a:pt x="7" y="4"/>
                    <a:pt x="8" y="5"/>
                    <a:pt x="8" y="5"/>
                  </a:cubicBezTo>
                  <a:cubicBezTo>
                    <a:pt x="9" y="6"/>
                    <a:pt x="9" y="6"/>
                    <a:pt x="9" y="7"/>
                  </a:cubicBezTo>
                  <a:cubicBezTo>
                    <a:pt x="9" y="8"/>
                    <a:pt x="9" y="9"/>
                    <a:pt x="9" y="9"/>
                  </a:cubicBezTo>
                  <a:cubicBezTo>
                    <a:pt x="9" y="9"/>
                    <a:pt x="9" y="9"/>
                    <a:pt x="9" y="9"/>
                  </a:cubicBezTo>
                  <a:cubicBezTo>
                    <a:pt x="9" y="10"/>
                    <a:pt x="10" y="11"/>
                    <a:pt x="11" y="11"/>
                  </a:cubicBezTo>
                  <a:cubicBezTo>
                    <a:pt x="13"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8"/>
                    <a:pt x="13" y="7"/>
                    <a:pt x="13" y="5"/>
                  </a:cubicBezTo>
                  <a:cubicBezTo>
                    <a:pt x="12" y="4"/>
                    <a:pt x="12" y="3"/>
                    <a:pt x="11" y="2"/>
                  </a:cubicBezTo>
                  <a:cubicBezTo>
                    <a:pt x="10" y="2"/>
                    <a:pt x="9" y="1"/>
                    <a:pt x="8" y="0"/>
                  </a:cubicBezTo>
                  <a:cubicBezTo>
                    <a:pt x="8" y="0"/>
                    <a:pt x="7" y="0"/>
                    <a:pt x="7" y="0"/>
                  </a:cubicBezTo>
                  <a:cubicBezTo>
                    <a:pt x="5" y="0"/>
                    <a:pt x="4" y="1"/>
                    <a:pt x="3" y="2"/>
                  </a:cubicBezTo>
                  <a:cubicBezTo>
                    <a:pt x="2" y="3"/>
                    <a:pt x="2" y="5"/>
                    <a:pt x="1" y="6"/>
                  </a:cubicBezTo>
                  <a:cubicBezTo>
                    <a:pt x="1" y="8"/>
                    <a:pt x="1" y="9"/>
                    <a:pt x="1" y="9"/>
                  </a:cubicBezTo>
                  <a:cubicBezTo>
                    <a:pt x="0" y="10"/>
                    <a:pt x="1" y="11"/>
                    <a:pt x="2" y="11"/>
                  </a:cubicBezTo>
                  <a:cubicBezTo>
                    <a:pt x="3" y="11"/>
                    <a:pt x="4" y="10"/>
                    <a:pt x="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6" name="Freeform 958">
              <a:extLst>
                <a:ext uri="{FF2B5EF4-FFF2-40B4-BE49-F238E27FC236}">
                  <a16:creationId xmlns:a16="http://schemas.microsoft.com/office/drawing/2014/main" id="{6CEB7B02-8D32-4790-B96A-73FB99256B25}"/>
                </a:ext>
              </a:extLst>
            </p:cNvPr>
            <p:cNvSpPr>
              <a:spLocks/>
            </p:cNvSpPr>
            <p:nvPr/>
          </p:nvSpPr>
          <p:spPr bwMode="auto">
            <a:xfrm>
              <a:off x="7145339" y="3365500"/>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8 h 11"/>
                <a:gd name="T20" fmla="*/ 11 w 13"/>
                <a:gd name="T21" fmla="*/ 10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2 h 11"/>
                <a:gd name="T44" fmla="*/ 1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5" y="6"/>
                    <a:pt x="5" y="5"/>
                  </a:cubicBezTo>
                  <a:cubicBezTo>
                    <a:pt x="5" y="5"/>
                    <a:pt x="6" y="4"/>
                    <a:pt x="6" y="4"/>
                  </a:cubicBezTo>
                  <a:cubicBezTo>
                    <a:pt x="6" y="4"/>
                    <a:pt x="6" y="4"/>
                    <a:pt x="6" y="4"/>
                  </a:cubicBezTo>
                  <a:cubicBezTo>
                    <a:pt x="6" y="4"/>
                    <a:pt x="6" y="4"/>
                    <a:pt x="6" y="4"/>
                  </a:cubicBezTo>
                  <a:cubicBezTo>
                    <a:pt x="7" y="4"/>
                    <a:pt x="7" y="4"/>
                    <a:pt x="8" y="5"/>
                  </a:cubicBezTo>
                  <a:cubicBezTo>
                    <a:pt x="8" y="5"/>
                    <a:pt x="8" y="6"/>
                    <a:pt x="9" y="7"/>
                  </a:cubicBezTo>
                  <a:cubicBezTo>
                    <a:pt x="9" y="8"/>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5"/>
                  </a:cubicBezTo>
                  <a:cubicBezTo>
                    <a:pt x="12" y="4"/>
                    <a:pt x="11" y="3"/>
                    <a:pt x="11" y="2"/>
                  </a:cubicBezTo>
                  <a:cubicBezTo>
                    <a:pt x="10" y="1"/>
                    <a:pt x="9" y="0"/>
                    <a:pt x="8" y="0"/>
                  </a:cubicBezTo>
                  <a:cubicBezTo>
                    <a:pt x="7" y="0"/>
                    <a:pt x="7" y="0"/>
                    <a:pt x="6" y="0"/>
                  </a:cubicBezTo>
                  <a:cubicBezTo>
                    <a:pt x="5" y="0"/>
                    <a:pt x="3" y="1"/>
                    <a:pt x="3" y="2"/>
                  </a:cubicBezTo>
                  <a:cubicBezTo>
                    <a:pt x="2" y="3"/>
                    <a:pt x="1" y="5"/>
                    <a:pt x="1" y="6"/>
                  </a:cubicBezTo>
                  <a:cubicBezTo>
                    <a:pt x="0" y="7"/>
                    <a:pt x="0" y="8"/>
                    <a:pt x="0" y="8"/>
                  </a:cubicBezTo>
                  <a:cubicBezTo>
                    <a:pt x="0" y="9"/>
                    <a:pt x="1"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7" name="Freeform 959">
              <a:extLst>
                <a:ext uri="{FF2B5EF4-FFF2-40B4-BE49-F238E27FC236}">
                  <a16:creationId xmlns:a16="http://schemas.microsoft.com/office/drawing/2014/main" id="{19B86279-2B95-423D-8E51-525B15BCAA1C}"/>
                </a:ext>
              </a:extLst>
            </p:cNvPr>
            <p:cNvSpPr>
              <a:spLocks/>
            </p:cNvSpPr>
            <p:nvPr/>
          </p:nvSpPr>
          <p:spPr bwMode="auto">
            <a:xfrm>
              <a:off x="6994526" y="3394075"/>
              <a:ext cx="19050" cy="17463"/>
            </a:xfrm>
            <a:custGeom>
              <a:avLst/>
              <a:gdLst>
                <a:gd name="T0" fmla="*/ 4 w 12"/>
                <a:gd name="T1" fmla="*/ 9 h 11"/>
                <a:gd name="T2" fmla="*/ 4 w 12"/>
                <a:gd name="T3" fmla="*/ 9 h 11"/>
                <a:gd name="T4" fmla="*/ 4 w 12"/>
                <a:gd name="T5" fmla="*/ 5 h 11"/>
                <a:gd name="T6" fmla="*/ 5 w 12"/>
                <a:gd name="T7" fmla="*/ 4 h 11"/>
                <a:gd name="T8" fmla="*/ 5 w 12"/>
                <a:gd name="T9" fmla="*/ 4 h 11"/>
                <a:gd name="T10" fmla="*/ 6 w 12"/>
                <a:gd name="T11" fmla="*/ 4 h 11"/>
                <a:gd name="T12" fmla="*/ 7 w 12"/>
                <a:gd name="T13" fmla="*/ 4 h 11"/>
                <a:gd name="T14" fmla="*/ 8 w 12"/>
                <a:gd name="T15" fmla="*/ 7 h 11"/>
                <a:gd name="T16" fmla="*/ 8 w 12"/>
                <a:gd name="T17" fmla="*/ 8 h 11"/>
                <a:gd name="T18" fmla="*/ 8 w 12"/>
                <a:gd name="T19" fmla="*/ 8 h 11"/>
                <a:gd name="T20" fmla="*/ 8 w 12"/>
                <a:gd name="T21" fmla="*/ 8 h 11"/>
                <a:gd name="T22" fmla="*/ 9 w 12"/>
                <a:gd name="T23" fmla="*/ 8 h 11"/>
                <a:gd name="T24" fmla="*/ 8 w 12"/>
                <a:gd name="T25" fmla="*/ 8 h 11"/>
                <a:gd name="T26" fmla="*/ 8 w 12"/>
                <a:gd name="T27" fmla="*/ 8 h 11"/>
                <a:gd name="T28" fmla="*/ 9 w 12"/>
                <a:gd name="T29" fmla="*/ 8 h 11"/>
                <a:gd name="T30" fmla="*/ 8 w 12"/>
                <a:gd name="T31" fmla="*/ 8 h 11"/>
                <a:gd name="T32" fmla="*/ 11 w 12"/>
                <a:gd name="T33" fmla="*/ 10 h 11"/>
                <a:gd name="T34" fmla="*/ 12 w 12"/>
                <a:gd name="T35" fmla="*/ 8 h 11"/>
                <a:gd name="T36" fmla="*/ 11 w 12"/>
                <a:gd name="T37" fmla="*/ 4 h 11"/>
                <a:gd name="T38" fmla="*/ 10 w 12"/>
                <a:gd name="T39" fmla="*/ 2 h 11"/>
                <a:gd name="T40" fmla="*/ 6 w 12"/>
                <a:gd name="T41" fmla="*/ 0 h 11"/>
                <a:gd name="T42" fmla="*/ 5 w 12"/>
                <a:gd name="T43" fmla="*/ 0 h 11"/>
                <a:gd name="T44" fmla="*/ 2 w 12"/>
                <a:gd name="T45" fmla="*/ 2 h 11"/>
                <a:gd name="T46" fmla="*/ 0 w 12"/>
                <a:gd name="T47" fmla="*/ 6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5"/>
                  </a:cubicBezTo>
                  <a:cubicBezTo>
                    <a:pt x="5" y="5"/>
                    <a:pt x="5" y="4"/>
                    <a:pt x="5" y="4"/>
                  </a:cubicBezTo>
                  <a:cubicBezTo>
                    <a:pt x="5" y="4"/>
                    <a:pt x="5" y="4"/>
                    <a:pt x="5" y="4"/>
                  </a:cubicBezTo>
                  <a:cubicBezTo>
                    <a:pt x="6" y="4"/>
                    <a:pt x="6" y="4"/>
                    <a:pt x="6" y="4"/>
                  </a:cubicBezTo>
                  <a:cubicBezTo>
                    <a:pt x="6" y="4"/>
                    <a:pt x="7" y="4"/>
                    <a:pt x="7" y="4"/>
                  </a:cubicBezTo>
                  <a:cubicBezTo>
                    <a:pt x="7" y="5"/>
                    <a:pt x="8" y="6"/>
                    <a:pt x="8" y="7"/>
                  </a:cubicBezTo>
                  <a:cubicBezTo>
                    <a:pt x="8" y="7"/>
                    <a:pt x="8" y="7"/>
                    <a:pt x="8" y="8"/>
                  </a:cubicBezTo>
                  <a:cubicBezTo>
                    <a:pt x="8" y="8"/>
                    <a:pt x="8" y="8"/>
                    <a:pt x="8" y="8"/>
                  </a:cubicBezTo>
                  <a:cubicBezTo>
                    <a:pt x="8" y="8"/>
                    <a:pt x="8" y="8"/>
                    <a:pt x="8" y="8"/>
                  </a:cubicBezTo>
                  <a:cubicBezTo>
                    <a:pt x="9" y="8"/>
                    <a:pt x="9" y="8"/>
                    <a:pt x="9" y="8"/>
                  </a:cubicBezTo>
                  <a:cubicBezTo>
                    <a:pt x="8" y="8"/>
                    <a:pt x="8" y="8"/>
                    <a:pt x="8" y="8"/>
                  </a:cubicBezTo>
                  <a:cubicBezTo>
                    <a:pt x="8" y="8"/>
                    <a:pt x="8" y="8"/>
                    <a:pt x="8" y="8"/>
                  </a:cubicBezTo>
                  <a:cubicBezTo>
                    <a:pt x="9" y="8"/>
                    <a:pt x="9" y="8"/>
                    <a:pt x="9" y="8"/>
                  </a:cubicBezTo>
                  <a:cubicBezTo>
                    <a:pt x="8" y="8"/>
                    <a:pt x="8" y="8"/>
                    <a:pt x="8" y="8"/>
                  </a:cubicBezTo>
                  <a:cubicBezTo>
                    <a:pt x="9" y="9"/>
                    <a:pt x="9" y="10"/>
                    <a:pt x="11" y="10"/>
                  </a:cubicBezTo>
                  <a:cubicBezTo>
                    <a:pt x="12" y="10"/>
                    <a:pt x="12" y="9"/>
                    <a:pt x="12" y="8"/>
                  </a:cubicBezTo>
                  <a:cubicBezTo>
                    <a:pt x="12" y="7"/>
                    <a:pt x="12" y="6"/>
                    <a:pt x="11" y="4"/>
                  </a:cubicBezTo>
                  <a:cubicBezTo>
                    <a:pt x="11" y="3"/>
                    <a:pt x="11" y="2"/>
                    <a:pt x="10" y="2"/>
                  </a:cubicBezTo>
                  <a:cubicBezTo>
                    <a:pt x="9" y="1"/>
                    <a:pt x="8" y="0"/>
                    <a:pt x="6" y="0"/>
                  </a:cubicBezTo>
                  <a:cubicBezTo>
                    <a:pt x="5" y="0"/>
                    <a:pt x="5" y="0"/>
                    <a:pt x="5" y="0"/>
                  </a:cubicBezTo>
                  <a:cubicBezTo>
                    <a:pt x="4" y="0"/>
                    <a:pt x="3" y="1"/>
                    <a:pt x="2" y="2"/>
                  </a:cubicBezTo>
                  <a:cubicBezTo>
                    <a:pt x="1" y="3"/>
                    <a:pt x="0" y="5"/>
                    <a:pt x="0"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8" name="Freeform 960">
              <a:extLst>
                <a:ext uri="{FF2B5EF4-FFF2-40B4-BE49-F238E27FC236}">
                  <a16:creationId xmlns:a16="http://schemas.microsoft.com/office/drawing/2014/main" id="{622B449C-3A43-45C1-B50F-8AD28779D11C}"/>
                </a:ext>
              </a:extLst>
            </p:cNvPr>
            <p:cNvSpPr>
              <a:spLocks/>
            </p:cNvSpPr>
            <p:nvPr/>
          </p:nvSpPr>
          <p:spPr bwMode="auto">
            <a:xfrm>
              <a:off x="7015164" y="3389313"/>
              <a:ext cx="17463" cy="17463"/>
            </a:xfrm>
            <a:custGeom>
              <a:avLst/>
              <a:gdLst>
                <a:gd name="T0" fmla="*/ 4 w 12"/>
                <a:gd name="T1" fmla="*/ 9 h 11"/>
                <a:gd name="T2" fmla="*/ 4 w 12"/>
                <a:gd name="T3" fmla="*/ 9 h 11"/>
                <a:gd name="T4" fmla="*/ 4 w 12"/>
                <a:gd name="T5" fmla="*/ 6 h 11"/>
                <a:gd name="T6" fmla="*/ 5 w 12"/>
                <a:gd name="T7" fmla="*/ 4 h 11"/>
                <a:gd name="T8" fmla="*/ 5 w 12"/>
                <a:gd name="T9" fmla="*/ 4 h 11"/>
                <a:gd name="T10" fmla="*/ 5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8 w 12"/>
                <a:gd name="T23" fmla="*/ 8 h 11"/>
                <a:gd name="T24" fmla="*/ 8 w 12"/>
                <a:gd name="T25" fmla="*/ 8 h 11"/>
                <a:gd name="T26" fmla="*/ 8 w 12"/>
                <a:gd name="T27" fmla="*/ 8 h 11"/>
                <a:gd name="T28" fmla="*/ 8 w 12"/>
                <a:gd name="T29" fmla="*/ 8 h 11"/>
                <a:gd name="T30" fmla="*/ 8 w 12"/>
                <a:gd name="T31" fmla="*/ 8 h 11"/>
                <a:gd name="T32" fmla="*/ 10 w 12"/>
                <a:gd name="T33" fmla="*/ 10 h 11"/>
                <a:gd name="T34" fmla="*/ 12 w 12"/>
                <a:gd name="T35" fmla="*/ 8 h 11"/>
                <a:gd name="T36" fmla="*/ 11 w 12"/>
                <a:gd name="T37" fmla="*/ 5 h 11"/>
                <a:gd name="T38" fmla="*/ 10 w 12"/>
                <a:gd name="T39" fmla="*/ 2 h 11"/>
                <a:gd name="T40" fmla="*/ 6 w 12"/>
                <a:gd name="T41" fmla="*/ 0 h 11"/>
                <a:gd name="T42" fmla="*/ 5 w 12"/>
                <a:gd name="T43" fmla="*/ 0 h 11"/>
                <a:gd name="T44" fmla="*/ 2 w 12"/>
                <a:gd name="T45" fmla="*/ 2 h 11"/>
                <a:gd name="T46" fmla="*/ 0 w 12"/>
                <a:gd name="T47" fmla="*/ 7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6"/>
                  </a:cubicBezTo>
                  <a:cubicBezTo>
                    <a:pt x="4" y="5"/>
                    <a:pt x="5" y="4"/>
                    <a:pt x="5" y="4"/>
                  </a:cubicBezTo>
                  <a:cubicBezTo>
                    <a:pt x="5" y="4"/>
                    <a:pt x="5" y="4"/>
                    <a:pt x="5" y="4"/>
                  </a:cubicBezTo>
                  <a:cubicBezTo>
                    <a:pt x="5" y="4"/>
                    <a:pt x="5" y="4"/>
                    <a:pt x="5" y="4"/>
                  </a:cubicBezTo>
                  <a:cubicBezTo>
                    <a:pt x="6" y="4"/>
                    <a:pt x="6" y="4"/>
                    <a:pt x="7" y="5"/>
                  </a:cubicBezTo>
                  <a:cubicBezTo>
                    <a:pt x="7" y="5"/>
                    <a:pt x="8" y="6"/>
                    <a:pt x="8" y="7"/>
                  </a:cubicBezTo>
                  <a:cubicBezTo>
                    <a:pt x="8" y="7"/>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9"/>
                    <a:pt x="9" y="10"/>
                    <a:pt x="10" y="10"/>
                  </a:cubicBezTo>
                  <a:cubicBezTo>
                    <a:pt x="11" y="10"/>
                    <a:pt x="12" y="9"/>
                    <a:pt x="12" y="8"/>
                  </a:cubicBezTo>
                  <a:cubicBezTo>
                    <a:pt x="12" y="8"/>
                    <a:pt x="12" y="6"/>
                    <a:pt x="11" y="5"/>
                  </a:cubicBezTo>
                  <a:cubicBezTo>
                    <a:pt x="11" y="4"/>
                    <a:pt x="10" y="3"/>
                    <a:pt x="10" y="2"/>
                  </a:cubicBezTo>
                  <a:cubicBezTo>
                    <a:pt x="9" y="1"/>
                    <a:pt x="8" y="0"/>
                    <a:pt x="6" y="0"/>
                  </a:cubicBezTo>
                  <a:cubicBezTo>
                    <a:pt x="5" y="0"/>
                    <a:pt x="5" y="0"/>
                    <a:pt x="5" y="0"/>
                  </a:cubicBezTo>
                  <a:cubicBezTo>
                    <a:pt x="4" y="0"/>
                    <a:pt x="2" y="1"/>
                    <a:pt x="2" y="2"/>
                  </a:cubicBezTo>
                  <a:cubicBezTo>
                    <a:pt x="1" y="3"/>
                    <a:pt x="0" y="5"/>
                    <a:pt x="0" y="7"/>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9" name="Freeform 961">
              <a:extLst>
                <a:ext uri="{FF2B5EF4-FFF2-40B4-BE49-F238E27FC236}">
                  <a16:creationId xmlns:a16="http://schemas.microsoft.com/office/drawing/2014/main" id="{C813D38F-873E-49BC-9FD4-6A6C64B02262}"/>
                </a:ext>
              </a:extLst>
            </p:cNvPr>
            <p:cNvSpPr>
              <a:spLocks/>
            </p:cNvSpPr>
            <p:nvPr/>
          </p:nvSpPr>
          <p:spPr bwMode="auto">
            <a:xfrm>
              <a:off x="7038976" y="3387725"/>
              <a:ext cx="20638" cy="15875"/>
            </a:xfrm>
            <a:custGeom>
              <a:avLst/>
              <a:gdLst>
                <a:gd name="T0" fmla="*/ 4 w 13"/>
                <a:gd name="T1" fmla="*/ 9 h 10"/>
                <a:gd name="T2" fmla="*/ 4 w 13"/>
                <a:gd name="T3" fmla="*/ 8 h 10"/>
                <a:gd name="T4" fmla="*/ 5 w 13"/>
                <a:gd name="T5" fmla="*/ 5 h 10"/>
                <a:gd name="T6" fmla="*/ 6 w 13"/>
                <a:gd name="T7" fmla="*/ 4 h 10"/>
                <a:gd name="T8" fmla="*/ 6 w 13"/>
                <a:gd name="T9" fmla="*/ 4 h 10"/>
                <a:gd name="T10" fmla="*/ 6 w 13"/>
                <a:gd name="T11" fmla="*/ 4 h 10"/>
                <a:gd name="T12" fmla="*/ 7 w 13"/>
                <a:gd name="T13" fmla="*/ 4 h 10"/>
                <a:gd name="T14" fmla="*/ 8 w 13"/>
                <a:gd name="T15" fmla="*/ 7 h 10"/>
                <a:gd name="T16" fmla="*/ 8 w 13"/>
                <a:gd name="T17" fmla="*/ 8 h 10"/>
                <a:gd name="T18" fmla="*/ 8 w 13"/>
                <a:gd name="T19" fmla="*/ 8 h 10"/>
                <a:gd name="T20" fmla="*/ 11 w 13"/>
                <a:gd name="T21" fmla="*/ 10 h 10"/>
                <a:gd name="T22" fmla="*/ 12 w 13"/>
                <a:gd name="T23" fmla="*/ 8 h 10"/>
                <a:gd name="T24" fmla="*/ 11 w 13"/>
                <a:gd name="T25" fmla="*/ 8 h 10"/>
                <a:gd name="T26" fmla="*/ 12 w 13"/>
                <a:gd name="T27" fmla="*/ 8 h 10"/>
                <a:gd name="T28" fmla="*/ 12 w 13"/>
                <a:gd name="T29" fmla="*/ 8 h 10"/>
                <a:gd name="T30" fmla="*/ 11 w 13"/>
                <a:gd name="T31" fmla="*/ 8 h 10"/>
                <a:gd name="T32" fmla="*/ 12 w 13"/>
                <a:gd name="T33" fmla="*/ 8 h 10"/>
                <a:gd name="T34" fmla="*/ 12 w 13"/>
                <a:gd name="T35" fmla="*/ 4 h 10"/>
                <a:gd name="T36" fmla="*/ 10 w 13"/>
                <a:gd name="T37" fmla="*/ 2 h 10"/>
                <a:gd name="T38" fmla="*/ 7 w 13"/>
                <a:gd name="T39" fmla="*/ 0 h 10"/>
                <a:gd name="T40" fmla="*/ 6 w 13"/>
                <a:gd name="T41" fmla="*/ 0 h 10"/>
                <a:gd name="T42" fmla="*/ 2 w 13"/>
                <a:gd name="T43" fmla="*/ 1 h 10"/>
                <a:gd name="T44" fmla="*/ 0 w 13"/>
                <a:gd name="T45" fmla="*/ 6 h 10"/>
                <a:gd name="T46" fmla="*/ 0 w 13"/>
                <a:gd name="T47" fmla="*/ 8 h 10"/>
                <a:gd name="T48" fmla="*/ 1 w 13"/>
                <a:gd name="T49" fmla="*/ 10 h 10"/>
                <a:gd name="T50" fmla="*/ 4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4" y="9"/>
                  </a:moveTo>
                  <a:cubicBezTo>
                    <a:pt x="4" y="8"/>
                    <a:pt x="4" y="8"/>
                    <a:pt x="4" y="8"/>
                  </a:cubicBezTo>
                  <a:cubicBezTo>
                    <a:pt x="4" y="8"/>
                    <a:pt x="4" y="6"/>
                    <a:pt x="5" y="5"/>
                  </a:cubicBezTo>
                  <a:cubicBezTo>
                    <a:pt x="5" y="4"/>
                    <a:pt x="5" y="4"/>
                    <a:pt x="6" y="4"/>
                  </a:cubicBezTo>
                  <a:cubicBezTo>
                    <a:pt x="6" y="4"/>
                    <a:pt x="6" y="4"/>
                    <a:pt x="6" y="4"/>
                  </a:cubicBezTo>
                  <a:cubicBezTo>
                    <a:pt x="6" y="4"/>
                    <a:pt x="6" y="4"/>
                    <a:pt x="6" y="4"/>
                  </a:cubicBezTo>
                  <a:cubicBezTo>
                    <a:pt x="7" y="4"/>
                    <a:pt x="7" y="4"/>
                    <a:pt x="7" y="4"/>
                  </a:cubicBezTo>
                  <a:cubicBezTo>
                    <a:pt x="8" y="5"/>
                    <a:pt x="8" y="6"/>
                    <a:pt x="8" y="7"/>
                  </a:cubicBezTo>
                  <a:cubicBezTo>
                    <a:pt x="8" y="7"/>
                    <a:pt x="8" y="8"/>
                    <a:pt x="8" y="8"/>
                  </a:cubicBezTo>
                  <a:cubicBezTo>
                    <a:pt x="8" y="8"/>
                    <a:pt x="8" y="8"/>
                    <a:pt x="8" y="8"/>
                  </a:cubicBezTo>
                  <a:cubicBezTo>
                    <a:pt x="9" y="9"/>
                    <a:pt x="10" y="10"/>
                    <a:pt x="11" y="10"/>
                  </a:cubicBezTo>
                  <a:cubicBezTo>
                    <a:pt x="12" y="10"/>
                    <a:pt x="13" y="9"/>
                    <a:pt x="12" y="8"/>
                  </a:cubicBezTo>
                  <a:cubicBezTo>
                    <a:pt x="11" y="8"/>
                    <a:pt x="11" y="8"/>
                    <a:pt x="11" y="8"/>
                  </a:cubicBezTo>
                  <a:cubicBezTo>
                    <a:pt x="12" y="8"/>
                    <a:pt x="12" y="8"/>
                    <a:pt x="12" y="8"/>
                  </a:cubicBezTo>
                  <a:cubicBezTo>
                    <a:pt x="12" y="8"/>
                    <a:pt x="12" y="8"/>
                    <a:pt x="12" y="8"/>
                  </a:cubicBezTo>
                  <a:cubicBezTo>
                    <a:pt x="11" y="8"/>
                    <a:pt x="11" y="8"/>
                    <a:pt x="11" y="8"/>
                  </a:cubicBezTo>
                  <a:cubicBezTo>
                    <a:pt x="12" y="8"/>
                    <a:pt x="12" y="8"/>
                    <a:pt x="12" y="8"/>
                  </a:cubicBezTo>
                  <a:cubicBezTo>
                    <a:pt x="12" y="8"/>
                    <a:pt x="12" y="6"/>
                    <a:pt x="12" y="4"/>
                  </a:cubicBezTo>
                  <a:cubicBezTo>
                    <a:pt x="12" y="4"/>
                    <a:pt x="11" y="3"/>
                    <a:pt x="10" y="2"/>
                  </a:cubicBezTo>
                  <a:cubicBezTo>
                    <a:pt x="10" y="1"/>
                    <a:pt x="9" y="0"/>
                    <a:pt x="7" y="0"/>
                  </a:cubicBezTo>
                  <a:cubicBezTo>
                    <a:pt x="7" y="0"/>
                    <a:pt x="6" y="0"/>
                    <a:pt x="6" y="0"/>
                  </a:cubicBezTo>
                  <a:cubicBezTo>
                    <a:pt x="4" y="0"/>
                    <a:pt x="3" y="0"/>
                    <a:pt x="2" y="1"/>
                  </a:cubicBezTo>
                  <a:cubicBezTo>
                    <a:pt x="1" y="3"/>
                    <a:pt x="1" y="4"/>
                    <a:pt x="0" y="6"/>
                  </a:cubicBezTo>
                  <a:cubicBezTo>
                    <a:pt x="0" y="7"/>
                    <a:pt x="0" y="8"/>
                    <a:pt x="0" y="8"/>
                  </a:cubicBezTo>
                  <a:cubicBezTo>
                    <a:pt x="0" y="9"/>
                    <a:pt x="0" y="10"/>
                    <a:pt x="1" y="10"/>
                  </a:cubicBezTo>
                  <a:cubicBezTo>
                    <a:pt x="3" y="10"/>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0" name="Freeform 962">
              <a:extLst>
                <a:ext uri="{FF2B5EF4-FFF2-40B4-BE49-F238E27FC236}">
                  <a16:creationId xmlns:a16="http://schemas.microsoft.com/office/drawing/2014/main" id="{40B8757D-D97A-4F8E-AFF3-A1B3EC5049A0}"/>
                </a:ext>
              </a:extLst>
            </p:cNvPr>
            <p:cNvSpPr>
              <a:spLocks/>
            </p:cNvSpPr>
            <p:nvPr/>
          </p:nvSpPr>
          <p:spPr bwMode="auto">
            <a:xfrm>
              <a:off x="7062789" y="3386138"/>
              <a:ext cx="19050" cy="15875"/>
            </a:xfrm>
            <a:custGeom>
              <a:avLst/>
              <a:gdLst>
                <a:gd name="T0" fmla="*/ 4 w 13"/>
                <a:gd name="T1" fmla="*/ 9 h 10"/>
                <a:gd name="T2" fmla="*/ 4 w 13"/>
                <a:gd name="T3" fmla="*/ 8 h 10"/>
                <a:gd name="T4" fmla="*/ 5 w 13"/>
                <a:gd name="T5" fmla="*/ 5 h 10"/>
                <a:gd name="T6" fmla="*/ 6 w 13"/>
                <a:gd name="T7" fmla="*/ 4 h 10"/>
                <a:gd name="T8" fmla="*/ 6 w 13"/>
                <a:gd name="T9" fmla="*/ 4 h 10"/>
                <a:gd name="T10" fmla="*/ 7 w 13"/>
                <a:gd name="T11" fmla="*/ 4 h 10"/>
                <a:gd name="T12" fmla="*/ 8 w 13"/>
                <a:gd name="T13" fmla="*/ 4 h 10"/>
                <a:gd name="T14" fmla="*/ 9 w 13"/>
                <a:gd name="T15" fmla="*/ 7 h 10"/>
                <a:gd name="T16" fmla="*/ 9 w 13"/>
                <a:gd name="T17" fmla="*/ 8 h 10"/>
                <a:gd name="T18" fmla="*/ 9 w 13"/>
                <a:gd name="T19" fmla="*/ 8 h 10"/>
                <a:gd name="T20" fmla="*/ 11 w 13"/>
                <a:gd name="T21" fmla="*/ 10 h 10"/>
                <a:gd name="T22" fmla="*/ 13 w 13"/>
                <a:gd name="T23" fmla="*/ 8 h 10"/>
                <a:gd name="T24" fmla="*/ 11 w 13"/>
                <a:gd name="T25" fmla="*/ 8 h 10"/>
                <a:gd name="T26" fmla="*/ 13 w 13"/>
                <a:gd name="T27" fmla="*/ 8 h 10"/>
                <a:gd name="T28" fmla="*/ 13 w 13"/>
                <a:gd name="T29" fmla="*/ 8 h 10"/>
                <a:gd name="T30" fmla="*/ 11 w 13"/>
                <a:gd name="T31" fmla="*/ 8 h 10"/>
                <a:gd name="T32" fmla="*/ 13 w 13"/>
                <a:gd name="T33" fmla="*/ 8 h 10"/>
                <a:gd name="T34" fmla="*/ 12 w 13"/>
                <a:gd name="T35" fmla="*/ 4 h 10"/>
                <a:gd name="T36" fmla="*/ 11 w 13"/>
                <a:gd name="T37" fmla="*/ 2 h 10"/>
                <a:gd name="T38" fmla="*/ 8 w 13"/>
                <a:gd name="T39" fmla="*/ 0 h 10"/>
                <a:gd name="T40" fmla="*/ 6 w 13"/>
                <a:gd name="T41" fmla="*/ 0 h 10"/>
                <a:gd name="T42" fmla="*/ 3 w 13"/>
                <a:gd name="T43" fmla="*/ 1 h 10"/>
                <a:gd name="T44" fmla="*/ 1 w 13"/>
                <a:gd name="T45" fmla="*/ 6 h 10"/>
                <a:gd name="T46" fmla="*/ 0 w 13"/>
                <a:gd name="T47" fmla="*/ 8 h 10"/>
                <a:gd name="T48" fmla="*/ 2 w 13"/>
                <a:gd name="T49" fmla="*/ 10 h 10"/>
                <a:gd name="T50" fmla="*/ 4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4" y="9"/>
                  </a:moveTo>
                  <a:cubicBezTo>
                    <a:pt x="4" y="8"/>
                    <a:pt x="4" y="8"/>
                    <a:pt x="4" y="8"/>
                  </a:cubicBezTo>
                  <a:cubicBezTo>
                    <a:pt x="4" y="8"/>
                    <a:pt x="5" y="6"/>
                    <a:pt x="5" y="5"/>
                  </a:cubicBezTo>
                  <a:cubicBezTo>
                    <a:pt x="5" y="5"/>
                    <a:pt x="6" y="4"/>
                    <a:pt x="6" y="4"/>
                  </a:cubicBezTo>
                  <a:cubicBezTo>
                    <a:pt x="6" y="4"/>
                    <a:pt x="6" y="4"/>
                    <a:pt x="6" y="4"/>
                  </a:cubicBezTo>
                  <a:cubicBezTo>
                    <a:pt x="7" y="4"/>
                    <a:pt x="7" y="4"/>
                    <a:pt x="7" y="4"/>
                  </a:cubicBezTo>
                  <a:cubicBezTo>
                    <a:pt x="7" y="4"/>
                    <a:pt x="7" y="4"/>
                    <a:pt x="8" y="4"/>
                  </a:cubicBezTo>
                  <a:cubicBezTo>
                    <a:pt x="8" y="5"/>
                    <a:pt x="9" y="6"/>
                    <a:pt x="9" y="7"/>
                  </a:cubicBezTo>
                  <a:cubicBezTo>
                    <a:pt x="9" y="7"/>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4"/>
                  </a:cubicBezTo>
                  <a:cubicBezTo>
                    <a:pt x="12" y="4"/>
                    <a:pt x="12" y="3"/>
                    <a:pt x="11" y="2"/>
                  </a:cubicBezTo>
                  <a:cubicBezTo>
                    <a:pt x="10" y="1"/>
                    <a:pt x="9" y="0"/>
                    <a:pt x="8" y="0"/>
                  </a:cubicBezTo>
                  <a:cubicBezTo>
                    <a:pt x="7" y="0"/>
                    <a:pt x="7" y="0"/>
                    <a:pt x="6" y="0"/>
                  </a:cubicBezTo>
                  <a:cubicBezTo>
                    <a:pt x="5" y="0"/>
                    <a:pt x="4" y="0"/>
                    <a:pt x="3" y="1"/>
                  </a:cubicBezTo>
                  <a:cubicBezTo>
                    <a:pt x="2" y="3"/>
                    <a:pt x="1" y="4"/>
                    <a:pt x="1" y="6"/>
                  </a:cubicBezTo>
                  <a:cubicBezTo>
                    <a:pt x="0" y="7"/>
                    <a:pt x="0" y="8"/>
                    <a:pt x="0" y="8"/>
                  </a:cubicBezTo>
                  <a:cubicBezTo>
                    <a:pt x="0" y="9"/>
                    <a:pt x="1" y="10"/>
                    <a:pt x="2" y="10"/>
                  </a:cubicBezTo>
                  <a:cubicBezTo>
                    <a:pt x="3" y="10"/>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1" name="Freeform 963">
              <a:extLst>
                <a:ext uri="{FF2B5EF4-FFF2-40B4-BE49-F238E27FC236}">
                  <a16:creationId xmlns:a16="http://schemas.microsoft.com/office/drawing/2014/main" id="{8E57810B-09AB-4BAA-98CA-D22984293134}"/>
                </a:ext>
              </a:extLst>
            </p:cNvPr>
            <p:cNvSpPr>
              <a:spLocks/>
            </p:cNvSpPr>
            <p:nvPr/>
          </p:nvSpPr>
          <p:spPr bwMode="auto">
            <a:xfrm>
              <a:off x="7088189" y="3384550"/>
              <a:ext cx="20638" cy="17463"/>
            </a:xfrm>
            <a:custGeom>
              <a:avLst/>
              <a:gdLst>
                <a:gd name="T0" fmla="*/ 4 w 13"/>
                <a:gd name="T1" fmla="*/ 9 h 11"/>
                <a:gd name="T2" fmla="*/ 4 w 13"/>
                <a:gd name="T3" fmla="*/ 9 h 11"/>
                <a:gd name="T4" fmla="*/ 5 w 13"/>
                <a:gd name="T5" fmla="*/ 6 h 11"/>
                <a:gd name="T6" fmla="*/ 6 w 13"/>
                <a:gd name="T7" fmla="*/ 5 h 11"/>
                <a:gd name="T8" fmla="*/ 6 w 13"/>
                <a:gd name="T9" fmla="*/ 4 h 11"/>
                <a:gd name="T10" fmla="*/ 6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2 w 13"/>
                <a:gd name="T35" fmla="*/ 5 h 11"/>
                <a:gd name="T36" fmla="*/ 11 w 13"/>
                <a:gd name="T37" fmla="*/ 3 h 11"/>
                <a:gd name="T38" fmla="*/ 8 w 13"/>
                <a:gd name="T39" fmla="*/ 0 h 11"/>
                <a:gd name="T40" fmla="*/ 6 w 13"/>
                <a:gd name="T41" fmla="*/ 0 h 11"/>
                <a:gd name="T42" fmla="*/ 3 w 13"/>
                <a:gd name="T43" fmla="*/ 2 h 11"/>
                <a:gd name="T44" fmla="*/ 1 w 13"/>
                <a:gd name="T45" fmla="*/ 6 h 11"/>
                <a:gd name="T46" fmla="*/ 0 w 13"/>
                <a:gd name="T47" fmla="*/ 9 h 11"/>
                <a:gd name="T48" fmla="*/ 2 w 13"/>
                <a:gd name="T49" fmla="*/ 11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9"/>
                    <a:pt x="4" y="7"/>
                    <a:pt x="5" y="6"/>
                  </a:cubicBezTo>
                  <a:cubicBezTo>
                    <a:pt x="5" y="5"/>
                    <a:pt x="6" y="5"/>
                    <a:pt x="6" y="5"/>
                  </a:cubicBezTo>
                  <a:cubicBezTo>
                    <a:pt x="6" y="4"/>
                    <a:pt x="6" y="4"/>
                    <a:pt x="6" y="4"/>
                  </a:cubicBezTo>
                  <a:cubicBezTo>
                    <a:pt x="6" y="4"/>
                    <a:pt x="6" y="4"/>
                    <a:pt x="6" y="4"/>
                  </a:cubicBezTo>
                  <a:cubicBezTo>
                    <a:pt x="7" y="4"/>
                    <a:pt x="7" y="5"/>
                    <a:pt x="8" y="5"/>
                  </a:cubicBezTo>
                  <a:cubicBezTo>
                    <a:pt x="8" y="6"/>
                    <a:pt x="8" y="7"/>
                    <a:pt x="9" y="7"/>
                  </a:cubicBezTo>
                  <a:cubicBezTo>
                    <a:pt x="9" y="8"/>
                    <a:pt x="9" y="9"/>
                    <a:pt x="9" y="9"/>
                  </a:cubicBezTo>
                  <a:cubicBezTo>
                    <a:pt x="9" y="9"/>
                    <a:pt x="9" y="9"/>
                    <a:pt x="9" y="9"/>
                  </a:cubicBezTo>
                  <a:cubicBezTo>
                    <a:pt x="9" y="10"/>
                    <a:pt x="10" y="11"/>
                    <a:pt x="11" y="11"/>
                  </a:cubicBezTo>
                  <a:cubicBezTo>
                    <a:pt x="12"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8"/>
                    <a:pt x="13" y="7"/>
                    <a:pt x="12" y="5"/>
                  </a:cubicBezTo>
                  <a:cubicBezTo>
                    <a:pt x="12" y="4"/>
                    <a:pt x="11" y="3"/>
                    <a:pt x="11" y="3"/>
                  </a:cubicBezTo>
                  <a:cubicBezTo>
                    <a:pt x="10" y="2"/>
                    <a:pt x="9" y="1"/>
                    <a:pt x="8" y="0"/>
                  </a:cubicBezTo>
                  <a:cubicBezTo>
                    <a:pt x="7" y="0"/>
                    <a:pt x="7" y="0"/>
                    <a:pt x="6" y="0"/>
                  </a:cubicBezTo>
                  <a:cubicBezTo>
                    <a:pt x="5" y="0"/>
                    <a:pt x="3" y="1"/>
                    <a:pt x="3" y="2"/>
                  </a:cubicBezTo>
                  <a:cubicBezTo>
                    <a:pt x="1" y="3"/>
                    <a:pt x="1" y="5"/>
                    <a:pt x="1"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2" name="Freeform 964">
              <a:extLst>
                <a:ext uri="{FF2B5EF4-FFF2-40B4-BE49-F238E27FC236}">
                  <a16:creationId xmlns:a16="http://schemas.microsoft.com/office/drawing/2014/main" id="{6C99A302-5A86-4B18-A363-DA07E5A81ACA}"/>
                </a:ext>
              </a:extLst>
            </p:cNvPr>
            <p:cNvSpPr>
              <a:spLocks/>
            </p:cNvSpPr>
            <p:nvPr/>
          </p:nvSpPr>
          <p:spPr bwMode="auto">
            <a:xfrm>
              <a:off x="7110414" y="3384550"/>
              <a:ext cx="20638"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9 h 11"/>
                <a:gd name="T20" fmla="*/ 11 w 13"/>
                <a:gd name="T21" fmla="*/ 11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2 h 11"/>
                <a:gd name="T44" fmla="*/ 1 w 13"/>
                <a:gd name="T45" fmla="*/ 6 h 11"/>
                <a:gd name="T46" fmla="*/ 0 w 13"/>
                <a:gd name="T47" fmla="*/ 9 h 11"/>
                <a:gd name="T48" fmla="*/ 2 w 13"/>
                <a:gd name="T49" fmla="*/ 11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4" y="7"/>
                    <a:pt x="5" y="6"/>
                  </a:cubicBezTo>
                  <a:cubicBezTo>
                    <a:pt x="5" y="5"/>
                    <a:pt x="6" y="5"/>
                    <a:pt x="6" y="4"/>
                  </a:cubicBezTo>
                  <a:cubicBezTo>
                    <a:pt x="6" y="4"/>
                    <a:pt x="6" y="4"/>
                    <a:pt x="6" y="4"/>
                  </a:cubicBezTo>
                  <a:cubicBezTo>
                    <a:pt x="6" y="4"/>
                    <a:pt x="6" y="4"/>
                    <a:pt x="6" y="4"/>
                  </a:cubicBezTo>
                  <a:cubicBezTo>
                    <a:pt x="7" y="4"/>
                    <a:pt x="7" y="4"/>
                    <a:pt x="8" y="5"/>
                  </a:cubicBezTo>
                  <a:cubicBezTo>
                    <a:pt x="8" y="5"/>
                    <a:pt x="8" y="6"/>
                    <a:pt x="9" y="7"/>
                  </a:cubicBezTo>
                  <a:cubicBezTo>
                    <a:pt x="9" y="8"/>
                    <a:pt x="9" y="8"/>
                    <a:pt x="9" y="8"/>
                  </a:cubicBezTo>
                  <a:cubicBezTo>
                    <a:pt x="9" y="9"/>
                    <a:pt x="9" y="9"/>
                    <a:pt x="9" y="9"/>
                  </a:cubicBezTo>
                  <a:cubicBezTo>
                    <a:pt x="9" y="10"/>
                    <a:pt x="10" y="11"/>
                    <a:pt x="11" y="11"/>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7"/>
                    <a:pt x="12" y="5"/>
                  </a:cubicBezTo>
                  <a:cubicBezTo>
                    <a:pt x="12" y="4"/>
                    <a:pt x="11" y="3"/>
                    <a:pt x="11" y="2"/>
                  </a:cubicBezTo>
                  <a:cubicBezTo>
                    <a:pt x="10" y="1"/>
                    <a:pt x="9" y="1"/>
                    <a:pt x="8" y="0"/>
                  </a:cubicBezTo>
                  <a:cubicBezTo>
                    <a:pt x="7" y="0"/>
                    <a:pt x="7" y="0"/>
                    <a:pt x="6" y="0"/>
                  </a:cubicBezTo>
                  <a:cubicBezTo>
                    <a:pt x="5" y="0"/>
                    <a:pt x="3" y="1"/>
                    <a:pt x="3" y="2"/>
                  </a:cubicBezTo>
                  <a:cubicBezTo>
                    <a:pt x="2" y="3"/>
                    <a:pt x="1" y="5"/>
                    <a:pt x="1" y="6"/>
                  </a:cubicBezTo>
                  <a:cubicBezTo>
                    <a:pt x="0" y="7"/>
                    <a:pt x="0" y="8"/>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3" name="Freeform 965">
              <a:extLst>
                <a:ext uri="{FF2B5EF4-FFF2-40B4-BE49-F238E27FC236}">
                  <a16:creationId xmlns:a16="http://schemas.microsoft.com/office/drawing/2014/main" id="{F563D51D-4034-4FDB-89D7-79D6F0026FF6}"/>
                </a:ext>
              </a:extLst>
            </p:cNvPr>
            <p:cNvSpPr>
              <a:spLocks/>
            </p:cNvSpPr>
            <p:nvPr/>
          </p:nvSpPr>
          <p:spPr bwMode="auto">
            <a:xfrm>
              <a:off x="7134226" y="3382963"/>
              <a:ext cx="19050" cy="15875"/>
            </a:xfrm>
            <a:custGeom>
              <a:avLst/>
              <a:gdLst>
                <a:gd name="T0" fmla="*/ 5 w 13"/>
                <a:gd name="T1" fmla="*/ 9 h 10"/>
                <a:gd name="T2" fmla="*/ 5 w 13"/>
                <a:gd name="T3" fmla="*/ 8 h 10"/>
                <a:gd name="T4" fmla="*/ 6 w 13"/>
                <a:gd name="T5" fmla="*/ 5 h 10"/>
                <a:gd name="T6" fmla="*/ 6 w 13"/>
                <a:gd name="T7" fmla="*/ 4 h 10"/>
                <a:gd name="T8" fmla="*/ 7 w 13"/>
                <a:gd name="T9" fmla="*/ 4 h 10"/>
                <a:gd name="T10" fmla="*/ 7 w 13"/>
                <a:gd name="T11" fmla="*/ 4 h 10"/>
                <a:gd name="T12" fmla="*/ 8 w 13"/>
                <a:gd name="T13" fmla="*/ 4 h 10"/>
                <a:gd name="T14" fmla="*/ 9 w 13"/>
                <a:gd name="T15" fmla="*/ 7 h 10"/>
                <a:gd name="T16" fmla="*/ 9 w 13"/>
                <a:gd name="T17" fmla="*/ 8 h 10"/>
                <a:gd name="T18" fmla="*/ 9 w 13"/>
                <a:gd name="T19" fmla="*/ 8 h 10"/>
                <a:gd name="T20" fmla="*/ 11 w 13"/>
                <a:gd name="T21" fmla="*/ 10 h 10"/>
                <a:gd name="T22" fmla="*/ 13 w 13"/>
                <a:gd name="T23" fmla="*/ 8 h 10"/>
                <a:gd name="T24" fmla="*/ 11 w 13"/>
                <a:gd name="T25" fmla="*/ 8 h 10"/>
                <a:gd name="T26" fmla="*/ 13 w 13"/>
                <a:gd name="T27" fmla="*/ 8 h 10"/>
                <a:gd name="T28" fmla="*/ 13 w 13"/>
                <a:gd name="T29" fmla="*/ 8 h 10"/>
                <a:gd name="T30" fmla="*/ 11 w 13"/>
                <a:gd name="T31" fmla="*/ 8 h 10"/>
                <a:gd name="T32" fmla="*/ 13 w 13"/>
                <a:gd name="T33" fmla="*/ 8 h 10"/>
                <a:gd name="T34" fmla="*/ 13 w 13"/>
                <a:gd name="T35" fmla="*/ 5 h 10"/>
                <a:gd name="T36" fmla="*/ 11 w 13"/>
                <a:gd name="T37" fmla="*/ 2 h 10"/>
                <a:gd name="T38" fmla="*/ 8 w 13"/>
                <a:gd name="T39" fmla="*/ 0 h 10"/>
                <a:gd name="T40" fmla="*/ 7 w 13"/>
                <a:gd name="T41" fmla="*/ 0 h 10"/>
                <a:gd name="T42" fmla="*/ 3 w 13"/>
                <a:gd name="T43" fmla="*/ 1 h 10"/>
                <a:gd name="T44" fmla="*/ 1 w 13"/>
                <a:gd name="T45" fmla="*/ 6 h 10"/>
                <a:gd name="T46" fmla="*/ 1 w 13"/>
                <a:gd name="T47" fmla="*/ 8 h 10"/>
                <a:gd name="T48" fmla="*/ 2 w 13"/>
                <a:gd name="T49" fmla="*/ 10 h 10"/>
                <a:gd name="T50" fmla="*/ 5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5" y="9"/>
                  </a:moveTo>
                  <a:cubicBezTo>
                    <a:pt x="5" y="8"/>
                    <a:pt x="5" y="8"/>
                    <a:pt x="5" y="8"/>
                  </a:cubicBezTo>
                  <a:cubicBezTo>
                    <a:pt x="5" y="8"/>
                    <a:pt x="5" y="6"/>
                    <a:pt x="6" y="5"/>
                  </a:cubicBezTo>
                  <a:cubicBezTo>
                    <a:pt x="6" y="5"/>
                    <a:pt x="6" y="4"/>
                    <a:pt x="6" y="4"/>
                  </a:cubicBezTo>
                  <a:cubicBezTo>
                    <a:pt x="7" y="4"/>
                    <a:pt x="7" y="4"/>
                    <a:pt x="7" y="4"/>
                  </a:cubicBezTo>
                  <a:cubicBezTo>
                    <a:pt x="7" y="4"/>
                    <a:pt x="7" y="4"/>
                    <a:pt x="7" y="4"/>
                  </a:cubicBezTo>
                  <a:cubicBezTo>
                    <a:pt x="7" y="4"/>
                    <a:pt x="8" y="4"/>
                    <a:pt x="8" y="4"/>
                  </a:cubicBezTo>
                  <a:cubicBezTo>
                    <a:pt x="9" y="5"/>
                    <a:pt x="9" y="6"/>
                    <a:pt x="9" y="7"/>
                  </a:cubicBezTo>
                  <a:cubicBezTo>
                    <a:pt x="9" y="7"/>
                    <a:pt x="9" y="8"/>
                    <a:pt x="9" y="8"/>
                  </a:cubicBezTo>
                  <a:cubicBezTo>
                    <a:pt x="9" y="8"/>
                    <a:pt x="9" y="8"/>
                    <a:pt x="9" y="8"/>
                  </a:cubicBezTo>
                  <a:cubicBezTo>
                    <a:pt x="9" y="9"/>
                    <a:pt x="10" y="10"/>
                    <a:pt x="11" y="10"/>
                  </a:cubicBezTo>
                  <a:cubicBezTo>
                    <a:pt x="13"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3" y="5"/>
                  </a:cubicBezTo>
                  <a:cubicBezTo>
                    <a:pt x="12" y="4"/>
                    <a:pt x="12" y="3"/>
                    <a:pt x="11" y="2"/>
                  </a:cubicBezTo>
                  <a:cubicBezTo>
                    <a:pt x="10" y="1"/>
                    <a:pt x="9" y="0"/>
                    <a:pt x="8" y="0"/>
                  </a:cubicBezTo>
                  <a:cubicBezTo>
                    <a:pt x="8" y="0"/>
                    <a:pt x="7" y="0"/>
                    <a:pt x="7" y="0"/>
                  </a:cubicBezTo>
                  <a:cubicBezTo>
                    <a:pt x="5" y="0"/>
                    <a:pt x="4" y="0"/>
                    <a:pt x="3" y="1"/>
                  </a:cubicBezTo>
                  <a:cubicBezTo>
                    <a:pt x="2" y="3"/>
                    <a:pt x="1" y="4"/>
                    <a:pt x="1" y="6"/>
                  </a:cubicBezTo>
                  <a:cubicBezTo>
                    <a:pt x="1" y="7"/>
                    <a:pt x="1" y="8"/>
                    <a:pt x="1" y="8"/>
                  </a:cubicBezTo>
                  <a:cubicBezTo>
                    <a:pt x="0" y="9"/>
                    <a:pt x="1" y="10"/>
                    <a:pt x="2" y="10"/>
                  </a:cubicBezTo>
                  <a:cubicBezTo>
                    <a:pt x="3" y="10"/>
                    <a:pt x="4" y="10"/>
                    <a:pt x="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4" name="Freeform 966">
              <a:extLst>
                <a:ext uri="{FF2B5EF4-FFF2-40B4-BE49-F238E27FC236}">
                  <a16:creationId xmlns:a16="http://schemas.microsoft.com/office/drawing/2014/main" id="{94FA756C-5B3F-49EA-9D10-B7D9F36DFFC1}"/>
                </a:ext>
              </a:extLst>
            </p:cNvPr>
            <p:cNvSpPr>
              <a:spLocks/>
            </p:cNvSpPr>
            <p:nvPr/>
          </p:nvSpPr>
          <p:spPr bwMode="auto">
            <a:xfrm>
              <a:off x="7156451" y="3381375"/>
              <a:ext cx="20638" cy="19050"/>
            </a:xfrm>
            <a:custGeom>
              <a:avLst/>
              <a:gdLst>
                <a:gd name="T0" fmla="*/ 4 w 13"/>
                <a:gd name="T1" fmla="*/ 10 h 12"/>
                <a:gd name="T2" fmla="*/ 4 w 13"/>
                <a:gd name="T3" fmla="*/ 9 h 12"/>
                <a:gd name="T4" fmla="*/ 5 w 13"/>
                <a:gd name="T5" fmla="*/ 6 h 12"/>
                <a:gd name="T6" fmla="*/ 6 w 13"/>
                <a:gd name="T7" fmla="*/ 5 h 12"/>
                <a:gd name="T8" fmla="*/ 6 w 13"/>
                <a:gd name="T9" fmla="*/ 4 h 12"/>
                <a:gd name="T10" fmla="*/ 6 w 13"/>
                <a:gd name="T11" fmla="*/ 4 h 12"/>
                <a:gd name="T12" fmla="*/ 7 w 13"/>
                <a:gd name="T13" fmla="*/ 5 h 12"/>
                <a:gd name="T14" fmla="*/ 9 w 13"/>
                <a:gd name="T15" fmla="*/ 7 h 12"/>
                <a:gd name="T16" fmla="*/ 9 w 13"/>
                <a:gd name="T17" fmla="*/ 8 h 12"/>
                <a:gd name="T18" fmla="*/ 9 w 13"/>
                <a:gd name="T19" fmla="*/ 8 h 12"/>
                <a:gd name="T20" fmla="*/ 9 w 13"/>
                <a:gd name="T21" fmla="*/ 9 h 12"/>
                <a:gd name="T22" fmla="*/ 9 w 13"/>
                <a:gd name="T23" fmla="*/ 9 h 12"/>
                <a:gd name="T24" fmla="*/ 9 w 13"/>
                <a:gd name="T25" fmla="*/ 9 h 12"/>
                <a:gd name="T26" fmla="*/ 9 w 13"/>
                <a:gd name="T27" fmla="*/ 9 h 12"/>
                <a:gd name="T28" fmla="*/ 9 w 13"/>
                <a:gd name="T29" fmla="*/ 9 h 12"/>
                <a:gd name="T30" fmla="*/ 9 w 13"/>
                <a:gd name="T31" fmla="*/ 9 h 12"/>
                <a:gd name="T32" fmla="*/ 11 w 13"/>
                <a:gd name="T33" fmla="*/ 10 h 12"/>
                <a:gd name="T34" fmla="*/ 13 w 13"/>
                <a:gd name="T35" fmla="*/ 8 h 12"/>
                <a:gd name="T36" fmla="*/ 12 w 13"/>
                <a:gd name="T37" fmla="*/ 5 h 12"/>
                <a:gd name="T38" fmla="*/ 10 w 13"/>
                <a:gd name="T39" fmla="*/ 2 h 12"/>
                <a:gd name="T40" fmla="*/ 7 w 13"/>
                <a:gd name="T41" fmla="*/ 0 h 12"/>
                <a:gd name="T42" fmla="*/ 6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5" y="6"/>
                  </a:cubicBezTo>
                  <a:cubicBezTo>
                    <a:pt x="5" y="5"/>
                    <a:pt x="5" y="5"/>
                    <a:pt x="6" y="5"/>
                  </a:cubicBezTo>
                  <a:cubicBezTo>
                    <a:pt x="6" y="4"/>
                    <a:pt x="6" y="4"/>
                    <a:pt x="6" y="4"/>
                  </a:cubicBezTo>
                  <a:cubicBezTo>
                    <a:pt x="6" y="4"/>
                    <a:pt x="6" y="4"/>
                    <a:pt x="6" y="4"/>
                  </a:cubicBezTo>
                  <a:cubicBezTo>
                    <a:pt x="7" y="5"/>
                    <a:pt x="7" y="5"/>
                    <a:pt x="7" y="5"/>
                  </a:cubicBezTo>
                  <a:cubicBezTo>
                    <a:pt x="8" y="6"/>
                    <a:pt x="8" y="6"/>
                    <a:pt x="9" y="7"/>
                  </a:cubicBezTo>
                  <a:cubicBezTo>
                    <a:pt x="9" y="8"/>
                    <a:pt x="9" y="8"/>
                    <a:pt x="9" y="8"/>
                  </a:cubicBezTo>
                  <a:cubicBezTo>
                    <a:pt x="9" y="8"/>
                    <a:pt x="9" y="8"/>
                    <a:pt x="9" y="8"/>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10"/>
                    <a:pt x="10" y="10"/>
                    <a:pt x="11" y="10"/>
                  </a:cubicBezTo>
                  <a:cubicBezTo>
                    <a:pt x="12" y="10"/>
                    <a:pt x="13" y="9"/>
                    <a:pt x="13" y="8"/>
                  </a:cubicBezTo>
                  <a:cubicBezTo>
                    <a:pt x="13" y="8"/>
                    <a:pt x="13" y="7"/>
                    <a:pt x="12" y="5"/>
                  </a:cubicBezTo>
                  <a:cubicBezTo>
                    <a:pt x="12" y="4"/>
                    <a:pt x="11" y="3"/>
                    <a:pt x="10" y="2"/>
                  </a:cubicBezTo>
                  <a:cubicBezTo>
                    <a:pt x="9" y="1"/>
                    <a:pt x="8" y="1"/>
                    <a:pt x="7" y="0"/>
                  </a:cubicBezTo>
                  <a:cubicBezTo>
                    <a:pt x="6" y="0"/>
                    <a:pt x="6" y="0"/>
                    <a:pt x="6" y="0"/>
                  </a:cubicBezTo>
                  <a:cubicBezTo>
                    <a:pt x="4" y="0"/>
                    <a:pt x="3" y="1"/>
                    <a:pt x="2" y="2"/>
                  </a:cubicBezTo>
                  <a:cubicBezTo>
                    <a:pt x="1" y="4"/>
                    <a:pt x="1" y="6"/>
                    <a:pt x="0" y="7"/>
                  </a:cubicBezTo>
                  <a:cubicBezTo>
                    <a:pt x="0" y="8"/>
                    <a:pt x="0" y="9"/>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5" name="Freeform 967">
              <a:extLst>
                <a:ext uri="{FF2B5EF4-FFF2-40B4-BE49-F238E27FC236}">
                  <a16:creationId xmlns:a16="http://schemas.microsoft.com/office/drawing/2014/main" id="{272B0808-0C55-4235-9D2A-35CF3A04F3D3}"/>
                </a:ext>
              </a:extLst>
            </p:cNvPr>
            <p:cNvSpPr>
              <a:spLocks/>
            </p:cNvSpPr>
            <p:nvPr/>
          </p:nvSpPr>
          <p:spPr bwMode="auto">
            <a:xfrm>
              <a:off x="6999289" y="3409950"/>
              <a:ext cx="20638" cy="17463"/>
            </a:xfrm>
            <a:custGeom>
              <a:avLst/>
              <a:gdLst>
                <a:gd name="T0" fmla="*/ 4 w 13"/>
                <a:gd name="T1" fmla="*/ 10 h 12"/>
                <a:gd name="T2" fmla="*/ 4 w 13"/>
                <a:gd name="T3" fmla="*/ 9 h 12"/>
                <a:gd name="T4" fmla="*/ 4 w 13"/>
                <a:gd name="T5" fmla="*/ 6 h 12"/>
                <a:gd name="T6" fmla="*/ 5 w 13"/>
                <a:gd name="T7" fmla="*/ 5 h 12"/>
                <a:gd name="T8" fmla="*/ 5 w 13"/>
                <a:gd name="T9" fmla="*/ 4 h 12"/>
                <a:gd name="T10" fmla="*/ 6 w 13"/>
                <a:gd name="T11" fmla="*/ 4 h 12"/>
                <a:gd name="T12" fmla="*/ 7 w 13"/>
                <a:gd name="T13" fmla="*/ 5 h 12"/>
                <a:gd name="T14" fmla="*/ 8 w 13"/>
                <a:gd name="T15" fmla="*/ 7 h 12"/>
                <a:gd name="T16" fmla="*/ 8 w 13"/>
                <a:gd name="T17" fmla="*/ 8 h 12"/>
                <a:gd name="T18" fmla="*/ 9 w 13"/>
                <a:gd name="T19" fmla="*/ 8 h 12"/>
                <a:gd name="T20" fmla="*/ 9 w 13"/>
                <a:gd name="T21" fmla="*/ 8 h 12"/>
                <a:gd name="T22" fmla="*/ 9 w 13"/>
                <a:gd name="T23" fmla="*/ 8 h 12"/>
                <a:gd name="T24" fmla="*/ 9 w 13"/>
                <a:gd name="T25" fmla="*/ 8 h 12"/>
                <a:gd name="T26" fmla="*/ 9 w 13"/>
                <a:gd name="T27" fmla="*/ 8 h 12"/>
                <a:gd name="T28" fmla="*/ 9 w 13"/>
                <a:gd name="T29" fmla="*/ 8 h 12"/>
                <a:gd name="T30" fmla="*/ 9 w 13"/>
                <a:gd name="T31" fmla="*/ 8 h 12"/>
                <a:gd name="T32" fmla="*/ 11 w 13"/>
                <a:gd name="T33" fmla="*/ 10 h 12"/>
                <a:gd name="T34" fmla="*/ 12 w 13"/>
                <a:gd name="T35" fmla="*/ 8 h 12"/>
                <a:gd name="T36" fmla="*/ 11 w 13"/>
                <a:gd name="T37" fmla="*/ 5 h 12"/>
                <a:gd name="T38" fmla="*/ 10 w 13"/>
                <a:gd name="T39" fmla="*/ 2 h 12"/>
                <a:gd name="T40" fmla="*/ 6 w 13"/>
                <a:gd name="T41" fmla="*/ 0 h 12"/>
                <a:gd name="T42" fmla="*/ 5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4" y="6"/>
                  </a:cubicBezTo>
                  <a:cubicBezTo>
                    <a:pt x="5" y="5"/>
                    <a:pt x="5" y="5"/>
                    <a:pt x="5" y="5"/>
                  </a:cubicBezTo>
                  <a:cubicBezTo>
                    <a:pt x="5" y="4"/>
                    <a:pt x="5" y="4"/>
                    <a:pt x="5" y="4"/>
                  </a:cubicBezTo>
                  <a:cubicBezTo>
                    <a:pt x="6" y="4"/>
                    <a:pt x="6" y="4"/>
                    <a:pt x="6" y="4"/>
                  </a:cubicBezTo>
                  <a:cubicBezTo>
                    <a:pt x="6" y="5"/>
                    <a:pt x="7" y="5"/>
                    <a:pt x="7" y="5"/>
                  </a:cubicBezTo>
                  <a:cubicBezTo>
                    <a:pt x="7" y="6"/>
                    <a:pt x="8" y="6"/>
                    <a:pt x="8" y="7"/>
                  </a:cubicBezTo>
                  <a:cubicBezTo>
                    <a:pt x="8" y="8"/>
                    <a:pt x="8" y="8"/>
                    <a:pt x="8"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10"/>
                    <a:pt x="10" y="10"/>
                    <a:pt x="11" y="10"/>
                  </a:cubicBezTo>
                  <a:cubicBezTo>
                    <a:pt x="12" y="10"/>
                    <a:pt x="13" y="9"/>
                    <a:pt x="12" y="8"/>
                  </a:cubicBezTo>
                  <a:cubicBezTo>
                    <a:pt x="12" y="8"/>
                    <a:pt x="12" y="6"/>
                    <a:pt x="11" y="5"/>
                  </a:cubicBezTo>
                  <a:cubicBezTo>
                    <a:pt x="11" y="4"/>
                    <a:pt x="10" y="3"/>
                    <a:pt x="10" y="2"/>
                  </a:cubicBezTo>
                  <a:cubicBezTo>
                    <a:pt x="9" y="1"/>
                    <a:pt x="8" y="1"/>
                    <a:pt x="6" y="0"/>
                  </a:cubicBezTo>
                  <a:cubicBezTo>
                    <a:pt x="5" y="0"/>
                    <a:pt x="5" y="0"/>
                    <a:pt x="5" y="0"/>
                  </a:cubicBezTo>
                  <a:cubicBezTo>
                    <a:pt x="4" y="0"/>
                    <a:pt x="2" y="1"/>
                    <a:pt x="2" y="2"/>
                  </a:cubicBezTo>
                  <a:cubicBezTo>
                    <a:pt x="1" y="4"/>
                    <a:pt x="0" y="6"/>
                    <a:pt x="0" y="7"/>
                  </a:cubicBezTo>
                  <a:cubicBezTo>
                    <a:pt x="0" y="9"/>
                    <a:pt x="0" y="10"/>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6" name="Freeform 968">
              <a:extLst>
                <a:ext uri="{FF2B5EF4-FFF2-40B4-BE49-F238E27FC236}">
                  <a16:creationId xmlns:a16="http://schemas.microsoft.com/office/drawing/2014/main" id="{4C67EA48-A5D7-4785-BE48-2B5875F3F3E4}"/>
                </a:ext>
              </a:extLst>
            </p:cNvPr>
            <p:cNvSpPr>
              <a:spLocks/>
            </p:cNvSpPr>
            <p:nvPr/>
          </p:nvSpPr>
          <p:spPr bwMode="auto">
            <a:xfrm>
              <a:off x="7023101" y="3408363"/>
              <a:ext cx="19050" cy="15875"/>
            </a:xfrm>
            <a:custGeom>
              <a:avLst/>
              <a:gdLst>
                <a:gd name="T0" fmla="*/ 4 w 12"/>
                <a:gd name="T1" fmla="*/ 9 h 11"/>
                <a:gd name="T2" fmla="*/ 4 w 12"/>
                <a:gd name="T3" fmla="*/ 9 h 11"/>
                <a:gd name="T4" fmla="*/ 4 w 12"/>
                <a:gd name="T5" fmla="*/ 6 h 11"/>
                <a:gd name="T6" fmla="*/ 5 w 12"/>
                <a:gd name="T7" fmla="*/ 4 h 11"/>
                <a:gd name="T8" fmla="*/ 5 w 12"/>
                <a:gd name="T9" fmla="*/ 4 h 11"/>
                <a:gd name="T10" fmla="*/ 5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8 w 12"/>
                <a:gd name="T23" fmla="*/ 8 h 11"/>
                <a:gd name="T24" fmla="*/ 8 w 12"/>
                <a:gd name="T25" fmla="*/ 8 h 11"/>
                <a:gd name="T26" fmla="*/ 8 w 12"/>
                <a:gd name="T27" fmla="*/ 8 h 11"/>
                <a:gd name="T28" fmla="*/ 8 w 12"/>
                <a:gd name="T29" fmla="*/ 8 h 11"/>
                <a:gd name="T30" fmla="*/ 8 w 12"/>
                <a:gd name="T31" fmla="*/ 8 h 11"/>
                <a:gd name="T32" fmla="*/ 10 w 12"/>
                <a:gd name="T33" fmla="*/ 10 h 11"/>
                <a:gd name="T34" fmla="*/ 12 w 12"/>
                <a:gd name="T35" fmla="*/ 8 h 11"/>
                <a:gd name="T36" fmla="*/ 11 w 12"/>
                <a:gd name="T37" fmla="*/ 4 h 11"/>
                <a:gd name="T38" fmla="*/ 9 w 12"/>
                <a:gd name="T39" fmla="*/ 2 h 11"/>
                <a:gd name="T40" fmla="*/ 6 w 12"/>
                <a:gd name="T41" fmla="*/ 0 h 11"/>
                <a:gd name="T42" fmla="*/ 5 w 12"/>
                <a:gd name="T43" fmla="*/ 0 h 11"/>
                <a:gd name="T44" fmla="*/ 1 w 12"/>
                <a:gd name="T45" fmla="*/ 2 h 11"/>
                <a:gd name="T46" fmla="*/ 0 w 12"/>
                <a:gd name="T47" fmla="*/ 7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6"/>
                  </a:cubicBezTo>
                  <a:cubicBezTo>
                    <a:pt x="4" y="5"/>
                    <a:pt x="5" y="4"/>
                    <a:pt x="5" y="4"/>
                  </a:cubicBezTo>
                  <a:cubicBezTo>
                    <a:pt x="5" y="4"/>
                    <a:pt x="5" y="4"/>
                    <a:pt x="5" y="4"/>
                  </a:cubicBezTo>
                  <a:cubicBezTo>
                    <a:pt x="5" y="4"/>
                    <a:pt x="5" y="4"/>
                    <a:pt x="5" y="4"/>
                  </a:cubicBezTo>
                  <a:cubicBezTo>
                    <a:pt x="6" y="4"/>
                    <a:pt x="6" y="4"/>
                    <a:pt x="7" y="5"/>
                  </a:cubicBezTo>
                  <a:cubicBezTo>
                    <a:pt x="7" y="5"/>
                    <a:pt x="8" y="6"/>
                    <a:pt x="8" y="7"/>
                  </a:cubicBezTo>
                  <a:cubicBezTo>
                    <a:pt x="8" y="7"/>
                    <a:pt x="8" y="7"/>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9"/>
                    <a:pt x="9" y="10"/>
                    <a:pt x="10" y="10"/>
                  </a:cubicBezTo>
                  <a:cubicBezTo>
                    <a:pt x="12" y="10"/>
                    <a:pt x="12" y="9"/>
                    <a:pt x="12" y="8"/>
                  </a:cubicBezTo>
                  <a:cubicBezTo>
                    <a:pt x="12" y="7"/>
                    <a:pt x="12" y="6"/>
                    <a:pt x="11" y="4"/>
                  </a:cubicBezTo>
                  <a:cubicBezTo>
                    <a:pt x="11" y="3"/>
                    <a:pt x="10" y="2"/>
                    <a:pt x="9" y="2"/>
                  </a:cubicBezTo>
                  <a:cubicBezTo>
                    <a:pt x="8" y="1"/>
                    <a:pt x="7" y="0"/>
                    <a:pt x="6" y="0"/>
                  </a:cubicBezTo>
                  <a:cubicBezTo>
                    <a:pt x="5" y="0"/>
                    <a:pt x="5" y="0"/>
                    <a:pt x="5" y="0"/>
                  </a:cubicBezTo>
                  <a:cubicBezTo>
                    <a:pt x="4" y="0"/>
                    <a:pt x="2" y="1"/>
                    <a:pt x="1" y="2"/>
                  </a:cubicBezTo>
                  <a:cubicBezTo>
                    <a:pt x="0" y="3"/>
                    <a:pt x="0" y="5"/>
                    <a:pt x="0" y="7"/>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7" name="Freeform 969">
              <a:extLst>
                <a:ext uri="{FF2B5EF4-FFF2-40B4-BE49-F238E27FC236}">
                  <a16:creationId xmlns:a16="http://schemas.microsoft.com/office/drawing/2014/main" id="{D673A319-C838-4A75-9D66-F253C80E6B29}"/>
                </a:ext>
              </a:extLst>
            </p:cNvPr>
            <p:cNvSpPr>
              <a:spLocks/>
            </p:cNvSpPr>
            <p:nvPr/>
          </p:nvSpPr>
          <p:spPr bwMode="auto">
            <a:xfrm>
              <a:off x="7048501" y="3405188"/>
              <a:ext cx="17463" cy="15875"/>
            </a:xfrm>
            <a:custGeom>
              <a:avLst/>
              <a:gdLst>
                <a:gd name="T0" fmla="*/ 4 w 12"/>
                <a:gd name="T1" fmla="*/ 9 h 11"/>
                <a:gd name="T2" fmla="*/ 4 w 12"/>
                <a:gd name="T3" fmla="*/ 9 h 11"/>
                <a:gd name="T4" fmla="*/ 5 w 12"/>
                <a:gd name="T5" fmla="*/ 5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10 w 12"/>
                <a:gd name="T23" fmla="*/ 10 h 11"/>
                <a:gd name="T24" fmla="*/ 12 w 12"/>
                <a:gd name="T25" fmla="*/ 8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1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8"/>
                    <a:pt x="4" y="7"/>
                    <a:pt x="5" y="5"/>
                  </a:cubicBezTo>
                  <a:cubicBezTo>
                    <a:pt x="5" y="5"/>
                    <a:pt x="5" y="4"/>
                    <a:pt x="5" y="4"/>
                  </a:cubicBezTo>
                  <a:cubicBezTo>
                    <a:pt x="6" y="4"/>
                    <a:pt x="6" y="4"/>
                    <a:pt x="6" y="4"/>
                  </a:cubicBezTo>
                  <a:cubicBezTo>
                    <a:pt x="6" y="4"/>
                    <a:pt x="6" y="4"/>
                    <a:pt x="6" y="4"/>
                  </a:cubicBezTo>
                  <a:cubicBezTo>
                    <a:pt x="6" y="4"/>
                    <a:pt x="7" y="4"/>
                    <a:pt x="7" y="5"/>
                  </a:cubicBezTo>
                  <a:cubicBezTo>
                    <a:pt x="8" y="5"/>
                    <a:pt x="8" y="6"/>
                    <a:pt x="8" y="7"/>
                  </a:cubicBezTo>
                  <a:cubicBezTo>
                    <a:pt x="8" y="7"/>
                    <a:pt x="8" y="8"/>
                    <a:pt x="8" y="8"/>
                  </a:cubicBezTo>
                  <a:cubicBezTo>
                    <a:pt x="8" y="8"/>
                    <a:pt x="8" y="8"/>
                    <a:pt x="8" y="8"/>
                  </a:cubicBezTo>
                  <a:cubicBezTo>
                    <a:pt x="8" y="8"/>
                    <a:pt x="8" y="8"/>
                    <a:pt x="8" y="8"/>
                  </a:cubicBezTo>
                  <a:cubicBezTo>
                    <a:pt x="8" y="9"/>
                    <a:pt x="9" y="10"/>
                    <a:pt x="10" y="10"/>
                  </a:cubicBezTo>
                  <a:cubicBezTo>
                    <a:pt x="12" y="10"/>
                    <a:pt x="12" y="9"/>
                    <a:pt x="12" y="8"/>
                  </a:cubicBezTo>
                  <a:cubicBezTo>
                    <a:pt x="12" y="8"/>
                    <a:pt x="12" y="7"/>
                    <a:pt x="12" y="5"/>
                  </a:cubicBezTo>
                  <a:cubicBezTo>
                    <a:pt x="11" y="4"/>
                    <a:pt x="11" y="3"/>
                    <a:pt x="10" y="2"/>
                  </a:cubicBezTo>
                  <a:cubicBezTo>
                    <a:pt x="9" y="1"/>
                    <a:pt x="8" y="0"/>
                    <a:pt x="7" y="0"/>
                  </a:cubicBezTo>
                  <a:cubicBezTo>
                    <a:pt x="7" y="0"/>
                    <a:pt x="6" y="0"/>
                    <a:pt x="6" y="0"/>
                  </a:cubicBezTo>
                  <a:cubicBezTo>
                    <a:pt x="4" y="0"/>
                    <a:pt x="3" y="1"/>
                    <a:pt x="2" y="2"/>
                  </a:cubicBezTo>
                  <a:cubicBezTo>
                    <a:pt x="1" y="3"/>
                    <a:pt x="0" y="5"/>
                    <a:pt x="0" y="6"/>
                  </a:cubicBezTo>
                  <a:cubicBezTo>
                    <a:pt x="0" y="7"/>
                    <a:pt x="0" y="9"/>
                    <a:pt x="0" y="9"/>
                  </a:cubicBezTo>
                  <a:cubicBezTo>
                    <a:pt x="0" y="10"/>
                    <a:pt x="0" y="11"/>
                    <a:pt x="1"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8" name="Freeform 970">
              <a:extLst>
                <a:ext uri="{FF2B5EF4-FFF2-40B4-BE49-F238E27FC236}">
                  <a16:creationId xmlns:a16="http://schemas.microsoft.com/office/drawing/2014/main" id="{2C70BC9B-4071-4863-8BCD-4F511CB51FF7}"/>
                </a:ext>
              </a:extLst>
            </p:cNvPr>
            <p:cNvSpPr>
              <a:spLocks/>
            </p:cNvSpPr>
            <p:nvPr/>
          </p:nvSpPr>
          <p:spPr bwMode="auto">
            <a:xfrm>
              <a:off x="7070726" y="3402013"/>
              <a:ext cx="20638" cy="15875"/>
            </a:xfrm>
            <a:custGeom>
              <a:avLst/>
              <a:gdLst>
                <a:gd name="T0" fmla="*/ 4 w 13"/>
                <a:gd name="T1" fmla="*/ 10 h 11"/>
                <a:gd name="T2" fmla="*/ 4 w 13"/>
                <a:gd name="T3" fmla="*/ 9 h 11"/>
                <a:gd name="T4" fmla="*/ 5 w 13"/>
                <a:gd name="T5" fmla="*/ 6 h 11"/>
                <a:gd name="T6" fmla="*/ 6 w 13"/>
                <a:gd name="T7" fmla="*/ 5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9 h 11"/>
                <a:gd name="T20" fmla="*/ 9 w 13"/>
                <a:gd name="T21" fmla="*/ 9 h 11"/>
                <a:gd name="T22" fmla="*/ 11 w 13"/>
                <a:gd name="T23" fmla="*/ 11 h 11"/>
                <a:gd name="T24" fmla="*/ 13 w 13"/>
                <a:gd name="T25" fmla="*/ 9 h 11"/>
                <a:gd name="T26" fmla="*/ 12 w 13"/>
                <a:gd name="T27" fmla="*/ 5 h 11"/>
                <a:gd name="T28" fmla="*/ 11 w 13"/>
                <a:gd name="T29" fmla="*/ 3 h 11"/>
                <a:gd name="T30" fmla="*/ 7 w 13"/>
                <a:gd name="T31" fmla="*/ 1 h 11"/>
                <a:gd name="T32" fmla="*/ 6 w 13"/>
                <a:gd name="T33" fmla="*/ 0 h 11"/>
                <a:gd name="T34" fmla="*/ 3 w 13"/>
                <a:gd name="T35" fmla="*/ 2 h 11"/>
                <a:gd name="T36" fmla="*/ 1 w 13"/>
                <a:gd name="T37" fmla="*/ 7 h 11"/>
                <a:gd name="T38" fmla="*/ 0 w 13"/>
                <a:gd name="T39" fmla="*/ 9 h 11"/>
                <a:gd name="T40" fmla="*/ 2 w 13"/>
                <a:gd name="T41" fmla="*/ 11 h 11"/>
                <a:gd name="T42" fmla="*/ 4 w 13"/>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10"/>
                  </a:moveTo>
                  <a:cubicBezTo>
                    <a:pt x="4" y="9"/>
                    <a:pt x="4" y="9"/>
                    <a:pt x="4" y="9"/>
                  </a:cubicBezTo>
                  <a:cubicBezTo>
                    <a:pt x="4" y="9"/>
                    <a:pt x="5" y="7"/>
                    <a:pt x="5" y="6"/>
                  </a:cubicBezTo>
                  <a:cubicBezTo>
                    <a:pt x="5" y="5"/>
                    <a:pt x="6" y="5"/>
                    <a:pt x="6" y="5"/>
                  </a:cubicBezTo>
                  <a:cubicBezTo>
                    <a:pt x="6" y="4"/>
                    <a:pt x="6" y="4"/>
                    <a:pt x="6" y="4"/>
                  </a:cubicBezTo>
                  <a:cubicBezTo>
                    <a:pt x="6" y="4"/>
                    <a:pt x="6" y="4"/>
                    <a:pt x="6" y="4"/>
                  </a:cubicBezTo>
                  <a:cubicBezTo>
                    <a:pt x="7" y="5"/>
                    <a:pt x="7" y="5"/>
                    <a:pt x="8" y="5"/>
                  </a:cubicBezTo>
                  <a:cubicBezTo>
                    <a:pt x="8" y="6"/>
                    <a:pt x="8" y="7"/>
                    <a:pt x="9" y="7"/>
                  </a:cubicBezTo>
                  <a:cubicBezTo>
                    <a:pt x="9" y="8"/>
                    <a:pt x="9" y="8"/>
                    <a:pt x="9" y="8"/>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4"/>
                    <a:pt x="11" y="3"/>
                    <a:pt x="11" y="3"/>
                  </a:cubicBezTo>
                  <a:cubicBezTo>
                    <a:pt x="10" y="2"/>
                    <a:pt x="9" y="1"/>
                    <a:pt x="7" y="1"/>
                  </a:cubicBezTo>
                  <a:cubicBezTo>
                    <a:pt x="7" y="0"/>
                    <a:pt x="7" y="0"/>
                    <a:pt x="6" y="0"/>
                  </a:cubicBezTo>
                  <a:cubicBezTo>
                    <a:pt x="5" y="0"/>
                    <a:pt x="3" y="1"/>
                    <a:pt x="3" y="2"/>
                  </a:cubicBezTo>
                  <a:cubicBezTo>
                    <a:pt x="1" y="4"/>
                    <a:pt x="1" y="5"/>
                    <a:pt x="1" y="7"/>
                  </a:cubicBezTo>
                  <a:cubicBezTo>
                    <a:pt x="0" y="8"/>
                    <a:pt x="0" y="9"/>
                    <a:pt x="0" y="9"/>
                  </a:cubicBezTo>
                  <a:cubicBezTo>
                    <a:pt x="0" y="10"/>
                    <a:pt x="1"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9" name="Freeform 971">
              <a:extLst>
                <a:ext uri="{FF2B5EF4-FFF2-40B4-BE49-F238E27FC236}">
                  <a16:creationId xmlns:a16="http://schemas.microsoft.com/office/drawing/2014/main" id="{0F4F1502-4FD0-4D58-924B-4B883FA9B403}"/>
                </a:ext>
              </a:extLst>
            </p:cNvPr>
            <p:cNvSpPr>
              <a:spLocks/>
            </p:cNvSpPr>
            <p:nvPr/>
          </p:nvSpPr>
          <p:spPr bwMode="auto">
            <a:xfrm>
              <a:off x="7097714" y="3402013"/>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7 w 13"/>
                <a:gd name="T13" fmla="*/ 4 h 11"/>
                <a:gd name="T14" fmla="*/ 8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0 w 13"/>
                <a:gd name="T29" fmla="*/ 2 h 11"/>
                <a:gd name="T30" fmla="*/ 7 w 13"/>
                <a:gd name="T31" fmla="*/ 0 h 11"/>
                <a:gd name="T32" fmla="*/ 6 w 13"/>
                <a:gd name="T33" fmla="*/ 0 h 11"/>
                <a:gd name="T34" fmla="*/ 2 w 13"/>
                <a:gd name="T35" fmla="*/ 1 h 11"/>
                <a:gd name="T36" fmla="*/ 0 w 13"/>
                <a:gd name="T37" fmla="*/ 6 h 11"/>
                <a:gd name="T38" fmla="*/ 0 w 13"/>
                <a:gd name="T39" fmla="*/ 8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4" y="6"/>
                    <a:pt x="5" y="5"/>
                  </a:cubicBezTo>
                  <a:cubicBezTo>
                    <a:pt x="5" y="5"/>
                    <a:pt x="5" y="4"/>
                    <a:pt x="6" y="4"/>
                  </a:cubicBezTo>
                  <a:cubicBezTo>
                    <a:pt x="6" y="4"/>
                    <a:pt x="6" y="4"/>
                    <a:pt x="6" y="4"/>
                  </a:cubicBezTo>
                  <a:cubicBezTo>
                    <a:pt x="6" y="4"/>
                    <a:pt x="6" y="4"/>
                    <a:pt x="6" y="4"/>
                  </a:cubicBezTo>
                  <a:cubicBezTo>
                    <a:pt x="7" y="4"/>
                    <a:pt x="7" y="4"/>
                    <a:pt x="7" y="4"/>
                  </a:cubicBezTo>
                  <a:cubicBezTo>
                    <a:pt x="8" y="5"/>
                    <a:pt x="8" y="6"/>
                    <a:pt x="8" y="7"/>
                  </a:cubicBezTo>
                  <a:cubicBezTo>
                    <a:pt x="8" y="7"/>
                    <a:pt x="9" y="7"/>
                    <a:pt x="9" y="8"/>
                  </a:cubicBezTo>
                  <a:cubicBezTo>
                    <a:pt x="9" y="8"/>
                    <a:pt x="9" y="8"/>
                    <a:pt x="9" y="8"/>
                  </a:cubicBezTo>
                  <a:cubicBezTo>
                    <a:pt x="9" y="8"/>
                    <a:pt x="9" y="8"/>
                    <a:pt x="9" y="8"/>
                  </a:cubicBezTo>
                  <a:cubicBezTo>
                    <a:pt x="9" y="9"/>
                    <a:pt x="10" y="10"/>
                    <a:pt x="11" y="10"/>
                  </a:cubicBezTo>
                  <a:cubicBezTo>
                    <a:pt x="12" y="10"/>
                    <a:pt x="13" y="9"/>
                    <a:pt x="13" y="8"/>
                  </a:cubicBezTo>
                  <a:cubicBezTo>
                    <a:pt x="13" y="8"/>
                    <a:pt x="13" y="6"/>
                    <a:pt x="12" y="5"/>
                  </a:cubicBezTo>
                  <a:cubicBezTo>
                    <a:pt x="12" y="4"/>
                    <a:pt x="11" y="3"/>
                    <a:pt x="10" y="2"/>
                  </a:cubicBezTo>
                  <a:cubicBezTo>
                    <a:pt x="10" y="1"/>
                    <a:pt x="9" y="0"/>
                    <a:pt x="7" y="0"/>
                  </a:cubicBezTo>
                  <a:cubicBezTo>
                    <a:pt x="7" y="0"/>
                    <a:pt x="6" y="0"/>
                    <a:pt x="6" y="0"/>
                  </a:cubicBezTo>
                  <a:cubicBezTo>
                    <a:pt x="4" y="0"/>
                    <a:pt x="3" y="1"/>
                    <a:pt x="2" y="1"/>
                  </a:cubicBezTo>
                  <a:cubicBezTo>
                    <a:pt x="1" y="3"/>
                    <a:pt x="1" y="5"/>
                    <a:pt x="0" y="6"/>
                  </a:cubicBezTo>
                  <a:cubicBezTo>
                    <a:pt x="0" y="7"/>
                    <a:pt x="0" y="8"/>
                    <a:pt x="0" y="8"/>
                  </a:cubicBezTo>
                  <a:cubicBezTo>
                    <a:pt x="0" y="9"/>
                    <a:pt x="1" y="10"/>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0" name="Freeform 972">
              <a:extLst>
                <a:ext uri="{FF2B5EF4-FFF2-40B4-BE49-F238E27FC236}">
                  <a16:creationId xmlns:a16="http://schemas.microsoft.com/office/drawing/2014/main" id="{5BCD1442-8982-4DD3-8384-C07AF5B9333F}"/>
                </a:ext>
              </a:extLst>
            </p:cNvPr>
            <p:cNvSpPr>
              <a:spLocks/>
            </p:cNvSpPr>
            <p:nvPr/>
          </p:nvSpPr>
          <p:spPr bwMode="auto">
            <a:xfrm>
              <a:off x="7119939" y="3400425"/>
              <a:ext cx="20638" cy="15875"/>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7 w 13"/>
                <a:gd name="T13" fmla="*/ 5 h 11"/>
                <a:gd name="T14" fmla="*/ 8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0 w 13"/>
                <a:gd name="T29" fmla="*/ 2 h 11"/>
                <a:gd name="T30" fmla="*/ 7 w 13"/>
                <a:gd name="T31" fmla="*/ 0 h 11"/>
                <a:gd name="T32" fmla="*/ 6 w 13"/>
                <a:gd name="T33" fmla="*/ 0 h 11"/>
                <a:gd name="T34" fmla="*/ 2 w 13"/>
                <a:gd name="T35" fmla="*/ 2 h 11"/>
                <a:gd name="T36" fmla="*/ 0 w 13"/>
                <a:gd name="T37" fmla="*/ 6 h 11"/>
                <a:gd name="T38" fmla="*/ 0 w 13"/>
                <a:gd name="T39" fmla="*/ 9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4" y="7"/>
                    <a:pt x="5" y="6"/>
                  </a:cubicBezTo>
                  <a:cubicBezTo>
                    <a:pt x="5" y="5"/>
                    <a:pt x="5" y="4"/>
                    <a:pt x="6" y="4"/>
                  </a:cubicBezTo>
                  <a:cubicBezTo>
                    <a:pt x="6" y="4"/>
                    <a:pt x="6" y="4"/>
                    <a:pt x="6" y="4"/>
                  </a:cubicBezTo>
                  <a:cubicBezTo>
                    <a:pt x="6" y="4"/>
                    <a:pt x="6" y="4"/>
                    <a:pt x="6" y="4"/>
                  </a:cubicBezTo>
                  <a:cubicBezTo>
                    <a:pt x="7" y="4"/>
                    <a:pt x="7" y="4"/>
                    <a:pt x="7" y="5"/>
                  </a:cubicBezTo>
                  <a:cubicBezTo>
                    <a:pt x="8" y="5"/>
                    <a:pt x="8" y="6"/>
                    <a:pt x="8" y="7"/>
                  </a:cubicBezTo>
                  <a:cubicBezTo>
                    <a:pt x="9" y="7"/>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7"/>
                    <a:pt x="12" y="5"/>
                  </a:cubicBezTo>
                  <a:cubicBezTo>
                    <a:pt x="12" y="4"/>
                    <a:pt x="11" y="3"/>
                    <a:pt x="10" y="2"/>
                  </a:cubicBezTo>
                  <a:cubicBezTo>
                    <a:pt x="10" y="1"/>
                    <a:pt x="9" y="0"/>
                    <a:pt x="7" y="0"/>
                  </a:cubicBezTo>
                  <a:cubicBezTo>
                    <a:pt x="7" y="0"/>
                    <a:pt x="6" y="0"/>
                    <a:pt x="6" y="0"/>
                  </a:cubicBezTo>
                  <a:cubicBezTo>
                    <a:pt x="4" y="0"/>
                    <a:pt x="3" y="1"/>
                    <a:pt x="2" y="2"/>
                  </a:cubicBezTo>
                  <a:cubicBezTo>
                    <a:pt x="1" y="3"/>
                    <a:pt x="1" y="5"/>
                    <a:pt x="0"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1" name="Freeform 973">
              <a:extLst>
                <a:ext uri="{FF2B5EF4-FFF2-40B4-BE49-F238E27FC236}">
                  <a16:creationId xmlns:a16="http://schemas.microsoft.com/office/drawing/2014/main" id="{B8F65CE4-9F37-4A9A-9AD2-F20ED49DAEC3}"/>
                </a:ext>
              </a:extLst>
            </p:cNvPr>
            <p:cNvSpPr>
              <a:spLocks/>
            </p:cNvSpPr>
            <p:nvPr/>
          </p:nvSpPr>
          <p:spPr bwMode="auto">
            <a:xfrm>
              <a:off x="7143751" y="3397250"/>
              <a:ext cx="19050"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7 w 13"/>
                <a:gd name="T11" fmla="*/ 4 h 11"/>
                <a:gd name="T12" fmla="*/ 8 w 13"/>
                <a:gd name="T13" fmla="*/ 5 h 11"/>
                <a:gd name="T14" fmla="*/ 9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1 w 13"/>
                <a:gd name="T29" fmla="*/ 2 h 11"/>
                <a:gd name="T30" fmla="*/ 8 w 13"/>
                <a:gd name="T31" fmla="*/ 0 h 11"/>
                <a:gd name="T32" fmla="*/ 6 w 13"/>
                <a:gd name="T33" fmla="*/ 0 h 11"/>
                <a:gd name="T34" fmla="*/ 3 w 13"/>
                <a:gd name="T35" fmla="*/ 2 h 11"/>
                <a:gd name="T36" fmla="*/ 1 w 13"/>
                <a:gd name="T37" fmla="*/ 6 h 11"/>
                <a:gd name="T38" fmla="*/ 0 w 13"/>
                <a:gd name="T39" fmla="*/ 9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5" y="7"/>
                    <a:pt x="5" y="6"/>
                  </a:cubicBezTo>
                  <a:cubicBezTo>
                    <a:pt x="5" y="5"/>
                    <a:pt x="6" y="4"/>
                    <a:pt x="6" y="4"/>
                  </a:cubicBezTo>
                  <a:cubicBezTo>
                    <a:pt x="6" y="4"/>
                    <a:pt x="6" y="4"/>
                    <a:pt x="6" y="4"/>
                  </a:cubicBezTo>
                  <a:cubicBezTo>
                    <a:pt x="7" y="4"/>
                    <a:pt x="7" y="4"/>
                    <a:pt x="7" y="4"/>
                  </a:cubicBezTo>
                  <a:cubicBezTo>
                    <a:pt x="7" y="4"/>
                    <a:pt x="8" y="4"/>
                    <a:pt x="8" y="5"/>
                  </a:cubicBezTo>
                  <a:cubicBezTo>
                    <a:pt x="8" y="5"/>
                    <a:pt x="9" y="6"/>
                    <a:pt x="9" y="7"/>
                  </a:cubicBezTo>
                  <a:cubicBezTo>
                    <a:pt x="9" y="7"/>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7"/>
                    <a:pt x="12" y="5"/>
                  </a:cubicBezTo>
                  <a:cubicBezTo>
                    <a:pt x="12" y="4"/>
                    <a:pt x="12" y="3"/>
                    <a:pt x="11" y="2"/>
                  </a:cubicBezTo>
                  <a:cubicBezTo>
                    <a:pt x="10" y="1"/>
                    <a:pt x="9" y="0"/>
                    <a:pt x="8" y="0"/>
                  </a:cubicBezTo>
                  <a:cubicBezTo>
                    <a:pt x="7" y="0"/>
                    <a:pt x="7" y="0"/>
                    <a:pt x="6" y="0"/>
                  </a:cubicBezTo>
                  <a:cubicBezTo>
                    <a:pt x="5" y="0"/>
                    <a:pt x="4" y="1"/>
                    <a:pt x="3" y="2"/>
                  </a:cubicBezTo>
                  <a:cubicBezTo>
                    <a:pt x="2" y="3"/>
                    <a:pt x="1" y="5"/>
                    <a:pt x="1" y="6"/>
                  </a:cubicBezTo>
                  <a:cubicBezTo>
                    <a:pt x="1"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2" name="Freeform 974">
              <a:extLst>
                <a:ext uri="{FF2B5EF4-FFF2-40B4-BE49-F238E27FC236}">
                  <a16:creationId xmlns:a16="http://schemas.microsoft.com/office/drawing/2014/main" id="{09794B46-FA8A-497D-B378-A6FD0053BC5A}"/>
                </a:ext>
              </a:extLst>
            </p:cNvPr>
            <p:cNvSpPr>
              <a:spLocks/>
            </p:cNvSpPr>
            <p:nvPr/>
          </p:nvSpPr>
          <p:spPr bwMode="auto">
            <a:xfrm>
              <a:off x="7011989" y="3422650"/>
              <a:ext cx="19050"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7 w 13"/>
                <a:gd name="T13" fmla="*/ 5 h 11"/>
                <a:gd name="T14" fmla="*/ 9 w 13"/>
                <a:gd name="T15" fmla="*/ 7 h 11"/>
                <a:gd name="T16" fmla="*/ 9 w 13"/>
                <a:gd name="T17" fmla="*/ 8 h 11"/>
                <a:gd name="T18" fmla="*/ 9 w 13"/>
                <a:gd name="T19" fmla="*/ 8 h 11"/>
                <a:gd name="T20" fmla="*/ 9 w 13"/>
                <a:gd name="T21" fmla="*/ 8 h 11"/>
                <a:gd name="T22" fmla="*/ 9 w 13"/>
                <a:gd name="T23" fmla="*/ 8 h 11"/>
                <a:gd name="T24" fmla="*/ 9 w 13"/>
                <a:gd name="T25" fmla="*/ 8 h 11"/>
                <a:gd name="T26" fmla="*/ 9 w 13"/>
                <a:gd name="T27" fmla="*/ 8 h 11"/>
                <a:gd name="T28" fmla="*/ 9 w 13"/>
                <a:gd name="T29" fmla="*/ 8 h 11"/>
                <a:gd name="T30" fmla="*/ 9 w 13"/>
                <a:gd name="T31" fmla="*/ 8 h 11"/>
                <a:gd name="T32" fmla="*/ 11 w 13"/>
                <a:gd name="T33" fmla="*/ 10 h 11"/>
                <a:gd name="T34" fmla="*/ 13 w 13"/>
                <a:gd name="T35" fmla="*/ 8 h 11"/>
                <a:gd name="T36" fmla="*/ 12 w 13"/>
                <a:gd name="T37" fmla="*/ 4 h 11"/>
                <a:gd name="T38" fmla="*/ 10 w 13"/>
                <a:gd name="T39" fmla="*/ 2 h 11"/>
                <a:gd name="T40" fmla="*/ 7 w 13"/>
                <a:gd name="T41" fmla="*/ 0 h 11"/>
                <a:gd name="T42" fmla="*/ 6 w 13"/>
                <a:gd name="T43" fmla="*/ 0 h 11"/>
                <a:gd name="T44" fmla="*/ 2 w 13"/>
                <a:gd name="T45" fmla="*/ 2 h 11"/>
                <a:gd name="T46" fmla="*/ 1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8"/>
                    <a:pt x="5" y="7"/>
                    <a:pt x="5" y="6"/>
                  </a:cubicBezTo>
                  <a:cubicBezTo>
                    <a:pt x="5" y="5"/>
                    <a:pt x="5" y="4"/>
                    <a:pt x="6" y="4"/>
                  </a:cubicBezTo>
                  <a:cubicBezTo>
                    <a:pt x="6" y="4"/>
                    <a:pt x="6" y="4"/>
                    <a:pt x="6" y="4"/>
                  </a:cubicBezTo>
                  <a:cubicBezTo>
                    <a:pt x="6" y="4"/>
                    <a:pt x="6" y="4"/>
                    <a:pt x="6" y="4"/>
                  </a:cubicBezTo>
                  <a:cubicBezTo>
                    <a:pt x="7" y="4"/>
                    <a:pt x="7" y="4"/>
                    <a:pt x="7" y="5"/>
                  </a:cubicBezTo>
                  <a:cubicBezTo>
                    <a:pt x="8" y="5"/>
                    <a:pt x="8" y="6"/>
                    <a:pt x="9" y="7"/>
                  </a:cubicBezTo>
                  <a:cubicBezTo>
                    <a:pt x="9" y="7"/>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9"/>
                    <a:pt x="10" y="10"/>
                    <a:pt x="11" y="10"/>
                  </a:cubicBezTo>
                  <a:cubicBezTo>
                    <a:pt x="12" y="10"/>
                    <a:pt x="13" y="9"/>
                    <a:pt x="13" y="8"/>
                  </a:cubicBezTo>
                  <a:cubicBezTo>
                    <a:pt x="13" y="7"/>
                    <a:pt x="13" y="6"/>
                    <a:pt x="12" y="4"/>
                  </a:cubicBezTo>
                  <a:cubicBezTo>
                    <a:pt x="12" y="3"/>
                    <a:pt x="11" y="3"/>
                    <a:pt x="10" y="2"/>
                  </a:cubicBezTo>
                  <a:cubicBezTo>
                    <a:pt x="9" y="1"/>
                    <a:pt x="8" y="0"/>
                    <a:pt x="7" y="0"/>
                  </a:cubicBezTo>
                  <a:cubicBezTo>
                    <a:pt x="6" y="0"/>
                    <a:pt x="6" y="0"/>
                    <a:pt x="6" y="0"/>
                  </a:cubicBezTo>
                  <a:cubicBezTo>
                    <a:pt x="4" y="0"/>
                    <a:pt x="3" y="1"/>
                    <a:pt x="2" y="2"/>
                  </a:cubicBezTo>
                  <a:cubicBezTo>
                    <a:pt x="1" y="4"/>
                    <a:pt x="1" y="5"/>
                    <a:pt x="1" y="7"/>
                  </a:cubicBezTo>
                  <a:cubicBezTo>
                    <a:pt x="0" y="8"/>
                    <a:pt x="0" y="9"/>
                    <a:pt x="0" y="9"/>
                  </a:cubicBezTo>
                  <a:cubicBezTo>
                    <a:pt x="0" y="10"/>
                    <a:pt x="1" y="11"/>
                    <a:pt x="2" y="11"/>
                  </a:cubicBezTo>
                  <a:cubicBezTo>
                    <a:pt x="4"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3" name="Freeform 975">
              <a:extLst>
                <a:ext uri="{FF2B5EF4-FFF2-40B4-BE49-F238E27FC236}">
                  <a16:creationId xmlns:a16="http://schemas.microsoft.com/office/drawing/2014/main" id="{2083D988-4363-4FEE-A58E-867645BE7994}"/>
                </a:ext>
              </a:extLst>
            </p:cNvPr>
            <p:cNvSpPr>
              <a:spLocks/>
            </p:cNvSpPr>
            <p:nvPr/>
          </p:nvSpPr>
          <p:spPr bwMode="auto">
            <a:xfrm>
              <a:off x="7037389" y="3419475"/>
              <a:ext cx="19050" cy="17463"/>
            </a:xfrm>
            <a:custGeom>
              <a:avLst/>
              <a:gdLst>
                <a:gd name="T0" fmla="*/ 4 w 12"/>
                <a:gd name="T1" fmla="*/ 10 h 11"/>
                <a:gd name="T2" fmla="*/ 4 w 12"/>
                <a:gd name="T3" fmla="*/ 9 h 11"/>
                <a:gd name="T4" fmla="*/ 5 w 12"/>
                <a:gd name="T5" fmla="*/ 6 h 11"/>
                <a:gd name="T6" fmla="*/ 5 w 12"/>
                <a:gd name="T7" fmla="*/ 5 h 11"/>
                <a:gd name="T8" fmla="*/ 6 w 12"/>
                <a:gd name="T9" fmla="*/ 4 h 11"/>
                <a:gd name="T10" fmla="*/ 6 w 12"/>
                <a:gd name="T11" fmla="*/ 4 h 11"/>
                <a:gd name="T12" fmla="*/ 7 w 12"/>
                <a:gd name="T13" fmla="*/ 5 h 11"/>
                <a:gd name="T14" fmla="*/ 8 w 12"/>
                <a:gd name="T15" fmla="*/ 8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3 h 11"/>
                <a:gd name="T30" fmla="*/ 7 w 12"/>
                <a:gd name="T31" fmla="*/ 1 h 11"/>
                <a:gd name="T32" fmla="*/ 6 w 12"/>
                <a:gd name="T33" fmla="*/ 0 h 11"/>
                <a:gd name="T34" fmla="*/ 2 w 12"/>
                <a:gd name="T35" fmla="*/ 2 h 11"/>
                <a:gd name="T36" fmla="*/ 0 w 12"/>
                <a:gd name="T37" fmla="*/ 7 h 11"/>
                <a:gd name="T38" fmla="*/ 0 w 12"/>
                <a:gd name="T39" fmla="*/ 9 h 11"/>
                <a:gd name="T40" fmla="*/ 2 w 12"/>
                <a:gd name="T41" fmla="*/ 11 h 11"/>
                <a:gd name="T42" fmla="*/ 4 w 12"/>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10"/>
                  </a:moveTo>
                  <a:cubicBezTo>
                    <a:pt x="4" y="9"/>
                    <a:pt x="4" y="9"/>
                    <a:pt x="4" y="9"/>
                  </a:cubicBezTo>
                  <a:cubicBezTo>
                    <a:pt x="4" y="9"/>
                    <a:pt x="4" y="7"/>
                    <a:pt x="5" y="6"/>
                  </a:cubicBezTo>
                  <a:cubicBezTo>
                    <a:pt x="5" y="5"/>
                    <a:pt x="5" y="5"/>
                    <a:pt x="5" y="5"/>
                  </a:cubicBezTo>
                  <a:cubicBezTo>
                    <a:pt x="6" y="4"/>
                    <a:pt x="6" y="4"/>
                    <a:pt x="6" y="4"/>
                  </a:cubicBezTo>
                  <a:cubicBezTo>
                    <a:pt x="6" y="4"/>
                    <a:pt x="6" y="4"/>
                    <a:pt x="6" y="4"/>
                  </a:cubicBezTo>
                  <a:cubicBezTo>
                    <a:pt x="7" y="5"/>
                    <a:pt x="7" y="5"/>
                    <a:pt x="7" y="5"/>
                  </a:cubicBezTo>
                  <a:cubicBezTo>
                    <a:pt x="8" y="6"/>
                    <a:pt x="8" y="7"/>
                    <a:pt x="8" y="8"/>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9"/>
                    <a:pt x="12" y="7"/>
                    <a:pt x="12" y="5"/>
                  </a:cubicBezTo>
                  <a:cubicBezTo>
                    <a:pt x="11" y="4"/>
                    <a:pt x="11" y="4"/>
                    <a:pt x="10" y="3"/>
                  </a:cubicBezTo>
                  <a:cubicBezTo>
                    <a:pt x="9" y="2"/>
                    <a:pt x="8" y="1"/>
                    <a:pt x="7" y="1"/>
                  </a:cubicBezTo>
                  <a:cubicBezTo>
                    <a:pt x="7" y="0"/>
                    <a:pt x="6" y="0"/>
                    <a:pt x="6" y="0"/>
                  </a:cubicBezTo>
                  <a:cubicBezTo>
                    <a:pt x="4" y="0"/>
                    <a:pt x="3" y="1"/>
                    <a:pt x="2" y="2"/>
                  </a:cubicBezTo>
                  <a:cubicBezTo>
                    <a:pt x="1" y="4"/>
                    <a:pt x="1" y="5"/>
                    <a:pt x="0" y="7"/>
                  </a:cubicBezTo>
                  <a:cubicBezTo>
                    <a:pt x="0" y="8"/>
                    <a:pt x="0" y="9"/>
                    <a:pt x="0" y="9"/>
                  </a:cubicBezTo>
                  <a:cubicBezTo>
                    <a:pt x="0" y="10"/>
                    <a:pt x="0"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4" name="Freeform 976">
              <a:extLst>
                <a:ext uri="{FF2B5EF4-FFF2-40B4-BE49-F238E27FC236}">
                  <a16:creationId xmlns:a16="http://schemas.microsoft.com/office/drawing/2014/main" id="{0C4FF3E7-FEC9-4D0A-8B3F-31AAB815F0F5}"/>
                </a:ext>
              </a:extLst>
            </p:cNvPr>
            <p:cNvSpPr>
              <a:spLocks/>
            </p:cNvSpPr>
            <p:nvPr/>
          </p:nvSpPr>
          <p:spPr bwMode="auto">
            <a:xfrm>
              <a:off x="7062789" y="3419475"/>
              <a:ext cx="19050" cy="17463"/>
            </a:xfrm>
            <a:custGeom>
              <a:avLst/>
              <a:gdLst>
                <a:gd name="T0" fmla="*/ 4 w 13"/>
                <a:gd name="T1" fmla="*/ 10 h 11"/>
                <a:gd name="T2" fmla="*/ 4 w 13"/>
                <a:gd name="T3" fmla="*/ 9 h 11"/>
                <a:gd name="T4" fmla="*/ 5 w 13"/>
                <a:gd name="T5" fmla="*/ 6 h 11"/>
                <a:gd name="T6" fmla="*/ 6 w 13"/>
                <a:gd name="T7" fmla="*/ 5 h 11"/>
                <a:gd name="T8" fmla="*/ 6 w 13"/>
                <a:gd name="T9" fmla="*/ 4 h 11"/>
                <a:gd name="T10" fmla="*/ 6 w 13"/>
                <a:gd name="T11" fmla="*/ 4 h 11"/>
                <a:gd name="T12" fmla="*/ 7 w 13"/>
                <a:gd name="T13" fmla="*/ 5 h 11"/>
                <a:gd name="T14" fmla="*/ 8 w 13"/>
                <a:gd name="T15" fmla="*/ 8 h 11"/>
                <a:gd name="T16" fmla="*/ 9 w 13"/>
                <a:gd name="T17" fmla="*/ 8 h 11"/>
                <a:gd name="T18" fmla="*/ 9 w 13"/>
                <a:gd name="T19" fmla="*/ 9 h 11"/>
                <a:gd name="T20" fmla="*/ 9 w 13"/>
                <a:gd name="T21" fmla="*/ 9 h 11"/>
                <a:gd name="T22" fmla="*/ 11 w 13"/>
                <a:gd name="T23" fmla="*/ 11 h 11"/>
                <a:gd name="T24" fmla="*/ 13 w 13"/>
                <a:gd name="T25" fmla="*/ 9 h 11"/>
                <a:gd name="T26" fmla="*/ 12 w 13"/>
                <a:gd name="T27" fmla="*/ 5 h 11"/>
                <a:gd name="T28" fmla="*/ 10 w 13"/>
                <a:gd name="T29" fmla="*/ 3 h 11"/>
                <a:gd name="T30" fmla="*/ 7 w 13"/>
                <a:gd name="T31" fmla="*/ 1 h 11"/>
                <a:gd name="T32" fmla="*/ 6 w 13"/>
                <a:gd name="T33" fmla="*/ 0 h 11"/>
                <a:gd name="T34" fmla="*/ 2 w 13"/>
                <a:gd name="T35" fmla="*/ 2 h 11"/>
                <a:gd name="T36" fmla="*/ 0 w 13"/>
                <a:gd name="T37" fmla="*/ 7 h 11"/>
                <a:gd name="T38" fmla="*/ 0 w 13"/>
                <a:gd name="T39" fmla="*/ 9 h 11"/>
                <a:gd name="T40" fmla="*/ 2 w 13"/>
                <a:gd name="T41" fmla="*/ 11 h 11"/>
                <a:gd name="T42" fmla="*/ 4 w 13"/>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10"/>
                  </a:moveTo>
                  <a:cubicBezTo>
                    <a:pt x="4" y="9"/>
                    <a:pt x="4" y="9"/>
                    <a:pt x="4" y="9"/>
                  </a:cubicBezTo>
                  <a:cubicBezTo>
                    <a:pt x="4" y="9"/>
                    <a:pt x="4" y="7"/>
                    <a:pt x="5" y="6"/>
                  </a:cubicBezTo>
                  <a:cubicBezTo>
                    <a:pt x="5" y="5"/>
                    <a:pt x="5" y="5"/>
                    <a:pt x="6" y="5"/>
                  </a:cubicBezTo>
                  <a:cubicBezTo>
                    <a:pt x="6" y="4"/>
                    <a:pt x="6" y="4"/>
                    <a:pt x="6" y="4"/>
                  </a:cubicBezTo>
                  <a:cubicBezTo>
                    <a:pt x="6" y="4"/>
                    <a:pt x="6" y="4"/>
                    <a:pt x="6" y="4"/>
                  </a:cubicBezTo>
                  <a:cubicBezTo>
                    <a:pt x="7" y="5"/>
                    <a:pt x="7" y="5"/>
                    <a:pt x="7" y="5"/>
                  </a:cubicBezTo>
                  <a:cubicBezTo>
                    <a:pt x="8" y="6"/>
                    <a:pt x="8" y="7"/>
                    <a:pt x="8" y="8"/>
                  </a:cubicBezTo>
                  <a:cubicBezTo>
                    <a:pt x="9" y="8"/>
                    <a:pt x="9" y="8"/>
                    <a:pt x="9" y="8"/>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4"/>
                    <a:pt x="11" y="4"/>
                    <a:pt x="10" y="3"/>
                  </a:cubicBezTo>
                  <a:cubicBezTo>
                    <a:pt x="10" y="2"/>
                    <a:pt x="9" y="1"/>
                    <a:pt x="7" y="1"/>
                  </a:cubicBezTo>
                  <a:cubicBezTo>
                    <a:pt x="7" y="0"/>
                    <a:pt x="6" y="0"/>
                    <a:pt x="6" y="0"/>
                  </a:cubicBezTo>
                  <a:cubicBezTo>
                    <a:pt x="4" y="0"/>
                    <a:pt x="3" y="1"/>
                    <a:pt x="2" y="2"/>
                  </a:cubicBezTo>
                  <a:cubicBezTo>
                    <a:pt x="1" y="4"/>
                    <a:pt x="1" y="5"/>
                    <a:pt x="0" y="7"/>
                  </a:cubicBezTo>
                  <a:cubicBezTo>
                    <a:pt x="0" y="8"/>
                    <a:pt x="0" y="9"/>
                    <a:pt x="0" y="9"/>
                  </a:cubicBezTo>
                  <a:cubicBezTo>
                    <a:pt x="0" y="10"/>
                    <a:pt x="1"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5" name="Freeform 977">
              <a:extLst>
                <a:ext uri="{FF2B5EF4-FFF2-40B4-BE49-F238E27FC236}">
                  <a16:creationId xmlns:a16="http://schemas.microsoft.com/office/drawing/2014/main" id="{A910A620-BA0A-4878-AE3E-12725F70BC96}"/>
                </a:ext>
              </a:extLst>
            </p:cNvPr>
            <p:cNvSpPr>
              <a:spLocks/>
            </p:cNvSpPr>
            <p:nvPr/>
          </p:nvSpPr>
          <p:spPr bwMode="auto">
            <a:xfrm>
              <a:off x="7086601" y="3416300"/>
              <a:ext cx="20638" cy="19050"/>
            </a:xfrm>
            <a:custGeom>
              <a:avLst/>
              <a:gdLst>
                <a:gd name="T0" fmla="*/ 4 w 13"/>
                <a:gd name="T1" fmla="*/ 10 h 12"/>
                <a:gd name="T2" fmla="*/ 4 w 13"/>
                <a:gd name="T3" fmla="*/ 9 h 12"/>
                <a:gd name="T4" fmla="*/ 5 w 13"/>
                <a:gd name="T5" fmla="*/ 6 h 12"/>
                <a:gd name="T6" fmla="*/ 6 w 13"/>
                <a:gd name="T7" fmla="*/ 5 h 12"/>
                <a:gd name="T8" fmla="*/ 6 w 13"/>
                <a:gd name="T9" fmla="*/ 4 h 12"/>
                <a:gd name="T10" fmla="*/ 6 w 13"/>
                <a:gd name="T11" fmla="*/ 5 h 12"/>
                <a:gd name="T12" fmla="*/ 7 w 13"/>
                <a:gd name="T13" fmla="*/ 5 h 12"/>
                <a:gd name="T14" fmla="*/ 8 w 13"/>
                <a:gd name="T15" fmla="*/ 8 h 12"/>
                <a:gd name="T16" fmla="*/ 9 w 13"/>
                <a:gd name="T17" fmla="*/ 9 h 12"/>
                <a:gd name="T18" fmla="*/ 9 w 13"/>
                <a:gd name="T19" fmla="*/ 9 h 12"/>
                <a:gd name="T20" fmla="*/ 9 w 13"/>
                <a:gd name="T21" fmla="*/ 9 h 12"/>
                <a:gd name="T22" fmla="*/ 11 w 13"/>
                <a:gd name="T23" fmla="*/ 11 h 12"/>
                <a:gd name="T24" fmla="*/ 13 w 13"/>
                <a:gd name="T25" fmla="*/ 9 h 12"/>
                <a:gd name="T26" fmla="*/ 12 w 13"/>
                <a:gd name="T27" fmla="*/ 5 h 12"/>
                <a:gd name="T28" fmla="*/ 10 w 13"/>
                <a:gd name="T29" fmla="*/ 3 h 12"/>
                <a:gd name="T30" fmla="*/ 7 w 13"/>
                <a:gd name="T31" fmla="*/ 1 h 12"/>
                <a:gd name="T32" fmla="*/ 6 w 13"/>
                <a:gd name="T33" fmla="*/ 0 h 12"/>
                <a:gd name="T34" fmla="*/ 2 w 13"/>
                <a:gd name="T35" fmla="*/ 2 h 12"/>
                <a:gd name="T36" fmla="*/ 0 w 13"/>
                <a:gd name="T37" fmla="*/ 7 h 12"/>
                <a:gd name="T38" fmla="*/ 0 w 13"/>
                <a:gd name="T39" fmla="*/ 9 h 12"/>
                <a:gd name="T40" fmla="*/ 2 w 13"/>
                <a:gd name="T41" fmla="*/ 11 h 12"/>
                <a:gd name="T42" fmla="*/ 4 w 13"/>
                <a:gd name="T4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2">
                  <a:moveTo>
                    <a:pt x="4" y="10"/>
                  </a:moveTo>
                  <a:cubicBezTo>
                    <a:pt x="4" y="9"/>
                    <a:pt x="4" y="9"/>
                    <a:pt x="4" y="9"/>
                  </a:cubicBezTo>
                  <a:cubicBezTo>
                    <a:pt x="4" y="9"/>
                    <a:pt x="4" y="7"/>
                    <a:pt x="5" y="6"/>
                  </a:cubicBezTo>
                  <a:cubicBezTo>
                    <a:pt x="5" y="5"/>
                    <a:pt x="5" y="5"/>
                    <a:pt x="6" y="5"/>
                  </a:cubicBezTo>
                  <a:cubicBezTo>
                    <a:pt x="6" y="4"/>
                    <a:pt x="6" y="4"/>
                    <a:pt x="6" y="4"/>
                  </a:cubicBezTo>
                  <a:cubicBezTo>
                    <a:pt x="6" y="5"/>
                    <a:pt x="6" y="5"/>
                    <a:pt x="6" y="5"/>
                  </a:cubicBezTo>
                  <a:cubicBezTo>
                    <a:pt x="7" y="5"/>
                    <a:pt x="7" y="5"/>
                    <a:pt x="7" y="5"/>
                  </a:cubicBezTo>
                  <a:cubicBezTo>
                    <a:pt x="8" y="6"/>
                    <a:pt x="8" y="7"/>
                    <a:pt x="8" y="8"/>
                  </a:cubicBezTo>
                  <a:cubicBezTo>
                    <a:pt x="9" y="8"/>
                    <a:pt x="9" y="8"/>
                    <a:pt x="9" y="9"/>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5"/>
                    <a:pt x="11" y="4"/>
                    <a:pt x="10" y="3"/>
                  </a:cubicBezTo>
                  <a:cubicBezTo>
                    <a:pt x="10" y="2"/>
                    <a:pt x="9" y="1"/>
                    <a:pt x="7" y="1"/>
                  </a:cubicBezTo>
                  <a:cubicBezTo>
                    <a:pt x="7" y="1"/>
                    <a:pt x="6" y="0"/>
                    <a:pt x="6" y="0"/>
                  </a:cubicBezTo>
                  <a:cubicBezTo>
                    <a:pt x="4" y="0"/>
                    <a:pt x="3" y="1"/>
                    <a:pt x="2" y="2"/>
                  </a:cubicBezTo>
                  <a:cubicBezTo>
                    <a:pt x="1" y="4"/>
                    <a:pt x="1" y="5"/>
                    <a:pt x="0" y="7"/>
                  </a:cubicBezTo>
                  <a:cubicBezTo>
                    <a:pt x="0" y="8"/>
                    <a:pt x="0" y="9"/>
                    <a:pt x="0" y="9"/>
                  </a:cubicBezTo>
                  <a:cubicBezTo>
                    <a:pt x="0" y="10"/>
                    <a:pt x="1" y="11"/>
                    <a:pt x="2" y="11"/>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6" name="Freeform 978">
              <a:extLst>
                <a:ext uri="{FF2B5EF4-FFF2-40B4-BE49-F238E27FC236}">
                  <a16:creationId xmlns:a16="http://schemas.microsoft.com/office/drawing/2014/main" id="{8030D3D1-AC95-4669-91AB-F11E91589D6D}"/>
                </a:ext>
              </a:extLst>
            </p:cNvPr>
            <p:cNvSpPr>
              <a:spLocks/>
            </p:cNvSpPr>
            <p:nvPr/>
          </p:nvSpPr>
          <p:spPr bwMode="auto">
            <a:xfrm>
              <a:off x="7110414" y="3416300"/>
              <a:ext cx="17463" cy="15875"/>
            </a:xfrm>
            <a:custGeom>
              <a:avLst/>
              <a:gdLst>
                <a:gd name="T0" fmla="*/ 4 w 12"/>
                <a:gd name="T1" fmla="*/ 9 h 11"/>
                <a:gd name="T2" fmla="*/ 4 w 12"/>
                <a:gd name="T3" fmla="*/ 9 h 11"/>
                <a:gd name="T4" fmla="*/ 5 w 12"/>
                <a:gd name="T5" fmla="*/ 6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2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7" y="4"/>
                    <a:pt x="7" y="5"/>
                    <a:pt x="7" y="5"/>
                  </a:cubicBezTo>
                  <a:cubicBezTo>
                    <a:pt x="8" y="6"/>
                    <a:pt x="8" y="7"/>
                    <a:pt x="8" y="7"/>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8"/>
                    <a:pt x="12" y="7"/>
                    <a:pt x="12" y="5"/>
                  </a:cubicBezTo>
                  <a:cubicBezTo>
                    <a:pt x="11" y="4"/>
                    <a:pt x="11" y="3"/>
                    <a:pt x="10" y="2"/>
                  </a:cubicBezTo>
                  <a:cubicBezTo>
                    <a:pt x="9" y="2"/>
                    <a:pt x="8" y="1"/>
                    <a:pt x="7" y="0"/>
                  </a:cubicBezTo>
                  <a:cubicBezTo>
                    <a:pt x="7" y="0"/>
                    <a:pt x="6" y="0"/>
                    <a:pt x="6" y="0"/>
                  </a:cubicBezTo>
                  <a:cubicBezTo>
                    <a:pt x="4" y="0"/>
                    <a:pt x="3" y="1"/>
                    <a:pt x="2" y="2"/>
                  </a:cubicBezTo>
                  <a:cubicBezTo>
                    <a:pt x="1" y="3"/>
                    <a:pt x="1" y="5"/>
                    <a:pt x="0" y="6"/>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7" name="Freeform 979">
              <a:extLst>
                <a:ext uri="{FF2B5EF4-FFF2-40B4-BE49-F238E27FC236}">
                  <a16:creationId xmlns:a16="http://schemas.microsoft.com/office/drawing/2014/main" id="{72500512-E1E9-4F76-914F-9631665AEEF4}"/>
                </a:ext>
              </a:extLst>
            </p:cNvPr>
            <p:cNvSpPr>
              <a:spLocks/>
            </p:cNvSpPr>
            <p:nvPr/>
          </p:nvSpPr>
          <p:spPr bwMode="auto">
            <a:xfrm>
              <a:off x="7134226" y="3413125"/>
              <a:ext cx="19050" cy="15875"/>
            </a:xfrm>
            <a:custGeom>
              <a:avLst/>
              <a:gdLst>
                <a:gd name="T0" fmla="*/ 4 w 12"/>
                <a:gd name="T1" fmla="*/ 9 h 11"/>
                <a:gd name="T2" fmla="*/ 4 w 12"/>
                <a:gd name="T3" fmla="*/ 9 h 11"/>
                <a:gd name="T4" fmla="*/ 5 w 12"/>
                <a:gd name="T5" fmla="*/ 6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2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6" y="4"/>
                    <a:pt x="7" y="5"/>
                    <a:pt x="7" y="5"/>
                  </a:cubicBezTo>
                  <a:cubicBezTo>
                    <a:pt x="8" y="6"/>
                    <a:pt x="8" y="7"/>
                    <a:pt x="8" y="7"/>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8"/>
                    <a:pt x="12" y="7"/>
                    <a:pt x="12" y="5"/>
                  </a:cubicBezTo>
                  <a:cubicBezTo>
                    <a:pt x="11" y="4"/>
                    <a:pt x="11" y="3"/>
                    <a:pt x="10" y="2"/>
                  </a:cubicBezTo>
                  <a:cubicBezTo>
                    <a:pt x="9" y="2"/>
                    <a:pt x="8" y="1"/>
                    <a:pt x="7" y="0"/>
                  </a:cubicBezTo>
                  <a:cubicBezTo>
                    <a:pt x="7" y="0"/>
                    <a:pt x="6" y="0"/>
                    <a:pt x="6" y="0"/>
                  </a:cubicBezTo>
                  <a:cubicBezTo>
                    <a:pt x="4" y="0"/>
                    <a:pt x="3" y="1"/>
                    <a:pt x="2" y="2"/>
                  </a:cubicBezTo>
                  <a:cubicBezTo>
                    <a:pt x="1" y="3"/>
                    <a:pt x="1" y="5"/>
                    <a:pt x="0" y="6"/>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8" name="Freeform 980">
              <a:extLst>
                <a:ext uri="{FF2B5EF4-FFF2-40B4-BE49-F238E27FC236}">
                  <a16:creationId xmlns:a16="http://schemas.microsoft.com/office/drawing/2014/main" id="{A46C6567-73E4-4665-A38B-0E136B5D68AF}"/>
                </a:ext>
              </a:extLst>
            </p:cNvPr>
            <p:cNvSpPr>
              <a:spLocks/>
            </p:cNvSpPr>
            <p:nvPr/>
          </p:nvSpPr>
          <p:spPr bwMode="auto">
            <a:xfrm>
              <a:off x="7156451" y="3408363"/>
              <a:ext cx="20638" cy="17463"/>
            </a:xfrm>
            <a:custGeom>
              <a:avLst/>
              <a:gdLst>
                <a:gd name="T0" fmla="*/ 4 w 13"/>
                <a:gd name="T1" fmla="*/ 10 h 12"/>
                <a:gd name="T2" fmla="*/ 4 w 13"/>
                <a:gd name="T3" fmla="*/ 9 h 12"/>
                <a:gd name="T4" fmla="*/ 5 w 13"/>
                <a:gd name="T5" fmla="*/ 6 h 12"/>
                <a:gd name="T6" fmla="*/ 5 w 13"/>
                <a:gd name="T7" fmla="*/ 5 h 12"/>
                <a:gd name="T8" fmla="*/ 6 w 13"/>
                <a:gd name="T9" fmla="*/ 4 h 12"/>
                <a:gd name="T10" fmla="*/ 6 w 13"/>
                <a:gd name="T11" fmla="*/ 4 h 12"/>
                <a:gd name="T12" fmla="*/ 7 w 13"/>
                <a:gd name="T13" fmla="*/ 5 h 12"/>
                <a:gd name="T14" fmla="*/ 8 w 13"/>
                <a:gd name="T15" fmla="*/ 7 h 12"/>
                <a:gd name="T16" fmla="*/ 9 w 13"/>
                <a:gd name="T17" fmla="*/ 8 h 12"/>
                <a:gd name="T18" fmla="*/ 9 w 13"/>
                <a:gd name="T19" fmla="*/ 8 h 12"/>
                <a:gd name="T20" fmla="*/ 9 w 13"/>
                <a:gd name="T21" fmla="*/ 8 h 12"/>
                <a:gd name="T22" fmla="*/ 9 w 13"/>
                <a:gd name="T23" fmla="*/ 8 h 12"/>
                <a:gd name="T24" fmla="*/ 9 w 13"/>
                <a:gd name="T25" fmla="*/ 8 h 12"/>
                <a:gd name="T26" fmla="*/ 9 w 13"/>
                <a:gd name="T27" fmla="*/ 8 h 12"/>
                <a:gd name="T28" fmla="*/ 9 w 13"/>
                <a:gd name="T29" fmla="*/ 8 h 12"/>
                <a:gd name="T30" fmla="*/ 9 w 13"/>
                <a:gd name="T31" fmla="*/ 8 h 12"/>
                <a:gd name="T32" fmla="*/ 11 w 13"/>
                <a:gd name="T33" fmla="*/ 10 h 12"/>
                <a:gd name="T34" fmla="*/ 13 w 13"/>
                <a:gd name="T35" fmla="*/ 8 h 12"/>
                <a:gd name="T36" fmla="*/ 12 w 13"/>
                <a:gd name="T37" fmla="*/ 5 h 12"/>
                <a:gd name="T38" fmla="*/ 10 w 13"/>
                <a:gd name="T39" fmla="*/ 2 h 12"/>
                <a:gd name="T40" fmla="*/ 6 w 13"/>
                <a:gd name="T41" fmla="*/ 0 h 12"/>
                <a:gd name="T42" fmla="*/ 6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5" y="6"/>
                  </a:cubicBezTo>
                  <a:cubicBezTo>
                    <a:pt x="5" y="5"/>
                    <a:pt x="5" y="5"/>
                    <a:pt x="5" y="5"/>
                  </a:cubicBezTo>
                  <a:cubicBezTo>
                    <a:pt x="6" y="4"/>
                    <a:pt x="6" y="4"/>
                    <a:pt x="6" y="4"/>
                  </a:cubicBezTo>
                  <a:cubicBezTo>
                    <a:pt x="6" y="4"/>
                    <a:pt x="6" y="4"/>
                    <a:pt x="6" y="4"/>
                  </a:cubicBezTo>
                  <a:cubicBezTo>
                    <a:pt x="6" y="5"/>
                    <a:pt x="7" y="5"/>
                    <a:pt x="7" y="5"/>
                  </a:cubicBezTo>
                  <a:cubicBezTo>
                    <a:pt x="8" y="6"/>
                    <a:pt x="8" y="6"/>
                    <a:pt x="8" y="7"/>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10"/>
                    <a:pt x="10" y="10"/>
                    <a:pt x="11" y="10"/>
                  </a:cubicBezTo>
                  <a:cubicBezTo>
                    <a:pt x="12" y="10"/>
                    <a:pt x="13" y="9"/>
                    <a:pt x="13" y="8"/>
                  </a:cubicBezTo>
                  <a:cubicBezTo>
                    <a:pt x="13" y="8"/>
                    <a:pt x="12" y="6"/>
                    <a:pt x="12" y="5"/>
                  </a:cubicBezTo>
                  <a:cubicBezTo>
                    <a:pt x="11" y="4"/>
                    <a:pt x="11" y="3"/>
                    <a:pt x="10" y="2"/>
                  </a:cubicBezTo>
                  <a:cubicBezTo>
                    <a:pt x="9" y="1"/>
                    <a:pt x="8" y="1"/>
                    <a:pt x="6" y="0"/>
                  </a:cubicBezTo>
                  <a:cubicBezTo>
                    <a:pt x="6" y="0"/>
                    <a:pt x="6" y="0"/>
                    <a:pt x="6" y="0"/>
                  </a:cubicBezTo>
                  <a:cubicBezTo>
                    <a:pt x="4" y="0"/>
                    <a:pt x="3" y="1"/>
                    <a:pt x="2" y="2"/>
                  </a:cubicBezTo>
                  <a:cubicBezTo>
                    <a:pt x="1" y="4"/>
                    <a:pt x="1" y="6"/>
                    <a:pt x="0" y="7"/>
                  </a:cubicBezTo>
                  <a:cubicBezTo>
                    <a:pt x="0" y="9"/>
                    <a:pt x="0" y="10"/>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9" name="Oval 981">
              <a:extLst>
                <a:ext uri="{FF2B5EF4-FFF2-40B4-BE49-F238E27FC236}">
                  <a16:creationId xmlns:a16="http://schemas.microsoft.com/office/drawing/2014/main" id="{DC28A8EA-AB46-436C-B214-2F04092FD01D}"/>
                </a:ext>
              </a:extLst>
            </p:cNvPr>
            <p:cNvSpPr>
              <a:spLocks noChangeArrowheads="1"/>
            </p:cNvSpPr>
            <p:nvPr/>
          </p:nvSpPr>
          <p:spPr bwMode="auto">
            <a:xfrm>
              <a:off x="6985001" y="3538538"/>
              <a:ext cx="20638"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0" name="Oval 982">
              <a:extLst>
                <a:ext uri="{FF2B5EF4-FFF2-40B4-BE49-F238E27FC236}">
                  <a16:creationId xmlns:a16="http://schemas.microsoft.com/office/drawing/2014/main" id="{9F0499EB-D9E1-478B-870D-0129A171D208}"/>
                </a:ext>
              </a:extLst>
            </p:cNvPr>
            <p:cNvSpPr>
              <a:spLocks noChangeArrowheads="1"/>
            </p:cNvSpPr>
            <p:nvPr/>
          </p:nvSpPr>
          <p:spPr bwMode="auto">
            <a:xfrm>
              <a:off x="7191376" y="3517900"/>
              <a:ext cx="19050"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1" name="Freeform 983">
              <a:extLst>
                <a:ext uri="{FF2B5EF4-FFF2-40B4-BE49-F238E27FC236}">
                  <a16:creationId xmlns:a16="http://schemas.microsoft.com/office/drawing/2014/main" id="{6D17F25A-FC57-405B-A224-46667248B4D1}"/>
                </a:ext>
              </a:extLst>
            </p:cNvPr>
            <p:cNvSpPr>
              <a:spLocks/>
            </p:cNvSpPr>
            <p:nvPr/>
          </p:nvSpPr>
          <p:spPr bwMode="auto">
            <a:xfrm>
              <a:off x="6973889" y="3536950"/>
              <a:ext cx="107950" cy="152400"/>
            </a:xfrm>
            <a:custGeom>
              <a:avLst/>
              <a:gdLst>
                <a:gd name="T0" fmla="*/ 56 w 71"/>
                <a:gd name="T1" fmla="*/ 0 h 100"/>
                <a:gd name="T2" fmla="*/ 6 w 71"/>
                <a:gd name="T3" fmla="*/ 41 h 100"/>
                <a:gd name="T4" fmla="*/ 23 w 71"/>
                <a:gd name="T5" fmla="*/ 88 h 100"/>
                <a:gd name="T6" fmla="*/ 70 w 71"/>
                <a:gd name="T7" fmla="*/ 96 h 100"/>
                <a:gd name="T8" fmla="*/ 64 w 71"/>
                <a:gd name="T9" fmla="*/ 75 h 100"/>
                <a:gd name="T10" fmla="*/ 36 w 71"/>
                <a:gd name="T11" fmla="*/ 54 h 100"/>
                <a:gd name="T12" fmla="*/ 56 w 7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1" h="100">
                  <a:moveTo>
                    <a:pt x="56" y="0"/>
                  </a:moveTo>
                  <a:cubicBezTo>
                    <a:pt x="56" y="0"/>
                    <a:pt x="13" y="16"/>
                    <a:pt x="6" y="41"/>
                  </a:cubicBezTo>
                  <a:cubicBezTo>
                    <a:pt x="0" y="66"/>
                    <a:pt x="8" y="79"/>
                    <a:pt x="23" y="88"/>
                  </a:cubicBezTo>
                  <a:cubicBezTo>
                    <a:pt x="40" y="98"/>
                    <a:pt x="71" y="100"/>
                    <a:pt x="70" y="96"/>
                  </a:cubicBezTo>
                  <a:cubicBezTo>
                    <a:pt x="70" y="92"/>
                    <a:pt x="68" y="77"/>
                    <a:pt x="64" y="75"/>
                  </a:cubicBezTo>
                  <a:cubicBezTo>
                    <a:pt x="60" y="73"/>
                    <a:pt x="39" y="70"/>
                    <a:pt x="36" y="54"/>
                  </a:cubicBezTo>
                  <a:cubicBezTo>
                    <a:pt x="30" y="26"/>
                    <a:pt x="64" y="2"/>
                    <a:pt x="56" y="0"/>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2" name="Freeform 984">
              <a:extLst>
                <a:ext uri="{FF2B5EF4-FFF2-40B4-BE49-F238E27FC236}">
                  <a16:creationId xmlns:a16="http://schemas.microsoft.com/office/drawing/2014/main" id="{4AD2840D-65BC-4A9A-AA33-B870B918C76F}"/>
                </a:ext>
              </a:extLst>
            </p:cNvPr>
            <p:cNvSpPr>
              <a:spLocks/>
            </p:cNvSpPr>
            <p:nvPr/>
          </p:nvSpPr>
          <p:spPr bwMode="auto">
            <a:xfrm>
              <a:off x="7069139" y="3652838"/>
              <a:ext cx="65088" cy="36513"/>
            </a:xfrm>
            <a:custGeom>
              <a:avLst/>
              <a:gdLst>
                <a:gd name="T0" fmla="*/ 7 w 42"/>
                <a:gd name="T1" fmla="*/ 0 h 24"/>
                <a:gd name="T2" fmla="*/ 25 w 42"/>
                <a:gd name="T3" fmla="*/ 0 h 24"/>
                <a:gd name="T4" fmla="*/ 23 w 42"/>
                <a:gd name="T5" fmla="*/ 7 h 24"/>
                <a:gd name="T6" fmla="*/ 37 w 42"/>
                <a:gd name="T7" fmla="*/ 9 h 24"/>
                <a:gd name="T8" fmla="*/ 25 w 42"/>
                <a:gd name="T9" fmla="*/ 24 h 24"/>
                <a:gd name="T10" fmla="*/ 7 w 42"/>
                <a:gd name="T11" fmla="*/ 0 h 24"/>
              </a:gdLst>
              <a:ahLst/>
              <a:cxnLst>
                <a:cxn ang="0">
                  <a:pos x="T0" y="T1"/>
                </a:cxn>
                <a:cxn ang="0">
                  <a:pos x="T2" y="T3"/>
                </a:cxn>
                <a:cxn ang="0">
                  <a:pos x="T4" y="T5"/>
                </a:cxn>
                <a:cxn ang="0">
                  <a:pos x="T6" y="T7"/>
                </a:cxn>
                <a:cxn ang="0">
                  <a:pos x="T8" y="T9"/>
                </a:cxn>
                <a:cxn ang="0">
                  <a:pos x="T10" y="T11"/>
                </a:cxn>
              </a:cxnLst>
              <a:rect l="0" t="0" r="r" b="b"/>
              <a:pathLst>
                <a:path w="42" h="24">
                  <a:moveTo>
                    <a:pt x="7" y="0"/>
                  </a:moveTo>
                  <a:cubicBezTo>
                    <a:pt x="7" y="0"/>
                    <a:pt x="20" y="0"/>
                    <a:pt x="25" y="0"/>
                  </a:cubicBezTo>
                  <a:cubicBezTo>
                    <a:pt x="30" y="1"/>
                    <a:pt x="22" y="6"/>
                    <a:pt x="23" y="7"/>
                  </a:cubicBezTo>
                  <a:cubicBezTo>
                    <a:pt x="25" y="9"/>
                    <a:pt x="35" y="4"/>
                    <a:pt x="37" y="9"/>
                  </a:cubicBezTo>
                  <a:cubicBezTo>
                    <a:pt x="40" y="14"/>
                    <a:pt x="42" y="24"/>
                    <a:pt x="25" y="24"/>
                  </a:cubicBezTo>
                  <a:cubicBezTo>
                    <a:pt x="0" y="24"/>
                    <a:pt x="8" y="16"/>
                    <a:pt x="7"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3" name="Freeform 985">
              <a:extLst>
                <a:ext uri="{FF2B5EF4-FFF2-40B4-BE49-F238E27FC236}">
                  <a16:creationId xmlns:a16="http://schemas.microsoft.com/office/drawing/2014/main" id="{ACD3A296-C2C7-4098-9D4D-9576CCCD20F8}"/>
                </a:ext>
              </a:extLst>
            </p:cNvPr>
            <p:cNvSpPr>
              <a:spLocks/>
            </p:cNvSpPr>
            <p:nvPr/>
          </p:nvSpPr>
          <p:spPr bwMode="auto">
            <a:xfrm>
              <a:off x="7065964" y="3648075"/>
              <a:ext cx="26988" cy="44450"/>
            </a:xfrm>
            <a:custGeom>
              <a:avLst/>
              <a:gdLst>
                <a:gd name="T0" fmla="*/ 4 w 17"/>
                <a:gd name="T1" fmla="*/ 19 h 29"/>
                <a:gd name="T2" fmla="*/ 5 w 17"/>
                <a:gd name="T3" fmla="*/ 1 h 29"/>
                <a:gd name="T4" fmla="*/ 13 w 17"/>
                <a:gd name="T5" fmla="*/ 3 h 29"/>
                <a:gd name="T6" fmla="*/ 15 w 17"/>
                <a:gd name="T7" fmla="*/ 27 h 29"/>
                <a:gd name="T8" fmla="*/ 5 w 17"/>
                <a:gd name="T9" fmla="*/ 26 h 29"/>
                <a:gd name="T10" fmla="*/ 4 w 17"/>
                <a:gd name="T11" fmla="*/ 19 h 29"/>
              </a:gdLst>
              <a:ahLst/>
              <a:cxnLst>
                <a:cxn ang="0">
                  <a:pos x="T0" y="T1"/>
                </a:cxn>
                <a:cxn ang="0">
                  <a:pos x="T2" y="T3"/>
                </a:cxn>
                <a:cxn ang="0">
                  <a:pos x="T4" y="T5"/>
                </a:cxn>
                <a:cxn ang="0">
                  <a:pos x="T6" y="T7"/>
                </a:cxn>
                <a:cxn ang="0">
                  <a:pos x="T8" y="T9"/>
                </a:cxn>
                <a:cxn ang="0">
                  <a:pos x="T10" y="T11"/>
                </a:cxn>
              </a:cxnLst>
              <a:rect l="0" t="0" r="r" b="b"/>
              <a:pathLst>
                <a:path w="17" h="29">
                  <a:moveTo>
                    <a:pt x="4" y="19"/>
                  </a:moveTo>
                  <a:cubicBezTo>
                    <a:pt x="4" y="19"/>
                    <a:pt x="0" y="0"/>
                    <a:pt x="5" y="1"/>
                  </a:cubicBezTo>
                  <a:cubicBezTo>
                    <a:pt x="10" y="1"/>
                    <a:pt x="13" y="0"/>
                    <a:pt x="13" y="3"/>
                  </a:cubicBezTo>
                  <a:cubicBezTo>
                    <a:pt x="13" y="6"/>
                    <a:pt x="17" y="26"/>
                    <a:pt x="15" y="27"/>
                  </a:cubicBezTo>
                  <a:cubicBezTo>
                    <a:pt x="12" y="27"/>
                    <a:pt x="6" y="29"/>
                    <a:pt x="5" y="26"/>
                  </a:cubicBezTo>
                  <a:cubicBezTo>
                    <a:pt x="4" y="22"/>
                    <a:pt x="4" y="19"/>
                    <a:pt x="4"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4" name="Freeform 986">
              <a:extLst>
                <a:ext uri="{FF2B5EF4-FFF2-40B4-BE49-F238E27FC236}">
                  <a16:creationId xmlns:a16="http://schemas.microsoft.com/office/drawing/2014/main" id="{455981DC-F2C8-4BE7-A882-6D2AFAAD3A6F}"/>
                </a:ext>
              </a:extLst>
            </p:cNvPr>
            <p:cNvSpPr>
              <a:spLocks/>
            </p:cNvSpPr>
            <p:nvPr/>
          </p:nvSpPr>
          <p:spPr bwMode="auto">
            <a:xfrm>
              <a:off x="7137401" y="3648075"/>
              <a:ext cx="47625" cy="41275"/>
            </a:xfrm>
            <a:custGeom>
              <a:avLst/>
              <a:gdLst>
                <a:gd name="T0" fmla="*/ 25 w 31"/>
                <a:gd name="T1" fmla="*/ 4 h 27"/>
                <a:gd name="T2" fmla="*/ 21 w 31"/>
                <a:gd name="T3" fmla="*/ 1 h 27"/>
                <a:gd name="T4" fmla="*/ 20 w 31"/>
                <a:gd name="T5" fmla="*/ 10 h 27"/>
                <a:gd name="T6" fmla="*/ 1 w 31"/>
                <a:gd name="T7" fmla="*/ 15 h 27"/>
                <a:gd name="T8" fmla="*/ 31 w 31"/>
                <a:gd name="T9" fmla="*/ 20 h 27"/>
                <a:gd name="T10" fmla="*/ 25 w 31"/>
                <a:gd name="T11" fmla="*/ 4 h 27"/>
              </a:gdLst>
              <a:ahLst/>
              <a:cxnLst>
                <a:cxn ang="0">
                  <a:pos x="T0" y="T1"/>
                </a:cxn>
                <a:cxn ang="0">
                  <a:pos x="T2" y="T3"/>
                </a:cxn>
                <a:cxn ang="0">
                  <a:pos x="T4" y="T5"/>
                </a:cxn>
                <a:cxn ang="0">
                  <a:pos x="T6" y="T7"/>
                </a:cxn>
                <a:cxn ang="0">
                  <a:pos x="T8" y="T9"/>
                </a:cxn>
                <a:cxn ang="0">
                  <a:pos x="T10" y="T11"/>
                </a:cxn>
              </a:cxnLst>
              <a:rect l="0" t="0" r="r" b="b"/>
              <a:pathLst>
                <a:path w="31" h="27">
                  <a:moveTo>
                    <a:pt x="25" y="4"/>
                  </a:moveTo>
                  <a:cubicBezTo>
                    <a:pt x="25" y="4"/>
                    <a:pt x="25" y="0"/>
                    <a:pt x="21" y="1"/>
                  </a:cubicBezTo>
                  <a:cubicBezTo>
                    <a:pt x="18" y="2"/>
                    <a:pt x="22" y="10"/>
                    <a:pt x="20" y="10"/>
                  </a:cubicBezTo>
                  <a:cubicBezTo>
                    <a:pt x="18" y="11"/>
                    <a:pt x="0" y="8"/>
                    <a:pt x="1" y="15"/>
                  </a:cubicBezTo>
                  <a:cubicBezTo>
                    <a:pt x="2" y="22"/>
                    <a:pt x="12" y="27"/>
                    <a:pt x="31" y="20"/>
                  </a:cubicBezTo>
                  <a:lnTo>
                    <a:pt x="25" y="4"/>
                  </a:ln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5" name="Freeform 987">
              <a:extLst>
                <a:ext uri="{FF2B5EF4-FFF2-40B4-BE49-F238E27FC236}">
                  <a16:creationId xmlns:a16="http://schemas.microsoft.com/office/drawing/2014/main" id="{CA026DA4-1D7C-4F9F-A920-CD8908ACAB7D}"/>
                </a:ext>
              </a:extLst>
            </p:cNvPr>
            <p:cNvSpPr>
              <a:spLocks/>
            </p:cNvSpPr>
            <p:nvPr/>
          </p:nvSpPr>
          <p:spPr bwMode="auto">
            <a:xfrm>
              <a:off x="7170739" y="3644900"/>
              <a:ext cx="28575" cy="38100"/>
            </a:xfrm>
            <a:custGeom>
              <a:avLst/>
              <a:gdLst>
                <a:gd name="T0" fmla="*/ 0 w 19"/>
                <a:gd name="T1" fmla="*/ 3 h 25"/>
                <a:gd name="T2" fmla="*/ 6 w 19"/>
                <a:gd name="T3" fmla="*/ 20 h 25"/>
                <a:gd name="T4" fmla="*/ 13 w 19"/>
                <a:gd name="T5" fmla="*/ 22 h 25"/>
                <a:gd name="T6" fmla="*/ 14 w 19"/>
                <a:gd name="T7" fmla="*/ 12 h 25"/>
                <a:gd name="T8" fmla="*/ 4 w 19"/>
                <a:gd name="T9" fmla="*/ 0 h 25"/>
                <a:gd name="T10" fmla="*/ 0 w 19"/>
                <a:gd name="T11" fmla="*/ 3 h 25"/>
              </a:gdLst>
              <a:ahLst/>
              <a:cxnLst>
                <a:cxn ang="0">
                  <a:pos x="T0" y="T1"/>
                </a:cxn>
                <a:cxn ang="0">
                  <a:pos x="T2" y="T3"/>
                </a:cxn>
                <a:cxn ang="0">
                  <a:pos x="T4" y="T5"/>
                </a:cxn>
                <a:cxn ang="0">
                  <a:pos x="T6" y="T7"/>
                </a:cxn>
                <a:cxn ang="0">
                  <a:pos x="T8" y="T9"/>
                </a:cxn>
                <a:cxn ang="0">
                  <a:pos x="T10" y="T11"/>
                </a:cxn>
              </a:cxnLst>
              <a:rect l="0" t="0" r="r" b="b"/>
              <a:pathLst>
                <a:path w="19" h="25">
                  <a:moveTo>
                    <a:pt x="0" y="3"/>
                  </a:moveTo>
                  <a:cubicBezTo>
                    <a:pt x="0" y="3"/>
                    <a:pt x="5" y="14"/>
                    <a:pt x="6" y="20"/>
                  </a:cubicBezTo>
                  <a:cubicBezTo>
                    <a:pt x="8" y="25"/>
                    <a:pt x="10" y="22"/>
                    <a:pt x="13" y="22"/>
                  </a:cubicBezTo>
                  <a:cubicBezTo>
                    <a:pt x="16" y="22"/>
                    <a:pt x="19" y="20"/>
                    <a:pt x="14" y="12"/>
                  </a:cubicBezTo>
                  <a:cubicBezTo>
                    <a:pt x="10" y="3"/>
                    <a:pt x="7" y="0"/>
                    <a:pt x="4" y="0"/>
                  </a:cubicBezTo>
                  <a:cubicBezTo>
                    <a:pt x="1"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16" name="组合 221">
            <a:extLst>
              <a:ext uri="{FF2B5EF4-FFF2-40B4-BE49-F238E27FC236}">
                <a16:creationId xmlns:a16="http://schemas.microsoft.com/office/drawing/2014/main" id="{E9EE46CE-1C68-4B6E-AFCC-AD0934B94683}"/>
              </a:ext>
            </a:extLst>
          </p:cNvPr>
          <p:cNvGrpSpPr/>
          <p:nvPr/>
        </p:nvGrpSpPr>
        <p:grpSpPr>
          <a:xfrm>
            <a:off x="8668935" y="5304995"/>
            <a:ext cx="1224969" cy="1359485"/>
            <a:chOff x="-2033679" y="889419"/>
            <a:chExt cx="463503" cy="619473"/>
          </a:xfrm>
        </p:grpSpPr>
        <p:pic>
          <p:nvPicPr>
            <p:cNvPr id="217"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9" name="组合 221">
            <a:extLst>
              <a:ext uri="{FF2B5EF4-FFF2-40B4-BE49-F238E27FC236}">
                <a16:creationId xmlns:a16="http://schemas.microsoft.com/office/drawing/2014/main" id="{E9EE46CE-1C68-4B6E-AFCC-AD0934B94683}"/>
              </a:ext>
            </a:extLst>
          </p:cNvPr>
          <p:cNvGrpSpPr/>
          <p:nvPr/>
        </p:nvGrpSpPr>
        <p:grpSpPr>
          <a:xfrm>
            <a:off x="6646186" y="4738422"/>
            <a:ext cx="1113436" cy="1235704"/>
            <a:chOff x="-2033679" y="889419"/>
            <a:chExt cx="463503" cy="619473"/>
          </a:xfrm>
        </p:grpSpPr>
        <p:pic>
          <p:nvPicPr>
            <p:cNvPr id="220"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22" name="图片 1">
            <a:extLst>
              <a:ext uri="{FF2B5EF4-FFF2-40B4-BE49-F238E27FC236}">
                <a16:creationId xmlns:a16="http://schemas.microsoft.com/office/drawing/2014/main" id="{7600712D-6F52-4712-BAC2-0A041A830A68}"/>
              </a:ext>
            </a:extLst>
          </p:cNvPr>
          <p:cNvPicPr>
            <a:picLocks noChangeAspect="1"/>
          </p:cNvPicPr>
          <p:nvPr/>
        </p:nvPicPr>
        <p:blipFill>
          <a:blip r:embed="rId8"/>
          <a:stretch>
            <a:fillRect/>
          </a:stretch>
        </p:blipFill>
        <p:spPr>
          <a:xfrm flipH="1">
            <a:off x="9710427" y="272987"/>
            <a:ext cx="1935350" cy="2348770"/>
          </a:xfrm>
          <a:prstGeom prst="rect">
            <a:avLst/>
          </a:prstGeom>
        </p:spPr>
      </p:pic>
    </p:spTree>
    <p:extLst>
      <p:ext uri="{BB962C8B-B14F-4D97-AF65-F5344CB8AC3E}">
        <p14:creationId xmlns:p14="http://schemas.microsoft.com/office/powerpoint/2010/main" val="4074306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wd">
                                    <p:tmPct val="5000"/>
                                  </p:iterate>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fltVal val="0"/>
                                          </p:val>
                                        </p:tav>
                                        <p:tav tm="100000">
                                          <p:val>
                                            <p:strVal val="#ppt_w"/>
                                          </p:val>
                                        </p:tav>
                                      </p:tavLst>
                                    </p:anim>
                                    <p:anim calcmode="lin" valueType="num">
                                      <p:cBhvr>
                                        <p:cTn id="8" dur="1000" fill="hold"/>
                                        <p:tgtEl>
                                          <p:spTgt spid="106"/>
                                        </p:tgtEl>
                                        <p:attrNameLst>
                                          <p:attrName>ppt_h</p:attrName>
                                        </p:attrNameLst>
                                      </p:cBhvr>
                                      <p:tavLst>
                                        <p:tav tm="0">
                                          <p:val>
                                            <p:fltVal val="0"/>
                                          </p:val>
                                        </p:tav>
                                        <p:tav tm="100000">
                                          <p:val>
                                            <p:strVal val="#ppt_h"/>
                                          </p:val>
                                        </p:tav>
                                      </p:tavLst>
                                    </p:anim>
                                    <p:anim calcmode="lin" valueType="num">
                                      <p:cBhvr>
                                        <p:cTn id="9" dur="1000" fill="hold"/>
                                        <p:tgtEl>
                                          <p:spTgt spid="106"/>
                                        </p:tgtEl>
                                        <p:attrNameLst>
                                          <p:attrName>style.rotation</p:attrName>
                                        </p:attrNameLst>
                                      </p:cBhvr>
                                      <p:tavLst>
                                        <p:tav tm="0">
                                          <p:val>
                                            <p:fltVal val="90"/>
                                          </p:val>
                                        </p:tav>
                                        <p:tav tm="100000">
                                          <p:val>
                                            <p:fltVal val="0"/>
                                          </p:val>
                                        </p:tav>
                                      </p:tavLst>
                                    </p:anim>
                                    <p:animEffect transition="in" filter="fade">
                                      <p:cBhvr>
                                        <p:cTn id="10" dur="1000"/>
                                        <p:tgtEl>
                                          <p:spTgt spid="106"/>
                                        </p:tgtEl>
                                      </p:cBhvr>
                                    </p:animEffect>
                                  </p:childTnLst>
                                </p:cTn>
                              </p:par>
                              <p:par>
                                <p:cTn id="11" presetID="2" presetClass="entr" presetSubtype="6" fill="hold" nodeType="withEffect">
                                  <p:stCondLst>
                                    <p:cond delay="0"/>
                                  </p:stCondLst>
                                  <p:iterate type="wd">
                                    <p:tmPct val="10000"/>
                                  </p:iterate>
                                  <p:childTnLst>
                                    <p:set>
                                      <p:cBhvr>
                                        <p:cTn id="12" dur="1" fill="hold">
                                          <p:stCondLst>
                                            <p:cond delay="0"/>
                                          </p:stCondLst>
                                        </p:cTn>
                                        <p:tgtEl>
                                          <p:spTgt spid="111"/>
                                        </p:tgtEl>
                                        <p:attrNameLst>
                                          <p:attrName>style.visibility</p:attrName>
                                        </p:attrNameLst>
                                      </p:cBhvr>
                                      <p:to>
                                        <p:strVal val="visible"/>
                                      </p:to>
                                    </p:set>
                                    <p:anim calcmode="lin" valueType="num">
                                      <p:cBhvr additive="base">
                                        <p:cTn id="13" dur="1000" fill="hold"/>
                                        <p:tgtEl>
                                          <p:spTgt spid="111"/>
                                        </p:tgtEl>
                                        <p:attrNameLst>
                                          <p:attrName>ppt_x</p:attrName>
                                        </p:attrNameLst>
                                      </p:cBhvr>
                                      <p:tavLst>
                                        <p:tav tm="0">
                                          <p:val>
                                            <p:strVal val="1+#ppt_w/2"/>
                                          </p:val>
                                        </p:tav>
                                        <p:tav tm="100000">
                                          <p:val>
                                            <p:strVal val="#ppt_x"/>
                                          </p:val>
                                        </p:tav>
                                      </p:tavLst>
                                    </p:anim>
                                    <p:anim calcmode="lin" valueType="num">
                                      <p:cBhvr additive="base">
                                        <p:cTn id="14" dur="1000" fill="hold"/>
                                        <p:tgtEl>
                                          <p:spTgt spid="11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114"/>
                                        </p:tgtEl>
                                        <p:attrNameLst>
                                          <p:attrName>style.visibility</p:attrName>
                                        </p:attrNameLst>
                                      </p:cBhvr>
                                      <p:to>
                                        <p:strVal val="visible"/>
                                      </p:to>
                                    </p:set>
                                    <p:animEffect transition="in" filter="fade">
                                      <p:cBhvr>
                                        <p:cTn id="18" dur="500"/>
                                        <p:tgtEl>
                                          <p:spTgt spid="114"/>
                                        </p:tgtEl>
                                      </p:cBhvr>
                                    </p:animEffect>
                                    <p:anim calcmode="lin" valueType="num">
                                      <p:cBhvr>
                                        <p:cTn id="19" dur="500" fill="hold"/>
                                        <p:tgtEl>
                                          <p:spTgt spid="114"/>
                                        </p:tgtEl>
                                        <p:attrNameLst>
                                          <p:attrName>ppt_x</p:attrName>
                                        </p:attrNameLst>
                                      </p:cBhvr>
                                      <p:tavLst>
                                        <p:tav tm="0">
                                          <p:val>
                                            <p:strVal val="#ppt_x"/>
                                          </p:val>
                                        </p:tav>
                                        <p:tav tm="100000">
                                          <p:val>
                                            <p:strVal val="#ppt_x"/>
                                          </p:val>
                                        </p:tav>
                                      </p:tavLst>
                                    </p:anim>
                                    <p:anim calcmode="lin" valueType="num">
                                      <p:cBhvr>
                                        <p:cTn id="20" dur="500" fill="hold"/>
                                        <p:tgtEl>
                                          <p:spTgt spid="11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iterate type="wd">
                                    <p:tmPct val="10000"/>
                                  </p:iterate>
                                  <p:childTnLst>
                                    <p:set>
                                      <p:cBhvr>
                                        <p:cTn id="22" dur="1" fill="hold">
                                          <p:stCondLst>
                                            <p:cond delay="0"/>
                                          </p:stCondLst>
                                        </p:cTn>
                                        <p:tgtEl>
                                          <p:spTgt spid="117"/>
                                        </p:tgtEl>
                                        <p:attrNameLst>
                                          <p:attrName>style.visibility</p:attrName>
                                        </p:attrNameLst>
                                      </p:cBhvr>
                                      <p:to>
                                        <p:strVal val="visible"/>
                                      </p:to>
                                    </p:set>
                                    <p:animEffect transition="in" filter="fade">
                                      <p:cBhvr>
                                        <p:cTn id="23" dur="1000"/>
                                        <p:tgtEl>
                                          <p:spTgt spid="117"/>
                                        </p:tgtEl>
                                      </p:cBhvr>
                                    </p:animEffect>
                                    <p:anim calcmode="lin" valueType="num">
                                      <p:cBhvr>
                                        <p:cTn id="24" dur="1000" fill="hold"/>
                                        <p:tgtEl>
                                          <p:spTgt spid="117"/>
                                        </p:tgtEl>
                                        <p:attrNameLst>
                                          <p:attrName>ppt_x</p:attrName>
                                        </p:attrNameLst>
                                      </p:cBhvr>
                                      <p:tavLst>
                                        <p:tav tm="0">
                                          <p:val>
                                            <p:strVal val="#ppt_x"/>
                                          </p:val>
                                        </p:tav>
                                        <p:tav tm="100000">
                                          <p:val>
                                            <p:strVal val="#ppt_x"/>
                                          </p:val>
                                        </p:tav>
                                      </p:tavLst>
                                    </p:anim>
                                    <p:anim calcmode="lin" valueType="num">
                                      <p:cBhvr>
                                        <p:cTn id="25" dur="1000" fill="hold"/>
                                        <p:tgtEl>
                                          <p:spTgt spid="117"/>
                                        </p:tgtEl>
                                        <p:attrNameLst>
                                          <p:attrName>ppt_y</p:attrName>
                                        </p:attrNameLst>
                                      </p:cBhvr>
                                      <p:tavLst>
                                        <p:tav tm="0">
                                          <p:val>
                                            <p:strVal val="#ppt_y+.1"/>
                                          </p:val>
                                        </p:tav>
                                        <p:tav tm="100000">
                                          <p:val>
                                            <p:strVal val="#ppt_y"/>
                                          </p:val>
                                        </p:tav>
                                      </p:tavLst>
                                    </p:anim>
                                  </p:childTnLst>
                                </p:cTn>
                              </p:par>
                              <p:par>
                                <p:cTn id="26" presetID="2" presetClass="entr" presetSubtype="6" fill="hold" nodeType="withEffect">
                                  <p:stCondLst>
                                    <p:cond delay="0"/>
                                  </p:stCondLst>
                                  <p:iterate type="wd">
                                    <p:tmPct val="10000"/>
                                  </p:iterate>
                                  <p:childTnLst>
                                    <p:set>
                                      <p:cBhvr>
                                        <p:cTn id="27" dur="1" fill="hold">
                                          <p:stCondLst>
                                            <p:cond delay="0"/>
                                          </p:stCondLst>
                                        </p:cTn>
                                        <p:tgtEl>
                                          <p:spTgt spid="216"/>
                                        </p:tgtEl>
                                        <p:attrNameLst>
                                          <p:attrName>style.visibility</p:attrName>
                                        </p:attrNameLst>
                                      </p:cBhvr>
                                      <p:to>
                                        <p:strVal val="visible"/>
                                      </p:to>
                                    </p:set>
                                    <p:anim calcmode="lin" valueType="num">
                                      <p:cBhvr additive="base">
                                        <p:cTn id="28" dur="1000" fill="hold"/>
                                        <p:tgtEl>
                                          <p:spTgt spid="216"/>
                                        </p:tgtEl>
                                        <p:attrNameLst>
                                          <p:attrName>ppt_x</p:attrName>
                                        </p:attrNameLst>
                                      </p:cBhvr>
                                      <p:tavLst>
                                        <p:tav tm="0">
                                          <p:val>
                                            <p:strVal val="1+#ppt_w/2"/>
                                          </p:val>
                                        </p:tav>
                                        <p:tav tm="100000">
                                          <p:val>
                                            <p:strVal val="#ppt_x"/>
                                          </p:val>
                                        </p:tav>
                                      </p:tavLst>
                                    </p:anim>
                                    <p:anim calcmode="lin" valueType="num">
                                      <p:cBhvr additive="base">
                                        <p:cTn id="29" dur="1000" fill="hold"/>
                                        <p:tgtEl>
                                          <p:spTgt spid="216"/>
                                        </p:tgtEl>
                                        <p:attrNameLst>
                                          <p:attrName>ppt_y</p:attrName>
                                        </p:attrNameLst>
                                      </p:cBhvr>
                                      <p:tavLst>
                                        <p:tav tm="0">
                                          <p:val>
                                            <p:strVal val="1+#ppt_h/2"/>
                                          </p:val>
                                        </p:tav>
                                        <p:tav tm="100000">
                                          <p:val>
                                            <p:strVal val="#ppt_y"/>
                                          </p:val>
                                        </p:tav>
                                      </p:tavLst>
                                    </p:anim>
                                  </p:childTnLst>
                                </p:cTn>
                              </p:par>
                              <p:par>
                                <p:cTn id="30" presetID="2" presetClass="entr" presetSubtype="6" fill="hold" nodeType="withEffect">
                                  <p:stCondLst>
                                    <p:cond delay="0"/>
                                  </p:stCondLst>
                                  <p:iterate type="wd">
                                    <p:tmPct val="10000"/>
                                  </p:iterate>
                                  <p:childTnLst>
                                    <p:set>
                                      <p:cBhvr>
                                        <p:cTn id="31" dur="1" fill="hold">
                                          <p:stCondLst>
                                            <p:cond delay="0"/>
                                          </p:stCondLst>
                                        </p:cTn>
                                        <p:tgtEl>
                                          <p:spTgt spid="219"/>
                                        </p:tgtEl>
                                        <p:attrNameLst>
                                          <p:attrName>style.visibility</p:attrName>
                                        </p:attrNameLst>
                                      </p:cBhvr>
                                      <p:to>
                                        <p:strVal val="visible"/>
                                      </p:to>
                                    </p:set>
                                    <p:anim calcmode="lin" valueType="num">
                                      <p:cBhvr additive="base">
                                        <p:cTn id="32" dur="1000" fill="hold"/>
                                        <p:tgtEl>
                                          <p:spTgt spid="219"/>
                                        </p:tgtEl>
                                        <p:attrNameLst>
                                          <p:attrName>ppt_x</p:attrName>
                                        </p:attrNameLst>
                                      </p:cBhvr>
                                      <p:tavLst>
                                        <p:tav tm="0">
                                          <p:val>
                                            <p:strVal val="1+#ppt_w/2"/>
                                          </p:val>
                                        </p:tav>
                                        <p:tav tm="100000">
                                          <p:val>
                                            <p:strVal val="#ppt_x"/>
                                          </p:val>
                                        </p:tav>
                                      </p:tavLst>
                                    </p:anim>
                                    <p:anim calcmode="lin" valueType="num">
                                      <p:cBhvr additive="base">
                                        <p:cTn id="33" dur="1000" fill="hold"/>
                                        <p:tgtEl>
                                          <p:spTgt spid="21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iterate type="wd">
                                    <p:tmPct val="10000"/>
                                  </p:iterate>
                                  <p:childTnLst>
                                    <p:set>
                                      <p:cBhvr>
                                        <p:cTn id="35" dur="1" fill="hold">
                                          <p:stCondLst>
                                            <p:cond delay="0"/>
                                          </p:stCondLst>
                                        </p:cTn>
                                        <p:tgtEl>
                                          <p:spTgt spid="222"/>
                                        </p:tgtEl>
                                        <p:attrNameLst>
                                          <p:attrName>style.visibility</p:attrName>
                                        </p:attrNameLst>
                                      </p:cBhvr>
                                      <p:to>
                                        <p:strVal val="visible"/>
                                      </p:to>
                                    </p:set>
                                    <p:anim calcmode="lin" valueType="num">
                                      <p:cBhvr additive="base">
                                        <p:cTn id="36" dur="1000" fill="hold"/>
                                        <p:tgtEl>
                                          <p:spTgt spid="222"/>
                                        </p:tgtEl>
                                        <p:attrNameLst>
                                          <p:attrName>ppt_x</p:attrName>
                                        </p:attrNameLst>
                                      </p:cBhvr>
                                      <p:tavLst>
                                        <p:tav tm="0">
                                          <p:val>
                                            <p:strVal val="#ppt_x"/>
                                          </p:val>
                                        </p:tav>
                                        <p:tav tm="100000">
                                          <p:val>
                                            <p:strVal val="#ppt_x"/>
                                          </p:val>
                                        </p:tav>
                                      </p:tavLst>
                                    </p:anim>
                                    <p:anim calcmode="lin" valueType="num">
                                      <p:cBhvr additive="base">
                                        <p:cTn id="37" dur="1000" fill="hold"/>
                                        <p:tgtEl>
                                          <p:spTgt spid="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162AD6B2-AC5A-4047-95AE-980D629837BB}"/>
              </a:ext>
            </a:extLst>
          </p:cNvPr>
          <p:cNvSpPr/>
          <p:nvPr/>
        </p:nvSpPr>
        <p:spPr>
          <a:xfrm>
            <a:off x="571500" y="685799"/>
            <a:ext cx="8407400" cy="5524501"/>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4" name="TextBox 3">
            <a:extLst>
              <a:ext uri="{FF2B5EF4-FFF2-40B4-BE49-F238E27FC236}">
                <a16:creationId xmlns:a16="http://schemas.microsoft.com/office/drawing/2014/main" id="{2470DE4D-0B09-4EA5-8277-DE66AAFC4BCC}"/>
              </a:ext>
            </a:extLst>
          </p:cNvPr>
          <p:cNvSpPr txBox="1"/>
          <p:nvPr/>
        </p:nvSpPr>
        <p:spPr>
          <a:xfrm>
            <a:off x="691823" y="727659"/>
            <a:ext cx="8134678" cy="5478423"/>
          </a:xfrm>
          <a:prstGeom prst="rect">
            <a:avLst/>
          </a:prstGeom>
          <a:noFill/>
        </p:spPr>
        <p:txBody>
          <a:bodyPr wrap="square">
            <a:spAutoFit/>
          </a:bodyPr>
          <a:lstStyle/>
          <a:p>
            <a:pPr indent="288925" algn="just" defTabSz="457200">
              <a:defRPr/>
            </a:pPr>
            <a:r>
              <a:rPr lang="vi-VN" sz="2500" dirty="0">
                <a:latin typeface="#9Slide03 Cabin" panose="00000500000000000000" pitchFamily="2" charset="0"/>
                <a:cs typeface="Times New Roman" panose="02020603050405020304" pitchFamily="18" charset="0"/>
              </a:rPr>
              <a:t>c) Vừa đi, cô bé hiếu thảo vừa lo mấy đồng bạc mang theo không đủ trả tiền thuốc cho mẹ. Bỗng cô thấy bên đường có vật gì như chiếc tay nải ai bỏ quên.</a:t>
            </a:r>
          </a:p>
          <a:p>
            <a:pPr algn="just" defTabSz="457200">
              <a:defRPr/>
            </a:pPr>
            <a:r>
              <a:rPr lang="en-US" sz="2500" dirty="0">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Tiến</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lại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gần</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cô</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bé</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nhìn</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thấy</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bên</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trong</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túi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là</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những</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thỏi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vàng</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láp</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lánh</a:t>
            </a:r>
            <a:r>
              <a:rPr lang="en-US" sz="2500" dirty="0">
                <a:solidFill>
                  <a:srgbClr val="7030A0"/>
                </a:solidFill>
                <a:latin typeface="#9Slide03 Cabin" panose="00000500000000000000" pitchFamily="2" charset="0"/>
                <a:cs typeface="Times New Roman" panose="02020603050405020304" pitchFamily="18" charset="0"/>
              </a:rPr>
              <a:t>. Con </a:t>
            </a:r>
            <a:r>
              <a:rPr lang="en-US" sz="2500" dirty="0" err="1">
                <a:solidFill>
                  <a:srgbClr val="7030A0"/>
                </a:solidFill>
                <a:latin typeface="#9Slide03 Cabin" panose="00000500000000000000" pitchFamily="2" charset="0"/>
                <a:cs typeface="Times New Roman" panose="02020603050405020304" pitchFamily="18" charset="0"/>
              </a:rPr>
              <a:t>đường</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vắng</a:t>
            </a:r>
            <a:r>
              <a:rPr lang="en-US" sz="2500" dirty="0">
                <a:solidFill>
                  <a:srgbClr val="7030A0"/>
                </a:solidFill>
                <a:latin typeface="#9Slide03 Cabin" panose="00000500000000000000" pitchFamily="2" charset="0"/>
                <a:cs typeface="Times New Roman" panose="02020603050405020304" pitchFamily="18" charset="0"/>
              </a:rPr>
              <a:t> tanh, </a:t>
            </a:r>
            <a:r>
              <a:rPr lang="en-US" sz="2500" dirty="0" err="1">
                <a:solidFill>
                  <a:srgbClr val="7030A0"/>
                </a:solidFill>
                <a:latin typeface="#9Slide03 Cabin" panose="00000500000000000000" pitchFamily="2" charset="0"/>
                <a:cs typeface="Times New Roman" panose="02020603050405020304" pitchFamily="18" charset="0"/>
              </a:rPr>
              <a:t>chỉ</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thấy</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xa</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xa</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là</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bóng</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dáng</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một</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bà</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cụ</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lưng</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đã</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còng</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đang</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bước</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đi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chầm</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chậm</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Cô</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bé</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đoán</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đây</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là</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tay</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nải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của</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bà</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cụ</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đánh</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rơi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Bà</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cụ</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bị</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mất</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tay</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nải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này</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chắc</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buồn</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và</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tiếc</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lắm</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Nghĩ</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vậy</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cô</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bé</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vội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vàng</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đuổi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theo</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và</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lễ</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phép</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hỏi</a:t>
            </a:r>
            <a:r>
              <a:rPr lang="en-US" sz="2500" dirty="0">
                <a:solidFill>
                  <a:srgbClr val="7030A0"/>
                </a:solidFill>
                <a:latin typeface="#9Slide03 Cabin" panose="00000500000000000000" pitchFamily="2" charset="0"/>
                <a:cs typeface="Times New Roman" panose="02020603050405020304" pitchFamily="18" charset="0"/>
              </a:rPr>
              <a:t>: </a:t>
            </a:r>
          </a:p>
          <a:p>
            <a:pPr algn="just" defTabSz="457200">
              <a:defRPr/>
            </a:pPr>
            <a:r>
              <a:rPr lang="en-US" sz="2500" dirty="0">
                <a:solidFill>
                  <a:srgbClr val="7030A0"/>
                </a:solidFill>
                <a:latin typeface="#9Slide03 Cabin" panose="00000500000000000000" pitchFamily="2" charset="0"/>
                <a:cs typeface="Times New Roman" panose="02020603050405020304" pitchFamily="18" charset="0"/>
              </a:rPr>
              <a:t>	- </a:t>
            </a:r>
            <a:r>
              <a:rPr lang="en-US" sz="2500" dirty="0" err="1">
                <a:solidFill>
                  <a:srgbClr val="7030A0"/>
                </a:solidFill>
                <a:latin typeface="#9Slide03 Cabin" panose="00000500000000000000" pitchFamily="2" charset="0"/>
                <a:cs typeface="Times New Roman" panose="02020603050405020304" pitchFamily="18" charset="0"/>
              </a:rPr>
              <a:t>Dạ</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thưa</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cụ</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cái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tay</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nải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này</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có</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phải</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của</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cụ</a:t>
            </a:r>
            <a:r>
              <a:rPr lang="en-US" sz="2500" dirty="0">
                <a:solidFill>
                  <a:srgbClr val="7030A0"/>
                </a:solidFill>
                <a:latin typeface="#9Slide03 Cabin" panose="00000500000000000000" pitchFamily="2" charset="0"/>
                <a:cs typeface="Times New Roman" panose="02020603050405020304" pitchFamily="18" charset="0"/>
              </a:rPr>
              <a:t> </a:t>
            </a:r>
            <a:r>
              <a:rPr lang="en-US" sz="2500" dirty="0" err="1">
                <a:solidFill>
                  <a:srgbClr val="7030A0"/>
                </a:solidFill>
                <a:latin typeface="#9Slide03 Cabin" panose="00000500000000000000" pitchFamily="2" charset="0"/>
                <a:cs typeface="Times New Roman" panose="02020603050405020304" pitchFamily="18" charset="0"/>
              </a:rPr>
              <a:t>không</a:t>
            </a:r>
            <a:r>
              <a:rPr lang="en-US" sz="2500" dirty="0">
                <a:solidFill>
                  <a:srgbClr val="7030A0"/>
                </a:solidFill>
                <a:latin typeface="#9Slide03 Cabin" panose="00000500000000000000" pitchFamily="2" charset="0"/>
                <a:cs typeface="Times New Roman" panose="02020603050405020304" pitchFamily="18" charset="0"/>
              </a:rPr>
              <a:t> ạ?</a:t>
            </a:r>
            <a:endParaRPr lang="vi-VN" sz="2500" dirty="0">
              <a:solidFill>
                <a:srgbClr val="7030A0"/>
              </a:solidFill>
              <a:latin typeface="#9Slide03 Cabin" panose="00000500000000000000" pitchFamily="2" charset="0"/>
              <a:cs typeface="Times New Roman" panose="02020603050405020304" pitchFamily="18" charset="0"/>
            </a:endParaRPr>
          </a:p>
          <a:p>
            <a:pPr algn="just" defTabSz="396875">
              <a:defRPr/>
            </a:pPr>
            <a:r>
              <a:rPr lang="vi-VN" sz="2500" dirty="0">
                <a:latin typeface="#9Slide03 Cabin" panose="00000500000000000000" pitchFamily="2" charset="0"/>
                <a:cs typeface="Times New Roman" panose="02020603050405020304" pitchFamily="18" charset="0"/>
              </a:rPr>
              <a:t>	Bà lão cười hiền hậu :</a:t>
            </a:r>
          </a:p>
          <a:p>
            <a:pPr algn="just" defTabSz="457200">
              <a:defRPr/>
            </a:pPr>
            <a:r>
              <a:rPr lang="en-US" sz="2500" dirty="0">
                <a:latin typeface="#9Slide03 Cabin" panose="00000500000000000000" pitchFamily="2" charset="0"/>
                <a:cs typeface="Times New Roman" panose="02020603050405020304" pitchFamily="18" charset="0"/>
              </a:rPr>
              <a:t>	</a:t>
            </a:r>
            <a:r>
              <a:rPr lang="vi-VN" sz="2500" dirty="0">
                <a:latin typeface="#9Slide03 Cabin" panose="00000500000000000000" pitchFamily="2" charset="0"/>
                <a:cs typeface="Times New Roman" panose="02020603050405020304" pitchFamily="18" charset="0"/>
              </a:rPr>
              <a:t>- Khen cho con đã hiếu thảo lại thật thà. Ta chính là tiên thử lòng con đấy thôi. Con thật đáng được giúp đỡ. Hãy đưa ta về nhà chữa bệnh cho mẹ</a:t>
            </a:r>
            <a:r>
              <a:rPr lang="en-US" sz="2500" dirty="0">
                <a:latin typeface="#9Slide03 Cabin" panose="00000500000000000000" pitchFamily="2" charset="0"/>
                <a:cs typeface="Times New Roman" panose="02020603050405020304" pitchFamily="18" charset="0"/>
              </a:rPr>
              <a:t> con</a:t>
            </a:r>
            <a:r>
              <a:rPr lang="vi-VN" sz="2500" dirty="0">
                <a:latin typeface="#9Slide03 Cabin" panose="00000500000000000000" pitchFamily="2" charset="0"/>
                <a:cs typeface="Times New Roman" panose="02020603050405020304" pitchFamily="18" charset="0"/>
              </a:rPr>
              <a:t>. </a:t>
            </a:r>
          </a:p>
        </p:txBody>
      </p:sp>
      <p:pic>
        <p:nvPicPr>
          <p:cNvPr id="5" name="Picture 4">
            <a:extLst>
              <a:ext uri="{FF2B5EF4-FFF2-40B4-BE49-F238E27FC236}">
                <a16:creationId xmlns:a16="http://schemas.microsoft.com/office/drawing/2014/main" id="{A3B4EB0F-BD42-4DE2-818B-6B03CA99DEBA}"/>
              </a:ext>
            </a:extLst>
          </p:cNvPr>
          <p:cNvPicPr>
            <a:picLocks noChangeAspect="1"/>
          </p:cNvPicPr>
          <p:nvPr/>
        </p:nvPicPr>
        <p:blipFill>
          <a:blip r:embed="rId2"/>
          <a:stretch>
            <a:fillRect/>
          </a:stretch>
        </p:blipFill>
        <p:spPr>
          <a:xfrm>
            <a:off x="8978900" y="3041905"/>
            <a:ext cx="2641600" cy="313029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722033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Flowchart: Delay 106"/>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Delay 109"/>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图片 105">
            <a:extLst>
              <a:ext uri="{FF2B5EF4-FFF2-40B4-BE49-F238E27FC236}">
                <a16:creationId xmlns:a16="http://schemas.microsoft.com/office/drawing/2014/main" id="{EB8D6BF8-5CE8-4705-9E9F-378995E058EC}"/>
              </a:ext>
            </a:extLst>
          </p:cNvPr>
          <p:cNvPicPr>
            <a:picLocks noChangeAspect="1"/>
          </p:cNvPicPr>
          <p:nvPr/>
        </p:nvPicPr>
        <p:blipFill>
          <a:blip r:embed="rId3"/>
          <a:stretch>
            <a:fillRect/>
          </a:stretch>
        </p:blipFill>
        <p:spPr>
          <a:xfrm rot="4100832">
            <a:off x="-165202" y="711425"/>
            <a:ext cx="1534028" cy="149254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663" y="-173259"/>
            <a:ext cx="10958262" cy="5352251"/>
          </a:xfrm>
          <a:prstGeom prst="rect">
            <a:avLst/>
          </a:prstGeom>
        </p:spPr>
      </p:pic>
      <p:grpSp>
        <p:nvGrpSpPr>
          <p:cNvPr id="111" name="组合 221">
            <a:extLst>
              <a:ext uri="{FF2B5EF4-FFF2-40B4-BE49-F238E27FC236}">
                <a16:creationId xmlns:a16="http://schemas.microsoft.com/office/drawing/2014/main" id="{E9EE46CE-1C68-4B6E-AFCC-AD0934B94683}"/>
              </a:ext>
            </a:extLst>
          </p:cNvPr>
          <p:cNvGrpSpPr/>
          <p:nvPr/>
        </p:nvGrpSpPr>
        <p:grpSpPr>
          <a:xfrm>
            <a:off x="10139966" y="5020174"/>
            <a:ext cx="1224969" cy="1359485"/>
            <a:chOff x="-2033679" y="889419"/>
            <a:chExt cx="463503" cy="619473"/>
          </a:xfrm>
        </p:grpSpPr>
        <p:pic>
          <p:nvPicPr>
            <p:cNvPr id="112"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文本框 104">
            <a:extLst>
              <a:ext uri="{FF2B5EF4-FFF2-40B4-BE49-F238E27FC236}">
                <a16:creationId xmlns:a16="http://schemas.microsoft.com/office/drawing/2014/main" id="{9D0B3987-2AA4-4694-A8F1-959A24111A92}"/>
              </a:ext>
            </a:extLst>
          </p:cNvPr>
          <p:cNvSpPr txBox="1"/>
          <p:nvPr/>
        </p:nvSpPr>
        <p:spPr>
          <a:xfrm>
            <a:off x="2653116" y="865438"/>
            <a:ext cx="7529665" cy="646331"/>
          </a:xfrm>
          <a:prstGeom prst="rect">
            <a:avLst/>
          </a:prstGeom>
          <a:noFill/>
        </p:spPr>
        <p:txBody>
          <a:bodyPr wrap="square" rtlCol="0">
            <a:spAutoFit/>
          </a:bodyPr>
          <a:lstStyle/>
          <a:p>
            <a:pPr algn="l"/>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Nội</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dung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của</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chuyện</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là</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gì</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endParaRPr lang="zh-CN" altLang="en-US"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216" name="组合 221">
            <a:extLst>
              <a:ext uri="{FF2B5EF4-FFF2-40B4-BE49-F238E27FC236}">
                <a16:creationId xmlns:a16="http://schemas.microsoft.com/office/drawing/2014/main" id="{E9EE46CE-1C68-4B6E-AFCC-AD0934B94683}"/>
              </a:ext>
            </a:extLst>
          </p:cNvPr>
          <p:cNvGrpSpPr/>
          <p:nvPr/>
        </p:nvGrpSpPr>
        <p:grpSpPr>
          <a:xfrm>
            <a:off x="8668935" y="5304995"/>
            <a:ext cx="1224969" cy="1359485"/>
            <a:chOff x="-2033679" y="889419"/>
            <a:chExt cx="463503" cy="619473"/>
          </a:xfrm>
        </p:grpSpPr>
        <p:pic>
          <p:nvPicPr>
            <p:cNvPr id="217"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9" name="组合 221">
            <a:extLst>
              <a:ext uri="{FF2B5EF4-FFF2-40B4-BE49-F238E27FC236}">
                <a16:creationId xmlns:a16="http://schemas.microsoft.com/office/drawing/2014/main" id="{E9EE46CE-1C68-4B6E-AFCC-AD0934B94683}"/>
              </a:ext>
            </a:extLst>
          </p:cNvPr>
          <p:cNvGrpSpPr/>
          <p:nvPr/>
        </p:nvGrpSpPr>
        <p:grpSpPr>
          <a:xfrm>
            <a:off x="6646186" y="4738422"/>
            <a:ext cx="1113436" cy="1235704"/>
            <a:chOff x="-2033679" y="889419"/>
            <a:chExt cx="463503" cy="619473"/>
          </a:xfrm>
        </p:grpSpPr>
        <p:pic>
          <p:nvPicPr>
            <p:cNvPr id="220"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22" name="图片 1">
            <a:extLst>
              <a:ext uri="{FF2B5EF4-FFF2-40B4-BE49-F238E27FC236}">
                <a16:creationId xmlns:a16="http://schemas.microsoft.com/office/drawing/2014/main" id="{7600712D-6F52-4712-BAC2-0A041A830A68}"/>
              </a:ext>
            </a:extLst>
          </p:cNvPr>
          <p:cNvPicPr>
            <a:picLocks noChangeAspect="1"/>
          </p:cNvPicPr>
          <p:nvPr/>
        </p:nvPicPr>
        <p:blipFill>
          <a:blip r:embed="rId7"/>
          <a:stretch>
            <a:fillRect/>
          </a:stretch>
        </p:blipFill>
        <p:spPr>
          <a:xfrm flipH="1">
            <a:off x="9710427" y="272987"/>
            <a:ext cx="1935350" cy="2348770"/>
          </a:xfrm>
          <a:prstGeom prst="rect">
            <a:avLst/>
          </a:prstGeom>
        </p:spPr>
      </p:pic>
      <p:grpSp>
        <p:nvGrpSpPr>
          <p:cNvPr id="116" name="组合 5">
            <a:extLst>
              <a:ext uri="{FF2B5EF4-FFF2-40B4-BE49-F238E27FC236}">
                <a16:creationId xmlns:a16="http://schemas.microsoft.com/office/drawing/2014/main" id="{661C8752-B332-49B7-88A8-35E9C2D0DE48}"/>
              </a:ext>
            </a:extLst>
          </p:cNvPr>
          <p:cNvGrpSpPr/>
          <p:nvPr/>
        </p:nvGrpSpPr>
        <p:grpSpPr>
          <a:xfrm flipH="1">
            <a:off x="601812" y="3582052"/>
            <a:ext cx="2150885" cy="2693960"/>
            <a:chOff x="3778251" y="989012"/>
            <a:chExt cx="514350" cy="609601"/>
          </a:xfrm>
        </p:grpSpPr>
        <p:sp>
          <p:nvSpPr>
            <p:cNvPr id="223" name="Freeform 1577">
              <a:extLst>
                <a:ext uri="{FF2B5EF4-FFF2-40B4-BE49-F238E27FC236}">
                  <a16:creationId xmlns:a16="http://schemas.microsoft.com/office/drawing/2014/main" id="{CD085B2B-310F-42D8-B6CB-870150BA365C}"/>
                </a:ext>
              </a:extLst>
            </p:cNvPr>
            <p:cNvSpPr>
              <a:spLocks/>
            </p:cNvSpPr>
            <p:nvPr/>
          </p:nvSpPr>
          <p:spPr bwMode="auto">
            <a:xfrm>
              <a:off x="3932238" y="1541463"/>
              <a:ext cx="84138" cy="52388"/>
            </a:xfrm>
            <a:custGeom>
              <a:avLst/>
              <a:gdLst>
                <a:gd name="T0" fmla="*/ 2 w 55"/>
                <a:gd name="T1" fmla="*/ 27 h 35"/>
                <a:gd name="T2" fmla="*/ 4 w 55"/>
                <a:gd name="T3" fmla="*/ 29 h 35"/>
                <a:gd name="T4" fmla="*/ 23 w 55"/>
                <a:gd name="T5" fmla="*/ 34 h 35"/>
                <a:gd name="T6" fmla="*/ 33 w 55"/>
                <a:gd name="T7" fmla="*/ 31 h 35"/>
                <a:gd name="T8" fmla="*/ 36 w 55"/>
                <a:gd name="T9" fmla="*/ 31 h 35"/>
                <a:gd name="T10" fmla="*/ 36 w 55"/>
                <a:gd name="T11" fmla="*/ 32 h 35"/>
                <a:gd name="T12" fmla="*/ 48 w 55"/>
                <a:gd name="T13" fmla="*/ 31 h 35"/>
                <a:gd name="T14" fmla="*/ 54 w 55"/>
                <a:gd name="T15" fmla="*/ 26 h 35"/>
                <a:gd name="T16" fmla="*/ 51 w 55"/>
                <a:gd name="T17" fmla="*/ 5 h 35"/>
                <a:gd name="T18" fmla="*/ 51 w 55"/>
                <a:gd name="T19" fmla="*/ 2 h 35"/>
                <a:gd name="T20" fmla="*/ 51 w 55"/>
                <a:gd name="T21" fmla="*/ 2 h 35"/>
                <a:gd name="T22" fmla="*/ 48 w 55"/>
                <a:gd name="T23" fmla="*/ 1 h 35"/>
                <a:gd name="T24" fmla="*/ 26 w 55"/>
                <a:gd name="T25" fmla="*/ 1 h 35"/>
                <a:gd name="T26" fmla="*/ 23 w 55"/>
                <a:gd name="T27" fmla="*/ 4 h 35"/>
                <a:gd name="T28" fmla="*/ 8 w 55"/>
                <a:gd name="T29" fmla="*/ 12 h 35"/>
                <a:gd name="T30" fmla="*/ 6 w 55"/>
                <a:gd name="T31" fmla="*/ 14 h 35"/>
                <a:gd name="T32" fmla="*/ 4 w 55"/>
                <a:gd name="T33" fmla="*/ 15 h 35"/>
                <a:gd name="T34" fmla="*/ 2 w 55"/>
                <a:gd name="T3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5">
                  <a:moveTo>
                    <a:pt x="2" y="27"/>
                  </a:moveTo>
                  <a:cubicBezTo>
                    <a:pt x="2" y="28"/>
                    <a:pt x="3" y="29"/>
                    <a:pt x="4" y="29"/>
                  </a:cubicBezTo>
                  <a:cubicBezTo>
                    <a:pt x="8" y="34"/>
                    <a:pt x="16" y="35"/>
                    <a:pt x="23" y="34"/>
                  </a:cubicBezTo>
                  <a:cubicBezTo>
                    <a:pt x="26" y="33"/>
                    <a:pt x="30" y="32"/>
                    <a:pt x="33" y="31"/>
                  </a:cubicBezTo>
                  <a:cubicBezTo>
                    <a:pt x="36" y="30"/>
                    <a:pt x="37" y="30"/>
                    <a:pt x="36" y="31"/>
                  </a:cubicBezTo>
                  <a:cubicBezTo>
                    <a:pt x="36" y="32"/>
                    <a:pt x="36" y="32"/>
                    <a:pt x="36" y="32"/>
                  </a:cubicBezTo>
                  <a:cubicBezTo>
                    <a:pt x="41" y="32"/>
                    <a:pt x="43" y="32"/>
                    <a:pt x="48" y="31"/>
                  </a:cubicBezTo>
                  <a:cubicBezTo>
                    <a:pt x="53" y="30"/>
                    <a:pt x="54" y="30"/>
                    <a:pt x="54" y="26"/>
                  </a:cubicBezTo>
                  <a:cubicBezTo>
                    <a:pt x="55" y="20"/>
                    <a:pt x="53" y="11"/>
                    <a:pt x="51" y="5"/>
                  </a:cubicBezTo>
                  <a:cubicBezTo>
                    <a:pt x="52" y="4"/>
                    <a:pt x="51" y="3"/>
                    <a:pt x="51" y="2"/>
                  </a:cubicBezTo>
                  <a:cubicBezTo>
                    <a:pt x="51" y="2"/>
                    <a:pt x="51" y="2"/>
                    <a:pt x="51" y="2"/>
                  </a:cubicBezTo>
                  <a:cubicBezTo>
                    <a:pt x="51" y="0"/>
                    <a:pt x="49" y="0"/>
                    <a:pt x="48" y="1"/>
                  </a:cubicBezTo>
                  <a:cubicBezTo>
                    <a:pt x="41" y="1"/>
                    <a:pt x="33" y="1"/>
                    <a:pt x="26" y="1"/>
                  </a:cubicBezTo>
                  <a:cubicBezTo>
                    <a:pt x="24" y="1"/>
                    <a:pt x="23" y="2"/>
                    <a:pt x="23" y="4"/>
                  </a:cubicBezTo>
                  <a:cubicBezTo>
                    <a:pt x="24" y="12"/>
                    <a:pt x="13" y="9"/>
                    <a:pt x="8" y="12"/>
                  </a:cubicBezTo>
                  <a:cubicBezTo>
                    <a:pt x="7" y="13"/>
                    <a:pt x="6" y="13"/>
                    <a:pt x="6" y="14"/>
                  </a:cubicBezTo>
                  <a:cubicBezTo>
                    <a:pt x="5" y="14"/>
                    <a:pt x="4" y="14"/>
                    <a:pt x="4" y="15"/>
                  </a:cubicBezTo>
                  <a:cubicBezTo>
                    <a:pt x="0" y="18"/>
                    <a:pt x="0" y="24"/>
                    <a:pt x="2"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4" name="Freeform 1578">
              <a:extLst>
                <a:ext uri="{FF2B5EF4-FFF2-40B4-BE49-F238E27FC236}">
                  <a16:creationId xmlns:a16="http://schemas.microsoft.com/office/drawing/2014/main" id="{4EEE55D6-B38B-4E2E-82A0-0BDC5F6B7398}"/>
                </a:ext>
              </a:extLst>
            </p:cNvPr>
            <p:cNvSpPr>
              <a:spLocks/>
            </p:cNvSpPr>
            <p:nvPr/>
          </p:nvSpPr>
          <p:spPr bwMode="auto">
            <a:xfrm>
              <a:off x="3933826" y="1571625"/>
              <a:ext cx="77788" cy="25400"/>
            </a:xfrm>
            <a:custGeom>
              <a:avLst/>
              <a:gdLst>
                <a:gd name="T0" fmla="*/ 4 w 51"/>
                <a:gd name="T1" fmla="*/ 3 h 17"/>
                <a:gd name="T2" fmla="*/ 36 w 51"/>
                <a:gd name="T3" fmla="*/ 3 h 17"/>
                <a:gd name="T4" fmla="*/ 51 w 51"/>
                <a:gd name="T5" fmla="*/ 3 h 17"/>
                <a:gd name="T6" fmla="*/ 50 w 51"/>
                <a:gd name="T7" fmla="*/ 4 h 17"/>
                <a:gd name="T8" fmla="*/ 2 w 51"/>
                <a:gd name="T9" fmla="*/ 5 h 17"/>
                <a:gd name="T10" fmla="*/ 4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4" y="3"/>
                  </a:moveTo>
                  <a:cubicBezTo>
                    <a:pt x="14" y="10"/>
                    <a:pt x="25" y="6"/>
                    <a:pt x="36" y="3"/>
                  </a:cubicBezTo>
                  <a:cubicBezTo>
                    <a:pt x="41" y="2"/>
                    <a:pt x="46" y="0"/>
                    <a:pt x="51" y="3"/>
                  </a:cubicBezTo>
                  <a:cubicBezTo>
                    <a:pt x="51" y="3"/>
                    <a:pt x="51" y="4"/>
                    <a:pt x="50" y="4"/>
                  </a:cubicBezTo>
                  <a:cubicBezTo>
                    <a:pt x="34" y="1"/>
                    <a:pt x="17" y="17"/>
                    <a:pt x="2" y="5"/>
                  </a:cubicBezTo>
                  <a:cubicBezTo>
                    <a:pt x="0" y="4"/>
                    <a:pt x="2" y="2"/>
                    <a:pt x="4"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5" name="Freeform 1579">
              <a:extLst>
                <a:ext uri="{FF2B5EF4-FFF2-40B4-BE49-F238E27FC236}">
                  <a16:creationId xmlns:a16="http://schemas.microsoft.com/office/drawing/2014/main" id="{25392B27-8DE7-4902-A926-7A3542A84273}"/>
                </a:ext>
              </a:extLst>
            </p:cNvPr>
            <p:cNvSpPr>
              <a:spLocks/>
            </p:cNvSpPr>
            <p:nvPr/>
          </p:nvSpPr>
          <p:spPr bwMode="auto">
            <a:xfrm>
              <a:off x="3940176" y="1555750"/>
              <a:ext cx="19050" cy="30163"/>
            </a:xfrm>
            <a:custGeom>
              <a:avLst/>
              <a:gdLst>
                <a:gd name="T0" fmla="*/ 3 w 12"/>
                <a:gd name="T1" fmla="*/ 1 h 19"/>
                <a:gd name="T2" fmla="*/ 12 w 12"/>
                <a:gd name="T3" fmla="*/ 17 h 19"/>
                <a:gd name="T4" fmla="*/ 9 w 12"/>
                <a:gd name="T5" fmla="*/ 17 h 19"/>
                <a:gd name="T6" fmla="*/ 1 w 12"/>
                <a:gd name="T7" fmla="*/ 3 h 19"/>
                <a:gd name="T8" fmla="*/ 3 w 12"/>
                <a:gd name="T9" fmla="*/ 1 h 19"/>
              </a:gdLst>
              <a:ahLst/>
              <a:cxnLst>
                <a:cxn ang="0">
                  <a:pos x="T0" y="T1"/>
                </a:cxn>
                <a:cxn ang="0">
                  <a:pos x="T2" y="T3"/>
                </a:cxn>
                <a:cxn ang="0">
                  <a:pos x="T4" y="T5"/>
                </a:cxn>
                <a:cxn ang="0">
                  <a:pos x="T6" y="T7"/>
                </a:cxn>
                <a:cxn ang="0">
                  <a:pos x="T8" y="T9"/>
                </a:cxn>
              </a:cxnLst>
              <a:rect l="0" t="0" r="r" b="b"/>
              <a:pathLst>
                <a:path w="12" h="19">
                  <a:moveTo>
                    <a:pt x="3" y="1"/>
                  </a:moveTo>
                  <a:cubicBezTo>
                    <a:pt x="8" y="5"/>
                    <a:pt x="12" y="10"/>
                    <a:pt x="12" y="17"/>
                  </a:cubicBezTo>
                  <a:cubicBezTo>
                    <a:pt x="12" y="18"/>
                    <a:pt x="9" y="19"/>
                    <a:pt x="9" y="17"/>
                  </a:cubicBezTo>
                  <a:cubicBezTo>
                    <a:pt x="9" y="11"/>
                    <a:pt x="7" y="6"/>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6" name="Freeform 1580">
              <a:extLst>
                <a:ext uri="{FF2B5EF4-FFF2-40B4-BE49-F238E27FC236}">
                  <a16:creationId xmlns:a16="http://schemas.microsoft.com/office/drawing/2014/main" id="{248CFCC9-530F-4302-A2B5-5AF835710C8F}"/>
                </a:ext>
              </a:extLst>
            </p:cNvPr>
            <p:cNvSpPr>
              <a:spLocks/>
            </p:cNvSpPr>
            <p:nvPr/>
          </p:nvSpPr>
          <p:spPr bwMode="auto">
            <a:xfrm>
              <a:off x="3952876" y="1543050"/>
              <a:ext cx="30163" cy="30163"/>
            </a:xfrm>
            <a:custGeom>
              <a:avLst/>
              <a:gdLst>
                <a:gd name="T0" fmla="*/ 1 w 20"/>
                <a:gd name="T1" fmla="*/ 16 h 20"/>
                <a:gd name="T2" fmla="*/ 15 w 20"/>
                <a:gd name="T3" fmla="*/ 13 h 20"/>
                <a:gd name="T4" fmla="*/ 18 w 20"/>
                <a:gd name="T5" fmla="*/ 2 h 20"/>
                <a:gd name="T6" fmla="*/ 20 w 20"/>
                <a:gd name="T7" fmla="*/ 1 h 20"/>
                <a:gd name="T8" fmla="*/ 16 w 20"/>
                <a:gd name="T9" fmla="*/ 15 h 20"/>
                <a:gd name="T10" fmla="*/ 0 w 20"/>
                <a:gd name="T11" fmla="*/ 18 h 20"/>
                <a:gd name="T12" fmla="*/ 1 w 2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 y="16"/>
                  </a:moveTo>
                  <a:cubicBezTo>
                    <a:pt x="6" y="15"/>
                    <a:pt x="11" y="17"/>
                    <a:pt x="15" y="13"/>
                  </a:cubicBezTo>
                  <a:cubicBezTo>
                    <a:pt x="18" y="10"/>
                    <a:pt x="18" y="5"/>
                    <a:pt x="18" y="2"/>
                  </a:cubicBezTo>
                  <a:cubicBezTo>
                    <a:pt x="18" y="0"/>
                    <a:pt x="20" y="0"/>
                    <a:pt x="20" y="1"/>
                  </a:cubicBezTo>
                  <a:cubicBezTo>
                    <a:pt x="20" y="6"/>
                    <a:pt x="20" y="12"/>
                    <a:pt x="16" y="15"/>
                  </a:cubicBezTo>
                  <a:cubicBezTo>
                    <a:pt x="13" y="19"/>
                    <a:pt x="5" y="20"/>
                    <a:pt x="0" y="18"/>
                  </a:cubicBezTo>
                  <a:cubicBezTo>
                    <a:pt x="0" y="17"/>
                    <a:pt x="0" y="16"/>
                    <a:pt x="1"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7" name="Freeform 1581">
              <a:extLst>
                <a:ext uri="{FF2B5EF4-FFF2-40B4-BE49-F238E27FC236}">
                  <a16:creationId xmlns:a16="http://schemas.microsoft.com/office/drawing/2014/main" id="{4CBC9D08-D79A-445D-963C-1768F03B2E4D}"/>
                </a:ext>
              </a:extLst>
            </p:cNvPr>
            <p:cNvSpPr>
              <a:spLocks/>
            </p:cNvSpPr>
            <p:nvPr/>
          </p:nvSpPr>
          <p:spPr bwMode="auto">
            <a:xfrm>
              <a:off x="3963988" y="1549400"/>
              <a:ext cx="15875" cy="9525"/>
            </a:xfrm>
            <a:custGeom>
              <a:avLst/>
              <a:gdLst>
                <a:gd name="T0" fmla="*/ 2 w 10"/>
                <a:gd name="T1" fmla="*/ 1 h 6"/>
                <a:gd name="T2" fmla="*/ 6 w 10"/>
                <a:gd name="T3" fmla="*/ 3 h 6"/>
                <a:gd name="T4" fmla="*/ 10 w 10"/>
                <a:gd name="T5" fmla="*/ 5 h 6"/>
                <a:gd name="T6" fmla="*/ 10 w 10"/>
                <a:gd name="T7" fmla="*/ 5 h 6"/>
                <a:gd name="T8" fmla="*/ 1 w 10"/>
                <a:gd name="T9" fmla="*/ 2 h 6"/>
                <a:gd name="T10" fmla="*/ 2 w 10"/>
                <a:gd name="T11" fmla="*/ 1 h 6"/>
              </a:gdLst>
              <a:ahLst/>
              <a:cxnLst>
                <a:cxn ang="0">
                  <a:pos x="T0" y="T1"/>
                </a:cxn>
                <a:cxn ang="0">
                  <a:pos x="T2" y="T3"/>
                </a:cxn>
                <a:cxn ang="0">
                  <a:pos x="T4" y="T5"/>
                </a:cxn>
                <a:cxn ang="0">
                  <a:pos x="T6" y="T7"/>
                </a:cxn>
                <a:cxn ang="0">
                  <a:pos x="T8" y="T9"/>
                </a:cxn>
                <a:cxn ang="0">
                  <a:pos x="T10" y="T11"/>
                </a:cxn>
              </a:cxnLst>
              <a:rect l="0" t="0" r="r" b="b"/>
              <a:pathLst>
                <a:path w="10" h="6">
                  <a:moveTo>
                    <a:pt x="2" y="1"/>
                  </a:moveTo>
                  <a:cubicBezTo>
                    <a:pt x="4" y="2"/>
                    <a:pt x="5" y="3"/>
                    <a:pt x="6" y="3"/>
                  </a:cubicBezTo>
                  <a:cubicBezTo>
                    <a:pt x="8" y="4"/>
                    <a:pt x="9" y="4"/>
                    <a:pt x="10" y="5"/>
                  </a:cubicBezTo>
                  <a:cubicBezTo>
                    <a:pt x="10" y="5"/>
                    <a:pt x="10" y="5"/>
                    <a:pt x="10" y="5"/>
                  </a:cubicBezTo>
                  <a:cubicBezTo>
                    <a:pt x="7"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8" name="Freeform 1582">
              <a:extLst>
                <a:ext uri="{FF2B5EF4-FFF2-40B4-BE49-F238E27FC236}">
                  <a16:creationId xmlns:a16="http://schemas.microsoft.com/office/drawing/2014/main" id="{5BCCC2D1-BC74-45B2-A389-3B0F3AF747EC}"/>
                </a:ext>
              </a:extLst>
            </p:cNvPr>
            <p:cNvSpPr>
              <a:spLocks/>
            </p:cNvSpPr>
            <p:nvPr/>
          </p:nvSpPr>
          <p:spPr bwMode="auto">
            <a:xfrm>
              <a:off x="3960813" y="1554163"/>
              <a:ext cx="14288" cy="11113"/>
            </a:xfrm>
            <a:custGeom>
              <a:avLst/>
              <a:gdLst>
                <a:gd name="T0" fmla="*/ 2 w 9"/>
                <a:gd name="T1" fmla="*/ 0 h 7"/>
                <a:gd name="T2" fmla="*/ 5 w 9"/>
                <a:gd name="T3" fmla="*/ 3 h 7"/>
                <a:gd name="T4" fmla="*/ 8 w 9"/>
                <a:gd name="T5" fmla="*/ 6 h 7"/>
                <a:gd name="T6" fmla="*/ 7 w 9"/>
                <a:gd name="T7" fmla="*/ 7 h 7"/>
                <a:gd name="T8" fmla="*/ 0 w 9"/>
                <a:gd name="T9" fmla="*/ 1 h 7"/>
                <a:gd name="T10" fmla="*/ 2 w 9"/>
                <a:gd name="T11" fmla="*/ 0 h 7"/>
              </a:gdLst>
              <a:ahLst/>
              <a:cxnLst>
                <a:cxn ang="0">
                  <a:pos x="T0" y="T1"/>
                </a:cxn>
                <a:cxn ang="0">
                  <a:pos x="T2" y="T3"/>
                </a:cxn>
                <a:cxn ang="0">
                  <a:pos x="T4" y="T5"/>
                </a:cxn>
                <a:cxn ang="0">
                  <a:pos x="T6" y="T7"/>
                </a:cxn>
                <a:cxn ang="0">
                  <a:pos x="T8" y="T9"/>
                </a:cxn>
                <a:cxn ang="0">
                  <a:pos x="T10" y="T11"/>
                </a:cxn>
              </a:cxnLst>
              <a:rect l="0" t="0" r="r" b="b"/>
              <a:pathLst>
                <a:path w="9" h="7">
                  <a:moveTo>
                    <a:pt x="2" y="0"/>
                  </a:moveTo>
                  <a:cubicBezTo>
                    <a:pt x="3" y="1"/>
                    <a:pt x="4" y="2"/>
                    <a:pt x="5" y="3"/>
                  </a:cubicBezTo>
                  <a:cubicBezTo>
                    <a:pt x="6" y="4"/>
                    <a:pt x="7" y="5"/>
                    <a:pt x="8" y="6"/>
                  </a:cubicBezTo>
                  <a:cubicBezTo>
                    <a:pt x="9" y="6"/>
                    <a:pt x="8" y="7"/>
                    <a:pt x="7" y="7"/>
                  </a:cubicBezTo>
                  <a:cubicBezTo>
                    <a:pt x="5" y="6"/>
                    <a:pt x="2" y="4"/>
                    <a:pt x="0" y="1"/>
                  </a:cubicBezTo>
                  <a:cubicBezTo>
                    <a:pt x="0" y="0"/>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9" name="Freeform 1583">
              <a:extLst>
                <a:ext uri="{FF2B5EF4-FFF2-40B4-BE49-F238E27FC236}">
                  <a16:creationId xmlns:a16="http://schemas.microsoft.com/office/drawing/2014/main" id="{BCFFEA56-3376-425C-9B9E-9EA6B6841EC1}"/>
                </a:ext>
              </a:extLst>
            </p:cNvPr>
            <p:cNvSpPr>
              <a:spLocks/>
            </p:cNvSpPr>
            <p:nvPr/>
          </p:nvSpPr>
          <p:spPr bwMode="auto">
            <a:xfrm>
              <a:off x="3949701" y="1557338"/>
              <a:ext cx="15875" cy="11113"/>
            </a:xfrm>
            <a:custGeom>
              <a:avLst/>
              <a:gdLst>
                <a:gd name="T0" fmla="*/ 1 w 10"/>
                <a:gd name="T1" fmla="*/ 0 h 7"/>
                <a:gd name="T2" fmla="*/ 6 w 10"/>
                <a:gd name="T3" fmla="*/ 2 h 7"/>
                <a:gd name="T4" fmla="*/ 10 w 10"/>
                <a:gd name="T5" fmla="*/ 6 h 7"/>
                <a:gd name="T6" fmla="*/ 9 w 10"/>
                <a:gd name="T7" fmla="*/ 7 h 7"/>
                <a:gd name="T8" fmla="*/ 4 w 10"/>
                <a:gd name="T9" fmla="*/ 4 h 7"/>
                <a:gd name="T10" fmla="*/ 1 w 10"/>
                <a:gd name="T11" fmla="*/ 1 h 7"/>
                <a:gd name="T12" fmla="*/ 1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 y="0"/>
                  </a:moveTo>
                  <a:cubicBezTo>
                    <a:pt x="3" y="0"/>
                    <a:pt x="4" y="2"/>
                    <a:pt x="6" y="2"/>
                  </a:cubicBezTo>
                  <a:cubicBezTo>
                    <a:pt x="7" y="4"/>
                    <a:pt x="9" y="5"/>
                    <a:pt x="10" y="6"/>
                  </a:cubicBezTo>
                  <a:cubicBezTo>
                    <a:pt x="10" y="7"/>
                    <a:pt x="10" y="7"/>
                    <a:pt x="9" y="7"/>
                  </a:cubicBezTo>
                  <a:cubicBezTo>
                    <a:pt x="7" y="6"/>
                    <a:pt x="6" y="5"/>
                    <a:pt x="4" y="4"/>
                  </a:cubicBezTo>
                  <a:cubicBezTo>
                    <a:pt x="3" y="3"/>
                    <a:pt x="1" y="2"/>
                    <a:pt x="1" y="1"/>
                  </a:cubicBezTo>
                  <a:cubicBezTo>
                    <a:pt x="0" y="0"/>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0" name="Freeform 1584">
              <a:extLst>
                <a:ext uri="{FF2B5EF4-FFF2-40B4-BE49-F238E27FC236}">
                  <a16:creationId xmlns:a16="http://schemas.microsoft.com/office/drawing/2014/main" id="{5FAA594D-3943-4F21-9CF2-6D095E083D7C}"/>
                </a:ext>
              </a:extLst>
            </p:cNvPr>
            <p:cNvSpPr>
              <a:spLocks/>
            </p:cNvSpPr>
            <p:nvPr/>
          </p:nvSpPr>
          <p:spPr bwMode="auto">
            <a:xfrm>
              <a:off x="3995738" y="1560513"/>
              <a:ext cx="17463" cy="17463"/>
            </a:xfrm>
            <a:custGeom>
              <a:avLst/>
              <a:gdLst>
                <a:gd name="T0" fmla="*/ 3 w 11"/>
                <a:gd name="T1" fmla="*/ 3 h 11"/>
                <a:gd name="T2" fmla="*/ 10 w 11"/>
                <a:gd name="T3" fmla="*/ 0 h 11"/>
                <a:gd name="T4" fmla="*/ 10 w 11"/>
                <a:gd name="T5" fmla="*/ 1 h 11"/>
                <a:gd name="T6" fmla="*/ 5 w 11"/>
                <a:gd name="T7" fmla="*/ 5 h 11"/>
                <a:gd name="T8" fmla="*/ 2 w 11"/>
                <a:gd name="T9" fmla="*/ 10 h 11"/>
                <a:gd name="T10" fmla="*/ 1 w 11"/>
                <a:gd name="T11" fmla="*/ 1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5" y="2"/>
                    <a:pt x="7" y="0"/>
                    <a:pt x="10" y="0"/>
                  </a:cubicBezTo>
                  <a:cubicBezTo>
                    <a:pt x="11" y="0"/>
                    <a:pt x="11" y="1"/>
                    <a:pt x="10" y="1"/>
                  </a:cubicBezTo>
                  <a:cubicBezTo>
                    <a:pt x="8" y="2"/>
                    <a:pt x="6" y="3"/>
                    <a:pt x="5" y="5"/>
                  </a:cubicBezTo>
                  <a:cubicBezTo>
                    <a:pt x="3" y="6"/>
                    <a:pt x="3" y="8"/>
                    <a:pt x="2" y="10"/>
                  </a:cubicBezTo>
                  <a:cubicBezTo>
                    <a:pt x="2" y="11"/>
                    <a:pt x="1" y="10"/>
                    <a:pt x="1" y="10"/>
                  </a:cubicBezTo>
                  <a:cubicBezTo>
                    <a:pt x="0" y="8"/>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1" name="Freeform 1585">
              <a:extLst>
                <a:ext uri="{FF2B5EF4-FFF2-40B4-BE49-F238E27FC236}">
                  <a16:creationId xmlns:a16="http://schemas.microsoft.com/office/drawing/2014/main" id="{D328AE76-3A78-417C-B896-BBBC6EA8A2A2}"/>
                </a:ext>
              </a:extLst>
            </p:cNvPr>
            <p:cNvSpPr>
              <a:spLocks/>
            </p:cNvSpPr>
            <p:nvPr/>
          </p:nvSpPr>
          <p:spPr bwMode="auto">
            <a:xfrm>
              <a:off x="3965576" y="1546225"/>
              <a:ext cx="15875" cy="6350"/>
            </a:xfrm>
            <a:custGeom>
              <a:avLst/>
              <a:gdLst>
                <a:gd name="T0" fmla="*/ 2 w 10"/>
                <a:gd name="T1" fmla="*/ 1 h 4"/>
                <a:gd name="T2" fmla="*/ 7 w 10"/>
                <a:gd name="T3" fmla="*/ 2 h 4"/>
                <a:gd name="T4" fmla="*/ 10 w 10"/>
                <a:gd name="T5" fmla="*/ 3 h 4"/>
                <a:gd name="T6" fmla="*/ 10 w 10"/>
                <a:gd name="T7" fmla="*/ 3 h 4"/>
                <a:gd name="T8" fmla="*/ 6 w 10"/>
                <a:gd name="T9" fmla="*/ 3 h 4"/>
                <a:gd name="T10" fmla="*/ 1 w 10"/>
                <a:gd name="T11" fmla="*/ 2 h 4"/>
                <a:gd name="T12" fmla="*/ 2 w 10"/>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2" y="1"/>
                  </a:moveTo>
                  <a:cubicBezTo>
                    <a:pt x="3" y="1"/>
                    <a:pt x="5" y="2"/>
                    <a:pt x="7" y="2"/>
                  </a:cubicBezTo>
                  <a:cubicBezTo>
                    <a:pt x="8" y="2"/>
                    <a:pt x="9" y="2"/>
                    <a:pt x="10" y="3"/>
                  </a:cubicBezTo>
                  <a:cubicBezTo>
                    <a:pt x="10" y="3"/>
                    <a:pt x="10" y="3"/>
                    <a:pt x="10" y="3"/>
                  </a:cubicBezTo>
                  <a:cubicBezTo>
                    <a:pt x="9" y="4"/>
                    <a:pt x="7" y="3"/>
                    <a:pt x="6" y="3"/>
                  </a:cubicBezTo>
                  <a:cubicBezTo>
                    <a:pt x="4" y="3"/>
                    <a:pt x="3" y="2"/>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2" name="Freeform 1586">
              <a:extLst>
                <a:ext uri="{FF2B5EF4-FFF2-40B4-BE49-F238E27FC236}">
                  <a16:creationId xmlns:a16="http://schemas.microsoft.com/office/drawing/2014/main" id="{2AF53660-C1D8-44C7-AF73-ADD5447368A4}"/>
                </a:ext>
              </a:extLst>
            </p:cNvPr>
            <p:cNvSpPr>
              <a:spLocks/>
            </p:cNvSpPr>
            <p:nvPr/>
          </p:nvSpPr>
          <p:spPr bwMode="auto">
            <a:xfrm>
              <a:off x="3938588" y="1581150"/>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3" name="Freeform 1587">
              <a:extLst>
                <a:ext uri="{FF2B5EF4-FFF2-40B4-BE49-F238E27FC236}">
                  <a16:creationId xmlns:a16="http://schemas.microsoft.com/office/drawing/2014/main" id="{47197411-4F10-4055-9392-F4DB7F980BD5}"/>
                </a:ext>
              </a:extLst>
            </p:cNvPr>
            <p:cNvSpPr>
              <a:spLocks/>
            </p:cNvSpPr>
            <p:nvPr/>
          </p:nvSpPr>
          <p:spPr bwMode="auto">
            <a:xfrm>
              <a:off x="4014788" y="1543050"/>
              <a:ext cx="84138" cy="50800"/>
            </a:xfrm>
            <a:custGeom>
              <a:avLst/>
              <a:gdLst>
                <a:gd name="T0" fmla="*/ 1 w 55"/>
                <a:gd name="T1" fmla="*/ 27 h 34"/>
                <a:gd name="T2" fmla="*/ 4 w 55"/>
                <a:gd name="T3" fmla="*/ 29 h 34"/>
                <a:gd name="T4" fmla="*/ 23 w 55"/>
                <a:gd name="T5" fmla="*/ 33 h 34"/>
                <a:gd name="T6" fmla="*/ 33 w 55"/>
                <a:gd name="T7" fmla="*/ 31 h 34"/>
                <a:gd name="T8" fmla="*/ 35 w 55"/>
                <a:gd name="T9" fmla="*/ 30 h 34"/>
                <a:gd name="T10" fmla="*/ 36 w 55"/>
                <a:gd name="T11" fmla="*/ 31 h 34"/>
                <a:gd name="T12" fmla="*/ 48 w 55"/>
                <a:gd name="T13" fmla="*/ 31 h 34"/>
                <a:gd name="T14" fmla="*/ 54 w 55"/>
                <a:gd name="T15" fmla="*/ 26 h 34"/>
                <a:gd name="T16" fmla="*/ 51 w 55"/>
                <a:gd name="T17" fmla="*/ 4 h 34"/>
                <a:gd name="T18" fmla="*/ 51 w 55"/>
                <a:gd name="T19" fmla="*/ 2 h 34"/>
                <a:gd name="T20" fmla="*/ 51 w 55"/>
                <a:gd name="T21" fmla="*/ 1 h 34"/>
                <a:gd name="T22" fmla="*/ 48 w 55"/>
                <a:gd name="T23" fmla="*/ 1 h 34"/>
                <a:gd name="T24" fmla="*/ 25 w 55"/>
                <a:gd name="T25" fmla="*/ 0 h 34"/>
                <a:gd name="T26" fmla="*/ 23 w 55"/>
                <a:gd name="T27" fmla="*/ 3 h 34"/>
                <a:gd name="T28" fmla="*/ 8 w 55"/>
                <a:gd name="T29" fmla="*/ 12 h 34"/>
                <a:gd name="T30" fmla="*/ 5 w 55"/>
                <a:gd name="T31" fmla="*/ 13 h 34"/>
                <a:gd name="T32" fmla="*/ 4 w 55"/>
                <a:gd name="T33" fmla="*/ 14 h 34"/>
                <a:gd name="T34" fmla="*/ 1 w 55"/>
                <a:gd name="T35"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4">
                  <a:moveTo>
                    <a:pt x="1" y="27"/>
                  </a:moveTo>
                  <a:cubicBezTo>
                    <a:pt x="2" y="28"/>
                    <a:pt x="3" y="29"/>
                    <a:pt x="4" y="29"/>
                  </a:cubicBezTo>
                  <a:cubicBezTo>
                    <a:pt x="8" y="33"/>
                    <a:pt x="16" y="34"/>
                    <a:pt x="23" y="33"/>
                  </a:cubicBezTo>
                  <a:cubicBezTo>
                    <a:pt x="26" y="33"/>
                    <a:pt x="29" y="31"/>
                    <a:pt x="33" y="31"/>
                  </a:cubicBezTo>
                  <a:cubicBezTo>
                    <a:pt x="36" y="30"/>
                    <a:pt x="37" y="29"/>
                    <a:pt x="35" y="30"/>
                  </a:cubicBezTo>
                  <a:cubicBezTo>
                    <a:pt x="36" y="31"/>
                    <a:pt x="36" y="31"/>
                    <a:pt x="36" y="31"/>
                  </a:cubicBezTo>
                  <a:cubicBezTo>
                    <a:pt x="41" y="32"/>
                    <a:pt x="43" y="32"/>
                    <a:pt x="48" y="31"/>
                  </a:cubicBezTo>
                  <a:cubicBezTo>
                    <a:pt x="52" y="30"/>
                    <a:pt x="54" y="30"/>
                    <a:pt x="54" y="26"/>
                  </a:cubicBezTo>
                  <a:cubicBezTo>
                    <a:pt x="55" y="20"/>
                    <a:pt x="53" y="11"/>
                    <a:pt x="51" y="4"/>
                  </a:cubicBezTo>
                  <a:cubicBezTo>
                    <a:pt x="51" y="3"/>
                    <a:pt x="51" y="2"/>
                    <a:pt x="51" y="2"/>
                  </a:cubicBezTo>
                  <a:cubicBezTo>
                    <a:pt x="51" y="1"/>
                    <a:pt x="51" y="1"/>
                    <a:pt x="51" y="1"/>
                  </a:cubicBezTo>
                  <a:cubicBezTo>
                    <a:pt x="50" y="0"/>
                    <a:pt x="49" y="0"/>
                    <a:pt x="48" y="1"/>
                  </a:cubicBezTo>
                  <a:cubicBezTo>
                    <a:pt x="41" y="1"/>
                    <a:pt x="33" y="0"/>
                    <a:pt x="25" y="0"/>
                  </a:cubicBezTo>
                  <a:cubicBezTo>
                    <a:pt x="24" y="1"/>
                    <a:pt x="22" y="2"/>
                    <a:pt x="23" y="3"/>
                  </a:cubicBezTo>
                  <a:cubicBezTo>
                    <a:pt x="24" y="11"/>
                    <a:pt x="12" y="9"/>
                    <a:pt x="8" y="12"/>
                  </a:cubicBezTo>
                  <a:cubicBezTo>
                    <a:pt x="7" y="12"/>
                    <a:pt x="6" y="13"/>
                    <a:pt x="5" y="13"/>
                  </a:cubicBezTo>
                  <a:cubicBezTo>
                    <a:pt x="5" y="14"/>
                    <a:pt x="4" y="14"/>
                    <a:pt x="4" y="14"/>
                  </a:cubicBezTo>
                  <a:cubicBezTo>
                    <a:pt x="0" y="17"/>
                    <a:pt x="0" y="23"/>
                    <a:pt x="1"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4" name="Freeform 1588">
              <a:extLst>
                <a:ext uri="{FF2B5EF4-FFF2-40B4-BE49-F238E27FC236}">
                  <a16:creationId xmlns:a16="http://schemas.microsoft.com/office/drawing/2014/main" id="{D8D92D1F-805C-4696-8407-4F6DFAEE786E}"/>
                </a:ext>
              </a:extLst>
            </p:cNvPr>
            <p:cNvSpPr>
              <a:spLocks/>
            </p:cNvSpPr>
            <p:nvPr/>
          </p:nvSpPr>
          <p:spPr bwMode="auto">
            <a:xfrm>
              <a:off x="4016376" y="1573213"/>
              <a:ext cx="77788" cy="25400"/>
            </a:xfrm>
            <a:custGeom>
              <a:avLst/>
              <a:gdLst>
                <a:gd name="T0" fmla="*/ 3 w 51"/>
                <a:gd name="T1" fmla="*/ 3 h 17"/>
                <a:gd name="T2" fmla="*/ 36 w 51"/>
                <a:gd name="T3" fmla="*/ 3 h 17"/>
                <a:gd name="T4" fmla="*/ 51 w 51"/>
                <a:gd name="T5" fmla="*/ 2 h 17"/>
                <a:gd name="T6" fmla="*/ 50 w 51"/>
                <a:gd name="T7" fmla="*/ 3 h 17"/>
                <a:gd name="T8" fmla="*/ 1 w 51"/>
                <a:gd name="T9" fmla="*/ 5 h 17"/>
                <a:gd name="T10" fmla="*/ 3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3" y="3"/>
                  </a:moveTo>
                  <a:cubicBezTo>
                    <a:pt x="13" y="10"/>
                    <a:pt x="25" y="6"/>
                    <a:pt x="36" y="3"/>
                  </a:cubicBezTo>
                  <a:cubicBezTo>
                    <a:pt x="41" y="1"/>
                    <a:pt x="46" y="0"/>
                    <a:pt x="51" y="2"/>
                  </a:cubicBezTo>
                  <a:cubicBezTo>
                    <a:pt x="51" y="3"/>
                    <a:pt x="51" y="3"/>
                    <a:pt x="50" y="3"/>
                  </a:cubicBezTo>
                  <a:cubicBezTo>
                    <a:pt x="33" y="1"/>
                    <a:pt x="17" y="17"/>
                    <a:pt x="1" y="5"/>
                  </a:cubicBezTo>
                  <a:cubicBezTo>
                    <a:pt x="0" y="4"/>
                    <a:pt x="2" y="2"/>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5" name="Freeform 1589">
              <a:extLst>
                <a:ext uri="{FF2B5EF4-FFF2-40B4-BE49-F238E27FC236}">
                  <a16:creationId xmlns:a16="http://schemas.microsoft.com/office/drawing/2014/main" id="{191EA59E-62F9-482C-8D5E-1D66B2F2B367}"/>
                </a:ext>
              </a:extLst>
            </p:cNvPr>
            <p:cNvSpPr>
              <a:spLocks/>
            </p:cNvSpPr>
            <p:nvPr/>
          </p:nvSpPr>
          <p:spPr bwMode="auto">
            <a:xfrm>
              <a:off x="4024313" y="1557338"/>
              <a:ext cx="15875" cy="28575"/>
            </a:xfrm>
            <a:custGeom>
              <a:avLst/>
              <a:gdLst>
                <a:gd name="T0" fmla="*/ 2 w 11"/>
                <a:gd name="T1" fmla="*/ 1 h 18"/>
                <a:gd name="T2" fmla="*/ 11 w 11"/>
                <a:gd name="T3" fmla="*/ 16 h 18"/>
                <a:gd name="T4" fmla="*/ 9 w 11"/>
                <a:gd name="T5" fmla="*/ 17 h 18"/>
                <a:gd name="T6" fmla="*/ 1 w 11"/>
                <a:gd name="T7" fmla="*/ 2 h 18"/>
                <a:gd name="T8" fmla="*/ 2 w 11"/>
                <a:gd name="T9" fmla="*/ 1 h 18"/>
              </a:gdLst>
              <a:ahLst/>
              <a:cxnLst>
                <a:cxn ang="0">
                  <a:pos x="T0" y="T1"/>
                </a:cxn>
                <a:cxn ang="0">
                  <a:pos x="T2" y="T3"/>
                </a:cxn>
                <a:cxn ang="0">
                  <a:pos x="T4" y="T5"/>
                </a:cxn>
                <a:cxn ang="0">
                  <a:pos x="T6" y="T7"/>
                </a:cxn>
                <a:cxn ang="0">
                  <a:pos x="T8" y="T9"/>
                </a:cxn>
              </a:cxnLst>
              <a:rect l="0" t="0" r="r" b="b"/>
              <a:pathLst>
                <a:path w="11" h="18">
                  <a:moveTo>
                    <a:pt x="2" y="1"/>
                  </a:moveTo>
                  <a:cubicBezTo>
                    <a:pt x="8" y="4"/>
                    <a:pt x="11" y="10"/>
                    <a:pt x="11" y="16"/>
                  </a:cubicBezTo>
                  <a:cubicBezTo>
                    <a:pt x="11" y="18"/>
                    <a:pt x="9" y="18"/>
                    <a:pt x="9" y="17"/>
                  </a:cubicBezTo>
                  <a:cubicBezTo>
                    <a:pt x="9" y="11"/>
                    <a:pt x="6" y="6"/>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6" name="Freeform 1590">
              <a:extLst>
                <a:ext uri="{FF2B5EF4-FFF2-40B4-BE49-F238E27FC236}">
                  <a16:creationId xmlns:a16="http://schemas.microsoft.com/office/drawing/2014/main" id="{DD1C560A-EDF4-4FE9-90AC-F785F85E95B7}"/>
                </a:ext>
              </a:extLst>
            </p:cNvPr>
            <p:cNvSpPr>
              <a:spLocks/>
            </p:cNvSpPr>
            <p:nvPr/>
          </p:nvSpPr>
          <p:spPr bwMode="auto">
            <a:xfrm>
              <a:off x="4033838" y="1543050"/>
              <a:ext cx="33338" cy="30163"/>
            </a:xfrm>
            <a:custGeom>
              <a:avLst/>
              <a:gdLst>
                <a:gd name="T0" fmla="*/ 1 w 21"/>
                <a:gd name="T1" fmla="*/ 17 h 20"/>
                <a:gd name="T2" fmla="*/ 15 w 21"/>
                <a:gd name="T3" fmla="*/ 14 h 20"/>
                <a:gd name="T4" fmla="*/ 18 w 21"/>
                <a:gd name="T5" fmla="*/ 2 h 20"/>
                <a:gd name="T6" fmla="*/ 21 w 21"/>
                <a:gd name="T7" fmla="*/ 2 h 20"/>
                <a:gd name="T8" fmla="*/ 17 w 21"/>
                <a:gd name="T9" fmla="*/ 16 h 20"/>
                <a:gd name="T10" fmla="*/ 1 w 21"/>
                <a:gd name="T11" fmla="*/ 18 h 20"/>
                <a:gd name="T12" fmla="*/ 1 w 21"/>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1" y="17"/>
                  </a:moveTo>
                  <a:cubicBezTo>
                    <a:pt x="6" y="16"/>
                    <a:pt x="12" y="18"/>
                    <a:pt x="15" y="14"/>
                  </a:cubicBezTo>
                  <a:cubicBezTo>
                    <a:pt x="18" y="11"/>
                    <a:pt x="18" y="6"/>
                    <a:pt x="18" y="2"/>
                  </a:cubicBezTo>
                  <a:cubicBezTo>
                    <a:pt x="18" y="1"/>
                    <a:pt x="21" y="0"/>
                    <a:pt x="21" y="2"/>
                  </a:cubicBezTo>
                  <a:cubicBezTo>
                    <a:pt x="21" y="7"/>
                    <a:pt x="21" y="12"/>
                    <a:pt x="17" y="16"/>
                  </a:cubicBezTo>
                  <a:cubicBezTo>
                    <a:pt x="13" y="19"/>
                    <a:pt x="6" y="20"/>
                    <a:pt x="1" y="18"/>
                  </a:cubicBezTo>
                  <a:cubicBezTo>
                    <a:pt x="0" y="18"/>
                    <a:pt x="1" y="17"/>
                    <a:pt x="1"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7" name="Freeform 1591">
              <a:extLst>
                <a:ext uri="{FF2B5EF4-FFF2-40B4-BE49-F238E27FC236}">
                  <a16:creationId xmlns:a16="http://schemas.microsoft.com/office/drawing/2014/main" id="{80F1F15E-E408-4C4D-A5F7-333C706E5A02}"/>
                </a:ext>
              </a:extLst>
            </p:cNvPr>
            <p:cNvSpPr>
              <a:spLocks/>
            </p:cNvSpPr>
            <p:nvPr/>
          </p:nvSpPr>
          <p:spPr bwMode="auto">
            <a:xfrm>
              <a:off x="4046538" y="1550988"/>
              <a:ext cx="15875" cy="7938"/>
            </a:xfrm>
            <a:custGeom>
              <a:avLst/>
              <a:gdLst>
                <a:gd name="T0" fmla="*/ 2 w 10"/>
                <a:gd name="T1" fmla="*/ 0 h 5"/>
                <a:gd name="T2" fmla="*/ 6 w 10"/>
                <a:gd name="T3" fmla="*/ 3 h 5"/>
                <a:gd name="T4" fmla="*/ 10 w 10"/>
                <a:gd name="T5" fmla="*/ 5 h 5"/>
                <a:gd name="T6" fmla="*/ 10 w 10"/>
                <a:gd name="T7" fmla="*/ 5 h 5"/>
                <a:gd name="T8" fmla="*/ 1 w 10"/>
                <a:gd name="T9" fmla="*/ 2 h 5"/>
                <a:gd name="T10" fmla="*/ 2 w 10"/>
                <a:gd name="T11" fmla="*/ 0 h 5"/>
              </a:gdLst>
              <a:ahLst/>
              <a:cxnLst>
                <a:cxn ang="0">
                  <a:pos x="T0" y="T1"/>
                </a:cxn>
                <a:cxn ang="0">
                  <a:pos x="T2" y="T3"/>
                </a:cxn>
                <a:cxn ang="0">
                  <a:pos x="T4" y="T5"/>
                </a:cxn>
                <a:cxn ang="0">
                  <a:pos x="T6" y="T7"/>
                </a:cxn>
                <a:cxn ang="0">
                  <a:pos x="T8" y="T9"/>
                </a:cxn>
                <a:cxn ang="0">
                  <a:pos x="T10" y="T11"/>
                </a:cxn>
              </a:cxnLst>
              <a:rect l="0" t="0" r="r" b="b"/>
              <a:pathLst>
                <a:path w="10" h="5">
                  <a:moveTo>
                    <a:pt x="2" y="0"/>
                  </a:moveTo>
                  <a:cubicBezTo>
                    <a:pt x="3" y="1"/>
                    <a:pt x="5" y="2"/>
                    <a:pt x="6" y="3"/>
                  </a:cubicBezTo>
                  <a:cubicBezTo>
                    <a:pt x="7" y="3"/>
                    <a:pt x="9" y="4"/>
                    <a:pt x="10" y="5"/>
                  </a:cubicBezTo>
                  <a:cubicBezTo>
                    <a:pt x="10" y="5"/>
                    <a:pt x="10" y="5"/>
                    <a:pt x="10" y="5"/>
                  </a:cubicBezTo>
                  <a:cubicBezTo>
                    <a:pt x="7" y="5"/>
                    <a:pt x="3" y="4"/>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8" name="Freeform 1592">
              <a:extLst>
                <a:ext uri="{FF2B5EF4-FFF2-40B4-BE49-F238E27FC236}">
                  <a16:creationId xmlns:a16="http://schemas.microsoft.com/office/drawing/2014/main" id="{14E3D68A-3361-4AC6-94C4-AB47DEF18D5D}"/>
                </a:ext>
              </a:extLst>
            </p:cNvPr>
            <p:cNvSpPr>
              <a:spLocks/>
            </p:cNvSpPr>
            <p:nvPr/>
          </p:nvSpPr>
          <p:spPr bwMode="auto">
            <a:xfrm>
              <a:off x="4041776" y="1554163"/>
              <a:ext cx="15875" cy="12700"/>
            </a:xfrm>
            <a:custGeom>
              <a:avLst/>
              <a:gdLst>
                <a:gd name="T0" fmla="*/ 3 w 10"/>
                <a:gd name="T1" fmla="*/ 1 h 8"/>
                <a:gd name="T2" fmla="*/ 5 w 10"/>
                <a:gd name="T3" fmla="*/ 4 h 8"/>
                <a:gd name="T4" fmla="*/ 9 w 10"/>
                <a:gd name="T5" fmla="*/ 6 h 8"/>
                <a:gd name="T6" fmla="*/ 8 w 10"/>
                <a:gd name="T7" fmla="*/ 8 h 8"/>
                <a:gd name="T8" fmla="*/ 1 w 10"/>
                <a:gd name="T9" fmla="*/ 2 h 8"/>
                <a:gd name="T10" fmla="*/ 3 w 10"/>
                <a:gd name="T11" fmla="*/ 1 h 8"/>
              </a:gdLst>
              <a:ahLst/>
              <a:cxnLst>
                <a:cxn ang="0">
                  <a:pos x="T0" y="T1"/>
                </a:cxn>
                <a:cxn ang="0">
                  <a:pos x="T2" y="T3"/>
                </a:cxn>
                <a:cxn ang="0">
                  <a:pos x="T4" y="T5"/>
                </a:cxn>
                <a:cxn ang="0">
                  <a:pos x="T6" y="T7"/>
                </a:cxn>
                <a:cxn ang="0">
                  <a:pos x="T8" y="T9"/>
                </a:cxn>
                <a:cxn ang="0">
                  <a:pos x="T10" y="T11"/>
                </a:cxn>
              </a:cxnLst>
              <a:rect l="0" t="0" r="r" b="b"/>
              <a:pathLst>
                <a:path w="10" h="8">
                  <a:moveTo>
                    <a:pt x="3" y="1"/>
                  </a:moveTo>
                  <a:cubicBezTo>
                    <a:pt x="4" y="2"/>
                    <a:pt x="4" y="3"/>
                    <a:pt x="5" y="4"/>
                  </a:cubicBezTo>
                  <a:cubicBezTo>
                    <a:pt x="7" y="5"/>
                    <a:pt x="8" y="6"/>
                    <a:pt x="9" y="6"/>
                  </a:cubicBezTo>
                  <a:cubicBezTo>
                    <a:pt x="10" y="7"/>
                    <a:pt x="9" y="8"/>
                    <a:pt x="8" y="8"/>
                  </a:cubicBezTo>
                  <a:cubicBezTo>
                    <a:pt x="5" y="6"/>
                    <a:pt x="2" y="4"/>
                    <a:pt x="1"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9" name="Freeform 1593">
              <a:extLst>
                <a:ext uri="{FF2B5EF4-FFF2-40B4-BE49-F238E27FC236}">
                  <a16:creationId xmlns:a16="http://schemas.microsoft.com/office/drawing/2014/main" id="{75C8458A-33B3-45CB-8318-7DE452254B21}"/>
                </a:ext>
              </a:extLst>
            </p:cNvPr>
            <p:cNvSpPr>
              <a:spLocks/>
            </p:cNvSpPr>
            <p:nvPr/>
          </p:nvSpPr>
          <p:spPr bwMode="auto">
            <a:xfrm>
              <a:off x="4032251" y="1557338"/>
              <a:ext cx="15875" cy="12700"/>
            </a:xfrm>
            <a:custGeom>
              <a:avLst/>
              <a:gdLst>
                <a:gd name="T0" fmla="*/ 1 w 10"/>
                <a:gd name="T1" fmla="*/ 0 h 8"/>
                <a:gd name="T2" fmla="*/ 5 w 10"/>
                <a:gd name="T3" fmla="*/ 3 h 8"/>
                <a:gd name="T4" fmla="*/ 10 w 10"/>
                <a:gd name="T5" fmla="*/ 7 h 8"/>
                <a:gd name="T6" fmla="*/ 9 w 10"/>
                <a:gd name="T7" fmla="*/ 8 h 8"/>
                <a:gd name="T8" fmla="*/ 4 w 10"/>
                <a:gd name="T9" fmla="*/ 5 h 8"/>
                <a:gd name="T10" fmla="*/ 0 w 10"/>
                <a:gd name="T11" fmla="*/ 1 h 8"/>
                <a:gd name="T12" fmla="*/ 1 w 1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1" y="0"/>
                  </a:moveTo>
                  <a:cubicBezTo>
                    <a:pt x="3" y="0"/>
                    <a:pt x="4" y="2"/>
                    <a:pt x="5" y="3"/>
                  </a:cubicBezTo>
                  <a:cubicBezTo>
                    <a:pt x="7" y="4"/>
                    <a:pt x="9" y="5"/>
                    <a:pt x="10" y="7"/>
                  </a:cubicBezTo>
                  <a:cubicBezTo>
                    <a:pt x="10" y="7"/>
                    <a:pt x="9" y="8"/>
                    <a:pt x="9" y="8"/>
                  </a:cubicBezTo>
                  <a:cubicBezTo>
                    <a:pt x="7" y="7"/>
                    <a:pt x="6" y="6"/>
                    <a:pt x="4" y="5"/>
                  </a:cubicBezTo>
                  <a:cubicBezTo>
                    <a:pt x="3" y="4"/>
                    <a:pt x="1" y="3"/>
                    <a:pt x="0"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0" name="Freeform 1594">
              <a:extLst>
                <a:ext uri="{FF2B5EF4-FFF2-40B4-BE49-F238E27FC236}">
                  <a16:creationId xmlns:a16="http://schemas.microsoft.com/office/drawing/2014/main" id="{F703B095-C260-403D-97F3-8BEDF9E32329}"/>
                </a:ext>
              </a:extLst>
            </p:cNvPr>
            <p:cNvSpPr>
              <a:spLocks/>
            </p:cNvSpPr>
            <p:nvPr/>
          </p:nvSpPr>
          <p:spPr bwMode="auto">
            <a:xfrm>
              <a:off x="4078288" y="1562100"/>
              <a:ext cx="17463" cy="15875"/>
            </a:xfrm>
            <a:custGeom>
              <a:avLst/>
              <a:gdLst>
                <a:gd name="T0" fmla="*/ 3 w 11"/>
                <a:gd name="T1" fmla="*/ 3 h 10"/>
                <a:gd name="T2" fmla="*/ 10 w 11"/>
                <a:gd name="T3" fmla="*/ 0 h 10"/>
                <a:gd name="T4" fmla="*/ 10 w 11"/>
                <a:gd name="T5" fmla="*/ 1 h 10"/>
                <a:gd name="T6" fmla="*/ 4 w 11"/>
                <a:gd name="T7" fmla="*/ 4 h 10"/>
                <a:gd name="T8" fmla="*/ 2 w 11"/>
                <a:gd name="T9" fmla="*/ 10 h 10"/>
                <a:gd name="T10" fmla="*/ 1 w 11"/>
                <a:gd name="T11" fmla="*/ 9 h 10"/>
                <a:gd name="T12" fmla="*/ 3 w 11"/>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3" y="3"/>
                  </a:moveTo>
                  <a:cubicBezTo>
                    <a:pt x="5" y="1"/>
                    <a:pt x="7" y="0"/>
                    <a:pt x="10" y="0"/>
                  </a:cubicBezTo>
                  <a:cubicBezTo>
                    <a:pt x="10" y="0"/>
                    <a:pt x="11" y="1"/>
                    <a:pt x="10" y="1"/>
                  </a:cubicBezTo>
                  <a:cubicBezTo>
                    <a:pt x="8" y="1"/>
                    <a:pt x="6" y="3"/>
                    <a:pt x="4" y="4"/>
                  </a:cubicBezTo>
                  <a:cubicBezTo>
                    <a:pt x="3" y="6"/>
                    <a:pt x="3" y="8"/>
                    <a:pt x="2" y="10"/>
                  </a:cubicBezTo>
                  <a:cubicBezTo>
                    <a:pt x="2" y="10"/>
                    <a:pt x="1" y="10"/>
                    <a:pt x="1" y="9"/>
                  </a:cubicBezTo>
                  <a:cubicBezTo>
                    <a:pt x="0" y="7"/>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1" name="Freeform 1595">
              <a:extLst>
                <a:ext uri="{FF2B5EF4-FFF2-40B4-BE49-F238E27FC236}">
                  <a16:creationId xmlns:a16="http://schemas.microsoft.com/office/drawing/2014/main" id="{93E5DE9A-CF92-43CF-B8AA-51B770EA9DC3}"/>
                </a:ext>
              </a:extLst>
            </p:cNvPr>
            <p:cNvSpPr>
              <a:spLocks/>
            </p:cNvSpPr>
            <p:nvPr/>
          </p:nvSpPr>
          <p:spPr bwMode="auto">
            <a:xfrm>
              <a:off x="4048126" y="1547813"/>
              <a:ext cx="15875" cy="4763"/>
            </a:xfrm>
            <a:custGeom>
              <a:avLst/>
              <a:gdLst>
                <a:gd name="T0" fmla="*/ 1 w 10"/>
                <a:gd name="T1" fmla="*/ 0 h 3"/>
                <a:gd name="T2" fmla="*/ 6 w 10"/>
                <a:gd name="T3" fmla="*/ 2 h 3"/>
                <a:gd name="T4" fmla="*/ 10 w 10"/>
                <a:gd name="T5" fmla="*/ 2 h 3"/>
                <a:gd name="T6" fmla="*/ 10 w 10"/>
                <a:gd name="T7" fmla="*/ 3 h 3"/>
                <a:gd name="T8" fmla="*/ 6 w 10"/>
                <a:gd name="T9" fmla="*/ 3 h 3"/>
                <a:gd name="T10" fmla="*/ 1 w 10"/>
                <a:gd name="T11" fmla="*/ 1 h 3"/>
                <a:gd name="T12" fmla="*/ 1 w 1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1" y="0"/>
                  </a:moveTo>
                  <a:cubicBezTo>
                    <a:pt x="3" y="1"/>
                    <a:pt x="5" y="1"/>
                    <a:pt x="6" y="2"/>
                  </a:cubicBezTo>
                  <a:cubicBezTo>
                    <a:pt x="8" y="2"/>
                    <a:pt x="9" y="2"/>
                    <a:pt x="10" y="2"/>
                  </a:cubicBezTo>
                  <a:cubicBezTo>
                    <a:pt x="10" y="3"/>
                    <a:pt x="10" y="3"/>
                    <a:pt x="10" y="3"/>
                  </a:cubicBezTo>
                  <a:cubicBezTo>
                    <a:pt x="9" y="3"/>
                    <a:pt x="7" y="3"/>
                    <a:pt x="6" y="3"/>
                  </a:cubicBezTo>
                  <a:cubicBezTo>
                    <a:pt x="4" y="3"/>
                    <a:pt x="3" y="2"/>
                    <a:pt x="1"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2" name="Freeform 1596">
              <a:extLst>
                <a:ext uri="{FF2B5EF4-FFF2-40B4-BE49-F238E27FC236}">
                  <a16:creationId xmlns:a16="http://schemas.microsoft.com/office/drawing/2014/main" id="{690DBDB4-8764-4386-954B-CF08DBECFD44}"/>
                </a:ext>
              </a:extLst>
            </p:cNvPr>
            <p:cNvSpPr>
              <a:spLocks/>
            </p:cNvSpPr>
            <p:nvPr/>
          </p:nvSpPr>
          <p:spPr bwMode="auto">
            <a:xfrm>
              <a:off x="4019551" y="1565275"/>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3" name="Freeform 1597">
              <a:extLst>
                <a:ext uri="{FF2B5EF4-FFF2-40B4-BE49-F238E27FC236}">
                  <a16:creationId xmlns:a16="http://schemas.microsoft.com/office/drawing/2014/main" id="{F1F37DCA-A531-4A45-B47C-F96837DA4419}"/>
                </a:ext>
              </a:extLst>
            </p:cNvPr>
            <p:cNvSpPr>
              <a:spLocks/>
            </p:cNvSpPr>
            <p:nvPr/>
          </p:nvSpPr>
          <p:spPr bwMode="auto">
            <a:xfrm>
              <a:off x="3946526" y="1404938"/>
              <a:ext cx="149225" cy="144463"/>
            </a:xfrm>
            <a:custGeom>
              <a:avLst/>
              <a:gdLst>
                <a:gd name="T0" fmla="*/ 11 w 97"/>
                <a:gd name="T1" fmla="*/ 88 h 95"/>
                <a:gd name="T2" fmla="*/ 16 w 97"/>
                <a:gd name="T3" fmla="*/ 91 h 95"/>
                <a:gd name="T4" fmla="*/ 38 w 97"/>
                <a:gd name="T5" fmla="*/ 91 h 95"/>
                <a:gd name="T6" fmla="*/ 43 w 97"/>
                <a:gd name="T7" fmla="*/ 85 h 95"/>
                <a:gd name="T8" fmla="*/ 39 w 97"/>
                <a:gd name="T9" fmla="*/ 34 h 95"/>
                <a:gd name="T10" fmla="*/ 63 w 97"/>
                <a:gd name="T11" fmla="*/ 92 h 95"/>
                <a:gd name="T12" fmla="*/ 68 w 97"/>
                <a:gd name="T13" fmla="*/ 95 h 95"/>
                <a:gd name="T14" fmla="*/ 93 w 97"/>
                <a:gd name="T15" fmla="*/ 93 h 95"/>
                <a:gd name="T16" fmla="*/ 97 w 97"/>
                <a:gd name="T17" fmla="*/ 89 h 95"/>
                <a:gd name="T18" fmla="*/ 87 w 97"/>
                <a:gd name="T19" fmla="*/ 11 h 95"/>
                <a:gd name="T20" fmla="*/ 86 w 97"/>
                <a:gd name="T21" fmla="*/ 5 h 95"/>
                <a:gd name="T22" fmla="*/ 83 w 97"/>
                <a:gd name="T23" fmla="*/ 4 h 95"/>
                <a:gd name="T24" fmla="*/ 83 w 97"/>
                <a:gd name="T25" fmla="*/ 4 h 95"/>
                <a:gd name="T26" fmla="*/ 25 w 97"/>
                <a:gd name="T27" fmla="*/ 3 h 95"/>
                <a:gd name="T28" fmla="*/ 3 w 97"/>
                <a:gd name="T29" fmla="*/ 7 h 95"/>
                <a:gd name="T30" fmla="*/ 2 w 97"/>
                <a:gd name="T31" fmla="*/ 24 h 95"/>
                <a:gd name="T32" fmla="*/ 4 w 97"/>
                <a:gd name="T33" fmla="*/ 50 h 95"/>
                <a:gd name="T34" fmla="*/ 11 w 97"/>
                <a:gd name="T35" fmla="*/ 8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5">
                  <a:moveTo>
                    <a:pt x="11" y="88"/>
                  </a:moveTo>
                  <a:cubicBezTo>
                    <a:pt x="12" y="90"/>
                    <a:pt x="14" y="91"/>
                    <a:pt x="16" y="91"/>
                  </a:cubicBezTo>
                  <a:cubicBezTo>
                    <a:pt x="38" y="91"/>
                    <a:pt x="38" y="91"/>
                    <a:pt x="38" y="91"/>
                  </a:cubicBezTo>
                  <a:cubicBezTo>
                    <a:pt x="41" y="90"/>
                    <a:pt x="43" y="88"/>
                    <a:pt x="43" y="85"/>
                  </a:cubicBezTo>
                  <a:cubicBezTo>
                    <a:pt x="40" y="66"/>
                    <a:pt x="38" y="54"/>
                    <a:pt x="39" y="34"/>
                  </a:cubicBezTo>
                  <a:cubicBezTo>
                    <a:pt x="56" y="38"/>
                    <a:pt x="61" y="81"/>
                    <a:pt x="63" y="92"/>
                  </a:cubicBezTo>
                  <a:cubicBezTo>
                    <a:pt x="64" y="94"/>
                    <a:pt x="66" y="95"/>
                    <a:pt x="68" y="95"/>
                  </a:cubicBezTo>
                  <a:cubicBezTo>
                    <a:pt x="76" y="94"/>
                    <a:pt x="85" y="94"/>
                    <a:pt x="93" y="93"/>
                  </a:cubicBezTo>
                  <a:cubicBezTo>
                    <a:pt x="95" y="93"/>
                    <a:pt x="97" y="92"/>
                    <a:pt x="97" y="89"/>
                  </a:cubicBezTo>
                  <a:cubicBezTo>
                    <a:pt x="95" y="63"/>
                    <a:pt x="92" y="37"/>
                    <a:pt x="87" y="11"/>
                  </a:cubicBezTo>
                  <a:cubicBezTo>
                    <a:pt x="88" y="9"/>
                    <a:pt x="87" y="6"/>
                    <a:pt x="86" y="5"/>
                  </a:cubicBezTo>
                  <a:cubicBezTo>
                    <a:pt x="85" y="4"/>
                    <a:pt x="84" y="4"/>
                    <a:pt x="83" y="4"/>
                  </a:cubicBezTo>
                  <a:cubicBezTo>
                    <a:pt x="83" y="4"/>
                    <a:pt x="83" y="4"/>
                    <a:pt x="83" y="4"/>
                  </a:cubicBezTo>
                  <a:cubicBezTo>
                    <a:pt x="64" y="3"/>
                    <a:pt x="45" y="3"/>
                    <a:pt x="25" y="3"/>
                  </a:cubicBezTo>
                  <a:cubicBezTo>
                    <a:pt x="19" y="3"/>
                    <a:pt x="8" y="0"/>
                    <a:pt x="3" y="7"/>
                  </a:cubicBezTo>
                  <a:cubicBezTo>
                    <a:pt x="0" y="11"/>
                    <a:pt x="2" y="19"/>
                    <a:pt x="2" y="24"/>
                  </a:cubicBezTo>
                  <a:cubicBezTo>
                    <a:pt x="3" y="33"/>
                    <a:pt x="3" y="42"/>
                    <a:pt x="4" y="50"/>
                  </a:cubicBezTo>
                  <a:cubicBezTo>
                    <a:pt x="5" y="65"/>
                    <a:pt x="9" y="73"/>
                    <a:pt x="11" y="88"/>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4" name="Freeform 1598">
              <a:extLst>
                <a:ext uri="{FF2B5EF4-FFF2-40B4-BE49-F238E27FC236}">
                  <a16:creationId xmlns:a16="http://schemas.microsoft.com/office/drawing/2014/main" id="{D7AE6709-6CCA-448D-8DDB-512DC9B6CECF}"/>
                </a:ext>
              </a:extLst>
            </p:cNvPr>
            <p:cNvSpPr>
              <a:spLocks/>
            </p:cNvSpPr>
            <p:nvPr/>
          </p:nvSpPr>
          <p:spPr bwMode="auto">
            <a:xfrm>
              <a:off x="3960813" y="1524000"/>
              <a:ext cx="50800" cy="11113"/>
            </a:xfrm>
            <a:custGeom>
              <a:avLst/>
              <a:gdLst>
                <a:gd name="T0" fmla="*/ 2 w 33"/>
                <a:gd name="T1" fmla="*/ 0 h 7"/>
                <a:gd name="T2" fmla="*/ 18 w 33"/>
                <a:gd name="T3" fmla="*/ 2 h 7"/>
                <a:gd name="T4" fmla="*/ 32 w 33"/>
                <a:gd name="T5" fmla="*/ 0 h 7"/>
                <a:gd name="T6" fmla="*/ 33 w 33"/>
                <a:gd name="T7" fmla="*/ 1 h 7"/>
                <a:gd name="T8" fmla="*/ 1 w 33"/>
                <a:gd name="T9" fmla="*/ 2 h 7"/>
                <a:gd name="T10" fmla="*/ 2 w 33"/>
                <a:gd name="T11" fmla="*/ 0 h 7"/>
              </a:gdLst>
              <a:ahLst/>
              <a:cxnLst>
                <a:cxn ang="0">
                  <a:pos x="T0" y="T1"/>
                </a:cxn>
                <a:cxn ang="0">
                  <a:pos x="T2" y="T3"/>
                </a:cxn>
                <a:cxn ang="0">
                  <a:pos x="T4" y="T5"/>
                </a:cxn>
                <a:cxn ang="0">
                  <a:pos x="T6" y="T7"/>
                </a:cxn>
                <a:cxn ang="0">
                  <a:pos x="T8" y="T9"/>
                </a:cxn>
                <a:cxn ang="0">
                  <a:pos x="T10" y="T11"/>
                </a:cxn>
              </a:cxnLst>
              <a:rect l="0" t="0" r="r" b="b"/>
              <a:pathLst>
                <a:path w="33" h="7">
                  <a:moveTo>
                    <a:pt x="2" y="0"/>
                  </a:moveTo>
                  <a:cubicBezTo>
                    <a:pt x="7" y="2"/>
                    <a:pt x="13" y="2"/>
                    <a:pt x="18" y="2"/>
                  </a:cubicBezTo>
                  <a:cubicBezTo>
                    <a:pt x="23" y="2"/>
                    <a:pt x="28" y="1"/>
                    <a:pt x="32" y="0"/>
                  </a:cubicBezTo>
                  <a:cubicBezTo>
                    <a:pt x="33" y="0"/>
                    <a:pt x="33" y="1"/>
                    <a:pt x="33" y="1"/>
                  </a:cubicBezTo>
                  <a:cubicBezTo>
                    <a:pt x="24" y="7"/>
                    <a:pt x="10" y="5"/>
                    <a:pt x="1" y="2"/>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5" name="Freeform 1599">
              <a:extLst>
                <a:ext uri="{FF2B5EF4-FFF2-40B4-BE49-F238E27FC236}">
                  <a16:creationId xmlns:a16="http://schemas.microsoft.com/office/drawing/2014/main" id="{DC8F62D1-A08E-45EE-AAE2-48972F055344}"/>
                </a:ext>
              </a:extLst>
            </p:cNvPr>
            <p:cNvSpPr>
              <a:spLocks/>
            </p:cNvSpPr>
            <p:nvPr/>
          </p:nvSpPr>
          <p:spPr bwMode="auto">
            <a:xfrm>
              <a:off x="4041776" y="1531938"/>
              <a:ext cx="52388" cy="7938"/>
            </a:xfrm>
            <a:custGeom>
              <a:avLst/>
              <a:gdLst>
                <a:gd name="T0" fmla="*/ 2 w 34"/>
                <a:gd name="T1" fmla="*/ 1 h 5"/>
                <a:gd name="T2" fmla="*/ 33 w 34"/>
                <a:gd name="T3" fmla="*/ 0 h 5"/>
                <a:gd name="T4" fmla="*/ 33 w 34"/>
                <a:gd name="T5" fmla="*/ 1 h 5"/>
                <a:gd name="T6" fmla="*/ 1 w 34"/>
                <a:gd name="T7" fmla="*/ 3 h 5"/>
                <a:gd name="T8" fmla="*/ 2 w 34"/>
                <a:gd name="T9" fmla="*/ 1 h 5"/>
              </a:gdLst>
              <a:ahLst/>
              <a:cxnLst>
                <a:cxn ang="0">
                  <a:pos x="T0" y="T1"/>
                </a:cxn>
                <a:cxn ang="0">
                  <a:pos x="T2" y="T3"/>
                </a:cxn>
                <a:cxn ang="0">
                  <a:pos x="T4" y="T5"/>
                </a:cxn>
                <a:cxn ang="0">
                  <a:pos x="T6" y="T7"/>
                </a:cxn>
                <a:cxn ang="0">
                  <a:pos x="T8" y="T9"/>
                </a:cxn>
              </a:cxnLst>
              <a:rect l="0" t="0" r="r" b="b"/>
              <a:pathLst>
                <a:path w="34" h="5">
                  <a:moveTo>
                    <a:pt x="2" y="1"/>
                  </a:moveTo>
                  <a:cubicBezTo>
                    <a:pt x="11" y="4"/>
                    <a:pt x="23" y="1"/>
                    <a:pt x="33" y="0"/>
                  </a:cubicBezTo>
                  <a:cubicBezTo>
                    <a:pt x="34" y="0"/>
                    <a:pt x="34" y="1"/>
                    <a:pt x="33" y="1"/>
                  </a:cubicBezTo>
                  <a:cubicBezTo>
                    <a:pt x="22" y="3"/>
                    <a:pt x="12" y="5"/>
                    <a:pt x="1" y="3"/>
                  </a:cubicBezTo>
                  <a:cubicBezTo>
                    <a:pt x="0" y="3"/>
                    <a:pt x="0" y="1"/>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6" name="Freeform 1600">
              <a:extLst>
                <a:ext uri="{FF2B5EF4-FFF2-40B4-BE49-F238E27FC236}">
                  <a16:creationId xmlns:a16="http://schemas.microsoft.com/office/drawing/2014/main" id="{C1D5B609-D168-4071-BCA9-A44916AD6355}"/>
                </a:ext>
              </a:extLst>
            </p:cNvPr>
            <p:cNvSpPr>
              <a:spLocks/>
            </p:cNvSpPr>
            <p:nvPr/>
          </p:nvSpPr>
          <p:spPr bwMode="auto">
            <a:xfrm>
              <a:off x="3840163" y="1377950"/>
              <a:ext cx="60325" cy="65088"/>
            </a:xfrm>
            <a:custGeom>
              <a:avLst/>
              <a:gdLst>
                <a:gd name="T0" fmla="*/ 38 w 40"/>
                <a:gd name="T1" fmla="*/ 7 h 42"/>
                <a:gd name="T2" fmla="*/ 17 w 40"/>
                <a:gd name="T3" fmla="*/ 3 h 42"/>
                <a:gd name="T4" fmla="*/ 9 w 40"/>
                <a:gd name="T5" fmla="*/ 12 h 42"/>
                <a:gd name="T6" fmla="*/ 2 w 40"/>
                <a:gd name="T7" fmla="*/ 28 h 42"/>
                <a:gd name="T8" fmla="*/ 10 w 40"/>
                <a:gd name="T9" fmla="*/ 42 h 42"/>
                <a:gd name="T10" fmla="*/ 26 w 40"/>
                <a:gd name="T11" fmla="*/ 25 h 42"/>
                <a:gd name="T12" fmla="*/ 35 w 40"/>
                <a:gd name="T13" fmla="*/ 31 h 42"/>
                <a:gd name="T14" fmla="*/ 38 w 40"/>
                <a:gd name="T15" fmla="*/ 10 h 42"/>
                <a:gd name="T16" fmla="*/ 38 w 40"/>
                <a:gd name="T17"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38" y="7"/>
                  </a:moveTo>
                  <a:cubicBezTo>
                    <a:pt x="35" y="3"/>
                    <a:pt x="22" y="0"/>
                    <a:pt x="17" y="3"/>
                  </a:cubicBezTo>
                  <a:cubicBezTo>
                    <a:pt x="13" y="4"/>
                    <a:pt x="11" y="9"/>
                    <a:pt x="9" y="12"/>
                  </a:cubicBezTo>
                  <a:cubicBezTo>
                    <a:pt x="6" y="17"/>
                    <a:pt x="3" y="22"/>
                    <a:pt x="2" y="28"/>
                  </a:cubicBezTo>
                  <a:cubicBezTo>
                    <a:pt x="0" y="33"/>
                    <a:pt x="2" y="42"/>
                    <a:pt x="10" y="42"/>
                  </a:cubicBezTo>
                  <a:cubicBezTo>
                    <a:pt x="19" y="42"/>
                    <a:pt x="23" y="32"/>
                    <a:pt x="26" y="25"/>
                  </a:cubicBezTo>
                  <a:cubicBezTo>
                    <a:pt x="28" y="29"/>
                    <a:pt x="30" y="34"/>
                    <a:pt x="35" y="31"/>
                  </a:cubicBezTo>
                  <a:cubicBezTo>
                    <a:pt x="40" y="28"/>
                    <a:pt x="38" y="15"/>
                    <a:pt x="38" y="10"/>
                  </a:cubicBezTo>
                  <a:cubicBezTo>
                    <a:pt x="38" y="9"/>
                    <a:pt x="39" y="8"/>
                    <a:pt x="38" y="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7" name="Freeform 1601">
              <a:extLst>
                <a:ext uri="{FF2B5EF4-FFF2-40B4-BE49-F238E27FC236}">
                  <a16:creationId xmlns:a16="http://schemas.microsoft.com/office/drawing/2014/main" id="{6323A8FB-8D07-4244-8AE7-96D67503FFF8}"/>
                </a:ext>
              </a:extLst>
            </p:cNvPr>
            <p:cNvSpPr>
              <a:spLocks/>
            </p:cNvSpPr>
            <p:nvPr/>
          </p:nvSpPr>
          <p:spPr bwMode="auto">
            <a:xfrm>
              <a:off x="3856038" y="1236663"/>
              <a:ext cx="101600" cy="161925"/>
            </a:xfrm>
            <a:custGeom>
              <a:avLst/>
              <a:gdLst>
                <a:gd name="T0" fmla="*/ 65 w 66"/>
                <a:gd name="T1" fmla="*/ 30 h 106"/>
                <a:gd name="T2" fmla="*/ 59 w 66"/>
                <a:gd name="T3" fmla="*/ 6 h 106"/>
                <a:gd name="T4" fmla="*/ 55 w 66"/>
                <a:gd name="T5" fmla="*/ 3 h 106"/>
                <a:gd name="T6" fmla="*/ 57 w 66"/>
                <a:gd name="T7" fmla="*/ 1 h 106"/>
                <a:gd name="T8" fmla="*/ 56 w 66"/>
                <a:gd name="T9" fmla="*/ 0 h 106"/>
                <a:gd name="T10" fmla="*/ 0 w 66"/>
                <a:gd name="T11" fmla="*/ 97 h 106"/>
                <a:gd name="T12" fmla="*/ 3 w 66"/>
                <a:gd name="T13" fmla="*/ 100 h 106"/>
                <a:gd name="T14" fmla="*/ 28 w 66"/>
                <a:gd name="T15" fmla="*/ 105 h 106"/>
                <a:gd name="T16" fmla="*/ 31 w 66"/>
                <a:gd name="T17" fmla="*/ 104 h 106"/>
                <a:gd name="T18" fmla="*/ 61 w 66"/>
                <a:gd name="T19" fmla="*/ 46 h 106"/>
                <a:gd name="T20" fmla="*/ 65 w 66"/>
                <a:gd name="T2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65" y="30"/>
                  </a:moveTo>
                  <a:cubicBezTo>
                    <a:pt x="64" y="22"/>
                    <a:pt x="60" y="14"/>
                    <a:pt x="59" y="6"/>
                  </a:cubicBezTo>
                  <a:cubicBezTo>
                    <a:pt x="59" y="4"/>
                    <a:pt x="57" y="3"/>
                    <a:pt x="55" y="3"/>
                  </a:cubicBezTo>
                  <a:cubicBezTo>
                    <a:pt x="56" y="3"/>
                    <a:pt x="56" y="2"/>
                    <a:pt x="57" y="1"/>
                  </a:cubicBezTo>
                  <a:cubicBezTo>
                    <a:pt x="57" y="1"/>
                    <a:pt x="56" y="0"/>
                    <a:pt x="56" y="0"/>
                  </a:cubicBezTo>
                  <a:cubicBezTo>
                    <a:pt x="28" y="26"/>
                    <a:pt x="11" y="64"/>
                    <a:pt x="0" y="97"/>
                  </a:cubicBezTo>
                  <a:cubicBezTo>
                    <a:pt x="0" y="99"/>
                    <a:pt x="1" y="100"/>
                    <a:pt x="3" y="100"/>
                  </a:cubicBezTo>
                  <a:cubicBezTo>
                    <a:pt x="12" y="101"/>
                    <a:pt x="20" y="103"/>
                    <a:pt x="28" y="105"/>
                  </a:cubicBezTo>
                  <a:cubicBezTo>
                    <a:pt x="29" y="106"/>
                    <a:pt x="31" y="105"/>
                    <a:pt x="31" y="104"/>
                  </a:cubicBezTo>
                  <a:cubicBezTo>
                    <a:pt x="41" y="85"/>
                    <a:pt x="51" y="66"/>
                    <a:pt x="61" y="46"/>
                  </a:cubicBezTo>
                  <a:cubicBezTo>
                    <a:pt x="63" y="41"/>
                    <a:pt x="66" y="36"/>
                    <a:pt x="65" y="30"/>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8" name="Freeform 1602">
              <a:extLst>
                <a:ext uri="{FF2B5EF4-FFF2-40B4-BE49-F238E27FC236}">
                  <a16:creationId xmlns:a16="http://schemas.microsoft.com/office/drawing/2014/main" id="{F0710C1B-6E89-44C5-BB3B-3FB25B74A114}"/>
                </a:ext>
              </a:extLst>
            </p:cNvPr>
            <p:cNvSpPr>
              <a:spLocks/>
            </p:cNvSpPr>
            <p:nvPr/>
          </p:nvSpPr>
          <p:spPr bwMode="auto">
            <a:xfrm>
              <a:off x="3862388" y="1371600"/>
              <a:ext cx="44450" cy="12700"/>
            </a:xfrm>
            <a:custGeom>
              <a:avLst/>
              <a:gdLst>
                <a:gd name="T0" fmla="*/ 28 w 29"/>
                <a:gd name="T1" fmla="*/ 6 h 8"/>
                <a:gd name="T2" fmla="*/ 0 w 29"/>
                <a:gd name="T3" fmla="*/ 1 h 8"/>
                <a:gd name="T4" fmla="*/ 0 w 29"/>
                <a:gd name="T5" fmla="*/ 1 h 8"/>
                <a:gd name="T6" fmla="*/ 27 w 29"/>
                <a:gd name="T7" fmla="*/ 8 h 8"/>
                <a:gd name="T8" fmla="*/ 28 w 29"/>
                <a:gd name="T9" fmla="*/ 6 h 8"/>
              </a:gdLst>
              <a:ahLst/>
              <a:cxnLst>
                <a:cxn ang="0">
                  <a:pos x="T0" y="T1"/>
                </a:cxn>
                <a:cxn ang="0">
                  <a:pos x="T2" y="T3"/>
                </a:cxn>
                <a:cxn ang="0">
                  <a:pos x="T4" y="T5"/>
                </a:cxn>
                <a:cxn ang="0">
                  <a:pos x="T6" y="T7"/>
                </a:cxn>
                <a:cxn ang="0">
                  <a:pos x="T8" y="T9"/>
                </a:cxn>
              </a:cxnLst>
              <a:rect l="0" t="0" r="r" b="b"/>
              <a:pathLst>
                <a:path w="29" h="8">
                  <a:moveTo>
                    <a:pt x="28" y="6"/>
                  </a:moveTo>
                  <a:cubicBezTo>
                    <a:pt x="20" y="3"/>
                    <a:pt x="10" y="0"/>
                    <a:pt x="0" y="1"/>
                  </a:cubicBezTo>
                  <a:cubicBezTo>
                    <a:pt x="0" y="1"/>
                    <a:pt x="0" y="1"/>
                    <a:pt x="0" y="1"/>
                  </a:cubicBezTo>
                  <a:cubicBezTo>
                    <a:pt x="10" y="3"/>
                    <a:pt x="18" y="4"/>
                    <a:pt x="27" y="8"/>
                  </a:cubicBezTo>
                  <a:cubicBezTo>
                    <a:pt x="28" y="8"/>
                    <a:pt x="29" y="7"/>
                    <a:pt x="28"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9" name="Freeform 1603">
              <a:extLst>
                <a:ext uri="{FF2B5EF4-FFF2-40B4-BE49-F238E27FC236}">
                  <a16:creationId xmlns:a16="http://schemas.microsoft.com/office/drawing/2014/main" id="{A4D7BCDA-CA48-43B6-903F-3166A1A9B90D}"/>
                </a:ext>
              </a:extLst>
            </p:cNvPr>
            <p:cNvSpPr>
              <a:spLocks/>
            </p:cNvSpPr>
            <p:nvPr/>
          </p:nvSpPr>
          <p:spPr bwMode="auto">
            <a:xfrm>
              <a:off x="3854451" y="1412875"/>
              <a:ext cx="19050" cy="28575"/>
            </a:xfrm>
            <a:custGeom>
              <a:avLst/>
              <a:gdLst>
                <a:gd name="T0" fmla="*/ 12 w 12"/>
                <a:gd name="T1" fmla="*/ 0 h 19"/>
                <a:gd name="T2" fmla="*/ 0 w 12"/>
                <a:gd name="T3" fmla="*/ 17 h 19"/>
                <a:gd name="T4" fmla="*/ 1 w 12"/>
                <a:gd name="T5" fmla="*/ 18 h 19"/>
                <a:gd name="T6" fmla="*/ 12 w 12"/>
                <a:gd name="T7" fmla="*/ 0 h 19"/>
              </a:gdLst>
              <a:ahLst/>
              <a:cxnLst>
                <a:cxn ang="0">
                  <a:pos x="T0" y="T1"/>
                </a:cxn>
                <a:cxn ang="0">
                  <a:pos x="T2" y="T3"/>
                </a:cxn>
                <a:cxn ang="0">
                  <a:pos x="T4" y="T5"/>
                </a:cxn>
                <a:cxn ang="0">
                  <a:pos x="T6" y="T7"/>
                </a:cxn>
              </a:cxnLst>
              <a:rect l="0" t="0" r="r" b="b"/>
              <a:pathLst>
                <a:path w="12" h="19">
                  <a:moveTo>
                    <a:pt x="12" y="0"/>
                  </a:moveTo>
                  <a:cubicBezTo>
                    <a:pt x="9" y="6"/>
                    <a:pt x="6" y="12"/>
                    <a:pt x="0" y="17"/>
                  </a:cubicBezTo>
                  <a:cubicBezTo>
                    <a:pt x="0" y="18"/>
                    <a:pt x="1" y="19"/>
                    <a:pt x="1" y="18"/>
                  </a:cubicBezTo>
                  <a:cubicBezTo>
                    <a:pt x="7" y="13"/>
                    <a:pt x="12" y="7"/>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0" name="Freeform 1604">
              <a:extLst>
                <a:ext uri="{FF2B5EF4-FFF2-40B4-BE49-F238E27FC236}">
                  <a16:creationId xmlns:a16="http://schemas.microsoft.com/office/drawing/2014/main" id="{2ECD142B-336C-41DD-8BAA-CCC8965C83F8}"/>
                </a:ext>
              </a:extLst>
            </p:cNvPr>
            <p:cNvSpPr>
              <a:spLocks/>
            </p:cNvSpPr>
            <p:nvPr/>
          </p:nvSpPr>
          <p:spPr bwMode="auto">
            <a:xfrm>
              <a:off x="3889376" y="1400175"/>
              <a:ext cx="6350" cy="22225"/>
            </a:xfrm>
            <a:custGeom>
              <a:avLst/>
              <a:gdLst>
                <a:gd name="T0" fmla="*/ 3 w 5"/>
                <a:gd name="T1" fmla="*/ 1 h 15"/>
                <a:gd name="T2" fmla="*/ 2 w 5"/>
                <a:gd name="T3" fmla="*/ 1 h 15"/>
                <a:gd name="T4" fmla="*/ 0 w 5"/>
                <a:gd name="T5" fmla="*/ 14 h 15"/>
                <a:gd name="T6" fmla="*/ 1 w 5"/>
                <a:gd name="T7" fmla="*/ 14 h 15"/>
                <a:gd name="T8" fmla="*/ 3 w 5"/>
                <a:gd name="T9" fmla="*/ 1 h 15"/>
              </a:gdLst>
              <a:ahLst/>
              <a:cxnLst>
                <a:cxn ang="0">
                  <a:pos x="T0" y="T1"/>
                </a:cxn>
                <a:cxn ang="0">
                  <a:pos x="T2" y="T3"/>
                </a:cxn>
                <a:cxn ang="0">
                  <a:pos x="T4" y="T5"/>
                </a:cxn>
                <a:cxn ang="0">
                  <a:pos x="T6" y="T7"/>
                </a:cxn>
                <a:cxn ang="0">
                  <a:pos x="T8" y="T9"/>
                </a:cxn>
              </a:cxnLst>
              <a:rect l="0" t="0" r="r" b="b"/>
              <a:pathLst>
                <a:path w="5" h="15">
                  <a:moveTo>
                    <a:pt x="3" y="1"/>
                  </a:moveTo>
                  <a:cubicBezTo>
                    <a:pt x="3" y="0"/>
                    <a:pt x="2" y="0"/>
                    <a:pt x="2" y="1"/>
                  </a:cubicBezTo>
                  <a:cubicBezTo>
                    <a:pt x="3" y="5"/>
                    <a:pt x="3" y="10"/>
                    <a:pt x="0" y="14"/>
                  </a:cubicBezTo>
                  <a:cubicBezTo>
                    <a:pt x="0" y="14"/>
                    <a:pt x="1" y="15"/>
                    <a:pt x="1" y="14"/>
                  </a:cubicBezTo>
                  <a:cubicBezTo>
                    <a:pt x="4" y="10"/>
                    <a:pt x="5" y="5"/>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1" name="Freeform 1605">
              <a:extLst>
                <a:ext uri="{FF2B5EF4-FFF2-40B4-BE49-F238E27FC236}">
                  <a16:creationId xmlns:a16="http://schemas.microsoft.com/office/drawing/2014/main" id="{F67C2229-2C07-4C04-8C2D-0F445A6B8001}"/>
                </a:ext>
              </a:extLst>
            </p:cNvPr>
            <p:cNvSpPr>
              <a:spLocks/>
            </p:cNvSpPr>
            <p:nvPr/>
          </p:nvSpPr>
          <p:spPr bwMode="auto">
            <a:xfrm>
              <a:off x="4135438" y="1397000"/>
              <a:ext cx="61913" cy="61913"/>
            </a:xfrm>
            <a:custGeom>
              <a:avLst/>
              <a:gdLst>
                <a:gd name="T0" fmla="*/ 3 w 40"/>
                <a:gd name="T1" fmla="*/ 9 h 41"/>
                <a:gd name="T2" fmla="*/ 6 w 40"/>
                <a:gd name="T3" fmla="*/ 30 h 41"/>
                <a:gd name="T4" fmla="*/ 14 w 40"/>
                <a:gd name="T5" fmla="*/ 24 h 41"/>
                <a:gd name="T6" fmla="*/ 30 w 40"/>
                <a:gd name="T7" fmla="*/ 41 h 41"/>
                <a:gd name="T8" fmla="*/ 39 w 40"/>
                <a:gd name="T9" fmla="*/ 27 h 41"/>
                <a:gd name="T10" fmla="*/ 31 w 40"/>
                <a:gd name="T11" fmla="*/ 11 h 41"/>
                <a:gd name="T12" fmla="*/ 24 w 40"/>
                <a:gd name="T13" fmla="*/ 2 h 41"/>
                <a:gd name="T14" fmla="*/ 2 w 40"/>
                <a:gd name="T15" fmla="*/ 6 h 41"/>
                <a:gd name="T16" fmla="*/ 3 w 40"/>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1">
                  <a:moveTo>
                    <a:pt x="3" y="9"/>
                  </a:moveTo>
                  <a:cubicBezTo>
                    <a:pt x="2" y="14"/>
                    <a:pt x="0" y="27"/>
                    <a:pt x="6" y="30"/>
                  </a:cubicBezTo>
                  <a:cubicBezTo>
                    <a:pt x="11" y="33"/>
                    <a:pt x="13" y="28"/>
                    <a:pt x="14" y="24"/>
                  </a:cubicBezTo>
                  <a:cubicBezTo>
                    <a:pt x="18" y="31"/>
                    <a:pt x="22" y="41"/>
                    <a:pt x="30" y="41"/>
                  </a:cubicBezTo>
                  <a:cubicBezTo>
                    <a:pt x="39" y="41"/>
                    <a:pt x="40" y="32"/>
                    <a:pt x="39" y="27"/>
                  </a:cubicBezTo>
                  <a:cubicBezTo>
                    <a:pt x="38" y="21"/>
                    <a:pt x="34" y="16"/>
                    <a:pt x="31" y="11"/>
                  </a:cubicBezTo>
                  <a:cubicBezTo>
                    <a:pt x="29" y="8"/>
                    <a:pt x="27" y="3"/>
                    <a:pt x="24" y="2"/>
                  </a:cubicBezTo>
                  <a:cubicBezTo>
                    <a:pt x="19" y="0"/>
                    <a:pt x="5" y="2"/>
                    <a:pt x="2" y="6"/>
                  </a:cubicBezTo>
                  <a:cubicBezTo>
                    <a:pt x="2" y="7"/>
                    <a:pt x="2" y="8"/>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2" name="Freeform 1606">
              <a:extLst>
                <a:ext uri="{FF2B5EF4-FFF2-40B4-BE49-F238E27FC236}">
                  <a16:creationId xmlns:a16="http://schemas.microsoft.com/office/drawing/2014/main" id="{0042A956-7A14-446E-99D5-64EAA5CCBF9A}"/>
                </a:ext>
              </a:extLst>
            </p:cNvPr>
            <p:cNvSpPr>
              <a:spLocks/>
            </p:cNvSpPr>
            <p:nvPr/>
          </p:nvSpPr>
          <p:spPr bwMode="auto">
            <a:xfrm>
              <a:off x="4079876" y="1252538"/>
              <a:ext cx="101600" cy="161925"/>
            </a:xfrm>
            <a:custGeom>
              <a:avLst/>
              <a:gdLst>
                <a:gd name="T0" fmla="*/ 5 w 66"/>
                <a:gd name="T1" fmla="*/ 46 h 106"/>
                <a:gd name="T2" fmla="*/ 34 w 66"/>
                <a:gd name="T3" fmla="*/ 104 h 106"/>
                <a:gd name="T4" fmla="*/ 37 w 66"/>
                <a:gd name="T5" fmla="*/ 105 h 106"/>
                <a:gd name="T6" fmla="*/ 63 w 66"/>
                <a:gd name="T7" fmla="*/ 100 h 106"/>
                <a:gd name="T8" fmla="*/ 65 w 66"/>
                <a:gd name="T9" fmla="*/ 97 h 106"/>
                <a:gd name="T10" fmla="*/ 10 w 66"/>
                <a:gd name="T11" fmla="*/ 1 h 106"/>
                <a:gd name="T12" fmla="*/ 9 w 66"/>
                <a:gd name="T13" fmla="*/ 1 h 106"/>
                <a:gd name="T14" fmla="*/ 10 w 66"/>
                <a:gd name="T15" fmla="*/ 3 h 106"/>
                <a:gd name="T16" fmla="*/ 7 w 66"/>
                <a:gd name="T17" fmla="*/ 6 h 106"/>
                <a:gd name="T18" fmla="*/ 1 w 66"/>
                <a:gd name="T19" fmla="*/ 30 h 106"/>
                <a:gd name="T20" fmla="*/ 5 w 66"/>
                <a:gd name="T21"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5" y="46"/>
                  </a:moveTo>
                  <a:cubicBezTo>
                    <a:pt x="15" y="66"/>
                    <a:pt x="24" y="85"/>
                    <a:pt x="34" y="104"/>
                  </a:cubicBezTo>
                  <a:cubicBezTo>
                    <a:pt x="35" y="105"/>
                    <a:pt x="36" y="106"/>
                    <a:pt x="37" y="105"/>
                  </a:cubicBezTo>
                  <a:cubicBezTo>
                    <a:pt x="46" y="103"/>
                    <a:pt x="54" y="101"/>
                    <a:pt x="63" y="100"/>
                  </a:cubicBezTo>
                  <a:cubicBezTo>
                    <a:pt x="64" y="100"/>
                    <a:pt x="66" y="99"/>
                    <a:pt x="65" y="97"/>
                  </a:cubicBezTo>
                  <a:cubicBezTo>
                    <a:pt x="54" y="64"/>
                    <a:pt x="38" y="26"/>
                    <a:pt x="10" y="1"/>
                  </a:cubicBezTo>
                  <a:cubicBezTo>
                    <a:pt x="10" y="0"/>
                    <a:pt x="9" y="1"/>
                    <a:pt x="9" y="1"/>
                  </a:cubicBezTo>
                  <a:cubicBezTo>
                    <a:pt x="9" y="2"/>
                    <a:pt x="10" y="3"/>
                    <a:pt x="10" y="3"/>
                  </a:cubicBezTo>
                  <a:cubicBezTo>
                    <a:pt x="9" y="3"/>
                    <a:pt x="7" y="4"/>
                    <a:pt x="7" y="6"/>
                  </a:cubicBezTo>
                  <a:cubicBezTo>
                    <a:pt x="6" y="14"/>
                    <a:pt x="2" y="22"/>
                    <a:pt x="1" y="30"/>
                  </a:cubicBezTo>
                  <a:cubicBezTo>
                    <a:pt x="0" y="36"/>
                    <a:pt x="2" y="41"/>
                    <a:pt x="5" y="46"/>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3" name="Freeform 1607">
              <a:extLst>
                <a:ext uri="{FF2B5EF4-FFF2-40B4-BE49-F238E27FC236}">
                  <a16:creationId xmlns:a16="http://schemas.microsoft.com/office/drawing/2014/main" id="{40D7D5C5-D1EE-4892-93F6-F67497181C07}"/>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4" name="Freeform 1608">
              <a:extLst>
                <a:ext uri="{FF2B5EF4-FFF2-40B4-BE49-F238E27FC236}">
                  <a16:creationId xmlns:a16="http://schemas.microsoft.com/office/drawing/2014/main" id="{22A50BE3-0936-4940-B83F-96307FB69454}"/>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5" name="Freeform 1609">
              <a:extLst>
                <a:ext uri="{FF2B5EF4-FFF2-40B4-BE49-F238E27FC236}">
                  <a16:creationId xmlns:a16="http://schemas.microsoft.com/office/drawing/2014/main" id="{693DD719-9525-4D1C-A741-343A401322D9}"/>
                </a:ext>
              </a:extLst>
            </p:cNvPr>
            <p:cNvSpPr>
              <a:spLocks/>
            </p:cNvSpPr>
            <p:nvPr/>
          </p:nvSpPr>
          <p:spPr bwMode="auto">
            <a:xfrm>
              <a:off x="3940176" y="1403350"/>
              <a:ext cx="79375" cy="9525"/>
            </a:xfrm>
            <a:custGeom>
              <a:avLst/>
              <a:gdLst>
                <a:gd name="T0" fmla="*/ 1 w 51"/>
                <a:gd name="T1" fmla="*/ 0 h 6"/>
                <a:gd name="T2" fmla="*/ 26 w 51"/>
                <a:gd name="T3" fmla="*/ 2 h 6"/>
                <a:gd name="T4" fmla="*/ 51 w 51"/>
                <a:gd name="T5" fmla="*/ 2 h 6"/>
                <a:gd name="T6" fmla="*/ 51 w 51"/>
                <a:gd name="T7" fmla="*/ 2 h 6"/>
                <a:gd name="T8" fmla="*/ 1 w 51"/>
                <a:gd name="T9" fmla="*/ 1 h 6"/>
                <a:gd name="T10" fmla="*/ 1 w 51"/>
                <a:gd name="T11" fmla="*/ 0 h 6"/>
              </a:gdLst>
              <a:ahLst/>
              <a:cxnLst>
                <a:cxn ang="0">
                  <a:pos x="T0" y="T1"/>
                </a:cxn>
                <a:cxn ang="0">
                  <a:pos x="T2" y="T3"/>
                </a:cxn>
                <a:cxn ang="0">
                  <a:pos x="T4" y="T5"/>
                </a:cxn>
                <a:cxn ang="0">
                  <a:pos x="T6" y="T7"/>
                </a:cxn>
                <a:cxn ang="0">
                  <a:pos x="T8" y="T9"/>
                </a:cxn>
                <a:cxn ang="0">
                  <a:pos x="T10" y="T11"/>
                </a:cxn>
              </a:cxnLst>
              <a:rect l="0" t="0" r="r" b="b"/>
              <a:pathLst>
                <a:path w="51" h="6">
                  <a:moveTo>
                    <a:pt x="1" y="0"/>
                  </a:moveTo>
                  <a:cubicBezTo>
                    <a:pt x="9" y="0"/>
                    <a:pt x="18" y="2"/>
                    <a:pt x="26" y="2"/>
                  </a:cubicBezTo>
                  <a:cubicBezTo>
                    <a:pt x="35" y="2"/>
                    <a:pt x="43" y="1"/>
                    <a:pt x="51" y="2"/>
                  </a:cubicBezTo>
                  <a:cubicBezTo>
                    <a:pt x="51" y="2"/>
                    <a:pt x="51" y="2"/>
                    <a:pt x="51" y="2"/>
                  </a:cubicBezTo>
                  <a:cubicBezTo>
                    <a:pt x="36" y="6"/>
                    <a:pt x="16" y="5"/>
                    <a:pt x="1" y="1"/>
                  </a:cubicBezTo>
                  <a:cubicBezTo>
                    <a:pt x="0" y="1"/>
                    <a:pt x="0" y="0"/>
                    <a:pt x="1"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6" name="Freeform 1610">
              <a:extLst>
                <a:ext uri="{FF2B5EF4-FFF2-40B4-BE49-F238E27FC236}">
                  <a16:creationId xmlns:a16="http://schemas.microsoft.com/office/drawing/2014/main" id="{41B28C88-3E15-459A-A919-3C3351CFC34C}"/>
                </a:ext>
              </a:extLst>
            </p:cNvPr>
            <p:cNvSpPr>
              <a:spLocks/>
            </p:cNvSpPr>
            <p:nvPr/>
          </p:nvSpPr>
          <p:spPr bwMode="auto">
            <a:xfrm>
              <a:off x="3943351" y="1385888"/>
              <a:ext cx="74613" cy="20638"/>
            </a:xfrm>
            <a:custGeom>
              <a:avLst/>
              <a:gdLst>
                <a:gd name="T0" fmla="*/ 2 w 48"/>
                <a:gd name="T1" fmla="*/ 0 h 13"/>
                <a:gd name="T2" fmla="*/ 28 w 48"/>
                <a:gd name="T3" fmla="*/ 6 h 13"/>
                <a:gd name="T4" fmla="*/ 48 w 48"/>
                <a:gd name="T5" fmla="*/ 7 h 13"/>
                <a:gd name="T6" fmla="*/ 48 w 48"/>
                <a:gd name="T7" fmla="*/ 7 h 13"/>
                <a:gd name="T8" fmla="*/ 1 w 48"/>
                <a:gd name="T9" fmla="*/ 2 h 13"/>
                <a:gd name="T10" fmla="*/ 2 w 48"/>
                <a:gd name="T11" fmla="*/ 0 h 13"/>
              </a:gdLst>
              <a:ahLst/>
              <a:cxnLst>
                <a:cxn ang="0">
                  <a:pos x="T0" y="T1"/>
                </a:cxn>
                <a:cxn ang="0">
                  <a:pos x="T2" y="T3"/>
                </a:cxn>
                <a:cxn ang="0">
                  <a:pos x="T4" y="T5"/>
                </a:cxn>
                <a:cxn ang="0">
                  <a:pos x="T6" y="T7"/>
                </a:cxn>
                <a:cxn ang="0">
                  <a:pos x="T8" y="T9"/>
                </a:cxn>
                <a:cxn ang="0">
                  <a:pos x="T10" y="T11"/>
                </a:cxn>
              </a:cxnLst>
              <a:rect l="0" t="0" r="r" b="b"/>
              <a:pathLst>
                <a:path w="48" h="13">
                  <a:moveTo>
                    <a:pt x="2" y="0"/>
                  </a:moveTo>
                  <a:cubicBezTo>
                    <a:pt x="11" y="2"/>
                    <a:pt x="19" y="5"/>
                    <a:pt x="28" y="6"/>
                  </a:cubicBezTo>
                  <a:cubicBezTo>
                    <a:pt x="34" y="6"/>
                    <a:pt x="41" y="5"/>
                    <a:pt x="48" y="7"/>
                  </a:cubicBezTo>
                  <a:cubicBezTo>
                    <a:pt x="48" y="7"/>
                    <a:pt x="48" y="7"/>
                    <a:pt x="48" y="7"/>
                  </a:cubicBezTo>
                  <a:cubicBezTo>
                    <a:pt x="36" y="13"/>
                    <a:pt x="12" y="9"/>
                    <a:pt x="1" y="2"/>
                  </a:cubicBezTo>
                  <a:cubicBezTo>
                    <a:pt x="0" y="2"/>
                    <a:pt x="1" y="0"/>
                    <a:pt x="2"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7" name="Freeform 1611">
              <a:extLst>
                <a:ext uri="{FF2B5EF4-FFF2-40B4-BE49-F238E27FC236}">
                  <a16:creationId xmlns:a16="http://schemas.microsoft.com/office/drawing/2014/main" id="{3BC2FDC6-9F62-45AD-A943-3C79E27D7DA9}"/>
                </a:ext>
              </a:extLst>
            </p:cNvPr>
            <p:cNvSpPr>
              <a:spLocks/>
            </p:cNvSpPr>
            <p:nvPr/>
          </p:nvSpPr>
          <p:spPr bwMode="auto">
            <a:xfrm>
              <a:off x="3948113" y="1373188"/>
              <a:ext cx="76200" cy="12700"/>
            </a:xfrm>
            <a:custGeom>
              <a:avLst/>
              <a:gdLst>
                <a:gd name="T0" fmla="*/ 3 w 49"/>
                <a:gd name="T1" fmla="*/ 0 h 8"/>
                <a:gd name="T2" fmla="*/ 27 w 49"/>
                <a:gd name="T3" fmla="*/ 3 h 8"/>
                <a:gd name="T4" fmla="*/ 48 w 49"/>
                <a:gd name="T5" fmla="*/ 6 h 8"/>
                <a:gd name="T6" fmla="*/ 48 w 49"/>
                <a:gd name="T7" fmla="*/ 7 h 8"/>
                <a:gd name="T8" fmla="*/ 23 w 49"/>
                <a:gd name="T9" fmla="*/ 6 h 8"/>
                <a:gd name="T10" fmla="*/ 2 w 49"/>
                <a:gd name="T11" fmla="*/ 4 h 8"/>
                <a:gd name="T12" fmla="*/ 3 w 4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9" h="8">
                  <a:moveTo>
                    <a:pt x="3" y="0"/>
                  </a:moveTo>
                  <a:cubicBezTo>
                    <a:pt x="11" y="1"/>
                    <a:pt x="19" y="2"/>
                    <a:pt x="27" y="3"/>
                  </a:cubicBezTo>
                  <a:cubicBezTo>
                    <a:pt x="34" y="4"/>
                    <a:pt x="41" y="4"/>
                    <a:pt x="48" y="6"/>
                  </a:cubicBezTo>
                  <a:cubicBezTo>
                    <a:pt x="49" y="6"/>
                    <a:pt x="49" y="7"/>
                    <a:pt x="48" y="7"/>
                  </a:cubicBezTo>
                  <a:cubicBezTo>
                    <a:pt x="40" y="8"/>
                    <a:pt x="31" y="7"/>
                    <a:pt x="23" y="6"/>
                  </a:cubicBezTo>
                  <a:cubicBezTo>
                    <a:pt x="16" y="5"/>
                    <a:pt x="9" y="5"/>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8" name="Freeform 1613">
              <a:extLst>
                <a:ext uri="{FF2B5EF4-FFF2-40B4-BE49-F238E27FC236}">
                  <a16:creationId xmlns:a16="http://schemas.microsoft.com/office/drawing/2014/main" id="{4C3D5C7D-FB53-44A0-9E86-24FE8AC1DD72}"/>
                </a:ext>
              </a:extLst>
            </p:cNvPr>
            <p:cNvSpPr>
              <a:spLocks/>
            </p:cNvSpPr>
            <p:nvPr/>
          </p:nvSpPr>
          <p:spPr bwMode="auto">
            <a:xfrm>
              <a:off x="3948114" y="1362075"/>
              <a:ext cx="74613" cy="12700"/>
            </a:xfrm>
            <a:custGeom>
              <a:avLst/>
              <a:gdLst>
                <a:gd name="T0" fmla="*/ 3 w 48"/>
                <a:gd name="T1" fmla="*/ 0 h 9"/>
                <a:gd name="T2" fmla="*/ 47 w 48"/>
                <a:gd name="T3" fmla="*/ 5 h 9"/>
                <a:gd name="T4" fmla="*/ 47 w 48"/>
                <a:gd name="T5" fmla="*/ 7 h 9"/>
                <a:gd name="T6" fmla="*/ 2 w 48"/>
                <a:gd name="T7" fmla="*/ 4 h 9"/>
                <a:gd name="T8" fmla="*/ 3 w 48"/>
                <a:gd name="T9" fmla="*/ 0 h 9"/>
              </a:gdLst>
              <a:ahLst/>
              <a:cxnLst>
                <a:cxn ang="0">
                  <a:pos x="T0" y="T1"/>
                </a:cxn>
                <a:cxn ang="0">
                  <a:pos x="T2" y="T3"/>
                </a:cxn>
                <a:cxn ang="0">
                  <a:pos x="T4" y="T5"/>
                </a:cxn>
                <a:cxn ang="0">
                  <a:pos x="T6" y="T7"/>
                </a:cxn>
                <a:cxn ang="0">
                  <a:pos x="T8" y="T9"/>
                </a:cxn>
              </a:cxnLst>
              <a:rect l="0" t="0" r="r" b="b"/>
              <a:pathLst>
                <a:path w="48" h="9">
                  <a:moveTo>
                    <a:pt x="3" y="0"/>
                  </a:moveTo>
                  <a:cubicBezTo>
                    <a:pt x="18" y="2"/>
                    <a:pt x="33" y="3"/>
                    <a:pt x="47" y="5"/>
                  </a:cubicBezTo>
                  <a:cubicBezTo>
                    <a:pt x="48" y="6"/>
                    <a:pt x="48" y="7"/>
                    <a:pt x="47" y="7"/>
                  </a:cubicBezTo>
                  <a:cubicBezTo>
                    <a:pt x="33" y="9"/>
                    <a:pt x="16" y="7"/>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9" name="Freeform 1614">
              <a:extLst>
                <a:ext uri="{FF2B5EF4-FFF2-40B4-BE49-F238E27FC236}">
                  <a16:creationId xmlns:a16="http://schemas.microsoft.com/office/drawing/2014/main" id="{972FB18B-29F7-4F7A-8140-9229C1160DDB}"/>
                </a:ext>
              </a:extLst>
            </p:cNvPr>
            <p:cNvSpPr>
              <a:spLocks/>
            </p:cNvSpPr>
            <p:nvPr/>
          </p:nvSpPr>
          <p:spPr bwMode="auto">
            <a:xfrm>
              <a:off x="3952876" y="1349375"/>
              <a:ext cx="73025" cy="11113"/>
            </a:xfrm>
            <a:custGeom>
              <a:avLst/>
              <a:gdLst>
                <a:gd name="T0" fmla="*/ 1 w 47"/>
                <a:gd name="T1" fmla="*/ 2 h 7"/>
                <a:gd name="T2" fmla="*/ 23 w 47"/>
                <a:gd name="T3" fmla="*/ 2 h 7"/>
                <a:gd name="T4" fmla="*/ 46 w 47"/>
                <a:gd name="T5" fmla="*/ 4 h 7"/>
                <a:gd name="T6" fmla="*/ 46 w 47"/>
                <a:gd name="T7" fmla="*/ 5 h 7"/>
                <a:gd name="T8" fmla="*/ 21 w 47"/>
                <a:gd name="T9" fmla="*/ 6 h 7"/>
                <a:gd name="T10" fmla="*/ 1 w 47"/>
                <a:gd name="T11" fmla="*/ 4 h 7"/>
                <a:gd name="T12" fmla="*/ 1 w 47"/>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47" h="7">
                  <a:moveTo>
                    <a:pt x="1" y="2"/>
                  </a:moveTo>
                  <a:cubicBezTo>
                    <a:pt x="8" y="0"/>
                    <a:pt x="16" y="2"/>
                    <a:pt x="23" y="2"/>
                  </a:cubicBezTo>
                  <a:cubicBezTo>
                    <a:pt x="31" y="2"/>
                    <a:pt x="39" y="2"/>
                    <a:pt x="46" y="4"/>
                  </a:cubicBezTo>
                  <a:cubicBezTo>
                    <a:pt x="47" y="4"/>
                    <a:pt x="47" y="5"/>
                    <a:pt x="46" y="5"/>
                  </a:cubicBezTo>
                  <a:cubicBezTo>
                    <a:pt x="38" y="6"/>
                    <a:pt x="29" y="6"/>
                    <a:pt x="21" y="6"/>
                  </a:cubicBezTo>
                  <a:cubicBezTo>
                    <a:pt x="15" y="6"/>
                    <a:pt x="7" y="7"/>
                    <a:pt x="1" y="4"/>
                  </a:cubicBezTo>
                  <a:cubicBezTo>
                    <a:pt x="0" y="3"/>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0" name="Freeform 1615">
              <a:extLst>
                <a:ext uri="{FF2B5EF4-FFF2-40B4-BE49-F238E27FC236}">
                  <a16:creationId xmlns:a16="http://schemas.microsoft.com/office/drawing/2014/main" id="{CE38EDA0-7D67-4301-B2D7-850E27328C9B}"/>
                </a:ext>
              </a:extLst>
            </p:cNvPr>
            <p:cNvSpPr>
              <a:spLocks/>
            </p:cNvSpPr>
            <p:nvPr/>
          </p:nvSpPr>
          <p:spPr bwMode="auto">
            <a:xfrm>
              <a:off x="3952876" y="1336675"/>
              <a:ext cx="71438" cy="14288"/>
            </a:xfrm>
            <a:custGeom>
              <a:avLst/>
              <a:gdLst>
                <a:gd name="T0" fmla="*/ 3 w 46"/>
                <a:gd name="T1" fmla="*/ 1 h 9"/>
                <a:gd name="T2" fmla="*/ 24 w 46"/>
                <a:gd name="T3" fmla="*/ 3 h 9"/>
                <a:gd name="T4" fmla="*/ 44 w 46"/>
                <a:gd name="T5" fmla="*/ 3 h 9"/>
                <a:gd name="T6" fmla="*/ 45 w 46"/>
                <a:gd name="T7" fmla="*/ 5 h 9"/>
                <a:gd name="T8" fmla="*/ 28 w 46"/>
                <a:gd name="T9" fmla="*/ 7 h 9"/>
                <a:gd name="T10" fmla="*/ 2 w 46"/>
                <a:gd name="T11" fmla="*/ 4 h 9"/>
                <a:gd name="T12" fmla="*/ 3 w 46"/>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46" h="9">
                  <a:moveTo>
                    <a:pt x="3" y="1"/>
                  </a:moveTo>
                  <a:cubicBezTo>
                    <a:pt x="10" y="2"/>
                    <a:pt x="17" y="3"/>
                    <a:pt x="24" y="3"/>
                  </a:cubicBezTo>
                  <a:cubicBezTo>
                    <a:pt x="30" y="4"/>
                    <a:pt x="38" y="6"/>
                    <a:pt x="44" y="3"/>
                  </a:cubicBezTo>
                  <a:cubicBezTo>
                    <a:pt x="45" y="3"/>
                    <a:pt x="46" y="4"/>
                    <a:pt x="45" y="5"/>
                  </a:cubicBezTo>
                  <a:cubicBezTo>
                    <a:pt x="41" y="9"/>
                    <a:pt x="33" y="7"/>
                    <a:pt x="28" y="7"/>
                  </a:cubicBezTo>
                  <a:cubicBezTo>
                    <a:pt x="19" y="7"/>
                    <a:pt x="11" y="6"/>
                    <a:pt x="2" y="4"/>
                  </a:cubicBezTo>
                  <a:cubicBezTo>
                    <a:pt x="0" y="4"/>
                    <a:pt x="1" y="0"/>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1" name="Freeform 1616">
              <a:extLst>
                <a:ext uri="{FF2B5EF4-FFF2-40B4-BE49-F238E27FC236}">
                  <a16:creationId xmlns:a16="http://schemas.microsoft.com/office/drawing/2014/main" id="{C6DF18F1-D054-48A6-8605-BF9FEDA3639B}"/>
                </a:ext>
              </a:extLst>
            </p:cNvPr>
            <p:cNvSpPr>
              <a:spLocks/>
            </p:cNvSpPr>
            <p:nvPr/>
          </p:nvSpPr>
          <p:spPr bwMode="auto">
            <a:xfrm>
              <a:off x="3951289" y="1323975"/>
              <a:ext cx="74613" cy="12700"/>
            </a:xfrm>
            <a:custGeom>
              <a:avLst/>
              <a:gdLst>
                <a:gd name="T0" fmla="*/ 3 w 49"/>
                <a:gd name="T1" fmla="*/ 1 h 9"/>
                <a:gd name="T2" fmla="*/ 48 w 49"/>
                <a:gd name="T3" fmla="*/ 6 h 9"/>
                <a:gd name="T4" fmla="*/ 47 w 49"/>
                <a:gd name="T5" fmla="*/ 8 h 9"/>
                <a:gd name="T6" fmla="*/ 3 w 49"/>
                <a:gd name="T7" fmla="*/ 4 h 9"/>
                <a:gd name="T8" fmla="*/ 3 w 49"/>
                <a:gd name="T9" fmla="*/ 1 h 9"/>
              </a:gdLst>
              <a:ahLst/>
              <a:cxnLst>
                <a:cxn ang="0">
                  <a:pos x="T0" y="T1"/>
                </a:cxn>
                <a:cxn ang="0">
                  <a:pos x="T2" y="T3"/>
                </a:cxn>
                <a:cxn ang="0">
                  <a:pos x="T4" y="T5"/>
                </a:cxn>
                <a:cxn ang="0">
                  <a:pos x="T6" y="T7"/>
                </a:cxn>
                <a:cxn ang="0">
                  <a:pos x="T8" y="T9"/>
                </a:cxn>
              </a:cxnLst>
              <a:rect l="0" t="0" r="r" b="b"/>
              <a:pathLst>
                <a:path w="49" h="9">
                  <a:moveTo>
                    <a:pt x="3" y="1"/>
                  </a:moveTo>
                  <a:cubicBezTo>
                    <a:pt x="17" y="0"/>
                    <a:pt x="34" y="2"/>
                    <a:pt x="48" y="6"/>
                  </a:cubicBezTo>
                  <a:cubicBezTo>
                    <a:pt x="49" y="7"/>
                    <a:pt x="49" y="9"/>
                    <a:pt x="47" y="8"/>
                  </a:cubicBezTo>
                  <a:cubicBezTo>
                    <a:pt x="33" y="7"/>
                    <a:pt x="18" y="6"/>
                    <a:pt x="3" y="4"/>
                  </a:cubicBezTo>
                  <a:cubicBezTo>
                    <a:pt x="1" y="4"/>
                    <a:pt x="0" y="1"/>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2" name="Freeform 1617">
              <a:extLst>
                <a:ext uri="{FF2B5EF4-FFF2-40B4-BE49-F238E27FC236}">
                  <a16:creationId xmlns:a16="http://schemas.microsoft.com/office/drawing/2014/main" id="{8C7AE5E9-C2D2-4F68-AB24-645AA036AD33}"/>
                </a:ext>
              </a:extLst>
            </p:cNvPr>
            <p:cNvSpPr>
              <a:spLocks/>
            </p:cNvSpPr>
            <p:nvPr/>
          </p:nvSpPr>
          <p:spPr bwMode="auto">
            <a:xfrm>
              <a:off x="3952876" y="1309687"/>
              <a:ext cx="76200" cy="12700"/>
            </a:xfrm>
            <a:custGeom>
              <a:avLst/>
              <a:gdLst>
                <a:gd name="T0" fmla="*/ 3 w 50"/>
                <a:gd name="T1" fmla="*/ 1 h 8"/>
                <a:gd name="T2" fmla="*/ 48 w 50"/>
                <a:gd name="T3" fmla="*/ 5 h 8"/>
                <a:gd name="T4" fmla="*/ 48 w 50"/>
                <a:gd name="T5" fmla="*/ 7 h 8"/>
                <a:gd name="T6" fmla="*/ 3 w 50"/>
                <a:gd name="T7" fmla="*/ 5 h 8"/>
                <a:gd name="T8" fmla="*/ 3 w 50"/>
                <a:gd name="T9" fmla="*/ 1 h 8"/>
              </a:gdLst>
              <a:ahLst/>
              <a:cxnLst>
                <a:cxn ang="0">
                  <a:pos x="T0" y="T1"/>
                </a:cxn>
                <a:cxn ang="0">
                  <a:pos x="T2" y="T3"/>
                </a:cxn>
                <a:cxn ang="0">
                  <a:pos x="T4" y="T5"/>
                </a:cxn>
                <a:cxn ang="0">
                  <a:pos x="T6" y="T7"/>
                </a:cxn>
                <a:cxn ang="0">
                  <a:pos x="T8" y="T9"/>
                </a:cxn>
              </a:cxnLst>
              <a:rect l="0" t="0" r="r" b="b"/>
              <a:pathLst>
                <a:path w="50" h="8">
                  <a:moveTo>
                    <a:pt x="3" y="1"/>
                  </a:moveTo>
                  <a:cubicBezTo>
                    <a:pt x="17" y="0"/>
                    <a:pt x="34" y="1"/>
                    <a:pt x="48" y="5"/>
                  </a:cubicBezTo>
                  <a:cubicBezTo>
                    <a:pt x="50" y="6"/>
                    <a:pt x="49" y="8"/>
                    <a:pt x="48" y="7"/>
                  </a:cubicBezTo>
                  <a:cubicBezTo>
                    <a:pt x="33" y="7"/>
                    <a:pt x="18" y="6"/>
                    <a:pt x="3" y="5"/>
                  </a:cubicBezTo>
                  <a:cubicBezTo>
                    <a:pt x="0" y="5"/>
                    <a:pt x="0" y="2"/>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3" name="Freeform 1618">
              <a:extLst>
                <a:ext uri="{FF2B5EF4-FFF2-40B4-BE49-F238E27FC236}">
                  <a16:creationId xmlns:a16="http://schemas.microsoft.com/office/drawing/2014/main" id="{8BAF56B6-DABF-4563-8EB0-910AAB52A2D9}"/>
                </a:ext>
              </a:extLst>
            </p:cNvPr>
            <p:cNvSpPr>
              <a:spLocks/>
            </p:cNvSpPr>
            <p:nvPr/>
          </p:nvSpPr>
          <p:spPr bwMode="auto">
            <a:xfrm>
              <a:off x="3959226" y="1293812"/>
              <a:ext cx="68263" cy="12700"/>
            </a:xfrm>
            <a:custGeom>
              <a:avLst/>
              <a:gdLst>
                <a:gd name="T0" fmla="*/ 1 w 45"/>
                <a:gd name="T1" fmla="*/ 2 h 8"/>
                <a:gd name="T2" fmla="*/ 23 w 45"/>
                <a:gd name="T3" fmla="*/ 3 h 8"/>
                <a:gd name="T4" fmla="*/ 44 w 45"/>
                <a:gd name="T5" fmla="*/ 6 h 8"/>
                <a:gd name="T6" fmla="*/ 43 w 45"/>
                <a:gd name="T7" fmla="*/ 8 h 8"/>
                <a:gd name="T8" fmla="*/ 21 w 45"/>
                <a:gd name="T9" fmla="*/ 6 h 8"/>
                <a:gd name="T10" fmla="*/ 1 w 45"/>
                <a:gd name="T11" fmla="*/ 4 h 8"/>
                <a:gd name="T12" fmla="*/ 1 w 45"/>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45" h="8">
                  <a:moveTo>
                    <a:pt x="1" y="2"/>
                  </a:moveTo>
                  <a:cubicBezTo>
                    <a:pt x="8" y="0"/>
                    <a:pt x="16" y="2"/>
                    <a:pt x="23" y="3"/>
                  </a:cubicBezTo>
                  <a:cubicBezTo>
                    <a:pt x="30" y="3"/>
                    <a:pt x="37" y="4"/>
                    <a:pt x="44" y="6"/>
                  </a:cubicBezTo>
                  <a:cubicBezTo>
                    <a:pt x="45" y="6"/>
                    <a:pt x="44" y="7"/>
                    <a:pt x="43" y="8"/>
                  </a:cubicBezTo>
                  <a:cubicBezTo>
                    <a:pt x="36" y="8"/>
                    <a:pt x="28" y="7"/>
                    <a:pt x="21" y="6"/>
                  </a:cubicBezTo>
                  <a:cubicBezTo>
                    <a:pt x="14" y="6"/>
                    <a:pt x="7" y="6"/>
                    <a:pt x="1" y="4"/>
                  </a:cubicBezTo>
                  <a:cubicBezTo>
                    <a:pt x="0" y="4"/>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4" name="Freeform 1619">
              <a:extLst>
                <a:ext uri="{FF2B5EF4-FFF2-40B4-BE49-F238E27FC236}">
                  <a16:creationId xmlns:a16="http://schemas.microsoft.com/office/drawing/2014/main" id="{046181CE-1F30-473B-8FEF-B446BDAE721B}"/>
                </a:ext>
              </a:extLst>
            </p:cNvPr>
            <p:cNvSpPr>
              <a:spLocks/>
            </p:cNvSpPr>
            <p:nvPr/>
          </p:nvSpPr>
          <p:spPr bwMode="auto">
            <a:xfrm>
              <a:off x="3956051" y="1281112"/>
              <a:ext cx="69850" cy="12700"/>
            </a:xfrm>
            <a:custGeom>
              <a:avLst/>
              <a:gdLst>
                <a:gd name="T0" fmla="*/ 1 w 46"/>
                <a:gd name="T1" fmla="*/ 2 h 9"/>
                <a:gd name="T2" fmla="*/ 17 w 46"/>
                <a:gd name="T3" fmla="*/ 2 h 9"/>
                <a:gd name="T4" fmla="*/ 45 w 46"/>
                <a:gd name="T5" fmla="*/ 7 h 9"/>
                <a:gd name="T6" fmla="*/ 44 w 46"/>
                <a:gd name="T7" fmla="*/ 9 h 9"/>
                <a:gd name="T8" fmla="*/ 2 w 46"/>
                <a:gd name="T9" fmla="*/ 5 h 9"/>
                <a:gd name="T10" fmla="*/ 1 w 46"/>
                <a:gd name="T11" fmla="*/ 2 h 9"/>
              </a:gdLst>
              <a:ahLst/>
              <a:cxnLst>
                <a:cxn ang="0">
                  <a:pos x="T0" y="T1"/>
                </a:cxn>
                <a:cxn ang="0">
                  <a:pos x="T2" y="T3"/>
                </a:cxn>
                <a:cxn ang="0">
                  <a:pos x="T4" y="T5"/>
                </a:cxn>
                <a:cxn ang="0">
                  <a:pos x="T6" y="T7"/>
                </a:cxn>
                <a:cxn ang="0">
                  <a:pos x="T8" y="T9"/>
                </a:cxn>
                <a:cxn ang="0">
                  <a:pos x="T10" y="T11"/>
                </a:cxn>
              </a:cxnLst>
              <a:rect l="0" t="0" r="r" b="b"/>
              <a:pathLst>
                <a:path w="46" h="9">
                  <a:moveTo>
                    <a:pt x="1" y="2"/>
                  </a:moveTo>
                  <a:cubicBezTo>
                    <a:pt x="7" y="0"/>
                    <a:pt x="12" y="1"/>
                    <a:pt x="17" y="2"/>
                  </a:cubicBezTo>
                  <a:cubicBezTo>
                    <a:pt x="26" y="3"/>
                    <a:pt x="36" y="4"/>
                    <a:pt x="45" y="7"/>
                  </a:cubicBezTo>
                  <a:cubicBezTo>
                    <a:pt x="46" y="7"/>
                    <a:pt x="46" y="9"/>
                    <a:pt x="44" y="9"/>
                  </a:cubicBezTo>
                  <a:cubicBezTo>
                    <a:pt x="30" y="8"/>
                    <a:pt x="16" y="4"/>
                    <a:pt x="2" y="5"/>
                  </a:cubicBezTo>
                  <a:cubicBezTo>
                    <a:pt x="0" y="5"/>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5" name="Freeform 1620">
              <a:extLst>
                <a:ext uri="{FF2B5EF4-FFF2-40B4-BE49-F238E27FC236}">
                  <a16:creationId xmlns:a16="http://schemas.microsoft.com/office/drawing/2014/main" id="{FA7E2EB9-886D-418C-83BD-B9797A7E8007}"/>
                </a:ext>
              </a:extLst>
            </p:cNvPr>
            <p:cNvSpPr>
              <a:spLocks/>
            </p:cNvSpPr>
            <p:nvPr/>
          </p:nvSpPr>
          <p:spPr bwMode="auto">
            <a:xfrm>
              <a:off x="3962401" y="1273175"/>
              <a:ext cx="65088" cy="9525"/>
            </a:xfrm>
            <a:custGeom>
              <a:avLst/>
              <a:gdLst>
                <a:gd name="T0" fmla="*/ 1 w 43"/>
                <a:gd name="T1" fmla="*/ 1 h 6"/>
                <a:gd name="T2" fmla="*/ 22 w 43"/>
                <a:gd name="T3" fmla="*/ 2 h 6"/>
                <a:gd name="T4" fmla="*/ 42 w 43"/>
                <a:gd name="T5" fmla="*/ 3 h 6"/>
                <a:gd name="T6" fmla="*/ 42 w 43"/>
                <a:gd name="T7" fmla="*/ 4 h 6"/>
                <a:gd name="T8" fmla="*/ 20 w 43"/>
                <a:gd name="T9" fmla="*/ 5 h 6"/>
                <a:gd name="T10" fmla="*/ 1 w 43"/>
                <a:gd name="T11" fmla="*/ 3 h 6"/>
                <a:gd name="T12" fmla="*/ 1 w 43"/>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43" h="6">
                  <a:moveTo>
                    <a:pt x="1" y="1"/>
                  </a:moveTo>
                  <a:cubicBezTo>
                    <a:pt x="8" y="0"/>
                    <a:pt x="15" y="1"/>
                    <a:pt x="22" y="2"/>
                  </a:cubicBezTo>
                  <a:cubicBezTo>
                    <a:pt x="28" y="2"/>
                    <a:pt x="35" y="2"/>
                    <a:pt x="42" y="3"/>
                  </a:cubicBezTo>
                  <a:cubicBezTo>
                    <a:pt x="43" y="3"/>
                    <a:pt x="43" y="4"/>
                    <a:pt x="42" y="4"/>
                  </a:cubicBezTo>
                  <a:cubicBezTo>
                    <a:pt x="35" y="6"/>
                    <a:pt x="27" y="5"/>
                    <a:pt x="20" y="5"/>
                  </a:cubicBezTo>
                  <a:cubicBezTo>
                    <a:pt x="13" y="5"/>
                    <a:pt x="7" y="5"/>
                    <a:pt x="1" y="3"/>
                  </a:cubicBezTo>
                  <a:cubicBezTo>
                    <a:pt x="0" y="2"/>
                    <a:pt x="0" y="1"/>
                    <a:pt x="1"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6" name="Freeform 1621">
              <a:extLst>
                <a:ext uri="{FF2B5EF4-FFF2-40B4-BE49-F238E27FC236}">
                  <a16:creationId xmlns:a16="http://schemas.microsoft.com/office/drawing/2014/main" id="{ACDB5E33-3E9A-41D1-AB1D-CCDC9D618A0A}"/>
                </a:ext>
              </a:extLst>
            </p:cNvPr>
            <p:cNvSpPr>
              <a:spLocks/>
            </p:cNvSpPr>
            <p:nvPr/>
          </p:nvSpPr>
          <p:spPr bwMode="auto">
            <a:xfrm>
              <a:off x="4005264" y="1246187"/>
              <a:ext cx="115888" cy="249238"/>
            </a:xfrm>
            <a:custGeom>
              <a:avLst/>
              <a:gdLst>
                <a:gd name="T0" fmla="*/ 10 w 76"/>
                <a:gd name="T1" fmla="*/ 158 h 162"/>
                <a:gd name="T2" fmla="*/ 13 w 76"/>
                <a:gd name="T3" fmla="*/ 160 h 162"/>
                <a:gd name="T4" fmla="*/ 46 w 76"/>
                <a:gd name="T5" fmla="*/ 161 h 162"/>
                <a:gd name="T6" fmla="*/ 66 w 76"/>
                <a:gd name="T7" fmla="*/ 160 h 162"/>
                <a:gd name="T8" fmla="*/ 70 w 76"/>
                <a:gd name="T9" fmla="*/ 129 h 162"/>
                <a:gd name="T10" fmla="*/ 66 w 76"/>
                <a:gd name="T11" fmla="*/ 39 h 162"/>
                <a:gd name="T12" fmla="*/ 65 w 76"/>
                <a:gd name="T13" fmla="*/ 30 h 162"/>
                <a:gd name="T14" fmla="*/ 54 w 76"/>
                <a:gd name="T15" fmla="*/ 5 h 162"/>
                <a:gd name="T16" fmla="*/ 7 w 76"/>
                <a:gd name="T17" fmla="*/ 8 h 162"/>
                <a:gd name="T18" fmla="*/ 4 w 76"/>
                <a:gd name="T19" fmla="*/ 11 h 162"/>
                <a:gd name="T20" fmla="*/ 10 w 76"/>
                <a:gd name="T21" fmla="*/ 15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62">
                  <a:moveTo>
                    <a:pt x="10" y="158"/>
                  </a:moveTo>
                  <a:cubicBezTo>
                    <a:pt x="10" y="159"/>
                    <a:pt x="12" y="160"/>
                    <a:pt x="13" y="160"/>
                  </a:cubicBezTo>
                  <a:cubicBezTo>
                    <a:pt x="24" y="161"/>
                    <a:pt x="35" y="161"/>
                    <a:pt x="46" y="161"/>
                  </a:cubicBezTo>
                  <a:cubicBezTo>
                    <a:pt x="51" y="161"/>
                    <a:pt x="62" y="162"/>
                    <a:pt x="66" y="160"/>
                  </a:cubicBezTo>
                  <a:cubicBezTo>
                    <a:pt x="76" y="155"/>
                    <a:pt x="71" y="137"/>
                    <a:pt x="70" y="129"/>
                  </a:cubicBezTo>
                  <a:cubicBezTo>
                    <a:pt x="69" y="99"/>
                    <a:pt x="69" y="69"/>
                    <a:pt x="66" y="39"/>
                  </a:cubicBezTo>
                  <a:cubicBezTo>
                    <a:pt x="65" y="36"/>
                    <a:pt x="65" y="33"/>
                    <a:pt x="65" y="30"/>
                  </a:cubicBezTo>
                  <a:cubicBezTo>
                    <a:pt x="65" y="21"/>
                    <a:pt x="65" y="10"/>
                    <a:pt x="54" y="5"/>
                  </a:cubicBezTo>
                  <a:cubicBezTo>
                    <a:pt x="42" y="0"/>
                    <a:pt x="20" y="6"/>
                    <a:pt x="7" y="8"/>
                  </a:cubicBezTo>
                  <a:cubicBezTo>
                    <a:pt x="5" y="8"/>
                    <a:pt x="5" y="10"/>
                    <a:pt x="4" y="11"/>
                  </a:cubicBezTo>
                  <a:cubicBezTo>
                    <a:pt x="0" y="60"/>
                    <a:pt x="1" y="109"/>
                    <a:pt x="10" y="158"/>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7" name="Freeform 1622">
              <a:extLst>
                <a:ext uri="{FF2B5EF4-FFF2-40B4-BE49-F238E27FC236}">
                  <a16:creationId xmlns:a16="http://schemas.microsoft.com/office/drawing/2014/main" id="{CA7FCCC1-1B19-4A14-9627-075170E6EBB2}"/>
                </a:ext>
              </a:extLst>
            </p:cNvPr>
            <p:cNvSpPr>
              <a:spLocks/>
            </p:cNvSpPr>
            <p:nvPr/>
          </p:nvSpPr>
          <p:spPr bwMode="auto">
            <a:xfrm>
              <a:off x="3897314" y="1255712"/>
              <a:ext cx="85725" cy="239713"/>
            </a:xfrm>
            <a:custGeom>
              <a:avLst/>
              <a:gdLst>
                <a:gd name="T0" fmla="*/ 4 w 56"/>
                <a:gd name="T1" fmla="*/ 155 h 156"/>
                <a:gd name="T2" fmla="*/ 40 w 56"/>
                <a:gd name="T3" fmla="*/ 154 h 156"/>
                <a:gd name="T4" fmla="*/ 44 w 56"/>
                <a:gd name="T5" fmla="*/ 152 h 156"/>
                <a:gd name="T6" fmla="*/ 47 w 56"/>
                <a:gd name="T7" fmla="*/ 78 h 156"/>
                <a:gd name="T8" fmla="*/ 55 w 56"/>
                <a:gd name="T9" fmla="*/ 10 h 156"/>
                <a:gd name="T10" fmla="*/ 56 w 56"/>
                <a:gd name="T11" fmla="*/ 7 h 156"/>
                <a:gd name="T12" fmla="*/ 56 w 56"/>
                <a:gd name="T13" fmla="*/ 6 h 156"/>
                <a:gd name="T14" fmla="*/ 53 w 56"/>
                <a:gd name="T15" fmla="*/ 2 h 156"/>
                <a:gd name="T16" fmla="*/ 51 w 56"/>
                <a:gd name="T17" fmla="*/ 2 h 156"/>
                <a:gd name="T18" fmla="*/ 48 w 56"/>
                <a:gd name="T19" fmla="*/ 4 h 156"/>
                <a:gd name="T20" fmla="*/ 48 w 56"/>
                <a:gd name="T21" fmla="*/ 4 h 156"/>
                <a:gd name="T22" fmla="*/ 32 w 56"/>
                <a:gd name="T23" fmla="*/ 1 h 156"/>
                <a:gd name="T24" fmla="*/ 28 w 56"/>
                <a:gd name="T25" fmla="*/ 3 h 156"/>
                <a:gd name="T26" fmla="*/ 1 w 56"/>
                <a:gd name="T27" fmla="*/ 152 h 156"/>
                <a:gd name="T28" fmla="*/ 4 w 56"/>
                <a:gd name="T29"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156">
                  <a:moveTo>
                    <a:pt x="4" y="155"/>
                  </a:moveTo>
                  <a:cubicBezTo>
                    <a:pt x="16" y="156"/>
                    <a:pt x="28" y="156"/>
                    <a:pt x="40" y="154"/>
                  </a:cubicBezTo>
                  <a:cubicBezTo>
                    <a:pt x="42" y="154"/>
                    <a:pt x="44" y="153"/>
                    <a:pt x="44" y="152"/>
                  </a:cubicBezTo>
                  <a:cubicBezTo>
                    <a:pt x="44" y="127"/>
                    <a:pt x="45" y="103"/>
                    <a:pt x="47" y="78"/>
                  </a:cubicBezTo>
                  <a:cubicBezTo>
                    <a:pt x="49" y="56"/>
                    <a:pt x="55" y="32"/>
                    <a:pt x="55" y="10"/>
                  </a:cubicBezTo>
                  <a:cubicBezTo>
                    <a:pt x="56" y="9"/>
                    <a:pt x="56" y="8"/>
                    <a:pt x="56" y="7"/>
                  </a:cubicBezTo>
                  <a:cubicBezTo>
                    <a:pt x="56" y="7"/>
                    <a:pt x="56" y="6"/>
                    <a:pt x="56" y="6"/>
                  </a:cubicBezTo>
                  <a:cubicBezTo>
                    <a:pt x="56" y="4"/>
                    <a:pt x="55" y="2"/>
                    <a:pt x="53" y="2"/>
                  </a:cubicBezTo>
                  <a:cubicBezTo>
                    <a:pt x="52" y="2"/>
                    <a:pt x="51" y="2"/>
                    <a:pt x="51" y="2"/>
                  </a:cubicBezTo>
                  <a:cubicBezTo>
                    <a:pt x="50" y="2"/>
                    <a:pt x="48" y="3"/>
                    <a:pt x="48" y="4"/>
                  </a:cubicBezTo>
                  <a:cubicBezTo>
                    <a:pt x="48" y="4"/>
                    <a:pt x="48" y="4"/>
                    <a:pt x="48" y="4"/>
                  </a:cubicBezTo>
                  <a:cubicBezTo>
                    <a:pt x="42" y="2"/>
                    <a:pt x="33" y="1"/>
                    <a:pt x="32" y="1"/>
                  </a:cubicBezTo>
                  <a:cubicBezTo>
                    <a:pt x="30" y="0"/>
                    <a:pt x="28" y="1"/>
                    <a:pt x="28" y="3"/>
                  </a:cubicBezTo>
                  <a:cubicBezTo>
                    <a:pt x="13" y="52"/>
                    <a:pt x="15" y="103"/>
                    <a:pt x="1" y="152"/>
                  </a:cubicBezTo>
                  <a:cubicBezTo>
                    <a:pt x="0" y="154"/>
                    <a:pt x="2" y="155"/>
                    <a:pt x="4" y="155"/>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8" name="Freeform 1623">
              <a:extLst>
                <a:ext uri="{FF2B5EF4-FFF2-40B4-BE49-F238E27FC236}">
                  <a16:creationId xmlns:a16="http://schemas.microsoft.com/office/drawing/2014/main" id="{1A2418BC-DE9B-438D-8715-F672896631F2}"/>
                </a:ext>
              </a:extLst>
            </p:cNvPr>
            <p:cNvSpPr>
              <a:spLocks/>
            </p:cNvSpPr>
            <p:nvPr/>
          </p:nvSpPr>
          <p:spPr bwMode="auto">
            <a:xfrm>
              <a:off x="4010026" y="1270000"/>
              <a:ext cx="52388" cy="41275"/>
            </a:xfrm>
            <a:custGeom>
              <a:avLst/>
              <a:gdLst>
                <a:gd name="T0" fmla="*/ 4 w 34"/>
                <a:gd name="T1" fmla="*/ 2 h 27"/>
                <a:gd name="T2" fmla="*/ 29 w 34"/>
                <a:gd name="T3" fmla="*/ 21 h 27"/>
                <a:gd name="T4" fmla="*/ 33 w 34"/>
                <a:gd name="T5" fmla="*/ 17 h 27"/>
                <a:gd name="T6" fmla="*/ 34 w 34"/>
                <a:gd name="T7" fmla="*/ 19 h 27"/>
                <a:gd name="T8" fmla="*/ 27 w 34"/>
                <a:gd name="T9" fmla="*/ 26 h 27"/>
                <a:gd name="T10" fmla="*/ 25 w 34"/>
                <a:gd name="T11" fmla="*/ 26 h 27"/>
                <a:gd name="T12" fmla="*/ 1 w 34"/>
                <a:gd name="T13" fmla="*/ 4 h 27"/>
                <a:gd name="T14" fmla="*/ 4 w 34"/>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7">
                  <a:moveTo>
                    <a:pt x="4" y="2"/>
                  </a:moveTo>
                  <a:cubicBezTo>
                    <a:pt x="9" y="8"/>
                    <a:pt x="21" y="25"/>
                    <a:pt x="29" y="21"/>
                  </a:cubicBezTo>
                  <a:cubicBezTo>
                    <a:pt x="30" y="20"/>
                    <a:pt x="31" y="19"/>
                    <a:pt x="33" y="17"/>
                  </a:cubicBezTo>
                  <a:cubicBezTo>
                    <a:pt x="33" y="18"/>
                    <a:pt x="34" y="19"/>
                    <a:pt x="34" y="19"/>
                  </a:cubicBezTo>
                  <a:cubicBezTo>
                    <a:pt x="32" y="22"/>
                    <a:pt x="29" y="24"/>
                    <a:pt x="27" y="26"/>
                  </a:cubicBezTo>
                  <a:cubicBezTo>
                    <a:pt x="26" y="27"/>
                    <a:pt x="25" y="27"/>
                    <a:pt x="25" y="26"/>
                  </a:cubicBezTo>
                  <a:cubicBezTo>
                    <a:pt x="16" y="19"/>
                    <a:pt x="9" y="12"/>
                    <a:pt x="1" y="4"/>
                  </a:cubicBezTo>
                  <a:cubicBezTo>
                    <a:pt x="0" y="3"/>
                    <a:pt x="2"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9" name="Freeform 1624">
              <a:extLst>
                <a:ext uri="{FF2B5EF4-FFF2-40B4-BE49-F238E27FC236}">
                  <a16:creationId xmlns:a16="http://schemas.microsoft.com/office/drawing/2014/main" id="{F9C076E8-BE18-44B3-A0F0-DB1013858DAB}"/>
                </a:ext>
              </a:extLst>
            </p:cNvPr>
            <p:cNvSpPr>
              <a:spLocks/>
            </p:cNvSpPr>
            <p:nvPr/>
          </p:nvSpPr>
          <p:spPr bwMode="auto">
            <a:xfrm>
              <a:off x="4068764" y="1271587"/>
              <a:ext cx="25400" cy="19050"/>
            </a:xfrm>
            <a:custGeom>
              <a:avLst/>
              <a:gdLst>
                <a:gd name="T0" fmla="*/ 0 w 17"/>
                <a:gd name="T1" fmla="*/ 12 h 13"/>
                <a:gd name="T2" fmla="*/ 1 w 17"/>
                <a:gd name="T3" fmla="*/ 11 h 13"/>
                <a:gd name="T4" fmla="*/ 15 w 17"/>
                <a:gd name="T5" fmla="*/ 1 h 13"/>
                <a:gd name="T6" fmla="*/ 16 w 17"/>
                <a:gd name="T7" fmla="*/ 2 h 13"/>
                <a:gd name="T8" fmla="*/ 2 w 17"/>
                <a:gd name="T9" fmla="*/ 13 h 13"/>
                <a:gd name="T10" fmla="*/ 0 w 17"/>
                <a:gd name="T11" fmla="*/ 12 h 13"/>
              </a:gdLst>
              <a:ahLst/>
              <a:cxnLst>
                <a:cxn ang="0">
                  <a:pos x="T0" y="T1"/>
                </a:cxn>
                <a:cxn ang="0">
                  <a:pos x="T2" y="T3"/>
                </a:cxn>
                <a:cxn ang="0">
                  <a:pos x="T4" y="T5"/>
                </a:cxn>
                <a:cxn ang="0">
                  <a:pos x="T6" y="T7"/>
                </a:cxn>
                <a:cxn ang="0">
                  <a:pos x="T8" y="T9"/>
                </a:cxn>
                <a:cxn ang="0">
                  <a:pos x="T10" y="T11"/>
                </a:cxn>
              </a:cxnLst>
              <a:rect l="0" t="0" r="r" b="b"/>
              <a:pathLst>
                <a:path w="17" h="13">
                  <a:moveTo>
                    <a:pt x="0" y="12"/>
                  </a:moveTo>
                  <a:cubicBezTo>
                    <a:pt x="1" y="11"/>
                    <a:pt x="1" y="11"/>
                    <a:pt x="1" y="11"/>
                  </a:cubicBezTo>
                  <a:cubicBezTo>
                    <a:pt x="5" y="8"/>
                    <a:pt x="10" y="4"/>
                    <a:pt x="15" y="1"/>
                  </a:cubicBezTo>
                  <a:cubicBezTo>
                    <a:pt x="16" y="0"/>
                    <a:pt x="17" y="2"/>
                    <a:pt x="16" y="2"/>
                  </a:cubicBezTo>
                  <a:cubicBezTo>
                    <a:pt x="12" y="6"/>
                    <a:pt x="7" y="10"/>
                    <a:pt x="2" y="13"/>
                  </a:cubicBezTo>
                  <a:cubicBezTo>
                    <a:pt x="1" y="13"/>
                    <a:pt x="1" y="12"/>
                    <a:pt x="0"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0" name="Freeform 1625">
              <a:extLst>
                <a:ext uri="{FF2B5EF4-FFF2-40B4-BE49-F238E27FC236}">
                  <a16:creationId xmlns:a16="http://schemas.microsoft.com/office/drawing/2014/main" id="{3E820284-A513-4C98-A62A-F21F099F4A8D}"/>
                </a:ext>
              </a:extLst>
            </p:cNvPr>
            <p:cNvSpPr>
              <a:spLocks/>
            </p:cNvSpPr>
            <p:nvPr/>
          </p:nvSpPr>
          <p:spPr bwMode="auto">
            <a:xfrm>
              <a:off x="3937001" y="1270000"/>
              <a:ext cx="44450" cy="36513"/>
            </a:xfrm>
            <a:custGeom>
              <a:avLst/>
              <a:gdLst>
                <a:gd name="T0" fmla="*/ 3 w 30"/>
                <a:gd name="T1" fmla="*/ 1 h 24"/>
                <a:gd name="T2" fmla="*/ 8 w 30"/>
                <a:gd name="T3" fmla="*/ 10 h 24"/>
                <a:gd name="T4" fmla="*/ 10 w 30"/>
                <a:gd name="T5" fmla="*/ 16 h 24"/>
                <a:gd name="T6" fmla="*/ 13 w 30"/>
                <a:gd name="T7" fmla="*/ 19 h 24"/>
                <a:gd name="T8" fmla="*/ 21 w 30"/>
                <a:gd name="T9" fmla="*/ 12 h 24"/>
                <a:gd name="T10" fmla="*/ 29 w 30"/>
                <a:gd name="T11" fmla="*/ 5 h 24"/>
                <a:gd name="T12" fmla="*/ 30 w 30"/>
                <a:gd name="T13" fmla="*/ 5 h 24"/>
                <a:gd name="T14" fmla="*/ 20 w 30"/>
                <a:gd name="T15" fmla="*/ 16 h 24"/>
                <a:gd name="T16" fmla="*/ 12 w 30"/>
                <a:gd name="T17" fmla="*/ 24 h 24"/>
                <a:gd name="T18" fmla="*/ 7 w 30"/>
                <a:gd name="T19" fmla="*/ 17 h 24"/>
                <a:gd name="T20" fmla="*/ 0 w 30"/>
                <a:gd name="T21" fmla="*/ 2 h 24"/>
                <a:gd name="T22" fmla="*/ 3 w 30"/>
                <a:gd name="T2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4">
                  <a:moveTo>
                    <a:pt x="3" y="1"/>
                  </a:moveTo>
                  <a:cubicBezTo>
                    <a:pt x="5" y="4"/>
                    <a:pt x="6" y="7"/>
                    <a:pt x="8" y="10"/>
                  </a:cubicBezTo>
                  <a:cubicBezTo>
                    <a:pt x="8" y="12"/>
                    <a:pt x="9" y="14"/>
                    <a:pt x="10" y="16"/>
                  </a:cubicBezTo>
                  <a:cubicBezTo>
                    <a:pt x="11" y="18"/>
                    <a:pt x="11" y="20"/>
                    <a:pt x="13" y="19"/>
                  </a:cubicBezTo>
                  <a:cubicBezTo>
                    <a:pt x="16" y="19"/>
                    <a:pt x="19" y="14"/>
                    <a:pt x="21" y="12"/>
                  </a:cubicBezTo>
                  <a:cubicBezTo>
                    <a:pt x="23" y="10"/>
                    <a:pt x="26" y="7"/>
                    <a:pt x="29" y="5"/>
                  </a:cubicBezTo>
                  <a:cubicBezTo>
                    <a:pt x="29" y="4"/>
                    <a:pt x="30" y="5"/>
                    <a:pt x="30" y="5"/>
                  </a:cubicBezTo>
                  <a:cubicBezTo>
                    <a:pt x="27" y="9"/>
                    <a:pt x="24" y="13"/>
                    <a:pt x="20" y="16"/>
                  </a:cubicBezTo>
                  <a:cubicBezTo>
                    <a:pt x="19" y="18"/>
                    <a:pt x="15" y="24"/>
                    <a:pt x="12" y="24"/>
                  </a:cubicBezTo>
                  <a:cubicBezTo>
                    <a:pt x="9" y="24"/>
                    <a:pt x="8" y="19"/>
                    <a:pt x="7" y="17"/>
                  </a:cubicBezTo>
                  <a:cubicBezTo>
                    <a:pt x="5" y="12"/>
                    <a:pt x="2" y="7"/>
                    <a:pt x="0"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1" name="Freeform 1626">
              <a:extLst>
                <a:ext uri="{FF2B5EF4-FFF2-40B4-BE49-F238E27FC236}">
                  <a16:creationId xmlns:a16="http://schemas.microsoft.com/office/drawing/2014/main" id="{B4E98A18-9417-4263-938C-34D296EC9A47}"/>
                </a:ext>
              </a:extLst>
            </p:cNvPr>
            <p:cNvSpPr>
              <a:spLocks noEditPoints="1"/>
            </p:cNvSpPr>
            <p:nvPr/>
          </p:nvSpPr>
          <p:spPr bwMode="auto">
            <a:xfrm>
              <a:off x="4065589" y="1422400"/>
              <a:ext cx="46038" cy="50800"/>
            </a:xfrm>
            <a:custGeom>
              <a:avLst/>
              <a:gdLst>
                <a:gd name="T0" fmla="*/ 4 w 30"/>
                <a:gd name="T1" fmla="*/ 4 h 33"/>
                <a:gd name="T2" fmla="*/ 6 w 30"/>
                <a:gd name="T3" fmla="*/ 29 h 33"/>
                <a:gd name="T4" fmla="*/ 22 w 30"/>
                <a:gd name="T5" fmla="*/ 28 h 33"/>
                <a:gd name="T6" fmla="*/ 27 w 30"/>
                <a:gd name="T7" fmla="*/ 16 h 33"/>
                <a:gd name="T8" fmla="*/ 28 w 30"/>
                <a:gd name="T9" fmla="*/ 4 h 33"/>
                <a:gd name="T10" fmla="*/ 20 w 30"/>
                <a:gd name="T11" fmla="*/ 1 h 33"/>
                <a:gd name="T12" fmla="*/ 3 w 30"/>
                <a:gd name="T13" fmla="*/ 1 h 33"/>
                <a:gd name="T14" fmla="*/ 4 w 30"/>
                <a:gd name="T15" fmla="*/ 4 h 33"/>
                <a:gd name="T16" fmla="*/ 5 w 30"/>
                <a:gd name="T17" fmla="*/ 4 h 33"/>
                <a:gd name="T18" fmla="*/ 15 w 30"/>
                <a:gd name="T19" fmla="*/ 3 h 33"/>
                <a:gd name="T20" fmla="*/ 22 w 30"/>
                <a:gd name="T21" fmla="*/ 4 h 33"/>
                <a:gd name="T22" fmla="*/ 25 w 30"/>
                <a:gd name="T23" fmla="*/ 8 h 33"/>
                <a:gd name="T24" fmla="*/ 22 w 30"/>
                <a:gd name="T25" fmla="*/ 23 h 33"/>
                <a:gd name="T26" fmla="*/ 11 w 30"/>
                <a:gd name="T27" fmla="*/ 29 h 33"/>
                <a:gd name="T28" fmla="*/ 5 w 30"/>
                <a:gd name="T29" fmla="*/ 20 h 33"/>
                <a:gd name="T30" fmla="*/ 5 w 30"/>
                <a:gd name="T31"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3">
                  <a:moveTo>
                    <a:pt x="4" y="4"/>
                  </a:moveTo>
                  <a:cubicBezTo>
                    <a:pt x="2" y="11"/>
                    <a:pt x="0" y="23"/>
                    <a:pt x="6" y="29"/>
                  </a:cubicBezTo>
                  <a:cubicBezTo>
                    <a:pt x="11" y="33"/>
                    <a:pt x="18" y="33"/>
                    <a:pt x="22" y="28"/>
                  </a:cubicBezTo>
                  <a:cubicBezTo>
                    <a:pt x="25" y="25"/>
                    <a:pt x="26" y="20"/>
                    <a:pt x="27" y="16"/>
                  </a:cubicBezTo>
                  <a:cubicBezTo>
                    <a:pt x="28" y="13"/>
                    <a:pt x="30" y="7"/>
                    <a:pt x="28" y="4"/>
                  </a:cubicBezTo>
                  <a:cubicBezTo>
                    <a:pt x="27" y="1"/>
                    <a:pt x="23" y="1"/>
                    <a:pt x="20" y="1"/>
                  </a:cubicBezTo>
                  <a:cubicBezTo>
                    <a:pt x="14" y="0"/>
                    <a:pt x="8" y="0"/>
                    <a:pt x="3" y="1"/>
                  </a:cubicBezTo>
                  <a:cubicBezTo>
                    <a:pt x="1" y="1"/>
                    <a:pt x="1" y="4"/>
                    <a:pt x="4" y="4"/>
                  </a:cubicBezTo>
                  <a:close/>
                  <a:moveTo>
                    <a:pt x="5" y="4"/>
                  </a:moveTo>
                  <a:cubicBezTo>
                    <a:pt x="8" y="3"/>
                    <a:pt x="12" y="3"/>
                    <a:pt x="15" y="3"/>
                  </a:cubicBezTo>
                  <a:cubicBezTo>
                    <a:pt x="17" y="3"/>
                    <a:pt x="20" y="4"/>
                    <a:pt x="22" y="4"/>
                  </a:cubicBezTo>
                  <a:cubicBezTo>
                    <a:pt x="25" y="4"/>
                    <a:pt x="26" y="6"/>
                    <a:pt x="25" y="8"/>
                  </a:cubicBezTo>
                  <a:cubicBezTo>
                    <a:pt x="26" y="12"/>
                    <a:pt x="24" y="19"/>
                    <a:pt x="22" y="23"/>
                  </a:cubicBezTo>
                  <a:cubicBezTo>
                    <a:pt x="20" y="26"/>
                    <a:pt x="17" y="32"/>
                    <a:pt x="11" y="29"/>
                  </a:cubicBezTo>
                  <a:cubicBezTo>
                    <a:pt x="7" y="27"/>
                    <a:pt x="5" y="23"/>
                    <a:pt x="5" y="20"/>
                  </a:cubicBezTo>
                  <a:cubicBezTo>
                    <a:pt x="4" y="14"/>
                    <a:pt x="5" y="9"/>
                    <a:pt x="5"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2" name="Freeform 1627">
              <a:extLst>
                <a:ext uri="{FF2B5EF4-FFF2-40B4-BE49-F238E27FC236}">
                  <a16:creationId xmlns:a16="http://schemas.microsoft.com/office/drawing/2014/main" id="{BB28BEBB-8DE6-44C0-B385-EC81F24B087C}"/>
                </a:ext>
              </a:extLst>
            </p:cNvPr>
            <p:cNvSpPr>
              <a:spLocks noEditPoints="1"/>
            </p:cNvSpPr>
            <p:nvPr/>
          </p:nvSpPr>
          <p:spPr bwMode="auto">
            <a:xfrm>
              <a:off x="3911601" y="1412875"/>
              <a:ext cx="33338" cy="47625"/>
            </a:xfrm>
            <a:custGeom>
              <a:avLst/>
              <a:gdLst>
                <a:gd name="T0" fmla="*/ 1 w 22"/>
                <a:gd name="T1" fmla="*/ 21 h 31"/>
                <a:gd name="T2" fmla="*/ 6 w 22"/>
                <a:gd name="T3" fmla="*/ 31 h 31"/>
                <a:gd name="T4" fmla="*/ 15 w 22"/>
                <a:gd name="T5" fmla="*/ 23 h 31"/>
                <a:gd name="T6" fmla="*/ 18 w 22"/>
                <a:gd name="T7" fmla="*/ 8 h 31"/>
                <a:gd name="T8" fmla="*/ 19 w 22"/>
                <a:gd name="T9" fmla="*/ 8 h 31"/>
                <a:gd name="T10" fmla="*/ 20 w 22"/>
                <a:gd name="T11" fmla="*/ 5 h 31"/>
                <a:gd name="T12" fmla="*/ 5 w 22"/>
                <a:gd name="T13" fmla="*/ 0 h 31"/>
                <a:gd name="T14" fmla="*/ 3 w 22"/>
                <a:gd name="T15" fmla="*/ 1 h 31"/>
                <a:gd name="T16" fmla="*/ 1 w 22"/>
                <a:gd name="T17" fmla="*/ 21 h 31"/>
                <a:gd name="T18" fmla="*/ 3 w 22"/>
                <a:gd name="T19" fmla="*/ 13 h 31"/>
                <a:gd name="T20" fmla="*/ 5 w 22"/>
                <a:gd name="T21" fmla="*/ 3 h 31"/>
                <a:gd name="T22" fmla="*/ 18 w 22"/>
                <a:gd name="T23" fmla="*/ 7 h 31"/>
                <a:gd name="T24" fmla="*/ 15 w 22"/>
                <a:gd name="T25" fmla="*/ 18 h 31"/>
                <a:gd name="T26" fmla="*/ 12 w 22"/>
                <a:gd name="T27" fmla="*/ 23 h 31"/>
                <a:gd name="T28" fmla="*/ 8 w 22"/>
                <a:gd name="T29" fmla="*/ 26 h 31"/>
                <a:gd name="T30" fmla="*/ 4 w 22"/>
                <a:gd name="T31" fmla="*/ 25 h 31"/>
                <a:gd name="T32" fmla="*/ 3 w 22"/>
                <a:gd name="T3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1">
                  <a:moveTo>
                    <a:pt x="1" y="21"/>
                  </a:moveTo>
                  <a:cubicBezTo>
                    <a:pt x="1" y="24"/>
                    <a:pt x="1" y="31"/>
                    <a:pt x="6" y="31"/>
                  </a:cubicBezTo>
                  <a:cubicBezTo>
                    <a:pt x="11" y="31"/>
                    <a:pt x="14" y="25"/>
                    <a:pt x="15" y="23"/>
                  </a:cubicBezTo>
                  <a:cubicBezTo>
                    <a:pt x="18" y="18"/>
                    <a:pt x="19" y="13"/>
                    <a:pt x="18" y="8"/>
                  </a:cubicBezTo>
                  <a:cubicBezTo>
                    <a:pt x="19" y="8"/>
                    <a:pt x="19" y="8"/>
                    <a:pt x="19" y="8"/>
                  </a:cubicBezTo>
                  <a:cubicBezTo>
                    <a:pt x="21" y="9"/>
                    <a:pt x="22" y="6"/>
                    <a:pt x="20" y="5"/>
                  </a:cubicBezTo>
                  <a:cubicBezTo>
                    <a:pt x="15" y="3"/>
                    <a:pt x="10" y="2"/>
                    <a:pt x="5" y="0"/>
                  </a:cubicBezTo>
                  <a:cubicBezTo>
                    <a:pt x="4" y="0"/>
                    <a:pt x="3" y="0"/>
                    <a:pt x="3" y="1"/>
                  </a:cubicBezTo>
                  <a:cubicBezTo>
                    <a:pt x="1" y="7"/>
                    <a:pt x="0" y="14"/>
                    <a:pt x="1" y="21"/>
                  </a:cubicBezTo>
                  <a:close/>
                  <a:moveTo>
                    <a:pt x="3" y="13"/>
                  </a:moveTo>
                  <a:cubicBezTo>
                    <a:pt x="4" y="10"/>
                    <a:pt x="4" y="6"/>
                    <a:pt x="5" y="3"/>
                  </a:cubicBezTo>
                  <a:cubicBezTo>
                    <a:pt x="9" y="4"/>
                    <a:pt x="13" y="6"/>
                    <a:pt x="18" y="7"/>
                  </a:cubicBezTo>
                  <a:cubicBezTo>
                    <a:pt x="17" y="11"/>
                    <a:pt x="17" y="14"/>
                    <a:pt x="15" y="18"/>
                  </a:cubicBezTo>
                  <a:cubicBezTo>
                    <a:pt x="15" y="19"/>
                    <a:pt x="14" y="22"/>
                    <a:pt x="12" y="23"/>
                  </a:cubicBezTo>
                  <a:cubicBezTo>
                    <a:pt x="12" y="25"/>
                    <a:pt x="10" y="26"/>
                    <a:pt x="8" y="26"/>
                  </a:cubicBezTo>
                  <a:cubicBezTo>
                    <a:pt x="5" y="28"/>
                    <a:pt x="4" y="27"/>
                    <a:pt x="4" y="25"/>
                  </a:cubicBezTo>
                  <a:cubicBezTo>
                    <a:pt x="2" y="22"/>
                    <a:pt x="3" y="16"/>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3" name="Freeform 1628">
              <a:extLst>
                <a:ext uri="{FF2B5EF4-FFF2-40B4-BE49-F238E27FC236}">
                  <a16:creationId xmlns:a16="http://schemas.microsoft.com/office/drawing/2014/main" id="{71DA190F-53FD-4914-987B-665DF7EC901A}"/>
                </a:ext>
              </a:extLst>
            </p:cNvPr>
            <p:cNvSpPr>
              <a:spLocks/>
            </p:cNvSpPr>
            <p:nvPr/>
          </p:nvSpPr>
          <p:spPr bwMode="auto">
            <a:xfrm>
              <a:off x="4016376" y="1284287"/>
              <a:ext cx="15875" cy="207963"/>
            </a:xfrm>
            <a:custGeom>
              <a:avLst/>
              <a:gdLst>
                <a:gd name="T0" fmla="*/ 4 w 11"/>
                <a:gd name="T1" fmla="*/ 1 h 135"/>
                <a:gd name="T2" fmla="*/ 7 w 11"/>
                <a:gd name="T3" fmla="*/ 1 h 135"/>
                <a:gd name="T4" fmla="*/ 11 w 11"/>
                <a:gd name="T5" fmla="*/ 135 h 135"/>
                <a:gd name="T6" fmla="*/ 10 w 11"/>
                <a:gd name="T7" fmla="*/ 135 h 135"/>
                <a:gd name="T8" fmla="*/ 4 w 11"/>
                <a:gd name="T9" fmla="*/ 1 h 135"/>
              </a:gdLst>
              <a:ahLst/>
              <a:cxnLst>
                <a:cxn ang="0">
                  <a:pos x="T0" y="T1"/>
                </a:cxn>
                <a:cxn ang="0">
                  <a:pos x="T2" y="T3"/>
                </a:cxn>
                <a:cxn ang="0">
                  <a:pos x="T4" y="T5"/>
                </a:cxn>
                <a:cxn ang="0">
                  <a:pos x="T6" y="T7"/>
                </a:cxn>
                <a:cxn ang="0">
                  <a:pos x="T8" y="T9"/>
                </a:cxn>
              </a:cxnLst>
              <a:rect l="0" t="0" r="r" b="b"/>
              <a:pathLst>
                <a:path w="11" h="135">
                  <a:moveTo>
                    <a:pt x="4" y="1"/>
                  </a:moveTo>
                  <a:cubicBezTo>
                    <a:pt x="4" y="0"/>
                    <a:pt x="7" y="0"/>
                    <a:pt x="7" y="1"/>
                  </a:cubicBezTo>
                  <a:cubicBezTo>
                    <a:pt x="3" y="46"/>
                    <a:pt x="6" y="90"/>
                    <a:pt x="11" y="135"/>
                  </a:cubicBezTo>
                  <a:cubicBezTo>
                    <a:pt x="11" y="135"/>
                    <a:pt x="10" y="135"/>
                    <a:pt x="10" y="135"/>
                  </a:cubicBezTo>
                  <a:cubicBezTo>
                    <a:pt x="1" y="91"/>
                    <a:pt x="0" y="45"/>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4" name="Freeform 1629">
              <a:extLst>
                <a:ext uri="{FF2B5EF4-FFF2-40B4-BE49-F238E27FC236}">
                  <a16:creationId xmlns:a16="http://schemas.microsoft.com/office/drawing/2014/main" id="{D3F3F71D-0C97-4E88-98A2-C80008975319}"/>
                </a:ext>
              </a:extLst>
            </p:cNvPr>
            <p:cNvSpPr>
              <a:spLocks/>
            </p:cNvSpPr>
            <p:nvPr/>
          </p:nvSpPr>
          <p:spPr bwMode="auto">
            <a:xfrm>
              <a:off x="3778251" y="1042987"/>
              <a:ext cx="104775" cy="103188"/>
            </a:xfrm>
            <a:custGeom>
              <a:avLst/>
              <a:gdLst>
                <a:gd name="T0" fmla="*/ 65 w 68"/>
                <a:gd name="T1" fmla="*/ 32 h 67"/>
                <a:gd name="T2" fmla="*/ 55 w 68"/>
                <a:gd name="T3" fmla="*/ 16 h 67"/>
                <a:gd name="T4" fmla="*/ 48 w 68"/>
                <a:gd name="T5" fmla="*/ 7 h 67"/>
                <a:gd name="T6" fmla="*/ 45 w 68"/>
                <a:gd name="T7" fmla="*/ 8 h 67"/>
                <a:gd name="T8" fmla="*/ 44 w 68"/>
                <a:gd name="T9" fmla="*/ 10 h 67"/>
                <a:gd name="T10" fmla="*/ 27 w 68"/>
                <a:gd name="T11" fmla="*/ 3 h 67"/>
                <a:gd name="T12" fmla="*/ 25 w 68"/>
                <a:gd name="T13" fmla="*/ 11 h 67"/>
                <a:gd name="T14" fmla="*/ 12 w 68"/>
                <a:gd name="T15" fmla="*/ 10 h 67"/>
                <a:gd name="T16" fmla="*/ 19 w 68"/>
                <a:gd name="T17" fmla="*/ 23 h 67"/>
                <a:gd name="T18" fmla="*/ 6 w 68"/>
                <a:gd name="T19" fmla="*/ 28 h 67"/>
                <a:gd name="T20" fmla="*/ 20 w 68"/>
                <a:gd name="T21" fmla="*/ 41 h 67"/>
                <a:gd name="T22" fmla="*/ 1 w 68"/>
                <a:gd name="T23" fmla="*/ 62 h 67"/>
                <a:gd name="T24" fmla="*/ 2 w 68"/>
                <a:gd name="T25" fmla="*/ 64 h 67"/>
                <a:gd name="T26" fmla="*/ 30 w 68"/>
                <a:gd name="T27" fmla="*/ 60 h 67"/>
                <a:gd name="T28" fmla="*/ 55 w 68"/>
                <a:gd name="T29" fmla="*/ 49 h 67"/>
                <a:gd name="T30" fmla="*/ 58 w 68"/>
                <a:gd name="T31" fmla="*/ 48 h 67"/>
                <a:gd name="T32" fmla="*/ 61 w 68"/>
                <a:gd name="T33" fmla="*/ 45 h 67"/>
                <a:gd name="T34" fmla="*/ 63 w 68"/>
                <a:gd name="T35" fmla="*/ 43 h 67"/>
                <a:gd name="T36" fmla="*/ 64 w 68"/>
                <a:gd name="T37" fmla="*/ 43 h 67"/>
                <a:gd name="T38" fmla="*/ 65 w 68"/>
                <a:gd name="T39"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67">
                  <a:moveTo>
                    <a:pt x="65" y="32"/>
                  </a:moveTo>
                  <a:cubicBezTo>
                    <a:pt x="63" y="26"/>
                    <a:pt x="58" y="21"/>
                    <a:pt x="55" y="16"/>
                  </a:cubicBezTo>
                  <a:cubicBezTo>
                    <a:pt x="53" y="12"/>
                    <a:pt x="51" y="10"/>
                    <a:pt x="48" y="7"/>
                  </a:cubicBezTo>
                  <a:cubicBezTo>
                    <a:pt x="47" y="6"/>
                    <a:pt x="45" y="7"/>
                    <a:pt x="45" y="8"/>
                  </a:cubicBezTo>
                  <a:cubicBezTo>
                    <a:pt x="44" y="9"/>
                    <a:pt x="44" y="9"/>
                    <a:pt x="44" y="10"/>
                  </a:cubicBezTo>
                  <a:cubicBezTo>
                    <a:pt x="39" y="5"/>
                    <a:pt x="33" y="0"/>
                    <a:pt x="27" y="3"/>
                  </a:cubicBezTo>
                  <a:cubicBezTo>
                    <a:pt x="24" y="5"/>
                    <a:pt x="24" y="8"/>
                    <a:pt x="25" y="11"/>
                  </a:cubicBezTo>
                  <a:cubicBezTo>
                    <a:pt x="20" y="8"/>
                    <a:pt x="15" y="6"/>
                    <a:pt x="12" y="10"/>
                  </a:cubicBezTo>
                  <a:cubicBezTo>
                    <a:pt x="8" y="14"/>
                    <a:pt x="13" y="19"/>
                    <a:pt x="19" y="23"/>
                  </a:cubicBezTo>
                  <a:cubicBezTo>
                    <a:pt x="13" y="22"/>
                    <a:pt x="7" y="23"/>
                    <a:pt x="6" y="28"/>
                  </a:cubicBezTo>
                  <a:cubicBezTo>
                    <a:pt x="4" y="36"/>
                    <a:pt x="13" y="39"/>
                    <a:pt x="20" y="41"/>
                  </a:cubicBezTo>
                  <a:cubicBezTo>
                    <a:pt x="11" y="46"/>
                    <a:pt x="0" y="54"/>
                    <a:pt x="1" y="62"/>
                  </a:cubicBezTo>
                  <a:cubicBezTo>
                    <a:pt x="1" y="63"/>
                    <a:pt x="1" y="64"/>
                    <a:pt x="2" y="64"/>
                  </a:cubicBezTo>
                  <a:cubicBezTo>
                    <a:pt x="11" y="67"/>
                    <a:pt x="22" y="63"/>
                    <a:pt x="30" y="60"/>
                  </a:cubicBezTo>
                  <a:cubicBezTo>
                    <a:pt x="39" y="57"/>
                    <a:pt x="48" y="54"/>
                    <a:pt x="55" y="49"/>
                  </a:cubicBezTo>
                  <a:cubicBezTo>
                    <a:pt x="56" y="49"/>
                    <a:pt x="57" y="49"/>
                    <a:pt x="58" y="48"/>
                  </a:cubicBezTo>
                  <a:cubicBezTo>
                    <a:pt x="59" y="47"/>
                    <a:pt x="60" y="46"/>
                    <a:pt x="61" y="45"/>
                  </a:cubicBezTo>
                  <a:cubicBezTo>
                    <a:pt x="62" y="44"/>
                    <a:pt x="62" y="44"/>
                    <a:pt x="63" y="43"/>
                  </a:cubicBezTo>
                  <a:cubicBezTo>
                    <a:pt x="64" y="43"/>
                    <a:pt x="64" y="43"/>
                    <a:pt x="64" y="43"/>
                  </a:cubicBezTo>
                  <a:cubicBezTo>
                    <a:pt x="66" y="40"/>
                    <a:pt x="68" y="38"/>
                    <a:pt x="65" y="3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5" name="Freeform 1630">
              <a:extLst>
                <a:ext uri="{FF2B5EF4-FFF2-40B4-BE49-F238E27FC236}">
                  <a16:creationId xmlns:a16="http://schemas.microsoft.com/office/drawing/2014/main" id="{20E202F0-FEA6-4CDB-947D-2C23054BB3AF}"/>
                </a:ext>
              </a:extLst>
            </p:cNvPr>
            <p:cNvSpPr>
              <a:spLocks/>
            </p:cNvSpPr>
            <p:nvPr/>
          </p:nvSpPr>
          <p:spPr bwMode="auto">
            <a:xfrm>
              <a:off x="3857626" y="1071562"/>
              <a:ext cx="36513" cy="55563"/>
            </a:xfrm>
            <a:custGeom>
              <a:avLst/>
              <a:gdLst>
                <a:gd name="T0" fmla="*/ 19 w 24"/>
                <a:gd name="T1" fmla="*/ 29 h 36"/>
                <a:gd name="T2" fmla="*/ 15 w 24"/>
                <a:gd name="T3" fmla="*/ 33 h 36"/>
                <a:gd name="T4" fmla="*/ 10 w 24"/>
                <a:gd name="T5" fmla="*/ 35 h 36"/>
                <a:gd name="T6" fmla="*/ 6 w 24"/>
                <a:gd name="T7" fmla="*/ 33 h 36"/>
                <a:gd name="T8" fmla="*/ 5 w 24"/>
                <a:gd name="T9" fmla="*/ 32 h 36"/>
                <a:gd name="T10" fmla="*/ 2 w 24"/>
                <a:gd name="T11" fmla="*/ 23 h 36"/>
                <a:gd name="T12" fmla="*/ 1 w 24"/>
                <a:gd name="T13" fmla="*/ 14 h 36"/>
                <a:gd name="T14" fmla="*/ 6 w 24"/>
                <a:gd name="T15" fmla="*/ 3 h 36"/>
                <a:gd name="T16" fmla="*/ 13 w 24"/>
                <a:gd name="T17" fmla="*/ 0 h 36"/>
                <a:gd name="T18" fmla="*/ 13 w 24"/>
                <a:gd name="T19" fmla="*/ 1 h 36"/>
                <a:gd name="T20" fmla="*/ 21 w 24"/>
                <a:gd name="T21" fmla="*/ 7 h 36"/>
                <a:gd name="T22" fmla="*/ 19 w 24"/>
                <a:gd name="T23"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6">
                  <a:moveTo>
                    <a:pt x="19" y="29"/>
                  </a:moveTo>
                  <a:cubicBezTo>
                    <a:pt x="18" y="31"/>
                    <a:pt x="17" y="32"/>
                    <a:pt x="15" y="33"/>
                  </a:cubicBezTo>
                  <a:cubicBezTo>
                    <a:pt x="14" y="34"/>
                    <a:pt x="12" y="36"/>
                    <a:pt x="10" y="35"/>
                  </a:cubicBezTo>
                  <a:cubicBezTo>
                    <a:pt x="8" y="35"/>
                    <a:pt x="7" y="34"/>
                    <a:pt x="6" y="33"/>
                  </a:cubicBezTo>
                  <a:cubicBezTo>
                    <a:pt x="5" y="32"/>
                    <a:pt x="5" y="32"/>
                    <a:pt x="5" y="32"/>
                  </a:cubicBezTo>
                  <a:cubicBezTo>
                    <a:pt x="2" y="29"/>
                    <a:pt x="1" y="26"/>
                    <a:pt x="2" y="23"/>
                  </a:cubicBezTo>
                  <a:cubicBezTo>
                    <a:pt x="1" y="20"/>
                    <a:pt x="0" y="17"/>
                    <a:pt x="1" y="14"/>
                  </a:cubicBezTo>
                  <a:cubicBezTo>
                    <a:pt x="1" y="10"/>
                    <a:pt x="3" y="5"/>
                    <a:pt x="6" y="3"/>
                  </a:cubicBezTo>
                  <a:cubicBezTo>
                    <a:pt x="8" y="1"/>
                    <a:pt x="10" y="0"/>
                    <a:pt x="13" y="0"/>
                  </a:cubicBezTo>
                  <a:cubicBezTo>
                    <a:pt x="13" y="1"/>
                    <a:pt x="13" y="1"/>
                    <a:pt x="13" y="1"/>
                  </a:cubicBezTo>
                  <a:cubicBezTo>
                    <a:pt x="17" y="1"/>
                    <a:pt x="20" y="4"/>
                    <a:pt x="21" y="7"/>
                  </a:cubicBezTo>
                  <a:cubicBezTo>
                    <a:pt x="24" y="13"/>
                    <a:pt x="23" y="24"/>
                    <a:pt x="19" y="29"/>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6" name="Freeform 1631">
              <a:extLst>
                <a:ext uri="{FF2B5EF4-FFF2-40B4-BE49-F238E27FC236}">
                  <a16:creationId xmlns:a16="http://schemas.microsoft.com/office/drawing/2014/main" id="{AF908184-2F88-4FE0-A5F5-9E1D24154840}"/>
                </a:ext>
              </a:extLst>
            </p:cNvPr>
            <p:cNvSpPr>
              <a:spLocks/>
            </p:cNvSpPr>
            <p:nvPr/>
          </p:nvSpPr>
          <p:spPr bwMode="auto">
            <a:xfrm>
              <a:off x="4159251" y="1133475"/>
              <a:ext cx="47625" cy="80963"/>
            </a:xfrm>
            <a:custGeom>
              <a:avLst/>
              <a:gdLst>
                <a:gd name="T0" fmla="*/ 7 w 31"/>
                <a:gd name="T1" fmla="*/ 11 h 53"/>
                <a:gd name="T2" fmla="*/ 29 w 31"/>
                <a:gd name="T3" fmla="*/ 17 h 53"/>
                <a:gd name="T4" fmla="*/ 10 w 31"/>
                <a:gd name="T5" fmla="*/ 43 h 53"/>
                <a:gd name="T6" fmla="*/ 7 w 31"/>
                <a:gd name="T7" fmla="*/ 11 h 53"/>
              </a:gdLst>
              <a:ahLst/>
              <a:cxnLst>
                <a:cxn ang="0">
                  <a:pos x="T0" y="T1"/>
                </a:cxn>
                <a:cxn ang="0">
                  <a:pos x="T2" y="T3"/>
                </a:cxn>
                <a:cxn ang="0">
                  <a:pos x="T4" y="T5"/>
                </a:cxn>
                <a:cxn ang="0">
                  <a:pos x="T6" y="T7"/>
                </a:cxn>
              </a:cxnLst>
              <a:rect l="0" t="0" r="r" b="b"/>
              <a:pathLst>
                <a:path w="31" h="53">
                  <a:moveTo>
                    <a:pt x="7" y="11"/>
                  </a:moveTo>
                  <a:cubicBezTo>
                    <a:pt x="12" y="0"/>
                    <a:pt x="27" y="7"/>
                    <a:pt x="29" y="17"/>
                  </a:cubicBezTo>
                  <a:cubicBezTo>
                    <a:pt x="31" y="26"/>
                    <a:pt x="24" y="53"/>
                    <a:pt x="10" y="43"/>
                  </a:cubicBezTo>
                  <a:cubicBezTo>
                    <a:pt x="1" y="37"/>
                    <a:pt x="0" y="19"/>
                    <a:pt x="7" y="11"/>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7" name="Freeform 1632">
              <a:extLst>
                <a:ext uri="{FF2B5EF4-FFF2-40B4-BE49-F238E27FC236}">
                  <a16:creationId xmlns:a16="http://schemas.microsoft.com/office/drawing/2014/main" id="{4BD0B9AC-40F9-4EBA-84AE-CBD08C15AE77}"/>
                </a:ext>
              </a:extLst>
            </p:cNvPr>
            <p:cNvSpPr>
              <a:spLocks/>
            </p:cNvSpPr>
            <p:nvPr/>
          </p:nvSpPr>
          <p:spPr bwMode="auto">
            <a:xfrm>
              <a:off x="3851276" y="1071562"/>
              <a:ext cx="84138" cy="184150"/>
            </a:xfrm>
            <a:custGeom>
              <a:avLst/>
              <a:gdLst>
                <a:gd name="T0" fmla="*/ 49 w 54"/>
                <a:gd name="T1" fmla="*/ 0 h 120"/>
                <a:gd name="T2" fmla="*/ 49 w 54"/>
                <a:gd name="T3" fmla="*/ 0 h 120"/>
                <a:gd name="T4" fmla="*/ 20 w 54"/>
                <a:gd name="T5" fmla="*/ 22 h 120"/>
                <a:gd name="T6" fmla="*/ 9 w 54"/>
                <a:gd name="T7" fmla="*/ 35 h 120"/>
                <a:gd name="T8" fmla="*/ 6 w 54"/>
                <a:gd name="T9" fmla="*/ 66 h 120"/>
                <a:gd name="T10" fmla="*/ 14 w 54"/>
                <a:gd name="T11" fmla="*/ 84 h 120"/>
                <a:gd name="T12" fmla="*/ 16 w 54"/>
                <a:gd name="T13" fmla="*/ 87 h 120"/>
                <a:gd name="T14" fmla="*/ 18 w 54"/>
                <a:gd name="T15" fmla="*/ 93 h 120"/>
                <a:gd name="T16" fmla="*/ 15 w 54"/>
                <a:gd name="T17" fmla="*/ 104 h 120"/>
                <a:gd name="T18" fmla="*/ 4 w 54"/>
                <a:gd name="T19" fmla="*/ 101 h 120"/>
                <a:gd name="T20" fmla="*/ 0 w 54"/>
                <a:gd name="T21" fmla="*/ 101 h 120"/>
                <a:gd name="T22" fmla="*/ 25 w 54"/>
                <a:gd name="T23" fmla="*/ 110 h 120"/>
                <a:gd name="T24" fmla="*/ 28 w 54"/>
                <a:gd name="T25" fmla="*/ 78 h 120"/>
                <a:gd name="T26" fmla="*/ 34 w 54"/>
                <a:gd name="T27" fmla="*/ 60 h 120"/>
                <a:gd name="T28" fmla="*/ 52 w 54"/>
                <a:gd name="T29" fmla="*/ 35 h 120"/>
                <a:gd name="T30" fmla="*/ 53 w 54"/>
                <a:gd name="T31" fmla="*/ 12 h 120"/>
                <a:gd name="T32" fmla="*/ 49 w 54"/>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120">
                  <a:moveTo>
                    <a:pt x="49" y="0"/>
                  </a:moveTo>
                  <a:cubicBezTo>
                    <a:pt x="49" y="0"/>
                    <a:pt x="49" y="0"/>
                    <a:pt x="49" y="0"/>
                  </a:cubicBezTo>
                  <a:cubicBezTo>
                    <a:pt x="39" y="4"/>
                    <a:pt x="29" y="15"/>
                    <a:pt x="20" y="22"/>
                  </a:cubicBezTo>
                  <a:cubicBezTo>
                    <a:pt x="16" y="26"/>
                    <a:pt x="12" y="30"/>
                    <a:pt x="9" y="35"/>
                  </a:cubicBezTo>
                  <a:cubicBezTo>
                    <a:pt x="4" y="44"/>
                    <a:pt x="5" y="56"/>
                    <a:pt x="6" y="66"/>
                  </a:cubicBezTo>
                  <a:cubicBezTo>
                    <a:pt x="7" y="72"/>
                    <a:pt x="11" y="78"/>
                    <a:pt x="14" y="84"/>
                  </a:cubicBezTo>
                  <a:cubicBezTo>
                    <a:pt x="15" y="85"/>
                    <a:pt x="15" y="86"/>
                    <a:pt x="16" y="87"/>
                  </a:cubicBezTo>
                  <a:cubicBezTo>
                    <a:pt x="16" y="88"/>
                    <a:pt x="17" y="90"/>
                    <a:pt x="18" y="93"/>
                  </a:cubicBezTo>
                  <a:cubicBezTo>
                    <a:pt x="20" y="97"/>
                    <a:pt x="19" y="101"/>
                    <a:pt x="15" y="104"/>
                  </a:cubicBezTo>
                  <a:cubicBezTo>
                    <a:pt x="12" y="106"/>
                    <a:pt x="7" y="105"/>
                    <a:pt x="4" y="101"/>
                  </a:cubicBezTo>
                  <a:cubicBezTo>
                    <a:pt x="4" y="99"/>
                    <a:pt x="0" y="99"/>
                    <a:pt x="0" y="101"/>
                  </a:cubicBezTo>
                  <a:cubicBezTo>
                    <a:pt x="0" y="116"/>
                    <a:pt x="16" y="120"/>
                    <a:pt x="25" y="110"/>
                  </a:cubicBezTo>
                  <a:cubicBezTo>
                    <a:pt x="34" y="100"/>
                    <a:pt x="29" y="90"/>
                    <a:pt x="28" y="78"/>
                  </a:cubicBezTo>
                  <a:cubicBezTo>
                    <a:pt x="28" y="71"/>
                    <a:pt x="32" y="66"/>
                    <a:pt x="34" y="60"/>
                  </a:cubicBezTo>
                  <a:cubicBezTo>
                    <a:pt x="40" y="51"/>
                    <a:pt x="48" y="46"/>
                    <a:pt x="52" y="35"/>
                  </a:cubicBezTo>
                  <a:cubicBezTo>
                    <a:pt x="54" y="27"/>
                    <a:pt x="54" y="20"/>
                    <a:pt x="53" y="12"/>
                  </a:cubicBezTo>
                  <a:cubicBezTo>
                    <a:pt x="53" y="8"/>
                    <a:pt x="52" y="3"/>
                    <a:pt x="49"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8" name="Freeform 1633">
              <a:extLst>
                <a:ext uri="{FF2B5EF4-FFF2-40B4-BE49-F238E27FC236}">
                  <a16:creationId xmlns:a16="http://schemas.microsoft.com/office/drawing/2014/main" id="{EC545166-6BEB-4B9C-A82F-4A2BB1D5BFE7}"/>
                </a:ext>
              </a:extLst>
            </p:cNvPr>
            <p:cNvSpPr>
              <a:spLocks/>
            </p:cNvSpPr>
            <p:nvPr/>
          </p:nvSpPr>
          <p:spPr bwMode="auto">
            <a:xfrm>
              <a:off x="3862389" y="1023937"/>
              <a:ext cx="312738" cy="258763"/>
            </a:xfrm>
            <a:custGeom>
              <a:avLst/>
              <a:gdLst>
                <a:gd name="T0" fmla="*/ 136 w 204"/>
                <a:gd name="T1" fmla="*/ 157 h 168"/>
                <a:gd name="T2" fmla="*/ 188 w 204"/>
                <a:gd name="T3" fmla="*/ 125 h 168"/>
                <a:gd name="T4" fmla="*/ 200 w 204"/>
                <a:gd name="T5" fmla="*/ 96 h 168"/>
                <a:gd name="T6" fmla="*/ 202 w 204"/>
                <a:gd name="T7" fmla="*/ 64 h 168"/>
                <a:gd name="T8" fmla="*/ 111 w 204"/>
                <a:gd name="T9" fmla="*/ 1 h 168"/>
                <a:gd name="T10" fmla="*/ 42 w 204"/>
                <a:gd name="T11" fmla="*/ 21 h 168"/>
                <a:gd name="T12" fmla="*/ 8 w 204"/>
                <a:gd name="T13" fmla="*/ 103 h 168"/>
                <a:gd name="T14" fmla="*/ 136 w 204"/>
                <a:gd name="T15" fmla="*/ 157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68">
                  <a:moveTo>
                    <a:pt x="136" y="157"/>
                  </a:moveTo>
                  <a:cubicBezTo>
                    <a:pt x="156" y="152"/>
                    <a:pt x="175" y="142"/>
                    <a:pt x="188" y="125"/>
                  </a:cubicBezTo>
                  <a:cubicBezTo>
                    <a:pt x="194" y="117"/>
                    <a:pt x="199" y="106"/>
                    <a:pt x="200" y="96"/>
                  </a:cubicBezTo>
                  <a:cubicBezTo>
                    <a:pt x="202" y="85"/>
                    <a:pt x="204" y="74"/>
                    <a:pt x="202" y="64"/>
                  </a:cubicBezTo>
                  <a:cubicBezTo>
                    <a:pt x="197" y="24"/>
                    <a:pt x="146" y="1"/>
                    <a:pt x="111" y="1"/>
                  </a:cubicBezTo>
                  <a:cubicBezTo>
                    <a:pt x="87" y="0"/>
                    <a:pt x="62" y="7"/>
                    <a:pt x="42" y="21"/>
                  </a:cubicBezTo>
                  <a:cubicBezTo>
                    <a:pt x="15" y="40"/>
                    <a:pt x="0" y="70"/>
                    <a:pt x="8" y="103"/>
                  </a:cubicBezTo>
                  <a:cubicBezTo>
                    <a:pt x="21" y="159"/>
                    <a:pt x="89" y="168"/>
                    <a:pt x="136" y="157"/>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9" name="Freeform 1634">
              <a:extLst>
                <a:ext uri="{FF2B5EF4-FFF2-40B4-BE49-F238E27FC236}">
                  <a16:creationId xmlns:a16="http://schemas.microsoft.com/office/drawing/2014/main" id="{6BAF80FF-7434-4FA2-8EAA-1876DE025A6F}"/>
                </a:ext>
              </a:extLst>
            </p:cNvPr>
            <p:cNvSpPr>
              <a:spLocks/>
            </p:cNvSpPr>
            <p:nvPr/>
          </p:nvSpPr>
          <p:spPr bwMode="auto">
            <a:xfrm>
              <a:off x="3884614" y="1130300"/>
              <a:ext cx="76200" cy="65088"/>
            </a:xfrm>
            <a:custGeom>
              <a:avLst/>
              <a:gdLst>
                <a:gd name="T0" fmla="*/ 18 w 50"/>
                <a:gd name="T1" fmla="*/ 3 h 43"/>
                <a:gd name="T2" fmla="*/ 25 w 50"/>
                <a:gd name="T3" fmla="*/ 1 h 43"/>
                <a:gd name="T4" fmla="*/ 32 w 50"/>
                <a:gd name="T5" fmla="*/ 1 h 43"/>
                <a:gd name="T6" fmla="*/ 48 w 50"/>
                <a:gd name="T7" fmla="*/ 11 h 43"/>
                <a:gd name="T8" fmla="*/ 49 w 50"/>
                <a:gd name="T9" fmla="*/ 14 h 43"/>
                <a:gd name="T10" fmla="*/ 50 w 50"/>
                <a:gd name="T11" fmla="*/ 20 h 43"/>
                <a:gd name="T12" fmla="*/ 49 w 50"/>
                <a:gd name="T13" fmla="*/ 26 h 43"/>
                <a:gd name="T14" fmla="*/ 48 w 50"/>
                <a:gd name="T15" fmla="*/ 30 h 43"/>
                <a:gd name="T16" fmla="*/ 42 w 50"/>
                <a:gd name="T17" fmla="*/ 37 h 43"/>
                <a:gd name="T18" fmla="*/ 42 w 50"/>
                <a:gd name="T19" fmla="*/ 37 h 43"/>
                <a:gd name="T20" fmla="*/ 26 w 50"/>
                <a:gd name="T21" fmla="*/ 42 h 43"/>
                <a:gd name="T22" fmla="*/ 23 w 50"/>
                <a:gd name="T23" fmla="*/ 41 h 43"/>
                <a:gd name="T24" fmla="*/ 18 w 50"/>
                <a:gd name="T25"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43">
                  <a:moveTo>
                    <a:pt x="18" y="3"/>
                  </a:moveTo>
                  <a:cubicBezTo>
                    <a:pt x="20" y="2"/>
                    <a:pt x="23" y="1"/>
                    <a:pt x="25" y="1"/>
                  </a:cubicBezTo>
                  <a:cubicBezTo>
                    <a:pt x="27" y="0"/>
                    <a:pt x="29" y="0"/>
                    <a:pt x="32" y="1"/>
                  </a:cubicBezTo>
                  <a:cubicBezTo>
                    <a:pt x="39" y="0"/>
                    <a:pt x="45" y="3"/>
                    <a:pt x="48" y="11"/>
                  </a:cubicBezTo>
                  <a:cubicBezTo>
                    <a:pt x="48" y="12"/>
                    <a:pt x="49" y="13"/>
                    <a:pt x="49" y="14"/>
                  </a:cubicBezTo>
                  <a:cubicBezTo>
                    <a:pt x="49" y="16"/>
                    <a:pt x="50" y="18"/>
                    <a:pt x="50" y="20"/>
                  </a:cubicBezTo>
                  <a:cubicBezTo>
                    <a:pt x="50" y="22"/>
                    <a:pt x="50" y="24"/>
                    <a:pt x="49" y="26"/>
                  </a:cubicBezTo>
                  <a:cubicBezTo>
                    <a:pt x="49" y="28"/>
                    <a:pt x="48" y="29"/>
                    <a:pt x="48" y="30"/>
                  </a:cubicBezTo>
                  <a:cubicBezTo>
                    <a:pt x="46" y="33"/>
                    <a:pt x="44" y="35"/>
                    <a:pt x="42" y="37"/>
                  </a:cubicBezTo>
                  <a:cubicBezTo>
                    <a:pt x="42" y="37"/>
                    <a:pt x="42" y="37"/>
                    <a:pt x="42" y="37"/>
                  </a:cubicBezTo>
                  <a:cubicBezTo>
                    <a:pt x="38" y="41"/>
                    <a:pt x="32" y="43"/>
                    <a:pt x="26" y="42"/>
                  </a:cubicBezTo>
                  <a:cubicBezTo>
                    <a:pt x="25" y="41"/>
                    <a:pt x="24" y="41"/>
                    <a:pt x="23" y="41"/>
                  </a:cubicBezTo>
                  <a:cubicBezTo>
                    <a:pt x="3" y="38"/>
                    <a:pt x="0" y="11"/>
                    <a:pt x="1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0" name="Freeform 1635">
              <a:extLst>
                <a:ext uri="{FF2B5EF4-FFF2-40B4-BE49-F238E27FC236}">
                  <a16:creationId xmlns:a16="http://schemas.microsoft.com/office/drawing/2014/main" id="{9EEEED52-C4A0-4834-B735-5C4D616050D0}"/>
                </a:ext>
              </a:extLst>
            </p:cNvPr>
            <p:cNvSpPr>
              <a:spLocks/>
            </p:cNvSpPr>
            <p:nvPr/>
          </p:nvSpPr>
          <p:spPr bwMode="auto">
            <a:xfrm>
              <a:off x="3906839" y="1136650"/>
              <a:ext cx="60325" cy="65088"/>
            </a:xfrm>
            <a:custGeom>
              <a:avLst/>
              <a:gdLst>
                <a:gd name="T0" fmla="*/ 0 w 39"/>
                <a:gd name="T1" fmla="*/ 20 h 43"/>
                <a:gd name="T2" fmla="*/ 35 w 39"/>
                <a:gd name="T3" fmla="*/ 13 h 43"/>
                <a:gd name="T4" fmla="*/ 36 w 39"/>
                <a:gd name="T5" fmla="*/ 31 h 43"/>
                <a:gd name="T6" fmla="*/ 9 w 39"/>
                <a:gd name="T7" fmla="*/ 36 h 43"/>
                <a:gd name="T8" fmla="*/ 0 w 39"/>
                <a:gd name="T9" fmla="*/ 24 h 43"/>
                <a:gd name="T10" fmla="*/ 0 w 39"/>
                <a:gd name="T11" fmla="*/ 20 h 43"/>
              </a:gdLst>
              <a:ahLst/>
              <a:cxnLst>
                <a:cxn ang="0">
                  <a:pos x="T0" y="T1"/>
                </a:cxn>
                <a:cxn ang="0">
                  <a:pos x="T2" y="T3"/>
                </a:cxn>
                <a:cxn ang="0">
                  <a:pos x="T4" y="T5"/>
                </a:cxn>
                <a:cxn ang="0">
                  <a:pos x="T6" y="T7"/>
                </a:cxn>
                <a:cxn ang="0">
                  <a:pos x="T8" y="T9"/>
                </a:cxn>
                <a:cxn ang="0">
                  <a:pos x="T10" y="T11"/>
                </a:cxn>
              </a:cxnLst>
              <a:rect l="0" t="0" r="r" b="b"/>
              <a:pathLst>
                <a:path w="39" h="43">
                  <a:moveTo>
                    <a:pt x="0" y="20"/>
                  </a:moveTo>
                  <a:cubicBezTo>
                    <a:pt x="2" y="5"/>
                    <a:pt x="27" y="0"/>
                    <a:pt x="35" y="13"/>
                  </a:cubicBezTo>
                  <a:cubicBezTo>
                    <a:pt x="38" y="19"/>
                    <a:pt x="39" y="25"/>
                    <a:pt x="36" y="31"/>
                  </a:cubicBezTo>
                  <a:cubicBezTo>
                    <a:pt x="30" y="42"/>
                    <a:pt x="19" y="43"/>
                    <a:pt x="9" y="36"/>
                  </a:cubicBezTo>
                  <a:cubicBezTo>
                    <a:pt x="4" y="34"/>
                    <a:pt x="1" y="29"/>
                    <a:pt x="0" y="24"/>
                  </a:cubicBezTo>
                  <a:cubicBezTo>
                    <a:pt x="0" y="23"/>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1" name="Freeform 1636">
              <a:extLst>
                <a:ext uri="{FF2B5EF4-FFF2-40B4-BE49-F238E27FC236}">
                  <a16:creationId xmlns:a16="http://schemas.microsoft.com/office/drawing/2014/main" id="{4593940C-2DDA-4AE3-B7E5-4CFF62C43B95}"/>
                </a:ext>
              </a:extLst>
            </p:cNvPr>
            <p:cNvSpPr>
              <a:spLocks/>
            </p:cNvSpPr>
            <p:nvPr/>
          </p:nvSpPr>
          <p:spPr bwMode="auto">
            <a:xfrm>
              <a:off x="4016376" y="1136650"/>
              <a:ext cx="77788" cy="63500"/>
            </a:xfrm>
            <a:custGeom>
              <a:avLst/>
              <a:gdLst>
                <a:gd name="T0" fmla="*/ 18 w 51"/>
                <a:gd name="T1" fmla="*/ 2 h 42"/>
                <a:gd name="T2" fmla="*/ 25 w 51"/>
                <a:gd name="T3" fmla="*/ 0 h 42"/>
                <a:gd name="T4" fmla="*/ 32 w 51"/>
                <a:gd name="T5" fmla="*/ 0 h 42"/>
                <a:gd name="T6" fmla="*/ 48 w 51"/>
                <a:gd name="T7" fmla="*/ 10 h 42"/>
                <a:gd name="T8" fmla="*/ 49 w 51"/>
                <a:gd name="T9" fmla="*/ 14 h 42"/>
                <a:gd name="T10" fmla="*/ 51 w 51"/>
                <a:gd name="T11" fmla="*/ 19 h 42"/>
                <a:gd name="T12" fmla="*/ 50 w 51"/>
                <a:gd name="T13" fmla="*/ 26 h 42"/>
                <a:gd name="T14" fmla="*/ 48 w 51"/>
                <a:gd name="T15" fmla="*/ 30 h 42"/>
                <a:gd name="T16" fmla="*/ 42 w 51"/>
                <a:gd name="T17" fmla="*/ 36 h 42"/>
                <a:gd name="T18" fmla="*/ 42 w 51"/>
                <a:gd name="T19" fmla="*/ 36 h 42"/>
                <a:gd name="T20" fmla="*/ 27 w 51"/>
                <a:gd name="T21" fmla="*/ 41 h 42"/>
                <a:gd name="T22" fmla="*/ 23 w 51"/>
                <a:gd name="T23" fmla="*/ 40 h 42"/>
                <a:gd name="T24" fmla="*/ 18 w 51"/>
                <a:gd name="T25"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42">
                  <a:moveTo>
                    <a:pt x="18" y="2"/>
                  </a:moveTo>
                  <a:cubicBezTo>
                    <a:pt x="21" y="1"/>
                    <a:pt x="23" y="1"/>
                    <a:pt x="25" y="0"/>
                  </a:cubicBezTo>
                  <a:cubicBezTo>
                    <a:pt x="28" y="0"/>
                    <a:pt x="30" y="0"/>
                    <a:pt x="32" y="0"/>
                  </a:cubicBezTo>
                  <a:cubicBezTo>
                    <a:pt x="39" y="0"/>
                    <a:pt x="46" y="3"/>
                    <a:pt x="48" y="10"/>
                  </a:cubicBezTo>
                  <a:cubicBezTo>
                    <a:pt x="49" y="12"/>
                    <a:pt x="49" y="13"/>
                    <a:pt x="49" y="14"/>
                  </a:cubicBezTo>
                  <a:cubicBezTo>
                    <a:pt x="50" y="16"/>
                    <a:pt x="50" y="17"/>
                    <a:pt x="51" y="19"/>
                  </a:cubicBezTo>
                  <a:cubicBezTo>
                    <a:pt x="51" y="21"/>
                    <a:pt x="50" y="24"/>
                    <a:pt x="50" y="26"/>
                  </a:cubicBezTo>
                  <a:cubicBezTo>
                    <a:pt x="49" y="27"/>
                    <a:pt x="49" y="28"/>
                    <a:pt x="48" y="30"/>
                  </a:cubicBezTo>
                  <a:cubicBezTo>
                    <a:pt x="47" y="32"/>
                    <a:pt x="45" y="35"/>
                    <a:pt x="42" y="36"/>
                  </a:cubicBezTo>
                  <a:cubicBezTo>
                    <a:pt x="42" y="36"/>
                    <a:pt x="42" y="36"/>
                    <a:pt x="42" y="36"/>
                  </a:cubicBezTo>
                  <a:cubicBezTo>
                    <a:pt x="38" y="40"/>
                    <a:pt x="32" y="42"/>
                    <a:pt x="27" y="41"/>
                  </a:cubicBezTo>
                  <a:cubicBezTo>
                    <a:pt x="25" y="41"/>
                    <a:pt x="24" y="41"/>
                    <a:pt x="23" y="40"/>
                  </a:cubicBezTo>
                  <a:cubicBezTo>
                    <a:pt x="3" y="38"/>
                    <a:pt x="0" y="10"/>
                    <a:pt x="1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2" name="Freeform 1637">
              <a:extLst>
                <a:ext uri="{FF2B5EF4-FFF2-40B4-BE49-F238E27FC236}">
                  <a16:creationId xmlns:a16="http://schemas.microsoft.com/office/drawing/2014/main" id="{C6EFF13F-610C-424E-B85B-742E8CA27B65}"/>
                </a:ext>
              </a:extLst>
            </p:cNvPr>
            <p:cNvSpPr>
              <a:spLocks/>
            </p:cNvSpPr>
            <p:nvPr/>
          </p:nvSpPr>
          <p:spPr bwMode="auto">
            <a:xfrm>
              <a:off x="4040189" y="1143000"/>
              <a:ext cx="58738" cy="65088"/>
            </a:xfrm>
            <a:custGeom>
              <a:avLst/>
              <a:gdLst>
                <a:gd name="T0" fmla="*/ 0 w 38"/>
                <a:gd name="T1" fmla="*/ 20 h 43"/>
                <a:gd name="T2" fmla="*/ 35 w 38"/>
                <a:gd name="T3" fmla="*/ 13 h 43"/>
                <a:gd name="T4" fmla="*/ 36 w 38"/>
                <a:gd name="T5" fmla="*/ 30 h 43"/>
                <a:gd name="T6" fmla="*/ 8 w 38"/>
                <a:gd name="T7" fmla="*/ 36 h 43"/>
                <a:gd name="T8" fmla="*/ 0 w 38"/>
                <a:gd name="T9" fmla="*/ 23 h 43"/>
                <a:gd name="T10" fmla="*/ 0 w 38"/>
                <a:gd name="T11" fmla="*/ 20 h 43"/>
              </a:gdLst>
              <a:ahLst/>
              <a:cxnLst>
                <a:cxn ang="0">
                  <a:pos x="T0" y="T1"/>
                </a:cxn>
                <a:cxn ang="0">
                  <a:pos x="T2" y="T3"/>
                </a:cxn>
                <a:cxn ang="0">
                  <a:pos x="T4" y="T5"/>
                </a:cxn>
                <a:cxn ang="0">
                  <a:pos x="T6" y="T7"/>
                </a:cxn>
                <a:cxn ang="0">
                  <a:pos x="T8" y="T9"/>
                </a:cxn>
                <a:cxn ang="0">
                  <a:pos x="T10" y="T11"/>
                </a:cxn>
              </a:cxnLst>
              <a:rect l="0" t="0" r="r" b="b"/>
              <a:pathLst>
                <a:path w="38" h="43">
                  <a:moveTo>
                    <a:pt x="0" y="20"/>
                  </a:moveTo>
                  <a:cubicBezTo>
                    <a:pt x="2" y="5"/>
                    <a:pt x="27" y="0"/>
                    <a:pt x="35" y="13"/>
                  </a:cubicBezTo>
                  <a:cubicBezTo>
                    <a:pt x="38" y="18"/>
                    <a:pt x="38" y="25"/>
                    <a:pt x="36" y="30"/>
                  </a:cubicBezTo>
                  <a:cubicBezTo>
                    <a:pt x="30" y="41"/>
                    <a:pt x="18" y="43"/>
                    <a:pt x="8" y="36"/>
                  </a:cubicBezTo>
                  <a:cubicBezTo>
                    <a:pt x="4" y="33"/>
                    <a:pt x="0" y="29"/>
                    <a:pt x="0" y="23"/>
                  </a:cubicBezTo>
                  <a:cubicBezTo>
                    <a:pt x="0" y="22"/>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3" name="Freeform 1638">
              <a:extLst>
                <a:ext uri="{FF2B5EF4-FFF2-40B4-BE49-F238E27FC236}">
                  <a16:creationId xmlns:a16="http://schemas.microsoft.com/office/drawing/2014/main" id="{C0516EF0-2B3B-4C83-BDC4-05E10EF49193}"/>
                </a:ext>
              </a:extLst>
            </p:cNvPr>
            <p:cNvSpPr>
              <a:spLocks/>
            </p:cNvSpPr>
            <p:nvPr/>
          </p:nvSpPr>
          <p:spPr bwMode="auto">
            <a:xfrm>
              <a:off x="4075114" y="1211262"/>
              <a:ext cx="11113" cy="11113"/>
            </a:xfrm>
            <a:custGeom>
              <a:avLst/>
              <a:gdLst>
                <a:gd name="T0" fmla="*/ 0 w 7"/>
                <a:gd name="T1" fmla="*/ 0 h 7"/>
                <a:gd name="T2" fmla="*/ 6 w 7"/>
                <a:gd name="T3" fmla="*/ 5 h 7"/>
                <a:gd name="T4" fmla="*/ 6 w 7"/>
                <a:gd name="T5" fmla="*/ 5 h 7"/>
                <a:gd name="T6" fmla="*/ 7 w 7"/>
                <a:gd name="T7" fmla="*/ 6 h 7"/>
                <a:gd name="T8" fmla="*/ 5 w 7"/>
                <a:gd name="T9" fmla="*/ 7 h 7"/>
                <a:gd name="T10" fmla="*/ 2 w 7"/>
                <a:gd name="T11" fmla="*/ 4 h 7"/>
                <a:gd name="T12" fmla="*/ 0 w 7"/>
                <a:gd name="T13" fmla="*/ 1 h 7"/>
                <a:gd name="T14" fmla="*/ 0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0" y="0"/>
                  </a:moveTo>
                  <a:cubicBezTo>
                    <a:pt x="3" y="1"/>
                    <a:pt x="4" y="4"/>
                    <a:pt x="6" y="5"/>
                  </a:cubicBezTo>
                  <a:cubicBezTo>
                    <a:pt x="6" y="5"/>
                    <a:pt x="6" y="5"/>
                    <a:pt x="6" y="5"/>
                  </a:cubicBezTo>
                  <a:cubicBezTo>
                    <a:pt x="7" y="6"/>
                    <a:pt x="7" y="6"/>
                    <a:pt x="7" y="6"/>
                  </a:cubicBezTo>
                  <a:cubicBezTo>
                    <a:pt x="7" y="6"/>
                    <a:pt x="6" y="7"/>
                    <a:pt x="5" y="7"/>
                  </a:cubicBezTo>
                  <a:cubicBezTo>
                    <a:pt x="4" y="6"/>
                    <a:pt x="3" y="5"/>
                    <a:pt x="2" y="4"/>
                  </a:cubicBezTo>
                  <a:cubicBezTo>
                    <a:pt x="1" y="3"/>
                    <a:pt x="0" y="2"/>
                    <a:pt x="0" y="1"/>
                  </a:cubicBezTo>
                  <a:lnTo>
                    <a:pt x="0" y="0"/>
                  </a:ln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4" name="Freeform 1639">
              <a:extLst>
                <a:ext uri="{FF2B5EF4-FFF2-40B4-BE49-F238E27FC236}">
                  <a16:creationId xmlns:a16="http://schemas.microsoft.com/office/drawing/2014/main" id="{345409B2-CF08-4DE3-93DD-08796FD93452}"/>
                </a:ext>
              </a:extLst>
            </p:cNvPr>
            <p:cNvSpPr>
              <a:spLocks/>
            </p:cNvSpPr>
            <p:nvPr/>
          </p:nvSpPr>
          <p:spPr bwMode="auto">
            <a:xfrm>
              <a:off x="4064001" y="1212850"/>
              <a:ext cx="12700" cy="11113"/>
            </a:xfrm>
            <a:custGeom>
              <a:avLst/>
              <a:gdLst>
                <a:gd name="T0" fmla="*/ 1 w 9"/>
                <a:gd name="T1" fmla="*/ 0 h 7"/>
                <a:gd name="T2" fmla="*/ 5 w 9"/>
                <a:gd name="T3" fmla="*/ 2 h 7"/>
                <a:gd name="T4" fmla="*/ 9 w 9"/>
                <a:gd name="T5" fmla="*/ 6 h 7"/>
                <a:gd name="T6" fmla="*/ 8 w 9"/>
                <a:gd name="T7" fmla="*/ 7 h 7"/>
                <a:gd name="T8" fmla="*/ 4 w 9"/>
                <a:gd name="T9" fmla="*/ 4 h 7"/>
                <a:gd name="T10" fmla="*/ 0 w 9"/>
                <a:gd name="T11" fmla="*/ 1 h 7"/>
                <a:gd name="T12" fmla="*/ 1 w 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1" y="0"/>
                  </a:moveTo>
                  <a:cubicBezTo>
                    <a:pt x="3" y="0"/>
                    <a:pt x="4" y="1"/>
                    <a:pt x="5" y="2"/>
                  </a:cubicBezTo>
                  <a:cubicBezTo>
                    <a:pt x="7" y="3"/>
                    <a:pt x="8" y="5"/>
                    <a:pt x="9" y="6"/>
                  </a:cubicBezTo>
                  <a:cubicBezTo>
                    <a:pt x="9" y="7"/>
                    <a:pt x="8" y="7"/>
                    <a:pt x="8" y="7"/>
                  </a:cubicBezTo>
                  <a:cubicBezTo>
                    <a:pt x="6" y="6"/>
                    <a:pt x="5" y="5"/>
                    <a:pt x="4" y="4"/>
                  </a:cubicBezTo>
                  <a:cubicBezTo>
                    <a:pt x="3" y="3"/>
                    <a:pt x="1" y="2"/>
                    <a:pt x="0" y="1"/>
                  </a:cubicBezTo>
                  <a:cubicBezTo>
                    <a:pt x="0" y="1"/>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5" name="Freeform 1640">
              <a:extLst>
                <a:ext uri="{FF2B5EF4-FFF2-40B4-BE49-F238E27FC236}">
                  <a16:creationId xmlns:a16="http://schemas.microsoft.com/office/drawing/2014/main" id="{FAE4A1EF-46DA-4309-88C9-DBFAA79E1463}"/>
                </a:ext>
              </a:extLst>
            </p:cNvPr>
            <p:cNvSpPr>
              <a:spLocks/>
            </p:cNvSpPr>
            <p:nvPr/>
          </p:nvSpPr>
          <p:spPr bwMode="auto">
            <a:xfrm>
              <a:off x="4056064" y="1212850"/>
              <a:ext cx="12700" cy="11113"/>
            </a:xfrm>
            <a:custGeom>
              <a:avLst/>
              <a:gdLst>
                <a:gd name="T0" fmla="*/ 1 w 8"/>
                <a:gd name="T1" fmla="*/ 0 h 7"/>
                <a:gd name="T2" fmla="*/ 4 w 8"/>
                <a:gd name="T3" fmla="*/ 2 h 7"/>
                <a:gd name="T4" fmla="*/ 7 w 8"/>
                <a:gd name="T5" fmla="*/ 6 h 7"/>
                <a:gd name="T6" fmla="*/ 6 w 8"/>
                <a:gd name="T7" fmla="*/ 7 h 7"/>
                <a:gd name="T8" fmla="*/ 3 w 8"/>
                <a:gd name="T9" fmla="*/ 4 h 7"/>
                <a:gd name="T10" fmla="*/ 0 w 8"/>
                <a:gd name="T11" fmla="*/ 0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0"/>
                    <a:pt x="3" y="1"/>
                    <a:pt x="4" y="2"/>
                  </a:cubicBezTo>
                  <a:cubicBezTo>
                    <a:pt x="5" y="3"/>
                    <a:pt x="6" y="4"/>
                    <a:pt x="7" y="6"/>
                  </a:cubicBezTo>
                  <a:cubicBezTo>
                    <a:pt x="8" y="6"/>
                    <a:pt x="7" y="7"/>
                    <a:pt x="6" y="7"/>
                  </a:cubicBezTo>
                  <a:cubicBezTo>
                    <a:pt x="5" y="6"/>
                    <a:pt x="4" y="5"/>
                    <a:pt x="3" y="4"/>
                  </a:cubicBezTo>
                  <a:cubicBezTo>
                    <a:pt x="2" y="3"/>
                    <a:pt x="1" y="2"/>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6" name="Freeform 1641">
              <a:extLst>
                <a:ext uri="{FF2B5EF4-FFF2-40B4-BE49-F238E27FC236}">
                  <a16:creationId xmlns:a16="http://schemas.microsoft.com/office/drawing/2014/main" id="{F30CA353-3BFA-4716-B67A-2F164BDEC245}"/>
                </a:ext>
              </a:extLst>
            </p:cNvPr>
            <p:cNvSpPr>
              <a:spLocks/>
            </p:cNvSpPr>
            <p:nvPr/>
          </p:nvSpPr>
          <p:spPr bwMode="auto">
            <a:xfrm>
              <a:off x="4044951" y="1212850"/>
              <a:ext cx="12700" cy="11113"/>
            </a:xfrm>
            <a:custGeom>
              <a:avLst/>
              <a:gdLst>
                <a:gd name="T0" fmla="*/ 1 w 8"/>
                <a:gd name="T1" fmla="*/ 0 h 7"/>
                <a:gd name="T2" fmla="*/ 4 w 8"/>
                <a:gd name="T3" fmla="*/ 3 h 7"/>
                <a:gd name="T4" fmla="*/ 7 w 8"/>
                <a:gd name="T5" fmla="*/ 6 h 7"/>
                <a:gd name="T6" fmla="*/ 7 w 8"/>
                <a:gd name="T7" fmla="*/ 7 h 7"/>
                <a:gd name="T8" fmla="*/ 3 w 8"/>
                <a:gd name="T9" fmla="*/ 4 h 7"/>
                <a:gd name="T10" fmla="*/ 0 w 8"/>
                <a:gd name="T11" fmla="*/ 1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1"/>
                    <a:pt x="3" y="2"/>
                    <a:pt x="4" y="3"/>
                  </a:cubicBezTo>
                  <a:cubicBezTo>
                    <a:pt x="5" y="4"/>
                    <a:pt x="6" y="5"/>
                    <a:pt x="7" y="6"/>
                  </a:cubicBezTo>
                  <a:cubicBezTo>
                    <a:pt x="8" y="7"/>
                    <a:pt x="7" y="7"/>
                    <a:pt x="7" y="7"/>
                  </a:cubicBezTo>
                  <a:cubicBezTo>
                    <a:pt x="5" y="6"/>
                    <a:pt x="4" y="5"/>
                    <a:pt x="3" y="4"/>
                  </a:cubicBezTo>
                  <a:cubicBezTo>
                    <a:pt x="2" y="3"/>
                    <a:pt x="1" y="2"/>
                    <a:pt x="0" y="1"/>
                  </a:cubicBezTo>
                  <a:cubicBezTo>
                    <a:pt x="0" y="1"/>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7" name="Freeform 1642">
              <a:extLst>
                <a:ext uri="{FF2B5EF4-FFF2-40B4-BE49-F238E27FC236}">
                  <a16:creationId xmlns:a16="http://schemas.microsoft.com/office/drawing/2014/main" id="{10784DF0-7A5C-487F-99AF-A86D15BB7A2B}"/>
                </a:ext>
              </a:extLst>
            </p:cNvPr>
            <p:cNvSpPr>
              <a:spLocks/>
            </p:cNvSpPr>
            <p:nvPr/>
          </p:nvSpPr>
          <p:spPr bwMode="auto">
            <a:xfrm>
              <a:off x="3937001" y="1204912"/>
              <a:ext cx="11113" cy="15875"/>
            </a:xfrm>
            <a:custGeom>
              <a:avLst/>
              <a:gdLst>
                <a:gd name="T0" fmla="*/ 0 w 7"/>
                <a:gd name="T1" fmla="*/ 1 h 10"/>
                <a:gd name="T2" fmla="*/ 1 w 7"/>
                <a:gd name="T3" fmla="*/ 0 h 10"/>
                <a:gd name="T4" fmla="*/ 3 w 7"/>
                <a:gd name="T5" fmla="*/ 4 h 10"/>
                <a:gd name="T6" fmla="*/ 5 w 7"/>
                <a:gd name="T7" fmla="*/ 6 h 10"/>
                <a:gd name="T8" fmla="*/ 5 w 7"/>
                <a:gd name="T9" fmla="*/ 7 h 10"/>
                <a:gd name="T10" fmla="*/ 6 w 7"/>
                <a:gd name="T11" fmla="*/ 7 h 10"/>
                <a:gd name="T12" fmla="*/ 6 w 7"/>
                <a:gd name="T13" fmla="*/ 8 h 10"/>
                <a:gd name="T14" fmla="*/ 6 w 7"/>
                <a:gd name="T15" fmla="*/ 8 h 10"/>
                <a:gd name="T16" fmla="*/ 6 w 7"/>
                <a:gd name="T17" fmla="*/ 8 h 10"/>
                <a:gd name="T18" fmla="*/ 6 w 7"/>
                <a:gd name="T19" fmla="*/ 9 h 10"/>
                <a:gd name="T20" fmla="*/ 6 w 7"/>
                <a:gd name="T21" fmla="*/ 10 h 10"/>
                <a:gd name="T22" fmla="*/ 3 w 7"/>
                <a:gd name="T23" fmla="*/ 7 h 10"/>
                <a:gd name="T24" fmla="*/ 0 w 7"/>
                <a:gd name="T25"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0">
                  <a:moveTo>
                    <a:pt x="0" y="1"/>
                  </a:moveTo>
                  <a:cubicBezTo>
                    <a:pt x="0" y="1"/>
                    <a:pt x="0" y="0"/>
                    <a:pt x="1" y="0"/>
                  </a:cubicBezTo>
                  <a:cubicBezTo>
                    <a:pt x="2" y="1"/>
                    <a:pt x="3" y="2"/>
                    <a:pt x="3" y="4"/>
                  </a:cubicBezTo>
                  <a:cubicBezTo>
                    <a:pt x="4" y="4"/>
                    <a:pt x="4" y="5"/>
                    <a:pt x="5" y="6"/>
                  </a:cubicBezTo>
                  <a:cubicBezTo>
                    <a:pt x="5" y="6"/>
                    <a:pt x="5" y="7"/>
                    <a:pt x="5" y="7"/>
                  </a:cubicBezTo>
                  <a:cubicBezTo>
                    <a:pt x="6" y="7"/>
                    <a:pt x="6" y="7"/>
                    <a:pt x="6" y="7"/>
                  </a:cubicBezTo>
                  <a:cubicBezTo>
                    <a:pt x="6" y="8"/>
                    <a:pt x="6" y="8"/>
                    <a:pt x="6" y="8"/>
                  </a:cubicBezTo>
                  <a:cubicBezTo>
                    <a:pt x="6" y="8"/>
                    <a:pt x="6" y="8"/>
                    <a:pt x="6" y="8"/>
                  </a:cubicBezTo>
                  <a:cubicBezTo>
                    <a:pt x="6" y="8"/>
                    <a:pt x="6" y="8"/>
                    <a:pt x="6" y="8"/>
                  </a:cubicBezTo>
                  <a:cubicBezTo>
                    <a:pt x="7" y="8"/>
                    <a:pt x="7" y="9"/>
                    <a:pt x="6" y="9"/>
                  </a:cubicBezTo>
                  <a:cubicBezTo>
                    <a:pt x="6" y="10"/>
                    <a:pt x="6" y="10"/>
                    <a:pt x="6" y="10"/>
                  </a:cubicBezTo>
                  <a:cubicBezTo>
                    <a:pt x="4" y="10"/>
                    <a:pt x="3" y="8"/>
                    <a:pt x="3" y="7"/>
                  </a:cubicBezTo>
                  <a:cubicBezTo>
                    <a:pt x="2" y="5"/>
                    <a:pt x="0" y="3"/>
                    <a:pt x="0"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8" name="Freeform 1643">
              <a:extLst>
                <a:ext uri="{FF2B5EF4-FFF2-40B4-BE49-F238E27FC236}">
                  <a16:creationId xmlns:a16="http://schemas.microsoft.com/office/drawing/2014/main" id="{5DE956BD-E5D8-4154-8DA8-72346AA0D006}"/>
                </a:ext>
              </a:extLst>
            </p:cNvPr>
            <p:cNvSpPr>
              <a:spLocks/>
            </p:cNvSpPr>
            <p:nvPr/>
          </p:nvSpPr>
          <p:spPr bwMode="auto">
            <a:xfrm>
              <a:off x="3929064" y="1206500"/>
              <a:ext cx="7938" cy="14288"/>
            </a:xfrm>
            <a:custGeom>
              <a:avLst/>
              <a:gdLst>
                <a:gd name="T0" fmla="*/ 1 w 5"/>
                <a:gd name="T1" fmla="*/ 0 h 9"/>
                <a:gd name="T2" fmla="*/ 3 w 5"/>
                <a:gd name="T3" fmla="*/ 3 h 9"/>
                <a:gd name="T4" fmla="*/ 5 w 5"/>
                <a:gd name="T5" fmla="*/ 8 h 9"/>
                <a:gd name="T6" fmla="*/ 4 w 5"/>
                <a:gd name="T7" fmla="*/ 8 h 9"/>
                <a:gd name="T8" fmla="*/ 2 w 5"/>
                <a:gd name="T9" fmla="*/ 4 h 9"/>
                <a:gd name="T10" fmla="*/ 0 w 5"/>
                <a:gd name="T11" fmla="*/ 0 h 9"/>
                <a:gd name="T12" fmla="*/ 1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1" y="0"/>
                  </a:moveTo>
                  <a:cubicBezTo>
                    <a:pt x="2" y="1"/>
                    <a:pt x="3" y="2"/>
                    <a:pt x="3" y="3"/>
                  </a:cubicBezTo>
                  <a:cubicBezTo>
                    <a:pt x="4" y="5"/>
                    <a:pt x="5" y="6"/>
                    <a:pt x="5" y="8"/>
                  </a:cubicBezTo>
                  <a:cubicBezTo>
                    <a:pt x="5" y="8"/>
                    <a:pt x="4" y="9"/>
                    <a:pt x="4" y="8"/>
                  </a:cubicBezTo>
                  <a:cubicBezTo>
                    <a:pt x="3" y="7"/>
                    <a:pt x="3" y="6"/>
                    <a:pt x="2" y="4"/>
                  </a:cubicBezTo>
                  <a:cubicBezTo>
                    <a:pt x="1" y="3"/>
                    <a:pt x="0" y="2"/>
                    <a:pt x="0" y="0"/>
                  </a:cubicBezTo>
                  <a:cubicBezTo>
                    <a:pt x="0" y="0"/>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9" name="Freeform 1644">
              <a:extLst>
                <a:ext uri="{FF2B5EF4-FFF2-40B4-BE49-F238E27FC236}">
                  <a16:creationId xmlns:a16="http://schemas.microsoft.com/office/drawing/2014/main" id="{4BB8DD96-F182-4F45-AF03-044F02ED23A6}"/>
                </a:ext>
              </a:extLst>
            </p:cNvPr>
            <p:cNvSpPr>
              <a:spLocks/>
            </p:cNvSpPr>
            <p:nvPr/>
          </p:nvSpPr>
          <p:spPr bwMode="auto">
            <a:xfrm>
              <a:off x="3917951" y="1204912"/>
              <a:ext cx="9525" cy="12700"/>
            </a:xfrm>
            <a:custGeom>
              <a:avLst/>
              <a:gdLst>
                <a:gd name="T0" fmla="*/ 1 w 6"/>
                <a:gd name="T1" fmla="*/ 0 h 8"/>
                <a:gd name="T2" fmla="*/ 6 w 6"/>
                <a:gd name="T3" fmla="*/ 7 h 8"/>
                <a:gd name="T4" fmla="*/ 5 w 6"/>
                <a:gd name="T5" fmla="*/ 8 h 8"/>
                <a:gd name="T6" fmla="*/ 0 w 6"/>
                <a:gd name="T7" fmla="*/ 0 h 8"/>
                <a:gd name="T8" fmla="*/ 1 w 6"/>
                <a:gd name="T9" fmla="*/ 0 h 8"/>
              </a:gdLst>
              <a:ahLst/>
              <a:cxnLst>
                <a:cxn ang="0">
                  <a:pos x="T0" y="T1"/>
                </a:cxn>
                <a:cxn ang="0">
                  <a:pos x="T2" y="T3"/>
                </a:cxn>
                <a:cxn ang="0">
                  <a:pos x="T4" y="T5"/>
                </a:cxn>
                <a:cxn ang="0">
                  <a:pos x="T6" y="T7"/>
                </a:cxn>
                <a:cxn ang="0">
                  <a:pos x="T8" y="T9"/>
                </a:cxn>
              </a:cxnLst>
              <a:rect l="0" t="0" r="r" b="b"/>
              <a:pathLst>
                <a:path w="6" h="8">
                  <a:moveTo>
                    <a:pt x="1" y="0"/>
                  </a:moveTo>
                  <a:cubicBezTo>
                    <a:pt x="3" y="2"/>
                    <a:pt x="5" y="5"/>
                    <a:pt x="6" y="7"/>
                  </a:cubicBezTo>
                  <a:cubicBezTo>
                    <a:pt x="6" y="8"/>
                    <a:pt x="5" y="8"/>
                    <a:pt x="5" y="8"/>
                  </a:cubicBezTo>
                  <a:cubicBezTo>
                    <a:pt x="3" y="6"/>
                    <a:pt x="1" y="3"/>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0" name="Freeform 1645">
              <a:extLst>
                <a:ext uri="{FF2B5EF4-FFF2-40B4-BE49-F238E27FC236}">
                  <a16:creationId xmlns:a16="http://schemas.microsoft.com/office/drawing/2014/main" id="{485A919A-027C-4A9F-99B1-A92ADA12B248}"/>
                </a:ext>
              </a:extLst>
            </p:cNvPr>
            <p:cNvSpPr>
              <a:spLocks/>
            </p:cNvSpPr>
            <p:nvPr/>
          </p:nvSpPr>
          <p:spPr bwMode="auto">
            <a:xfrm>
              <a:off x="3910014" y="1203325"/>
              <a:ext cx="7938" cy="14288"/>
            </a:xfrm>
            <a:custGeom>
              <a:avLst/>
              <a:gdLst>
                <a:gd name="T0" fmla="*/ 1 w 5"/>
                <a:gd name="T1" fmla="*/ 1 h 9"/>
                <a:gd name="T2" fmla="*/ 5 w 5"/>
                <a:gd name="T3" fmla="*/ 7 h 9"/>
                <a:gd name="T4" fmla="*/ 3 w 5"/>
                <a:gd name="T5" fmla="*/ 8 h 9"/>
                <a:gd name="T6" fmla="*/ 0 w 5"/>
                <a:gd name="T7" fmla="*/ 2 h 9"/>
                <a:gd name="T8" fmla="*/ 1 w 5"/>
                <a:gd name="T9" fmla="*/ 1 h 9"/>
              </a:gdLst>
              <a:ahLst/>
              <a:cxnLst>
                <a:cxn ang="0">
                  <a:pos x="T0" y="T1"/>
                </a:cxn>
                <a:cxn ang="0">
                  <a:pos x="T2" y="T3"/>
                </a:cxn>
                <a:cxn ang="0">
                  <a:pos x="T4" y="T5"/>
                </a:cxn>
                <a:cxn ang="0">
                  <a:pos x="T6" y="T7"/>
                </a:cxn>
                <a:cxn ang="0">
                  <a:pos x="T8" y="T9"/>
                </a:cxn>
              </a:cxnLst>
              <a:rect l="0" t="0" r="r" b="b"/>
              <a:pathLst>
                <a:path w="5" h="9">
                  <a:moveTo>
                    <a:pt x="1" y="1"/>
                  </a:moveTo>
                  <a:cubicBezTo>
                    <a:pt x="3" y="2"/>
                    <a:pt x="4" y="5"/>
                    <a:pt x="5" y="7"/>
                  </a:cubicBezTo>
                  <a:cubicBezTo>
                    <a:pt x="5" y="8"/>
                    <a:pt x="4" y="9"/>
                    <a:pt x="3" y="8"/>
                  </a:cubicBezTo>
                  <a:cubicBezTo>
                    <a:pt x="2" y="6"/>
                    <a:pt x="0" y="4"/>
                    <a:pt x="0" y="2"/>
                  </a:cubicBezTo>
                  <a:cubicBezTo>
                    <a:pt x="0" y="1"/>
                    <a:pt x="1" y="0"/>
                    <a:pt x="1"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1" name="Freeform 1646">
              <a:extLst>
                <a:ext uri="{FF2B5EF4-FFF2-40B4-BE49-F238E27FC236}">
                  <a16:creationId xmlns:a16="http://schemas.microsoft.com/office/drawing/2014/main" id="{E6683967-D7B4-4F1B-9604-429A72AF2FB7}"/>
                </a:ext>
              </a:extLst>
            </p:cNvPr>
            <p:cNvSpPr>
              <a:spLocks/>
            </p:cNvSpPr>
            <p:nvPr/>
          </p:nvSpPr>
          <p:spPr bwMode="auto">
            <a:xfrm>
              <a:off x="3986214" y="1216025"/>
              <a:ext cx="20638" cy="14288"/>
            </a:xfrm>
            <a:custGeom>
              <a:avLst/>
              <a:gdLst>
                <a:gd name="T0" fmla="*/ 1 w 13"/>
                <a:gd name="T1" fmla="*/ 1 h 9"/>
                <a:gd name="T2" fmla="*/ 2 w 13"/>
                <a:gd name="T3" fmla="*/ 1 h 9"/>
                <a:gd name="T4" fmla="*/ 4 w 13"/>
                <a:gd name="T5" fmla="*/ 4 h 9"/>
                <a:gd name="T6" fmla="*/ 7 w 13"/>
                <a:gd name="T7" fmla="*/ 6 h 9"/>
                <a:gd name="T8" fmla="*/ 9 w 13"/>
                <a:gd name="T9" fmla="*/ 0 h 9"/>
                <a:gd name="T10" fmla="*/ 11 w 13"/>
                <a:gd name="T11" fmla="*/ 0 h 9"/>
                <a:gd name="T12" fmla="*/ 7 w 13"/>
                <a:gd name="T13" fmla="*/ 8 h 9"/>
                <a:gd name="T14" fmla="*/ 2 w 13"/>
                <a:gd name="T15" fmla="*/ 6 h 9"/>
                <a:gd name="T16" fmla="*/ 1 w 13"/>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9">
                  <a:moveTo>
                    <a:pt x="1" y="1"/>
                  </a:moveTo>
                  <a:cubicBezTo>
                    <a:pt x="2" y="1"/>
                    <a:pt x="2" y="1"/>
                    <a:pt x="2" y="1"/>
                  </a:cubicBezTo>
                  <a:cubicBezTo>
                    <a:pt x="3" y="1"/>
                    <a:pt x="3" y="3"/>
                    <a:pt x="4" y="4"/>
                  </a:cubicBezTo>
                  <a:cubicBezTo>
                    <a:pt x="4" y="5"/>
                    <a:pt x="5" y="6"/>
                    <a:pt x="7" y="6"/>
                  </a:cubicBezTo>
                  <a:cubicBezTo>
                    <a:pt x="10" y="6"/>
                    <a:pt x="9" y="2"/>
                    <a:pt x="9" y="0"/>
                  </a:cubicBezTo>
                  <a:cubicBezTo>
                    <a:pt x="10" y="0"/>
                    <a:pt x="10" y="0"/>
                    <a:pt x="11" y="0"/>
                  </a:cubicBezTo>
                  <a:cubicBezTo>
                    <a:pt x="13" y="3"/>
                    <a:pt x="11" y="8"/>
                    <a:pt x="7" y="8"/>
                  </a:cubicBezTo>
                  <a:cubicBezTo>
                    <a:pt x="5" y="9"/>
                    <a:pt x="3" y="8"/>
                    <a:pt x="2" y="6"/>
                  </a:cubicBezTo>
                  <a:cubicBezTo>
                    <a:pt x="1" y="5"/>
                    <a:pt x="0" y="2"/>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2" name="Freeform 1647">
              <a:extLst>
                <a:ext uri="{FF2B5EF4-FFF2-40B4-BE49-F238E27FC236}">
                  <a16:creationId xmlns:a16="http://schemas.microsoft.com/office/drawing/2014/main" id="{7C804ED0-8222-45BB-9891-67DF49752BCC}"/>
                </a:ext>
              </a:extLst>
            </p:cNvPr>
            <p:cNvSpPr>
              <a:spLocks/>
            </p:cNvSpPr>
            <p:nvPr/>
          </p:nvSpPr>
          <p:spPr bwMode="auto">
            <a:xfrm>
              <a:off x="3971926" y="1185862"/>
              <a:ext cx="22225" cy="20638"/>
            </a:xfrm>
            <a:custGeom>
              <a:avLst/>
              <a:gdLst>
                <a:gd name="T0" fmla="*/ 5 w 15"/>
                <a:gd name="T1" fmla="*/ 2 h 14"/>
                <a:gd name="T2" fmla="*/ 14 w 15"/>
                <a:gd name="T3" fmla="*/ 9 h 14"/>
                <a:gd name="T4" fmla="*/ 12 w 15"/>
                <a:gd name="T5" fmla="*/ 8 h 14"/>
                <a:gd name="T6" fmla="*/ 9 w 15"/>
                <a:gd name="T7" fmla="*/ 4 h 14"/>
                <a:gd name="T8" fmla="*/ 4 w 15"/>
                <a:gd name="T9" fmla="*/ 5 h 14"/>
                <a:gd name="T10" fmla="*/ 5 w 15"/>
                <a:gd name="T11" fmla="*/ 13 h 14"/>
                <a:gd name="T12" fmla="*/ 5 w 15"/>
                <a:gd name="T13" fmla="*/ 13 h 14"/>
                <a:gd name="T14" fmla="*/ 5 w 15"/>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5" y="2"/>
                  </a:moveTo>
                  <a:cubicBezTo>
                    <a:pt x="9" y="0"/>
                    <a:pt x="15" y="4"/>
                    <a:pt x="14" y="9"/>
                  </a:cubicBezTo>
                  <a:cubicBezTo>
                    <a:pt x="13" y="9"/>
                    <a:pt x="12" y="9"/>
                    <a:pt x="12" y="8"/>
                  </a:cubicBezTo>
                  <a:cubicBezTo>
                    <a:pt x="13" y="6"/>
                    <a:pt x="11" y="4"/>
                    <a:pt x="9" y="4"/>
                  </a:cubicBezTo>
                  <a:cubicBezTo>
                    <a:pt x="8" y="3"/>
                    <a:pt x="5" y="3"/>
                    <a:pt x="4" y="5"/>
                  </a:cubicBezTo>
                  <a:cubicBezTo>
                    <a:pt x="3" y="7"/>
                    <a:pt x="5" y="11"/>
                    <a:pt x="5" y="13"/>
                  </a:cubicBezTo>
                  <a:cubicBezTo>
                    <a:pt x="5" y="13"/>
                    <a:pt x="5" y="14"/>
                    <a:pt x="5" y="13"/>
                  </a:cubicBezTo>
                  <a:cubicBezTo>
                    <a:pt x="2" y="11"/>
                    <a:pt x="0" y="3"/>
                    <a:pt x="5"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3" name="Freeform 1648">
              <a:extLst>
                <a:ext uri="{FF2B5EF4-FFF2-40B4-BE49-F238E27FC236}">
                  <a16:creationId xmlns:a16="http://schemas.microsoft.com/office/drawing/2014/main" id="{084F5551-161A-48F3-8765-F5CB2C7FDCA9}"/>
                </a:ext>
              </a:extLst>
            </p:cNvPr>
            <p:cNvSpPr>
              <a:spLocks/>
            </p:cNvSpPr>
            <p:nvPr/>
          </p:nvSpPr>
          <p:spPr bwMode="auto">
            <a:xfrm>
              <a:off x="4173539" y="1152525"/>
              <a:ext cx="23813" cy="41275"/>
            </a:xfrm>
            <a:custGeom>
              <a:avLst/>
              <a:gdLst>
                <a:gd name="T0" fmla="*/ 4 w 15"/>
                <a:gd name="T1" fmla="*/ 5 h 26"/>
                <a:gd name="T2" fmla="*/ 15 w 15"/>
                <a:gd name="T3" fmla="*/ 9 h 26"/>
                <a:gd name="T4" fmla="*/ 14 w 15"/>
                <a:gd name="T5" fmla="*/ 9 h 26"/>
                <a:gd name="T6" fmla="*/ 9 w 15"/>
                <a:gd name="T7" fmla="*/ 5 h 26"/>
                <a:gd name="T8" fmla="*/ 3 w 15"/>
                <a:gd name="T9" fmla="*/ 12 h 26"/>
                <a:gd name="T10" fmla="*/ 5 w 15"/>
                <a:gd name="T11" fmla="*/ 14 h 26"/>
                <a:gd name="T12" fmla="*/ 8 w 15"/>
                <a:gd name="T13" fmla="*/ 17 h 26"/>
                <a:gd name="T14" fmla="*/ 4 w 15"/>
                <a:gd name="T15" fmla="*/ 24 h 26"/>
                <a:gd name="T16" fmla="*/ 4 w 15"/>
                <a:gd name="T17" fmla="*/ 24 h 26"/>
                <a:gd name="T18" fmla="*/ 6 w 15"/>
                <a:gd name="T19" fmla="*/ 18 h 26"/>
                <a:gd name="T20" fmla="*/ 3 w 15"/>
                <a:gd name="T21" fmla="*/ 14 h 26"/>
                <a:gd name="T22" fmla="*/ 1 w 15"/>
                <a:gd name="T23" fmla="*/ 13 h 26"/>
                <a:gd name="T24" fmla="*/ 4 w 15"/>
                <a:gd name="T2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6">
                  <a:moveTo>
                    <a:pt x="4" y="5"/>
                  </a:moveTo>
                  <a:cubicBezTo>
                    <a:pt x="7" y="0"/>
                    <a:pt x="14" y="4"/>
                    <a:pt x="15" y="9"/>
                  </a:cubicBezTo>
                  <a:cubicBezTo>
                    <a:pt x="15" y="9"/>
                    <a:pt x="14" y="10"/>
                    <a:pt x="14" y="9"/>
                  </a:cubicBezTo>
                  <a:cubicBezTo>
                    <a:pt x="13" y="8"/>
                    <a:pt x="11" y="5"/>
                    <a:pt x="9" y="5"/>
                  </a:cubicBezTo>
                  <a:cubicBezTo>
                    <a:pt x="7" y="5"/>
                    <a:pt x="2" y="9"/>
                    <a:pt x="3" y="12"/>
                  </a:cubicBezTo>
                  <a:cubicBezTo>
                    <a:pt x="3" y="13"/>
                    <a:pt x="4" y="13"/>
                    <a:pt x="5" y="14"/>
                  </a:cubicBezTo>
                  <a:cubicBezTo>
                    <a:pt x="6" y="15"/>
                    <a:pt x="7" y="16"/>
                    <a:pt x="8" y="17"/>
                  </a:cubicBezTo>
                  <a:cubicBezTo>
                    <a:pt x="9" y="20"/>
                    <a:pt x="8" y="26"/>
                    <a:pt x="4" y="24"/>
                  </a:cubicBezTo>
                  <a:cubicBezTo>
                    <a:pt x="4" y="24"/>
                    <a:pt x="4" y="24"/>
                    <a:pt x="4" y="24"/>
                  </a:cubicBezTo>
                  <a:cubicBezTo>
                    <a:pt x="6" y="23"/>
                    <a:pt x="6" y="20"/>
                    <a:pt x="6" y="18"/>
                  </a:cubicBezTo>
                  <a:cubicBezTo>
                    <a:pt x="6" y="16"/>
                    <a:pt x="4" y="15"/>
                    <a:pt x="3" y="14"/>
                  </a:cubicBezTo>
                  <a:cubicBezTo>
                    <a:pt x="2" y="14"/>
                    <a:pt x="1" y="14"/>
                    <a:pt x="1" y="13"/>
                  </a:cubicBezTo>
                  <a:cubicBezTo>
                    <a:pt x="0" y="11"/>
                    <a:pt x="3" y="7"/>
                    <a:pt x="4"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4" name="Freeform 1649">
              <a:extLst>
                <a:ext uri="{FF2B5EF4-FFF2-40B4-BE49-F238E27FC236}">
                  <a16:creationId xmlns:a16="http://schemas.microsoft.com/office/drawing/2014/main" id="{7E33B6F1-17E9-47AA-AF1C-28246297F221}"/>
                </a:ext>
              </a:extLst>
            </p:cNvPr>
            <p:cNvSpPr>
              <a:spLocks/>
            </p:cNvSpPr>
            <p:nvPr/>
          </p:nvSpPr>
          <p:spPr bwMode="auto">
            <a:xfrm>
              <a:off x="3862389" y="989012"/>
              <a:ext cx="336550" cy="266700"/>
            </a:xfrm>
            <a:custGeom>
              <a:avLst/>
              <a:gdLst>
                <a:gd name="T0" fmla="*/ 14 w 219"/>
                <a:gd name="T1" fmla="*/ 83 h 174"/>
                <a:gd name="T2" fmla="*/ 65 w 219"/>
                <a:gd name="T3" fmla="*/ 77 h 174"/>
                <a:gd name="T4" fmla="*/ 108 w 219"/>
                <a:gd name="T5" fmla="*/ 43 h 174"/>
                <a:gd name="T6" fmla="*/ 147 w 219"/>
                <a:gd name="T7" fmla="*/ 88 h 174"/>
                <a:gd name="T8" fmla="*/ 169 w 219"/>
                <a:gd name="T9" fmla="*/ 90 h 174"/>
                <a:gd name="T10" fmla="*/ 175 w 219"/>
                <a:gd name="T11" fmla="*/ 113 h 174"/>
                <a:gd name="T12" fmla="*/ 174 w 219"/>
                <a:gd name="T13" fmla="*/ 118 h 174"/>
                <a:gd name="T14" fmla="*/ 179 w 219"/>
                <a:gd name="T15" fmla="*/ 130 h 174"/>
                <a:gd name="T16" fmla="*/ 185 w 219"/>
                <a:gd name="T17" fmla="*/ 138 h 174"/>
                <a:gd name="T18" fmla="*/ 187 w 219"/>
                <a:gd name="T19" fmla="*/ 141 h 174"/>
                <a:gd name="T20" fmla="*/ 190 w 219"/>
                <a:gd name="T21" fmla="*/ 147 h 174"/>
                <a:gd name="T22" fmla="*/ 189 w 219"/>
                <a:gd name="T23" fmla="*/ 158 h 174"/>
                <a:gd name="T24" fmla="*/ 177 w 219"/>
                <a:gd name="T25" fmla="*/ 157 h 174"/>
                <a:gd name="T26" fmla="*/ 173 w 219"/>
                <a:gd name="T27" fmla="*/ 157 h 174"/>
                <a:gd name="T28" fmla="*/ 199 w 219"/>
                <a:gd name="T29" fmla="*/ 163 h 174"/>
                <a:gd name="T30" fmla="*/ 199 w 219"/>
                <a:gd name="T31" fmla="*/ 131 h 174"/>
                <a:gd name="T32" fmla="*/ 203 w 219"/>
                <a:gd name="T33" fmla="*/ 112 h 174"/>
                <a:gd name="T34" fmla="*/ 217 w 219"/>
                <a:gd name="T35" fmla="*/ 85 h 174"/>
                <a:gd name="T36" fmla="*/ 216 w 219"/>
                <a:gd name="T37" fmla="*/ 62 h 174"/>
                <a:gd name="T38" fmla="*/ 181 w 219"/>
                <a:gd name="T39" fmla="*/ 24 h 174"/>
                <a:gd name="T40" fmla="*/ 151 w 219"/>
                <a:gd name="T41" fmla="*/ 13 h 174"/>
                <a:gd name="T42" fmla="*/ 140 w 219"/>
                <a:gd name="T43" fmla="*/ 12 h 174"/>
                <a:gd name="T44" fmla="*/ 122 w 219"/>
                <a:gd name="T45" fmla="*/ 7 h 174"/>
                <a:gd name="T46" fmla="*/ 64 w 219"/>
                <a:gd name="T47" fmla="*/ 7 h 174"/>
                <a:gd name="T48" fmla="*/ 19 w 219"/>
                <a:gd name="T49" fmla="*/ 43 h 174"/>
                <a:gd name="T50" fmla="*/ 14 w 219"/>
                <a:gd name="T51" fmla="*/ 8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9" h="174">
                  <a:moveTo>
                    <a:pt x="14" y="83"/>
                  </a:moveTo>
                  <a:cubicBezTo>
                    <a:pt x="28" y="90"/>
                    <a:pt x="51" y="82"/>
                    <a:pt x="65" y="77"/>
                  </a:cubicBezTo>
                  <a:cubicBezTo>
                    <a:pt x="82" y="69"/>
                    <a:pt x="97" y="57"/>
                    <a:pt x="108" y="43"/>
                  </a:cubicBezTo>
                  <a:cubicBezTo>
                    <a:pt x="112" y="64"/>
                    <a:pt x="125" y="83"/>
                    <a:pt x="147" y="88"/>
                  </a:cubicBezTo>
                  <a:cubicBezTo>
                    <a:pt x="153" y="90"/>
                    <a:pt x="164" y="88"/>
                    <a:pt x="169" y="90"/>
                  </a:cubicBezTo>
                  <a:cubicBezTo>
                    <a:pt x="174" y="94"/>
                    <a:pt x="174" y="108"/>
                    <a:pt x="175" y="113"/>
                  </a:cubicBezTo>
                  <a:cubicBezTo>
                    <a:pt x="175" y="114"/>
                    <a:pt x="174" y="116"/>
                    <a:pt x="174" y="118"/>
                  </a:cubicBezTo>
                  <a:cubicBezTo>
                    <a:pt x="175" y="122"/>
                    <a:pt x="177" y="126"/>
                    <a:pt x="179" y="130"/>
                  </a:cubicBezTo>
                  <a:cubicBezTo>
                    <a:pt x="181" y="133"/>
                    <a:pt x="183" y="135"/>
                    <a:pt x="185" y="138"/>
                  </a:cubicBezTo>
                  <a:cubicBezTo>
                    <a:pt x="186" y="139"/>
                    <a:pt x="187" y="140"/>
                    <a:pt x="187" y="141"/>
                  </a:cubicBezTo>
                  <a:cubicBezTo>
                    <a:pt x="188" y="142"/>
                    <a:pt x="189" y="144"/>
                    <a:pt x="190" y="147"/>
                  </a:cubicBezTo>
                  <a:cubicBezTo>
                    <a:pt x="192" y="150"/>
                    <a:pt x="192" y="155"/>
                    <a:pt x="189" y="158"/>
                  </a:cubicBezTo>
                  <a:cubicBezTo>
                    <a:pt x="186" y="160"/>
                    <a:pt x="180" y="160"/>
                    <a:pt x="177" y="157"/>
                  </a:cubicBezTo>
                  <a:cubicBezTo>
                    <a:pt x="176" y="154"/>
                    <a:pt x="173" y="154"/>
                    <a:pt x="173" y="157"/>
                  </a:cubicBezTo>
                  <a:cubicBezTo>
                    <a:pt x="174" y="172"/>
                    <a:pt x="191" y="174"/>
                    <a:pt x="199" y="163"/>
                  </a:cubicBezTo>
                  <a:cubicBezTo>
                    <a:pt x="207" y="152"/>
                    <a:pt x="201" y="142"/>
                    <a:pt x="199" y="131"/>
                  </a:cubicBezTo>
                  <a:cubicBezTo>
                    <a:pt x="198" y="124"/>
                    <a:pt x="201" y="118"/>
                    <a:pt x="203" y="112"/>
                  </a:cubicBezTo>
                  <a:cubicBezTo>
                    <a:pt x="207" y="102"/>
                    <a:pt x="215" y="96"/>
                    <a:pt x="217" y="85"/>
                  </a:cubicBezTo>
                  <a:cubicBezTo>
                    <a:pt x="219" y="77"/>
                    <a:pt x="218" y="70"/>
                    <a:pt x="216" y="62"/>
                  </a:cubicBezTo>
                  <a:cubicBezTo>
                    <a:pt x="211" y="45"/>
                    <a:pt x="197" y="32"/>
                    <a:pt x="181" y="24"/>
                  </a:cubicBezTo>
                  <a:cubicBezTo>
                    <a:pt x="172" y="19"/>
                    <a:pt x="161" y="15"/>
                    <a:pt x="151" y="13"/>
                  </a:cubicBezTo>
                  <a:cubicBezTo>
                    <a:pt x="147" y="12"/>
                    <a:pt x="143" y="12"/>
                    <a:pt x="140" y="12"/>
                  </a:cubicBezTo>
                  <a:cubicBezTo>
                    <a:pt x="132" y="11"/>
                    <a:pt x="129" y="10"/>
                    <a:pt x="122" y="7"/>
                  </a:cubicBezTo>
                  <a:cubicBezTo>
                    <a:pt x="106" y="0"/>
                    <a:pt x="80" y="3"/>
                    <a:pt x="64" y="7"/>
                  </a:cubicBezTo>
                  <a:cubicBezTo>
                    <a:pt x="44" y="13"/>
                    <a:pt x="30" y="26"/>
                    <a:pt x="19" y="43"/>
                  </a:cubicBezTo>
                  <a:cubicBezTo>
                    <a:pt x="13" y="52"/>
                    <a:pt x="0" y="76"/>
                    <a:pt x="14" y="8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5" name="Freeform 1650">
              <a:extLst>
                <a:ext uri="{FF2B5EF4-FFF2-40B4-BE49-F238E27FC236}">
                  <a16:creationId xmlns:a16="http://schemas.microsoft.com/office/drawing/2014/main" id="{C81EDA1B-2FFC-4E19-8F2F-37F312A808C7}"/>
                </a:ext>
              </a:extLst>
            </p:cNvPr>
            <p:cNvSpPr>
              <a:spLocks/>
            </p:cNvSpPr>
            <p:nvPr/>
          </p:nvSpPr>
          <p:spPr bwMode="auto">
            <a:xfrm>
              <a:off x="4173539" y="1074737"/>
              <a:ext cx="36513" cy="57150"/>
            </a:xfrm>
            <a:custGeom>
              <a:avLst/>
              <a:gdLst>
                <a:gd name="T0" fmla="*/ 6 w 24"/>
                <a:gd name="T1" fmla="*/ 6 h 37"/>
                <a:gd name="T2" fmla="*/ 10 w 24"/>
                <a:gd name="T3" fmla="*/ 3 h 37"/>
                <a:gd name="T4" fmla="*/ 16 w 24"/>
                <a:gd name="T5" fmla="*/ 1 h 37"/>
                <a:gd name="T6" fmla="*/ 20 w 24"/>
                <a:gd name="T7" fmla="*/ 4 h 37"/>
                <a:gd name="T8" fmla="*/ 21 w 24"/>
                <a:gd name="T9" fmla="*/ 5 h 37"/>
                <a:gd name="T10" fmla="*/ 23 w 24"/>
                <a:gd name="T11" fmla="*/ 14 h 37"/>
                <a:gd name="T12" fmla="*/ 24 w 24"/>
                <a:gd name="T13" fmla="*/ 23 h 37"/>
                <a:gd name="T14" fmla="*/ 17 w 24"/>
                <a:gd name="T15" fmla="*/ 34 h 37"/>
                <a:gd name="T16" fmla="*/ 10 w 24"/>
                <a:gd name="T17" fmla="*/ 36 h 37"/>
                <a:gd name="T18" fmla="*/ 10 w 24"/>
                <a:gd name="T19" fmla="*/ 35 h 37"/>
                <a:gd name="T20" fmla="*/ 2 w 24"/>
                <a:gd name="T21" fmla="*/ 28 h 37"/>
                <a:gd name="T22" fmla="*/ 6 w 24"/>
                <a:gd name="T23"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7">
                  <a:moveTo>
                    <a:pt x="6" y="6"/>
                  </a:moveTo>
                  <a:cubicBezTo>
                    <a:pt x="7" y="5"/>
                    <a:pt x="9" y="4"/>
                    <a:pt x="10" y="3"/>
                  </a:cubicBezTo>
                  <a:cubicBezTo>
                    <a:pt x="12" y="1"/>
                    <a:pt x="14" y="0"/>
                    <a:pt x="16" y="1"/>
                  </a:cubicBezTo>
                  <a:cubicBezTo>
                    <a:pt x="18" y="1"/>
                    <a:pt x="19" y="2"/>
                    <a:pt x="20" y="4"/>
                  </a:cubicBezTo>
                  <a:cubicBezTo>
                    <a:pt x="20" y="4"/>
                    <a:pt x="21" y="5"/>
                    <a:pt x="21" y="5"/>
                  </a:cubicBezTo>
                  <a:cubicBezTo>
                    <a:pt x="23" y="8"/>
                    <a:pt x="24" y="11"/>
                    <a:pt x="23" y="14"/>
                  </a:cubicBezTo>
                  <a:cubicBezTo>
                    <a:pt x="24" y="17"/>
                    <a:pt x="24" y="20"/>
                    <a:pt x="24" y="23"/>
                  </a:cubicBezTo>
                  <a:cubicBezTo>
                    <a:pt x="23" y="27"/>
                    <a:pt x="20" y="32"/>
                    <a:pt x="17" y="34"/>
                  </a:cubicBezTo>
                  <a:cubicBezTo>
                    <a:pt x="15" y="36"/>
                    <a:pt x="13" y="37"/>
                    <a:pt x="10" y="36"/>
                  </a:cubicBezTo>
                  <a:cubicBezTo>
                    <a:pt x="10" y="35"/>
                    <a:pt x="10" y="35"/>
                    <a:pt x="10" y="35"/>
                  </a:cubicBezTo>
                  <a:cubicBezTo>
                    <a:pt x="6" y="35"/>
                    <a:pt x="3" y="32"/>
                    <a:pt x="2" y="28"/>
                  </a:cubicBezTo>
                  <a:cubicBezTo>
                    <a:pt x="0" y="22"/>
                    <a:pt x="2" y="11"/>
                    <a:pt x="6" y="6"/>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6" name="Freeform 1651">
              <a:extLst>
                <a:ext uri="{FF2B5EF4-FFF2-40B4-BE49-F238E27FC236}">
                  <a16:creationId xmlns:a16="http://schemas.microsoft.com/office/drawing/2014/main" id="{A3CD8CFC-B6B1-4019-969D-F58D3FBD784B}"/>
                </a:ext>
              </a:extLst>
            </p:cNvPr>
            <p:cNvSpPr>
              <a:spLocks/>
            </p:cNvSpPr>
            <p:nvPr/>
          </p:nvSpPr>
          <p:spPr bwMode="auto">
            <a:xfrm>
              <a:off x="4187826" y="1063625"/>
              <a:ext cx="104775" cy="100013"/>
            </a:xfrm>
            <a:custGeom>
              <a:avLst/>
              <a:gdLst>
                <a:gd name="T0" fmla="*/ 2 w 69"/>
                <a:gd name="T1" fmla="*/ 31 h 66"/>
                <a:gd name="T2" fmla="*/ 11 w 69"/>
                <a:gd name="T3" fmla="*/ 48 h 66"/>
                <a:gd name="T4" fmla="*/ 17 w 69"/>
                <a:gd name="T5" fmla="*/ 57 h 66"/>
                <a:gd name="T6" fmla="*/ 20 w 69"/>
                <a:gd name="T7" fmla="*/ 57 h 66"/>
                <a:gd name="T8" fmla="*/ 22 w 69"/>
                <a:gd name="T9" fmla="*/ 54 h 66"/>
                <a:gd name="T10" fmla="*/ 37 w 69"/>
                <a:gd name="T11" fmla="*/ 63 h 66"/>
                <a:gd name="T12" fmla="*/ 40 w 69"/>
                <a:gd name="T13" fmla="*/ 56 h 66"/>
                <a:gd name="T14" fmla="*/ 53 w 69"/>
                <a:gd name="T15" fmla="*/ 58 h 66"/>
                <a:gd name="T16" fmla="*/ 48 w 69"/>
                <a:gd name="T17" fmla="*/ 44 h 66"/>
                <a:gd name="T18" fmla="*/ 60 w 69"/>
                <a:gd name="T19" fmla="*/ 40 h 66"/>
                <a:gd name="T20" fmla="*/ 47 w 69"/>
                <a:gd name="T21" fmla="*/ 25 h 66"/>
                <a:gd name="T22" fmla="*/ 69 w 69"/>
                <a:gd name="T23" fmla="*/ 6 h 66"/>
                <a:gd name="T24" fmla="*/ 68 w 69"/>
                <a:gd name="T25" fmla="*/ 4 h 66"/>
                <a:gd name="T26" fmla="*/ 39 w 69"/>
                <a:gd name="T27" fmla="*/ 6 h 66"/>
                <a:gd name="T28" fmla="*/ 13 w 69"/>
                <a:gd name="T29" fmla="*/ 15 h 66"/>
                <a:gd name="T30" fmla="*/ 10 w 69"/>
                <a:gd name="T31" fmla="*/ 16 h 66"/>
                <a:gd name="T32" fmla="*/ 7 w 69"/>
                <a:gd name="T33" fmla="*/ 18 h 66"/>
                <a:gd name="T34" fmla="*/ 5 w 69"/>
                <a:gd name="T35" fmla="*/ 20 h 66"/>
                <a:gd name="T36" fmla="*/ 4 w 69"/>
                <a:gd name="T37" fmla="*/ 20 h 66"/>
                <a:gd name="T38" fmla="*/ 2 w 69"/>
                <a:gd name="T39" fmla="*/ 3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66">
                  <a:moveTo>
                    <a:pt x="2" y="31"/>
                  </a:moveTo>
                  <a:cubicBezTo>
                    <a:pt x="4" y="37"/>
                    <a:pt x="8" y="43"/>
                    <a:pt x="11" y="48"/>
                  </a:cubicBezTo>
                  <a:cubicBezTo>
                    <a:pt x="12" y="52"/>
                    <a:pt x="14" y="54"/>
                    <a:pt x="17" y="57"/>
                  </a:cubicBezTo>
                  <a:cubicBezTo>
                    <a:pt x="18" y="58"/>
                    <a:pt x="20" y="58"/>
                    <a:pt x="20" y="57"/>
                  </a:cubicBezTo>
                  <a:cubicBezTo>
                    <a:pt x="21" y="56"/>
                    <a:pt x="21" y="55"/>
                    <a:pt x="22" y="54"/>
                  </a:cubicBezTo>
                  <a:cubicBezTo>
                    <a:pt x="26" y="60"/>
                    <a:pt x="31" y="66"/>
                    <a:pt x="37" y="63"/>
                  </a:cubicBezTo>
                  <a:cubicBezTo>
                    <a:pt x="41" y="62"/>
                    <a:pt x="41" y="59"/>
                    <a:pt x="40" y="56"/>
                  </a:cubicBezTo>
                  <a:cubicBezTo>
                    <a:pt x="45" y="59"/>
                    <a:pt x="50" y="61"/>
                    <a:pt x="53" y="58"/>
                  </a:cubicBezTo>
                  <a:cubicBezTo>
                    <a:pt x="57" y="54"/>
                    <a:pt x="53" y="48"/>
                    <a:pt x="48" y="44"/>
                  </a:cubicBezTo>
                  <a:cubicBezTo>
                    <a:pt x="53" y="45"/>
                    <a:pt x="59" y="45"/>
                    <a:pt x="60" y="40"/>
                  </a:cubicBezTo>
                  <a:cubicBezTo>
                    <a:pt x="63" y="32"/>
                    <a:pt x="55" y="28"/>
                    <a:pt x="47" y="25"/>
                  </a:cubicBezTo>
                  <a:cubicBezTo>
                    <a:pt x="57" y="22"/>
                    <a:pt x="69" y="14"/>
                    <a:pt x="69" y="6"/>
                  </a:cubicBezTo>
                  <a:cubicBezTo>
                    <a:pt x="69" y="6"/>
                    <a:pt x="68" y="5"/>
                    <a:pt x="68" y="4"/>
                  </a:cubicBezTo>
                  <a:cubicBezTo>
                    <a:pt x="59" y="0"/>
                    <a:pt x="48" y="3"/>
                    <a:pt x="39" y="6"/>
                  </a:cubicBezTo>
                  <a:cubicBezTo>
                    <a:pt x="30" y="8"/>
                    <a:pt x="21" y="11"/>
                    <a:pt x="13" y="15"/>
                  </a:cubicBezTo>
                  <a:cubicBezTo>
                    <a:pt x="12" y="15"/>
                    <a:pt x="11" y="15"/>
                    <a:pt x="10" y="16"/>
                  </a:cubicBezTo>
                  <a:cubicBezTo>
                    <a:pt x="9" y="17"/>
                    <a:pt x="8" y="18"/>
                    <a:pt x="7" y="18"/>
                  </a:cubicBezTo>
                  <a:cubicBezTo>
                    <a:pt x="6" y="19"/>
                    <a:pt x="6" y="19"/>
                    <a:pt x="5" y="20"/>
                  </a:cubicBezTo>
                  <a:cubicBezTo>
                    <a:pt x="4" y="20"/>
                    <a:pt x="4" y="20"/>
                    <a:pt x="4" y="20"/>
                  </a:cubicBezTo>
                  <a:cubicBezTo>
                    <a:pt x="2" y="23"/>
                    <a:pt x="0" y="25"/>
                    <a:pt x="2" y="3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7" name="Freeform 1652">
              <a:extLst>
                <a:ext uri="{FF2B5EF4-FFF2-40B4-BE49-F238E27FC236}">
                  <a16:creationId xmlns:a16="http://schemas.microsoft.com/office/drawing/2014/main" id="{EED72E88-9588-41D7-A01C-0AD74A7DCA6A}"/>
                </a:ext>
              </a:extLst>
            </p:cNvPr>
            <p:cNvSpPr>
              <a:spLocks/>
            </p:cNvSpPr>
            <p:nvPr/>
          </p:nvSpPr>
          <p:spPr bwMode="auto">
            <a:xfrm>
              <a:off x="4043364" y="1055687"/>
              <a:ext cx="71438" cy="55563"/>
            </a:xfrm>
            <a:custGeom>
              <a:avLst/>
              <a:gdLst>
                <a:gd name="T0" fmla="*/ 0 w 47"/>
                <a:gd name="T1" fmla="*/ 0 h 37"/>
                <a:gd name="T2" fmla="*/ 47 w 47"/>
                <a:gd name="T3" fmla="*/ 36 h 37"/>
                <a:gd name="T4" fmla="*/ 47 w 47"/>
                <a:gd name="T5" fmla="*/ 37 h 37"/>
                <a:gd name="T6" fmla="*/ 0 w 47"/>
                <a:gd name="T7" fmla="*/ 0 h 37"/>
              </a:gdLst>
              <a:ahLst/>
              <a:cxnLst>
                <a:cxn ang="0">
                  <a:pos x="T0" y="T1"/>
                </a:cxn>
                <a:cxn ang="0">
                  <a:pos x="T2" y="T3"/>
                </a:cxn>
                <a:cxn ang="0">
                  <a:pos x="T4" y="T5"/>
                </a:cxn>
                <a:cxn ang="0">
                  <a:pos x="T6" y="T7"/>
                </a:cxn>
              </a:cxnLst>
              <a:rect l="0" t="0" r="r" b="b"/>
              <a:pathLst>
                <a:path w="47" h="37">
                  <a:moveTo>
                    <a:pt x="0" y="0"/>
                  </a:moveTo>
                  <a:cubicBezTo>
                    <a:pt x="7" y="21"/>
                    <a:pt x="25" y="33"/>
                    <a:pt x="47" y="36"/>
                  </a:cubicBezTo>
                  <a:cubicBezTo>
                    <a:pt x="47" y="37"/>
                    <a:pt x="47" y="37"/>
                    <a:pt x="47" y="37"/>
                  </a:cubicBezTo>
                  <a:cubicBezTo>
                    <a:pt x="25" y="37"/>
                    <a:pt x="5" y="2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8" name="Freeform 1653">
              <a:extLst>
                <a:ext uri="{FF2B5EF4-FFF2-40B4-BE49-F238E27FC236}">
                  <a16:creationId xmlns:a16="http://schemas.microsoft.com/office/drawing/2014/main" id="{6AC0D64D-88EE-41AE-B6F1-AFECABD309AD}"/>
                </a:ext>
              </a:extLst>
            </p:cNvPr>
            <p:cNvSpPr>
              <a:spLocks/>
            </p:cNvSpPr>
            <p:nvPr/>
          </p:nvSpPr>
          <p:spPr bwMode="auto">
            <a:xfrm>
              <a:off x="4051301" y="1050925"/>
              <a:ext cx="49213" cy="47625"/>
            </a:xfrm>
            <a:custGeom>
              <a:avLst/>
              <a:gdLst>
                <a:gd name="T0" fmla="*/ 0 w 32"/>
                <a:gd name="T1" fmla="*/ 0 h 31"/>
                <a:gd name="T2" fmla="*/ 32 w 32"/>
                <a:gd name="T3" fmla="*/ 31 h 31"/>
                <a:gd name="T4" fmla="*/ 32 w 32"/>
                <a:gd name="T5" fmla="*/ 31 h 31"/>
                <a:gd name="T6" fmla="*/ 15 w 32"/>
                <a:gd name="T7" fmla="*/ 21 h 31"/>
                <a:gd name="T8" fmla="*/ 0 w 32"/>
                <a:gd name="T9" fmla="*/ 0 h 31"/>
              </a:gdLst>
              <a:ahLst/>
              <a:cxnLst>
                <a:cxn ang="0">
                  <a:pos x="T0" y="T1"/>
                </a:cxn>
                <a:cxn ang="0">
                  <a:pos x="T2" y="T3"/>
                </a:cxn>
                <a:cxn ang="0">
                  <a:pos x="T4" y="T5"/>
                </a:cxn>
                <a:cxn ang="0">
                  <a:pos x="T6" y="T7"/>
                </a:cxn>
                <a:cxn ang="0">
                  <a:pos x="T8" y="T9"/>
                </a:cxn>
              </a:cxnLst>
              <a:rect l="0" t="0" r="r" b="b"/>
              <a:pathLst>
                <a:path w="32" h="31">
                  <a:moveTo>
                    <a:pt x="0" y="0"/>
                  </a:moveTo>
                  <a:cubicBezTo>
                    <a:pt x="7" y="10"/>
                    <a:pt x="18" y="28"/>
                    <a:pt x="32" y="31"/>
                  </a:cubicBezTo>
                  <a:cubicBezTo>
                    <a:pt x="32" y="31"/>
                    <a:pt x="32" y="31"/>
                    <a:pt x="32" y="31"/>
                  </a:cubicBezTo>
                  <a:cubicBezTo>
                    <a:pt x="25" y="31"/>
                    <a:pt x="20" y="25"/>
                    <a:pt x="15" y="21"/>
                  </a:cubicBezTo>
                  <a:cubicBezTo>
                    <a:pt x="9" y="14"/>
                    <a:pt x="4" y="8"/>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9" name="Freeform 1654">
              <a:extLst>
                <a:ext uri="{FF2B5EF4-FFF2-40B4-BE49-F238E27FC236}">
                  <a16:creationId xmlns:a16="http://schemas.microsoft.com/office/drawing/2014/main" id="{D064C487-209D-48BB-A33A-87AF6D1FDFCC}"/>
                </a:ext>
              </a:extLst>
            </p:cNvPr>
            <p:cNvSpPr>
              <a:spLocks/>
            </p:cNvSpPr>
            <p:nvPr/>
          </p:nvSpPr>
          <p:spPr bwMode="auto">
            <a:xfrm>
              <a:off x="4067176" y="1035050"/>
              <a:ext cx="36513" cy="46038"/>
            </a:xfrm>
            <a:custGeom>
              <a:avLst/>
              <a:gdLst>
                <a:gd name="T0" fmla="*/ 0 w 24"/>
                <a:gd name="T1" fmla="*/ 0 h 30"/>
                <a:gd name="T2" fmla="*/ 24 w 24"/>
                <a:gd name="T3" fmla="*/ 30 h 30"/>
                <a:gd name="T4" fmla="*/ 24 w 24"/>
                <a:gd name="T5" fmla="*/ 30 h 30"/>
                <a:gd name="T6" fmla="*/ 0 w 24"/>
                <a:gd name="T7" fmla="*/ 1 h 30"/>
                <a:gd name="T8" fmla="*/ 0 w 24"/>
                <a:gd name="T9" fmla="*/ 0 h 30"/>
              </a:gdLst>
              <a:ahLst/>
              <a:cxnLst>
                <a:cxn ang="0">
                  <a:pos x="T0" y="T1"/>
                </a:cxn>
                <a:cxn ang="0">
                  <a:pos x="T2" y="T3"/>
                </a:cxn>
                <a:cxn ang="0">
                  <a:pos x="T4" y="T5"/>
                </a:cxn>
                <a:cxn ang="0">
                  <a:pos x="T6" y="T7"/>
                </a:cxn>
                <a:cxn ang="0">
                  <a:pos x="T8" y="T9"/>
                </a:cxn>
              </a:cxnLst>
              <a:rect l="0" t="0" r="r" b="b"/>
              <a:pathLst>
                <a:path w="24" h="30">
                  <a:moveTo>
                    <a:pt x="0" y="0"/>
                  </a:moveTo>
                  <a:cubicBezTo>
                    <a:pt x="7" y="12"/>
                    <a:pt x="15" y="21"/>
                    <a:pt x="24" y="30"/>
                  </a:cubicBezTo>
                  <a:cubicBezTo>
                    <a:pt x="24" y="30"/>
                    <a:pt x="24" y="30"/>
                    <a:pt x="24" y="30"/>
                  </a:cubicBezTo>
                  <a:cubicBezTo>
                    <a:pt x="14" y="23"/>
                    <a:pt x="5" y="12"/>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0" name="Freeform 1655">
              <a:extLst>
                <a:ext uri="{FF2B5EF4-FFF2-40B4-BE49-F238E27FC236}">
                  <a16:creationId xmlns:a16="http://schemas.microsoft.com/office/drawing/2014/main" id="{F5358B3C-950C-4096-B907-DD6713A454C5}"/>
                </a:ext>
              </a:extLst>
            </p:cNvPr>
            <p:cNvSpPr>
              <a:spLocks/>
            </p:cNvSpPr>
            <p:nvPr/>
          </p:nvSpPr>
          <p:spPr bwMode="auto">
            <a:xfrm>
              <a:off x="4106864" y="1060450"/>
              <a:ext cx="34925" cy="68263"/>
            </a:xfrm>
            <a:custGeom>
              <a:avLst/>
              <a:gdLst>
                <a:gd name="T0" fmla="*/ 1 w 23"/>
                <a:gd name="T1" fmla="*/ 0 h 45"/>
                <a:gd name="T2" fmla="*/ 23 w 23"/>
                <a:gd name="T3" fmla="*/ 45 h 45"/>
                <a:gd name="T4" fmla="*/ 23 w 23"/>
                <a:gd name="T5" fmla="*/ 45 h 45"/>
                <a:gd name="T6" fmla="*/ 0 w 23"/>
                <a:gd name="T7" fmla="*/ 0 h 45"/>
                <a:gd name="T8" fmla="*/ 1 w 23"/>
                <a:gd name="T9" fmla="*/ 0 h 45"/>
              </a:gdLst>
              <a:ahLst/>
              <a:cxnLst>
                <a:cxn ang="0">
                  <a:pos x="T0" y="T1"/>
                </a:cxn>
                <a:cxn ang="0">
                  <a:pos x="T2" y="T3"/>
                </a:cxn>
                <a:cxn ang="0">
                  <a:pos x="T4" y="T5"/>
                </a:cxn>
                <a:cxn ang="0">
                  <a:pos x="T6" y="T7"/>
                </a:cxn>
                <a:cxn ang="0">
                  <a:pos x="T8" y="T9"/>
                </a:cxn>
              </a:cxnLst>
              <a:rect l="0" t="0" r="r" b="b"/>
              <a:pathLst>
                <a:path w="23" h="45">
                  <a:moveTo>
                    <a:pt x="1" y="0"/>
                  </a:moveTo>
                  <a:cubicBezTo>
                    <a:pt x="14" y="11"/>
                    <a:pt x="23" y="28"/>
                    <a:pt x="23" y="45"/>
                  </a:cubicBezTo>
                  <a:cubicBezTo>
                    <a:pt x="23" y="45"/>
                    <a:pt x="23" y="45"/>
                    <a:pt x="23" y="45"/>
                  </a:cubicBezTo>
                  <a:cubicBezTo>
                    <a:pt x="19" y="27"/>
                    <a:pt x="13" y="14"/>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1" name="Freeform 1656">
              <a:extLst>
                <a:ext uri="{FF2B5EF4-FFF2-40B4-BE49-F238E27FC236}">
                  <a16:creationId xmlns:a16="http://schemas.microsoft.com/office/drawing/2014/main" id="{8CB12CA6-711F-48C0-ACEF-553FCDFA426C}"/>
                </a:ext>
              </a:extLst>
            </p:cNvPr>
            <p:cNvSpPr>
              <a:spLocks/>
            </p:cNvSpPr>
            <p:nvPr/>
          </p:nvSpPr>
          <p:spPr bwMode="auto">
            <a:xfrm>
              <a:off x="4117976" y="1055687"/>
              <a:ext cx="34925" cy="47625"/>
            </a:xfrm>
            <a:custGeom>
              <a:avLst/>
              <a:gdLst>
                <a:gd name="T0" fmla="*/ 1 w 22"/>
                <a:gd name="T1" fmla="*/ 0 h 31"/>
                <a:gd name="T2" fmla="*/ 22 w 22"/>
                <a:gd name="T3" fmla="*/ 31 h 31"/>
                <a:gd name="T4" fmla="*/ 22 w 22"/>
                <a:gd name="T5" fmla="*/ 31 h 31"/>
                <a:gd name="T6" fmla="*/ 0 w 22"/>
                <a:gd name="T7" fmla="*/ 0 h 31"/>
                <a:gd name="T8" fmla="*/ 1 w 22"/>
                <a:gd name="T9" fmla="*/ 0 h 31"/>
              </a:gdLst>
              <a:ahLst/>
              <a:cxnLst>
                <a:cxn ang="0">
                  <a:pos x="T0" y="T1"/>
                </a:cxn>
                <a:cxn ang="0">
                  <a:pos x="T2" y="T3"/>
                </a:cxn>
                <a:cxn ang="0">
                  <a:pos x="T4" y="T5"/>
                </a:cxn>
                <a:cxn ang="0">
                  <a:pos x="T6" y="T7"/>
                </a:cxn>
                <a:cxn ang="0">
                  <a:pos x="T8" y="T9"/>
                </a:cxn>
              </a:cxnLst>
              <a:rect l="0" t="0" r="r" b="b"/>
              <a:pathLst>
                <a:path w="22" h="31">
                  <a:moveTo>
                    <a:pt x="1" y="0"/>
                  </a:moveTo>
                  <a:cubicBezTo>
                    <a:pt x="10" y="9"/>
                    <a:pt x="18" y="19"/>
                    <a:pt x="22" y="31"/>
                  </a:cubicBezTo>
                  <a:cubicBezTo>
                    <a:pt x="22" y="31"/>
                    <a:pt x="22" y="31"/>
                    <a:pt x="22" y="31"/>
                  </a:cubicBezTo>
                  <a:cubicBezTo>
                    <a:pt x="17" y="19"/>
                    <a:pt x="10" y="9"/>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2" name="Freeform 1657">
              <a:extLst>
                <a:ext uri="{FF2B5EF4-FFF2-40B4-BE49-F238E27FC236}">
                  <a16:creationId xmlns:a16="http://schemas.microsoft.com/office/drawing/2014/main" id="{E0583A78-9169-4B0C-9290-A693A2571E49}"/>
                </a:ext>
              </a:extLst>
            </p:cNvPr>
            <p:cNvSpPr>
              <a:spLocks/>
            </p:cNvSpPr>
            <p:nvPr/>
          </p:nvSpPr>
          <p:spPr bwMode="auto">
            <a:xfrm>
              <a:off x="4110039" y="1031875"/>
              <a:ext cx="49213" cy="39688"/>
            </a:xfrm>
            <a:custGeom>
              <a:avLst/>
              <a:gdLst>
                <a:gd name="T0" fmla="*/ 0 w 33"/>
                <a:gd name="T1" fmla="*/ 1 h 26"/>
                <a:gd name="T2" fmla="*/ 33 w 33"/>
                <a:gd name="T3" fmla="*/ 25 h 26"/>
                <a:gd name="T4" fmla="*/ 33 w 33"/>
                <a:gd name="T5" fmla="*/ 26 h 26"/>
                <a:gd name="T6" fmla="*/ 0 w 33"/>
                <a:gd name="T7" fmla="*/ 1 h 26"/>
                <a:gd name="T8" fmla="*/ 0 w 33"/>
                <a:gd name="T9" fmla="*/ 1 h 26"/>
              </a:gdLst>
              <a:ahLst/>
              <a:cxnLst>
                <a:cxn ang="0">
                  <a:pos x="T0" y="T1"/>
                </a:cxn>
                <a:cxn ang="0">
                  <a:pos x="T2" y="T3"/>
                </a:cxn>
                <a:cxn ang="0">
                  <a:pos x="T4" y="T5"/>
                </a:cxn>
                <a:cxn ang="0">
                  <a:pos x="T6" y="T7"/>
                </a:cxn>
                <a:cxn ang="0">
                  <a:pos x="T8" y="T9"/>
                </a:cxn>
              </a:cxnLst>
              <a:rect l="0" t="0" r="r" b="b"/>
              <a:pathLst>
                <a:path w="33" h="26">
                  <a:moveTo>
                    <a:pt x="0" y="1"/>
                  </a:moveTo>
                  <a:cubicBezTo>
                    <a:pt x="13" y="5"/>
                    <a:pt x="26" y="14"/>
                    <a:pt x="33" y="25"/>
                  </a:cubicBezTo>
                  <a:cubicBezTo>
                    <a:pt x="33" y="26"/>
                    <a:pt x="33" y="26"/>
                    <a:pt x="33" y="26"/>
                  </a:cubicBezTo>
                  <a:cubicBezTo>
                    <a:pt x="24" y="15"/>
                    <a:pt x="13" y="7"/>
                    <a:pt x="0" y="1"/>
                  </a:cubicBezTo>
                  <a:cubicBezTo>
                    <a:pt x="0"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3" name="Freeform 1658">
              <a:extLst>
                <a:ext uri="{FF2B5EF4-FFF2-40B4-BE49-F238E27FC236}">
                  <a16:creationId xmlns:a16="http://schemas.microsoft.com/office/drawing/2014/main" id="{9DD550DD-BF3D-44B7-B5E8-AC3387E5AE38}"/>
                </a:ext>
              </a:extLst>
            </p:cNvPr>
            <p:cNvSpPr>
              <a:spLocks/>
            </p:cNvSpPr>
            <p:nvPr/>
          </p:nvSpPr>
          <p:spPr bwMode="auto">
            <a:xfrm>
              <a:off x="3946526" y="996950"/>
              <a:ext cx="77788" cy="22225"/>
            </a:xfrm>
            <a:custGeom>
              <a:avLst/>
              <a:gdLst>
                <a:gd name="T0" fmla="*/ 0 w 50"/>
                <a:gd name="T1" fmla="*/ 13 h 14"/>
                <a:gd name="T2" fmla="*/ 50 w 50"/>
                <a:gd name="T3" fmla="*/ 8 h 14"/>
                <a:gd name="T4" fmla="*/ 50 w 50"/>
                <a:gd name="T5" fmla="*/ 8 h 14"/>
                <a:gd name="T6" fmla="*/ 49 w 50"/>
                <a:gd name="T7" fmla="*/ 10 h 14"/>
                <a:gd name="T8" fmla="*/ 49 w 50"/>
                <a:gd name="T9" fmla="*/ 9 h 14"/>
                <a:gd name="T10" fmla="*/ 38 w 50"/>
                <a:gd name="T11" fmla="*/ 6 h 14"/>
                <a:gd name="T12" fmla="*/ 23 w 50"/>
                <a:gd name="T13" fmla="*/ 7 h 14"/>
                <a:gd name="T14" fmla="*/ 0 w 50"/>
                <a:gd name="T15" fmla="*/ 14 h 14"/>
                <a:gd name="T16" fmla="*/ 0 w 50"/>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4">
                  <a:moveTo>
                    <a:pt x="0" y="13"/>
                  </a:moveTo>
                  <a:cubicBezTo>
                    <a:pt x="15" y="6"/>
                    <a:pt x="34" y="0"/>
                    <a:pt x="50" y="8"/>
                  </a:cubicBezTo>
                  <a:cubicBezTo>
                    <a:pt x="50" y="8"/>
                    <a:pt x="50" y="8"/>
                    <a:pt x="50" y="8"/>
                  </a:cubicBezTo>
                  <a:cubicBezTo>
                    <a:pt x="50" y="9"/>
                    <a:pt x="49" y="9"/>
                    <a:pt x="49" y="10"/>
                  </a:cubicBezTo>
                  <a:cubicBezTo>
                    <a:pt x="49" y="9"/>
                    <a:pt x="49" y="9"/>
                    <a:pt x="49" y="9"/>
                  </a:cubicBezTo>
                  <a:cubicBezTo>
                    <a:pt x="50" y="7"/>
                    <a:pt x="38" y="6"/>
                    <a:pt x="38" y="6"/>
                  </a:cubicBezTo>
                  <a:cubicBezTo>
                    <a:pt x="33" y="5"/>
                    <a:pt x="28" y="6"/>
                    <a:pt x="23" y="7"/>
                  </a:cubicBezTo>
                  <a:cubicBezTo>
                    <a:pt x="15" y="8"/>
                    <a:pt x="7" y="11"/>
                    <a:pt x="0" y="14"/>
                  </a:cubicBez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4" name="Freeform 1659">
              <a:extLst>
                <a:ext uri="{FF2B5EF4-FFF2-40B4-BE49-F238E27FC236}">
                  <a16:creationId xmlns:a16="http://schemas.microsoft.com/office/drawing/2014/main" id="{F4F1E370-947E-4DEF-B868-DEF9A7D16477}"/>
                </a:ext>
              </a:extLst>
            </p:cNvPr>
            <p:cNvSpPr>
              <a:spLocks/>
            </p:cNvSpPr>
            <p:nvPr/>
          </p:nvSpPr>
          <p:spPr bwMode="auto">
            <a:xfrm>
              <a:off x="3935414" y="1038225"/>
              <a:ext cx="84138" cy="49213"/>
            </a:xfrm>
            <a:custGeom>
              <a:avLst/>
              <a:gdLst>
                <a:gd name="T0" fmla="*/ 1 w 55"/>
                <a:gd name="T1" fmla="*/ 31 h 32"/>
                <a:gd name="T2" fmla="*/ 55 w 55"/>
                <a:gd name="T3" fmla="*/ 0 h 32"/>
                <a:gd name="T4" fmla="*/ 55 w 55"/>
                <a:gd name="T5" fmla="*/ 0 h 32"/>
                <a:gd name="T6" fmla="*/ 1 w 55"/>
                <a:gd name="T7" fmla="*/ 32 h 32"/>
                <a:gd name="T8" fmla="*/ 1 w 55"/>
                <a:gd name="T9" fmla="*/ 31 h 32"/>
              </a:gdLst>
              <a:ahLst/>
              <a:cxnLst>
                <a:cxn ang="0">
                  <a:pos x="T0" y="T1"/>
                </a:cxn>
                <a:cxn ang="0">
                  <a:pos x="T2" y="T3"/>
                </a:cxn>
                <a:cxn ang="0">
                  <a:pos x="T4" y="T5"/>
                </a:cxn>
                <a:cxn ang="0">
                  <a:pos x="T6" y="T7"/>
                </a:cxn>
                <a:cxn ang="0">
                  <a:pos x="T8" y="T9"/>
                </a:cxn>
              </a:cxnLst>
              <a:rect l="0" t="0" r="r" b="b"/>
              <a:pathLst>
                <a:path w="55" h="32">
                  <a:moveTo>
                    <a:pt x="1" y="31"/>
                  </a:moveTo>
                  <a:cubicBezTo>
                    <a:pt x="22" y="25"/>
                    <a:pt x="39" y="16"/>
                    <a:pt x="55" y="0"/>
                  </a:cubicBezTo>
                  <a:cubicBezTo>
                    <a:pt x="55" y="0"/>
                    <a:pt x="55" y="0"/>
                    <a:pt x="55" y="0"/>
                  </a:cubicBezTo>
                  <a:cubicBezTo>
                    <a:pt x="41" y="16"/>
                    <a:pt x="22" y="28"/>
                    <a:pt x="1" y="32"/>
                  </a:cubicBezTo>
                  <a:cubicBezTo>
                    <a:pt x="0" y="32"/>
                    <a:pt x="0" y="31"/>
                    <a:pt x="1"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5" name="Freeform 1660">
              <a:extLst>
                <a:ext uri="{FF2B5EF4-FFF2-40B4-BE49-F238E27FC236}">
                  <a16:creationId xmlns:a16="http://schemas.microsoft.com/office/drawing/2014/main" id="{0F3A5D14-790E-4223-95F9-033A4FAC6A1C}"/>
                </a:ext>
              </a:extLst>
            </p:cNvPr>
            <p:cNvSpPr>
              <a:spLocks/>
            </p:cNvSpPr>
            <p:nvPr/>
          </p:nvSpPr>
          <p:spPr bwMode="auto">
            <a:xfrm>
              <a:off x="3922714" y="1031875"/>
              <a:ext cx="76200" cy="38100"/>
            </a:xfrm>
            <a:custGeom>
              <a:avLst/>
              <a:gdLst>
                <a:gd name="T0" fmla="*/ 1 w 50"/>
                <a:gd name="T1" fmla="*/ 23 h 25"/>
                <a:gd name="T2" fmla="*/ 50 w 50"/>
                <a:gd name="T3" fmla="*/ 0 h 25"/>
                <a:gd name="T4" fmla="*/ 50 w 50"/>
                <a:gd name="T5" fmla="*/ 1 h 25"/>
                <a:gd name="T6" fmla="*/ 1 w 50"/>
                <a:gd name="T7" fmla="*/ 24 h 25"/>
                <a:gd name="T8" fmla="*/ 1 w 50"/>
                <a:gd name="T9" fmla="*/ 23 h 25"/>
              </a:gdLst>
              <a:ahLst/>
              <a:cxnLst>
                <a:cxn ang="0">
                  <a:pos x="T0" y="T1"/>
                </a:cxn>
                <a:cxn ang="0">
                  <a:pos x="T2" y="T3"/>
                </a:cxn>
                <a:cxn ang="0">
                  <a:pos x="T4" y="T5"/>
                </a:cxn>
                <a:cxn ang="0">
                  <a:pos x="T6" y="T7"/>
                </a:cxn>
                <a:cxn ang="0">
                  <a:pos x="T8" y="T9"/>
                </a:cxn>
              </a:cxnLst>
              <a:rect l="0" t="0" r="r" b="b"/>
              <a:pathLst>
                <a:path w="50" h="25">
                  <a:moveTo>
                    <a:pt x="1" y="23"/>
                  </a:moveTo>
                  <a:cubicBezTo>
                    <a:pt x="18" y="18"/>
                    <a:pt x="34" y="10"/>
                    <a:pt x="50" y="0"/>
                  </a:cubicBezTo>
                  <a:cubicBezTo>
                    <a:pt x="50" y="1"/>
                    <a:pt x="50" y="1"/>
                    <a:pt x="50" y="1"/>
                  </a:cubicBezTo>
                  <a:cubicBezTo>
                    <a:pt x="36" y="12"/>
                    <a:pt x="19" y="20"/>
                    <a:pt x="1" y="24"/>
                  </a:cubicBezTo>
                  <a:cubicBezTo>
                    <a:pt x="1" y="25"/>
                    <a:pt x="0" y="24"/>
                    <a:pt x="1"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6" name="Freeform 1661">
              <a:extLst>
                <a:ext uri="{FF2B5EF4-FFF2-40B4-BE49-F238E27FC236}">
                  <a16:creationId xmlns:a16="http://schemas.microsoft.com/office/drawing/2014/main" id="{32290CDA-1C04-4173-9C25-8F5894759DC0}"/>
                </a:ext>
              </a:extLst>
            </p:cNvPr>
            <p:cNvSpPr>
              <a:spLocks/>
            </p:cNvSpPr>
            <p:nvPr/>
          </p:nvSpPr>
          <p:spPr bwMode="auto">
            <a:xfrm>
              <a:off x="4203701" y="1111250"/>
              <a:ext cx="15875" cy="39688"/>
            </a:xfrm>
            <a:custGeom>
              <a:avLst/>
              <a:gdLst>
                <a:gd name="T0" fmla="*/ 0 w 10"/>
                <a:gd name="T1" fmla="*/ 0 h 25"/>
                <a:gd name="T2" fmla="*/ 10 w 10"/>
                <a:gd name="T3" fmla="*/ 25 h 25"/>
                <a:gd name="T4" fmla="*/ 9 w 10"/>
                <a:gd name="T5" fmla="*/ 25 h 25"/>
                <a:gd name="T6" fmla="*/ 0 w 10"/>
                <a:gd name="T7" fmla="*/ 1 h 25"/>
                <a:gd name="T8" fmla="*/ 0 w 10"/>
                <a:gd name="T9" fmla="*/ 0 h 25"/>
              </a:gdLst>
              <a:ahLst/>
              <a:cxnLst>
                <a:cxn ang="0">
                  <a:pos x="T0" y="T1"/>
                </a:cxn>
                <a:cxn ang="0">
                  <a:pos x="T2" y="T3"/>
                </a:cxn>
                <a:cxn ang="0">
                  <a:pos x="T4" y="T5"/>
                </a:cxn>
                <a:cxn ang="0">
                  <a:pos x="T6" y="T7"/>
                </a:cxn>
                <a:cxn ang="0">
                  <a:pos x="T8" y="T9"/>
                </a:cxn>
              </a:cxnLst>
              <a:rect l="0" t="0" r="r" b="b"/>
              <a:pathLst>
                <a:path w="10" h="25">
                  <a:moveTo>
                    <a:pt x="0" y="0"/>
                  </a:moveTo>
                  <a:cubicBezTo>
                    <a:pt x="6" y="7"/>
                    <a:pt x="10" y="16"/>
                    <a:pt x="10" y="25"/>
                  </a:cubicBezTo>
                  <a:cubicBezTo>
                    <a:pt x="10" y="25"/>
                    <a:pt x="10" y="25"/>
                    <a:pt x="9" y="25"/>
                  </a:cubicBezTo>
                  <a:cubicBezTo>
                    <a:pt x="8" y="16"/>
                    <a:pt x="5" y="8"/>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7" name="Freeform 1662">
              <a:extLst>
                <a:ext uri="{FF2B5EF4-FFF2-40B4-BE49-F238E27FC236}">
                  <a16:creationId xmlns:a16="http://schemas.microsoft.com/office/drawing/2014/main" id="{0FBE17D1-D28A-4340-A882-C10D8432DA9B}"/>
                </a:ext>
              </a:extLst>
            </p:cNvPr>
            <p:cNvSpPr>
              <a:spLocks/>
            </p:cNvSpPr>
            <p:nvPr/>
          </p:nvSpPr>
          <p:spPr bwMode="auto">
            <a:xfrm>
              <a:off x="4224339" y="1112837"/>
              <a:ext cx="22225" cy="31750"/>
            </a:xfrm>
            <a:custGeom>
              <a:avLst/>
              <a:gdLst>
                <a:gd name="T0" fmla="*/ 1 w 15"/>
                <a:gd name="T1" fmla="*/ 0 h 20"/>
                <a:gd name="T2" fmla="*/ 9 w 15"/>
                <a:gd name="T3" fmla="*/ 10 h 20"/>
                <a:gd name="T4" fmla="*/ 15 w 15"/>
                <a:gd name="T5" fmla="*/ 20 h 20"/>
                <a:gd name="T6" fmla="*/ 15 w 15"/>
                <a:gd name="T7" fmla="*/ 20 h 20"/>
                <a:gd name="T8" fmla="*/ 8 w 15"/>
                <a:gd name="T9" fmla="*/ 11 h 20"/>
                <a:gd name="T10" fmla="*/ 0 w 15"/>
                <a:gd name="T11" fmla="*/ 0 h 20"/>
                <a:gd name="T12" fmla="*/ 1 w 1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5" h="20">
                  <a:moveTo>
                    <a:pt x="1" y="0"/>
                  </a:moveTo>
                  <a:cubicBezTo>
                    <a:pt x="4" y="3"/>
                    <a:pt x="6" y="6"/>
                    <a:pt x="9" y="10"/>
                  </a:cubicBezTo>
                  <a:cubicBezTo>
                    <a:pt x="11" y="13"/>
                    <a:pt x="14" y="16"/>
                    <a:pt x="15" y="20"/>
                  </a:cubicBezTo>
                  <a:cubicBezTo>
                    <a:pt x="15" y="20"/>
                    <a:pt x="15" y="20"/>
                    <a:pt x="15" y="20"/>
                  </a:cubicBezTo>
                  <a:cubicBezTo>
                    <a:pt x="12" y="18"/>
                    <a:pt x="10" y="14"/>
                    <a:pt x="8" y="11"/>
                  </a:cubicBezTo>
                  <a:cubicBezTo>
                    <a:pt x="5" y="7"/>
                    <a:pt x="3" y="4"/>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8" name="Freeform 1663">
              <a:extLst>
                <a:ext uri="{FF2B5EF4-FFF2-40B4-BE49-F238E27FC236}">
                  <a16:creationId xmlns:a16="http://schemas.microsoft.com/office/drawing/2014/main" id="{043881C2-2875-4CB7-89E0-A2093E546450}"/>
                </a:ext>
              </a:extLst>
            </p:cNvPr>
            <p:cNvSpPr>
              <a:spLocks/>
            </p:cNvSpPr>
            <p:nvPr/>
          </p:nvSpPr>
          <p:spPr bwMode="auto">
            <a:xfrm>
              <a:off x="4235451" y="1111250"/>
              <a:ext cx="26988" cy="17463"/>
            </a:xfrm>
            <a:custGeom>
              <a:avLst/>
              <a:gdLst>
                <a:gd name="T0" fmla="*/ 0 w 18"/>
                <a:gd name="T1" fmla="*/ 0 h 11"/>
                <a:gd name="T2" fmla="*/ 18 w 18"/>
                <a:gd name="T3" fmla="*/ 10 h 11"/>
                <a:gd name="T4" fmla="*/ 18 w 18"/>
                <a:gd name="T5" fmla="*/ 11 h 11"/>
                <a:gd name="T6" fmla="*/ 0 w 18"/>
                <a:gd name="T7" fmla="*/ 0 h 11"/>
              </a:gdLst>
              <a:ahLst/>
              <a:cxnLst>
                <a:cxn ang="0">
                  <a:pos x="T0" y="T1"/>
                </a:cxn>
                <a:cxn ang="0">
                  <a:pos x="T2" y="T3"/>
                </a:cxn>
                <a:cxn ang="0">
                  <a:pos x="T4" y="T5"/>
                </a:cxn>
                <a:cxn ang="0">
                  <a:pos x="T6" y="T7"/>
                </a:cxn>
              </a:cxnLst>
              <a:rect l="0" t="0" r="r" b="b"/>
              <a:pathLst>
                <a:path w="18" h="11">
                  <a:moveTo>
                    <a:pt x="0" y="0"/>
                  </a:moveTo>
                  <a:cubicBezTo>
                    <a:pt x="6" y="3"/>
                    <a:pt x="12" y="7"/>
                    <a:pt x="18" y="10"/>
                  </a:cubicBezTo>
                  <a:cubicBezTo>
                    <a:pt x="18" y="11"/>
                    <a:pt x="18" y="11"/>
                    <a:pt x="18" y="11"/>
                  </a:cubicBezTo>
                  <a:cubicBezTo>
                    <a:pt x="12" y="7"/>
                    <a:pt x="5" y="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9" name="Freeform 1664">
              <a:extLst>
                <a:ext uri="{FF2B5EF4-FFF2-40B4-BE49-F238E27FC236}">
                  <a16:creationId xmlns:a16="http://schemas.microsoft.com/office/drawing/2014/main" id="{B17C8D39-3D16-4053-B25D-CB21E2A7A33B}"/>
                </a:ext>
              </a:extLst>
            </p:cNvPr>
            <p:cNvSpPr>
              <a:spLocks/>
            </p:cNvSpPr>
            <p:nvPr/>
          </p:nvSpPr>
          <p:spPr bwMode="auto">
            <a:xfrm>
              <a:off x="4214814" y="1093787"/>
              <a:ext cx="46038" cy="1588"/>
            </a:xfrm>
            <a:custGeom>
              <a:avLst/>
              <a:gdLst>
                <a:gd name="T0" fmla="*/ 0 w 30"/>
                <a:gd name="T1" fmla="*/ 1 h 1"/>
                <a:gd name="T2" fmla="*/ 30 w 30"/>
                <a:gd name="T3" fmla="*/ 1 h 1"/>
                <a:gd name="T4" fmla="*/ 30 w 30"/>
                <a:gd name="T5" fmla="*/ 1 h 1"/>
                <a:gd name="T6" fmla="*/ 0 w 30"/>
                <a:gd name="T7" fmla="*/ 1 h 1"/>
              </a:gdLst>
              <a:ahLst/>
              <a:cxnLst>
                <a:cxn ang="0">
                  <a:pos x="T0" y="T1"/>
                </a:cxn>
                <a:cxn ang="0">
                  <a:pos x="T2" y="T3"/>
                </a:cxn>
                <a:cxn ang="0">
                  <a:pos x="T4" y="T5"/>
                </a:cxn>
                <a:cxn ang="0">
                  <a:pos x="T6" y="T7"/>
                </a:cxn>
              </a:cxnLst>
              <a:rect l="0" t="0" r="r" b="b"/>
              <a:pathLst>
                <a:path w="30" h="1">
                  <a:moveTo>
                    <a:pt x="0" y="1"/>
                  </a:moveTo>
                  <a:cubicBezTo>
                    <a:pt x="10" y="0"/>
                    <a:pt x="20" y="1"/>
                    <a:pt x="30" y="1"/>
                  </a:cubicBezTo>
                  <a:cubicBezTo>
                    <a:pt x="30" y="1"/>
                    <a:pt x="30" y="1"/>
                    <a:pt x="30" y="1"/>
                  </a:cubicBezTo>
                  <a:cubicBezTo>
                    <a:pt x="20" y="1"/>
                    <a:pt x="1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0" name="Freeform 1665">
              <a:extLst>
                <a:ext uri="{FF2B5EF4-FFF2-40B4-BE49-F238E27FC236}">
                  <a16:creationId xmlns:a16="http://schemas.microsoft.com/office/drawing/2014/main" id="{FDFF941D-7F01-4AA4-8D8E-C522A7BD3ADA}"/>
                </a:ext>
              </a:extLst>
            </p:cNvPr>
            <p:cNvSpPr>
              <a:spLocks/>
            </p:cNvSpPr>
            <p:nvPr/>
          </p:nvSpPr>
          <p:spPr bwMode="auto">
            <a:xfrm>
              <a:off x="3802064" y="1101725"/>
              <a:ext cx="39688" cy="6350"/>
            </a:xfrm>
            <a:custGeom>
              <a:avLst/>
              <a:gdLst>
                <a:gd name="T0" fmla="*/ 0 w 26"/>
                <a:gd name="T1" fmla="*/ 5 h 5"/>
                <a:gd name="T2" fmla="*/ 25 w 26"/>
                <a:gd name="T3" fmla="*/ 0 h 5"/>
                <a:gd name="T4" fmla="*/ 25 w 26"/>
                <a:gd name="T5" fmla="*/ 1 h 5"/>
                <a:gd name="T6" fmla="*/ 0 w 26"/>
                <a:gd name="T7" fmla="*/ 5 h 5"/>
              </a:gdLst>
              <a:ahLst/>
              <a:cxnLst>
                <a:cxn ang="0">
                  <a:pos x="T0" y="T1"/>
                </a:cxn>
                <a:cxn ang="0">
                  <a:pos x="T2" y="T3"/>
                </a:cxn>
                <a:cxn ang="0">
                  <a:pos x="T4" y="T5"/>
                </a:cxn>
                <a:cxn ang="0">
                  <a:pos x="T6" y="T7"/>
                </a:cxn>
              </a:cxnLst>
              <a:rect l="0" t="0" r="r" b="b"/>
              <a:pathLst>
                <a:path w="26" h="5">
                  <a:moveTo>
                    <a:pt x="0" y="5"/>
                  </a:moveTo>
                  <a:cubicBezTo>
                    <a:pt x="8" y="3"/>
                    <a:pt x="17" y="1"/>
                    <a:pt x="25" y="0"/>
                  </a:cubicBezTo>
                  <a:cubicBezTo>
                    <a:pt x="25" y="0"/>
                    <a:pt x="26" y="1"/>
                    <a:pt x="25" y="1"/>
                  </a:cubicBezTo>
                  <a:cubicBezTo>
                    <a:pt x="17" y="4"/>
                    <a:pt x="8"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1" name="Freeform 1666">
              <a:extLst>
                <a:ext uri="{FF2B5EF4-FFF2-40B4-BE49-F238E27FC236}">
                  <a16:creationId xmlns:a16="http://schemas.microsoft.com/office/drawing/2014/main" id="{3A2D163E-DEF4-42EC-ABD0-EEF3155F6639}"/>
                </a:ext>
              </a:extLst>
            </p:cNvPr>
            <p:cNvSpPr>
              <a:spLocks/>
            </p:cNvSpPr>
            <p:nvPr/>
          </p:nvSpPr>
          <p:spPr bwMode="auto">
            <a:xfrm>
              <a:off x="3802064" y="1076325"/>
              <a:ext cx="36513" cy="11113"/>
            </a:xfrm>
            <a:custGeom>
              <a:avLst/>
              <a:gdLst>
                <a:gd name="T0" fmla="*/ 0 w 24"/>
                <a:gd name="T1" fmla="*/ 1 h 7"/>
                <a:gd name="T2" fmla="*/ 23 w 24"/>
                <a:gd name="T3" fmla="*/ 6 h 7"/>
                <a:gd name="T4" fmla="*/ 23 w 24"/>
                <a:gd name="T5" fmla="*/ 7 h 7"/>
                <a:gd name="T6" fmla="*/ 12 w 24"/>
                <a:gd name="T7" fmla="*/ 3 h 7"/>
                <a:gd name="T8" fmla="*/ 0 w 24"/>
                <a:gd name="T9" fmla="*/ 1 h 7"/>
              </a:gdLst>
              <a:ahLst/>
              <a:cxnLst>
                <a:cxn ang="0">
                  <a:pos x="T0" y="T1"/>
                </a:cxn>
                <a:cxn ang="0">
                  <a:pos x="T2" y="T3"/>
                </a:cxn>
                <a:cxn ang="0">
                  <a:pos x="T4" y="T5"/>
                </a:cxn>
                <a:cxn ang="0">
                  <a:pos x="T6" y="T7"/>
                </a:cxn>
                <a:cxn ang="0">
                  <a:pos x="T8" y="T9"/>
                </a:cxn>
              </a:cxnLst>
              <a:rect l="0" t="0" r="r" b="b"/>
              <a:pathLst>
                <a:path w="24" h="7">
                  <a:moveTo>
                    <a:pt x="0" y="1"/>
                  </a:moveTo>
                  <a:cubicBezTo>
                    <a:pt x="8" y="0"/>
                    <a:pt x="17" y="2"/>
                    <a:pt x="23" y="6"/>
                  </a:cubicBezTo>
                  <a:cubicBezTo>
                    <a:pt x="24" y="6"/>
                    <a:pt x="24" y="7"/>
                    <a:pt x="23" y="7"/>
                  </a:cubicBezTo>
                  <a:cubicBezTo>
                    <a:pt x="19" y="6"/>
                    <a:pt x="15" y="4"/>
                    <a:pt x="12" y="3"/>
                  </a:cubicBezTo>
                  <a:cubicBezTo>
                    <a:pt x="8" y="2"/>
                    <a:pt x="4" y="2"/>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2" name="Freeform 1667">
              <a:extLst>
                <a:ext uri="{FF2B5EF4-FFF2-40B4-BE49-F238E27FC236}">
                  <a16:creationId xmlns:a16="http://schemas.microsoft.com/office/drawing/2014/main" id="{97EE5669-E63C-4B57-B885-0B6016937F94}"/>
                </a:ext>
              </a:extLst>
            </p:cNvPr>
            <p:cNvSpPr>
              <a:spLocks/>
            </p:cNvSpPr>
            <p:nvPr/>
          </p:nvSpPr>
          <p:spPr bwMode="auto">
            <a:xfrm>
              <a:off x="3814764" y="1060450"/>
              <a:ext cx="31750" cy="12700"/>
            </a:xfrm>
            <a:custGeom>
              <a:avLst/>
              <a:gdLst>
                <a:gd name="T0" fmla="*/ 0 w 20"/>
                <a:gd name="T1" fmla="*/ 0 h 9"/>
                <a:gd name="T2" fmla="*/ 19 w 20"/>
                <a:gd name="T3" fmla="*/ 8 h 9"/>
                <a:gd name="T4" fmla="*/ 19 w 20"/>
                <a:gd name="T5" fmla="*/ 9 h 9"/>
                <a:gd name="T6" fmla="*/ 0 w 20"/>
                <a:gd name="T7" fmla="*/ 0 h 9"/>
              </a:gdLst>
              <a:ahLst/>
              <a:cxnLst>
                <a:cxn ang="0">
                  <a:pos x="T0" y="T1"/>
                </a:cxn>
                <a:cxn ang="0">
                  <a:pos x="T2" y="T3"/>
                </a:cxn>
                <a:cxn ang="0">
                  <a:pos x="T4" y="T5"/>
                </a:cxn>
                <a:cxn ang="0">
                  <a:pos x="T6" y="T7"/>
                </a:cxn>
              </a:cxnLst>
              <a:rect l="0" t="0" r="r" b="b"/>
              <a:pathLst>
                <a:path w="20" h="9">
                  <a:moveTo>
                    <a:pt x="0" y="0"/>
                  </a:moveTo>
                  <a:cubicBezTo>
                    <a:pt x="7" y="1"/>
                    <a:pt x="14" y="4"/>
                    <a:pt x="19" y="8"/>
                  </a:cubicBezTo>
                  <a:cubicBezTo>
                    <a:pt x="20" y="8"/>
                    <a:pt x="19" y="9"/>
                    <a:pt x="19" y="9"/>
                  </a:cubicBezTo>
                  <a:cubicBezTo>
                    <a:pt x="13" y="6"/>
                    <a:pt x="6" y="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3" name="Freeform 1668">
              <a:extLst>
                <a:ext uri="{FF2B5EF4-FFF2-40B4-BE49-F238E27FC236}">
                  <a16:creationId xmlns:a16="http://schemas.microsoft.com/office/drawing/2014/main" id="{CBA4A311-38AF-41C6-A8DC-610071289ED4}"/>
                </a:ext>
              </a:extLst>
            </p:cNvPr>
            <p:cNvSpPr>
              <a:spLocks/>
            </p:cNvSpPr>
            <p:nvPr/>
          </p:nvSpPr>
          <p:spPr bwMode="auto">
            <a:xfrm>
              <a:off x="4100514" y="1290637"/>
              <a:ext cx="12700" cy="106363"/>
            </a:xfrm>
            <a:custGeom>
              <a:avLst/>
              <a:gdLst>
                <a:gd name="T0" fmla="*/ 1 w 8"/>
                <a:gd name="T1" fmla="*/ 1 h 69"/>
                <a:gd name="T2" fmla="*/ 3 w 8"/>
                <a:gd name="T3" fmla="*/ 1 h 69"/>
                <a:gd name="T4" fmla="*/ 7 w 8"/>
                <a:gd name="T5" fmla="*/ 69 h 69"/>
                <a:gd name="T6" fmla="*/ 6 w 8"/>
                <a:gd name="T7" fmla="*/ 69 h 69"/>
                <a:gd name="T8" fmla="*/ 1 w 8"/>
                <a:gd name="T9" fmla="*/ 1 h 69"/>
              </a:gdLst>
              <a:ahLst/>
              <a:cxnLst>
                <a:cxn ang="0">
                  <a:pos x="T0" y="T1"/>
                </a:cxn>
                <a:cxn ang="0">
                  <a:pos x="T2" y="T3"/>
                </a:cxn>
                <a:cxn ang="0">
                  <a:pos x="T4" y="T5"/>
                </a:cxn>
                <a:cxn ang="0">
                  <a:pos x="T6" y="T7"/>
                </a:cxn>
                <a:cxn ang="0">
                  <a:pos x="T8" y="T9"/>
                </a:cxn>
              </a:cxnLst>
              <a:rect l="0" t="0" r="r" b="b"/>
              <a:pathLst>
                <a:path w="8" h="69">
                  <a:moveTo>
                    <a:pt x="1" y="1"/>
                  </a:moveTo>
                  <a:cubicBezTo>
                    <a:pt x="1" y="0"/>
                    <a:pt x="3" y="0"/>
                    <a:pt x="3" y="1"/>
                  </a:cubicBezTo>
                  <a:cubicBezTo>
                    <a:pt x="2" y="24"/>
                    <a:pt x="8" y="46"/>
                    <a:pt x="7" y="69"/>
                  </a:cubicBezTo>
                  <a:cubicBezTo>
                    <a:pt x="7" y="69"/>
                    <a:pt x="6" y="69"/>
                    <a:pt x="6" y="69"/>
                  </a:cubicBezTo>
                  <a:cubicBezTo>
                    <a:pt x="2" y="48"/>
                    <a:pt x="0" y="23"/>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4" name="Freeform 1669">
              <a:extLst>
                <a:ext uri="{FF2B5EF4-FFF2-40B4-BE49-F238E27FC236}">
                  <a16:creationId xmlns:a16="http://schemas.microsoft.com/office/drawing/2014/main" id="{8FB84DD2-AB87-494A-9C4C-87DA9D7E3201}"/>
                </a:ext>
              </a:extLst>
            </p:cNvPr>
            <p:cNvSpPr>
              <a:spLocks/>
            </p:cNvSpPr>
            <p:nvPr/>
          </p:nvSpPr>
          <p:spPr bwMode="auto">
            <a:xfrm>
              <a:off x="4130676" y="1389062"/>
              <a:ext cx="42863" cy="12700"/>
            </a:xfrm>
            <a:custGeom>
              <a:avLst/>
              <a:gdLst>
                <a:gd name="T0" fmla="*/ 1 w 28"/>
                <a:gd name="T1" fmla="*/ 6 h 8"/>
                <a:gd name="T2" fmla="*/ 28 w 28"/>
                <a:gd name="T3" fmla="*/ 1 h 8"/>
                <a:gd name="T4" fmla="*/ 28 w 28"/>
                <a:gd name="T5" fmla="*/ 1 h 8"/>
                <a:gd name="T6" fmla="*/ 2 w 28"/>
                <a:gd name="T7" fmla="*/ 8 h 8"/>
                <a:gd name="T8" fmla="*/ 1 w 28"/>
                <a:gd name="T9" fmla="*/ 6 h 8"/>
              </a:gdLst>
              <a:ahLst/>
              <a:cxnLst>
                <a:cxn ang="0">
                  <a:pos x="T0" y="T1"/>
                </a:cxn>
                <a:cxn ang="0">
                  <a:pos x="T2" y="T3"/>
                </a:cxn>
                <a:cxn ang="0">
                  <a:pos x="T4" y="T5"/>
                </a:cxn>
                <a:cxn ang="0">
                  <a:pos x="T6" y="T7"/>
                </a:cxn>
                <a:cxn ang="0">
                  <a:pos x="T8" y="T9"/>
                </a:cxn>
              </a:cxnLst>
              <a:rect l="0" t="0" r="r" b="b"/>
              <a:pathLst>
                <a:path w="28" h="8">
                  <a:moveTo>
                    <a:pt x="1" y="6"/>
                  </a:moveTo>
                  <a:cubicBezTo>
                    <a:pt x="9" y="3"/>
                    <a:pt x="19" y="0"/>
                    <a:pt x="28" y="1"/>
                  </a:cubicBezTo>
                  <a:cubicBezTo>
                    <a:pt x="28" y="1"/>
                    <a:pt x="28" y="1"/>
                    <a:pt x="28" y="1"/>
                  </a:cubicBezTo>
                  <a:cubicBezTo>
                    <a:pt x="19" y="3"/>
                    <a:pt x="10" y="4"/>
                    <a:pt x="2" y="8"/>
                  </a:cubicBezTo>
                  <a:cubicBezTo>
                    <a:pt x="1" y="8"/>
                    <a:pt x="0" y="7"/>
                    <a:pt x="1"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5" name="Freeform 1670">
              <a:extLst>
                <a:ext uri="{FF2B5EF4-FFF2-40B4-BE49-F238E27FC236}">
                  <a16:creationId xmlns:a16="http://schemas.microsoft.com/office/drawing/2014/main" id="{C8774A1B-0034-4056-BC51-4F5E4CF4F281}"/>
                </a:ext>
              </a:extLst>
            </p:cNvPr>
            <p:cNvSpPr>
              <a:spLocks/>
            </p:cNvSpPr>
            <p:nvPr/>
          </p:nvSpPr>
          <p:spPr bwMode="auto">
            <a:xfrm>
              <a:off x="4162426" y="1428750"/>
              <a:ext cx="20638" cy="28575"/>
            </a:xfrm>
            <a:custGeom>
              <a:avLst/>
              <a:gdLst>
                <a:gd name="T0" fmla="*/ 1 w 13"/>
                <a:gd name="T1" fmla="*/ 0 h 19"/>
                <a:gd name="T2" fmla="*/ 12 w 13"/>
                <a:gd name="T3" fmla="*/ 17 h 19"/>
                <a:gd name="T4" fmla="*/ 11 w 13"/>
                <a:gd name="T5" fmla="*/ 18 h 19"/>
                <a:gd name="T6" fmla="*/ 0 w 13"/>
                <a:gd name="T7" fmla="*/ 0 h 19"/>
                <a:gd name="T8" fmla="*/ 1 w 13"/>
                <a:gd name="T9" fmla="*/ 0 h 19"/>
              </a:gdLst>
              <a:ahLst/>
              <a:cxnLst>
                <a:cxn ang="0">
                  <a:pos x="T0" y="T1"/>
                </a:cxn>
                <a:cxn ang="0">
                  <a:pos x="T2" y="T3"/>
                </a:cxn>
                <a:cxn ang="0">
                  <a:pos x="T4" y="T5"/>
                </a:cxn>
                <a:cxn ang="0">
                  <a:pos x="T6" y="T7"/>
                </a:cxn>
                <a:cxn ang="0">
                  <a:pos x="T8" y="T9"/>
                </a:cxn>
              </a:cxnLst>
              <a:rect l="0" t="0" r="r" b="b"/>
              <a:pathLst>
                <a:path w="13" h="19">
                  <a:moveTo>
                    <a:pt x="1" y="0"/>
                  </a:moveTo>
                  <a:cubicBezTo>
                    <a:pt x="4" y="6"/>
                    <a:pt x="6" y="12"/>
                    <a:pt x="12" y="17"/>
                  </a:cubicBezTo>
                  <a:cubicBezTo>
                    <a:pt x="13" y="18"/>
                    <a:pt x="12" y="19"/>
                    <a:pt x="11" y="18"/>
                  </a:cubicBezTo>
                  <a:cubicBezTo>
                    <a:pt x="6" y="13"/>
                    <a:pt x="1" y="7"/>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6" name="Freeform 1671">
              <a:extLst>
                <a:ext uri="{FF2B5EF4-FFF2-40B4-BE49-F238E27FC236}">
                  <a16:creationId xmlns:a16="http://schemas.microsoft.com/office/drawing/2014/main" id="{0AF429F2-DA11-47D0-B387-8121959D643D}"/>
                </a:ext>
              </a:extLst>
            </p:cNvPr>
            <p:cNvSpPr>
              <a:spLocks/>
            </p:cNvSpPr>
            <p:nvPr/>
          </p:nvSpPr>
          <p:spPr bwMode="auto">
            <a:xfrm>
              <a:off x="4141789" y="1416050"/>
              <a:ext cx="7938" cy="23813"/>
            </a:xfrm>
            <a:custGeom>
              <a:avLst/>
              <a:gdLst>
                <a:gd name="T0" fmla="*/ 2 w 5"/>
                <a:gd name="T1" fmla="*/ 1 h 15"/>
                <a:gd name="T2" fmla="*/ 2 w 5"/>
                <a:gd name="T3" fmla="*/ 1 h 15"/>
                <a:gd name="T4" fmla="*/ 5 w 5"/>
                <a:gd name="T5" fmla="*/ 14 h 15"/>
                <a:gd name="T6" fmla="*/ 3 w 5"/>
                <a:gd name="T7" fmla="*/ 14 h 15"/>
                <a:gd name="T8" fmla="*/ 2 w 5"/>
                <a:gd name="T9" fmla="*/ 1 h 15"/>
              </a:gdLst>
              <a:ahLst/>
              <a:cxnLst>
                <a:cxn ang="0">
                  <a:pos x="T0" y="T1"/>
                </a:cxn>
                <a:cxn ang="0">
                  <a:pos x="T2" y="T3"/>
                </a:cxn>
                <a:cxn ang="0">
                  <a:pos x="T4" y="T5"/>
                </a:cxn>
                <a:cxn ang="0">
                  <a:pos x="T6" y="T7"/>
                </a:cxn>
                <a:cxn ang="0">
                  <a:pos x="T8" y="T9"/>
                </a:cxn>
              </a:cxnLst>
              <a:rect l="0" t="0" r="r" b="b"/>
              <a:pathLst>
                <a:path w="5" h="15">
                  <a:moveTo>
                    <a:pt x="2" y="1"/>
                  </a:moveTo>
                  <a:cubicBezTo>
                    <a:pt x="2" y="0"/>
                    <a:pt x="2" y="0"/>
                    <a:pt x="2" y="1"/>
                  </a:cubicBezTo>
                  <a:cubicBezTo>
                    <a:pt x="2" y="5"/>
                    <a:pt x="2" y="10"/>
                    <a:pt x="5" y="14"/>
                  </a:cubicBezTo>
                  <a:cubicBezTo>
                    <a:pt x="5" y="14"/>
                    <a:pt x="4" y="15"/>
                    <a:pt x="3" y="14"/>
                  </a:cubicBezTo>
                  <a:cubicBezTo>
                    <a:pt x="1" y="10"/>
                    <a:pt x="0" y="5"/>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7" name="Freeform 1672">
              <a:extLst>
                <a:ext uri="{FF2B5EF4-FFF2-40B4-BE49-F238E27FC236}">
                  <a16:creationId xmlns:a16="http://schemas.microsoft.com/office/drawing/2014/main" id="{587B8F61-F905-4AF0-8430-82F28ABE93E4}"/>
                </a:ext>
              </a:extLst>
            </p:cNvPr>
            <p:cNvSpPr>
              <a:spLocks/>
            </p:cNvSpPr>
            <p:nvPr/>
          </p:nvSpPr>
          <p:spPr bwMode="auto">
            <a:xfrm>
              <a:off x="3917951" y="1287462"/>
              <a:ext cx="19050" cy="112713"/>
            </a:xfrm>
            <a:custGeom>
              <a:avLst/>
              <a:gdLst>
                <a:gd name="T0" fmla="*/ 9 w 12"/>
                <a:gd name="T1" fmla="*/ 1 h 73"/>
                <a:gd name="T2" fmla="*/ 11 w 12"/>
                <a:gd name="T3" fmla="*/ 2 h 73"/>
                <a:gd name="T4" fmla="*/ 1 w 12"/>
                <a:gd name="T5" fmla="*/ 73 h 73"/>
                <a:gd name="T6" fmla="*/ 0 w 12"/>
                <a:gd name="T7" fmla="*/ 72 h 73"/>
                <a:gd name="T8" fmla="*/ 9 w 12"/>
                <a:gd name="T9" fmla="*/ 1 h 73"/>
              </a:gdLst>
              <a:ahLst/>
              <a:cxnLst>
                <a:cxn ang="0">
                  <a:pos x="T0" y="T1"/>
                </a:cxn>
                <a:cxn ang="0">
                  <a:pos x="T2" y="T3"/>
                </a:cxn>
                <a:cxn ang="0">
                  <a:pos x="T4" y="T5"/>
                </a:cxn>
                <a:cxn ang="0">
                  <a:pos x="T6" y="T7"/>
                </a:cxn>
                <a:cxn ang="0">
                  <a:pos x="T8" y="T9"/>
                </a:cxn>
              </a:cxnLst>
              <a:rect l="0" t="0" r="r" b="b"/>
              <a:pathLst>
                <a:path w="12" h="73">
                  <a:moveTo>
                    <a:pt x="9" y="1"/>
                  </a:moveTo>
                  <a:cubicBezTo>
                    <a:pt x="10" y="0"/>
                    <a:pt x="12" y="0"/>
                    <a:pt x="11" y="2"/>
                  </a:cubicBezTo>
                  <a:cubicBezTo>
                    <a:pt x="7" y="25"/>
                    <a:pt x="4" y="49"/>
                    <a:pt x="1" y="73"/>
                  </a:cubicBezTo>
                  <a:cubicBezTo>
                    <a:pt x="1" y="73"/>
                    <a:pt x="0" y="73"/>
                    <a:pt x="0" y="72"/>
                  </a:cubicBezTo>
                  <a:cubicBezTo>
                    <a:pt x="1" y="49"/>
                    <a:pt x="5" y="2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8" name="Freeform 1673">
              <a:extLst>
                <a:ext uri="{FF2B5EF4-FFF2-40B4-BE49-F238E27FC236}">
                  <a16:creationId xmlns:a16="http://schemas.microsoft.com/office/drawing/2014/main" id="{D7625916-E628-4A0D-A97A-A800FFF32E18}"/>
                </a:ext>
              </a:extLst>
            </p:cNvPr>
            <p:cNvSpPr>
              <a:spLocks/>
            </p:cNvSpPr>
            <p:nvPr/>
          </p:nvSpPr>
          <p:spPr bwMode="auto">
            <a:xfrm>
              <a:off x="4051301" y="1277937"/>
              <a:ext cx="31750" cy="44450"/>
            </a:xfrm>
            <a:custGeom>
              <a:avLst/>
              <a:gdLst>
                <a:gd name="T0" fmla="*/ 0 w 21"/>
                <a:gd name="T1" fmla="*/ 8 h 29"/>
                <a:gd name="T2" fmla="*/ 11 w 21"/>
                <a:gd name="T3" fmla="*/ 20 h 29"/>
                <a:gd name="T4" fmla="*/ 17 w 21"/>
                <a:gd name="T5" fmla="*/ 21 h 29"/>
                <a:gd name="T6" fmla="*/ 14 w 21"/>
                <a:gd name="T7" fmla="*/ 14 h 29"/>
                <a:gd name="T8" fmla="*/ 6 w 21"/>
                <a:gd name="T9" fmla="*/ 3 h 29"/>
                <a:gd name="T10" fmla="*/ 8 w 21"/>
                <a:gd name="T11" fmla="*/ 1 h 29"/>
                <a:gd name="T12" fmla="*/ 18 w 21"/>
                <a:gd name="T13" fmla="*/ 16 h 29"/>
                <a:gd name="T14" fmla="*/ 18 w 21"/>
                <a:gd name="T15" fmla="*/ 27 h 29"/>
                <a:gd name="T16" fmla="*/ 10 w 21"/>
                <a:gd name="T17" fmla="*/ 23 h 29"/>
                <a:gd name="T18" fmla="*/ 6 w 21"/>
                <a:gd name="T19" fmla="*/ 15 h 29"/>
                <a:gd name="T20" fmla="*/ 0 w 21"/>
                <a:gd name="T21"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9">
                  <a:moveTo>
                    <a:pt x="0" y="8"/>
                  </a:moveTo>
                  <a:cubicBezTo>
                    <a:pt x="6" y="8"/>
                    <a:pt x="9" y="16"/>
                    <a:pt x="11" y="20"/>
                  </a:cubicBezTo>
                  <a:cubicBezTo>
                    <a:pt x="11" y="21"/>
                    <a:pt x="15" y="28"/>
                    <a:pt x="17" y="21"/>
                  </a:cubicBezTo>
                  <a:cubicBezTo>
                    <a:pt x="18" y="19"/>
                    <a:pt x="15" y="16"/>
                    <a:pt x="14" y="14"/>
                  </a:cubicBezTo>
                  <a:cubicBezTo>
                    <a:pt x="12" y="10"/>
                    <a:pt x="9" y="6"/>
                    <a:pt x="6" y="3"/>
                  </a:cubicBezTo>
                  <a:cubicBezTo>
                    <a:pt x="5" y="2"/>
                    <a:pt x="7" y="0"/>
                    <a:pt x="8" y="1"/>
                  </a:cubicBezTo>
                  <a:cubicBezTo>
                    <a:pt x="12" y="6"/>
                    <a:pt x="16" y="10"/>
                    <a:pt x="18" y="16"/>
                  </a:cubicBezTo>
                  <a:cubicBezTo>
                    <a:pt x="19" y="19"/>
                    <a:pt x="21" y="24"/>
                    <a:pt x="18" y="27"/>
                  </a:cubicBezTo>
                  <a:cubicBezTo>
                    <a:pt x="14" y="29"/>
                    <a:pt x="12" y="25"/>
                    <a:pt x="10" y="23"/>
                  </a:cubicBezTo>
                  <a:cubicBezTo>
                    <a:pt x="9" y="20"/>
                    <a:pt x="8" y="18"/>
                    <a:pt x="6" y="15"/>
                  </a:cubicBezTo>
                  <a:cubicBezTo>
                    <a:pt x="4" y="12"/>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9" name="Freeform 1674">
              <a:extLst>
                <a:ext uri="{FF2B5EF4-FFF2-40B4-BE49-F238E27FC236}">
                  <a16:creationId xmlns:a16="http://schemas.microsoft.com/office/drawing/2014/main" id="{D9D8338A-F793-48D8-923A-1975816C5C2B}"/>
                </a:ext>
              </a:extLst>
            </p:cNvPr>
            <p:cNvSpPr>
              <a:spLocks/>
            </p:cNvSpPr>
            <p:nvPr/>
          </p:nvSpPr>
          <p:spPr bwMode="auto">
            <a:xfrm>
              <a:off x="3962401" y="1308100"/>
              <a:ext cx="12700" cy="14288"/>
            </a:xfrm>
            <a:custGeom>
              <a:avLst/>
              <a:gdLst>
                <a:gd name="T0" fmla="*/ 1 w 8"/>
                <a:gd name="T1" fmla="*/ 3 h 9"/>
                <a:gd name="T2" fmla="*/ 5 w 8"/>
                <a:gd name="T3" fmla="*/ 0 h 9"/>
                <a:gd name="T4" fmla="*/ 5 w 8"/>
                <a:gd name="T5" fmla="*/ 1 h 9"/>
                <a:gd name="T6" fmla="*/ 3 w 8"/>
                <a:gd name="T7" fmla="*/ 4 h 9"/>
                <a:gd name="T8" fmla="*/ 2 w 8"/>
                <a:gd name="T9" fmla="*/ 7 h 9"/>
                <a:gd name="T10" fmla="*/ 5 w 8"/>
                <a:gd name="T11" fmla="*/ 5 h 9"/>
                <a:gd name="T12" fmla="*/ 7 w 8"/>
                <a:gd name="T13" fmla="*/ 3 h 9"/>
                <a:gd name="T14" fmla="*/ 8 w 8"/>
                <a:gd name="T15" fmla="*/ 3 h 9"/>
                <a:gd name="T16" fmla="*/ 1 w 8"/>
                <a:gd name="T17" fmla="*/ 9 h 9"/>
                <a:gd name="T18" fmla="*/ 0 w 8"/>
                <a:gd name="T19" fmla="*/ 8 h 9"/>
                <a:gd name="T20" fmla="*/ 1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1" y="3"/>
                  </a:moveTo>
                  <a:cubicBezTo>
                    <a:pt x="2" y="2"/>
                    <a:pt x="3" y="0"/>
                    <a:pt x="5" y="0"/>
                  </a:cubicBezTo>
                  <a:cubicBezTo>
                    <a:pt x="5" y="0"/>
                    <a:pt x="6" y="0"/>
                    <a:pt x="5" y="1"/>
                  </a:cubicBezTo>
                  <a:cubicBezTo>
                    <a:pt x="5" y="2"/>
                    <a:pt x="4" y="3"/>
                    <a:pt x="3" y="4"/>
                  </a:cubicBezTo>
                  <a:cubicBezTo>
                    <a:pt x="2" y="5"/>
                    <a:pt x="2" y="6"/>
                    <a:pt x="2" y="7"/>
                  </a:cubicBezTo>
                  <a:cubicBezTo>
                    <a:pt x="3" y="6"/>
                    <a:pt x="4" y="6"/>
                    <a:pt x="5" y="5"/>
                  </a:cubicBezTo>
                  <a:cubicBezTo>
                    <a:pt x="6" y="4"/>
                    <a:pt x="6" y="3"/>
                    <a:pt x="7" y="3"/>
                  </a:cubicBezTo>
                  <a:cubicBezTo>
                    <a:pt x="8" y="3"/>
                    <a:pt x="8" y="3"/>
                    <a:pt x="8" y="3"/>
                  </a:cubicBezTo>
                  <a:cubicBezTo>
                    <a:pt x="7" y="5"/>
                    <a:pt x="4"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0" name="Freeform 1675">
              <a:extLst>
                <a:ext uri="{FF2B5EF4-FFF2-40B4-BE49-F238E27FC236}">
                  <a16:creationId xmlns:a16="http://schemas.microsoft.com/office/drawing/2014/main" id="{BFF74C7F-7E03-4290-9D35-C2B9631FFFF8}"/>
                </a:ext>
              </a:extLst>
            </p:cNvPr>
            <p:cNvSpPr>
              <a:spLocks/>
            </p:cNvSpPr>
            <p:nvPr/>
          </p:nvSpPr>
          <p:spPr bwMode="auto">
            <a:xfrm>
              <a:off x="4019551" y="1312862"/>
              <a:ext cx="22225"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0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9" y="5"/>
                    <a:pt x="9" y="5"/>
                  </a:cubicBezTo>
                  <a:cubicBezTo>
                    <a:pt x="10" y="5"/>
                    <a:pt x="13" y="5"/>
                    <a:pt x="12" y="4"/>
                  </a:cubicBezTo>
                  <a:cubicBezTo>
                    <a:pt x="11" y="2"/>
                    <a:pt x="8" y="2"/>
                    <a:pt x="6" y="2"/>
                  </a:cubicBezTo>
                  <a:cubicBezTo>
                    <a:pt x="5" y="1"/>
                    <a:pt x="3" y="2"/>
                    <a:pt x="1" y="1"/>
                  </a:cubicBezTo>
                  <a:cubicBezTo>
                    <a:pt x="1" y="1"/>
                    <a:pt x="1" y="1"/>
                    <a:pt x="1" y="1"/>
                  </a:cubicBezTo>
                  <a:cubicBezTo>
                    <a:pt x="3" y="0"/>
                    <a:pt x="7" y="0"/>
                    <a:pt x="9" y="0"/>
                  </a:cubicBezTo>
                  <a:cubicBezTo>
                    <a:pt x="11" y="1"/>
                    <a:pt x="13" y="2"/>
                    <a:pt x="14" y="4"/>
                  </a:cubicBezTo>
                  <a:cubicBezTo>
                    <a:pt x="15" y="6"/>
                    <a:pt x="13" y="6"/>
                    <a:pt x="11" y="6"/>
                  </a:cubicBezTo>
                  <a:cubicBezTo>
                    <a:pt x="8" y="6"/>
                    <a:pt x="4" y="7"/>
                    <a:pt x="1" y="6"/>
                  </a:cubicBezTo>
                  <a:cubicBezTo>
                    <a:pt x="0" y="5"/>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1" name="Freeform 1676">
              <a:extLst>
                <a:ext uri="{FF2B5EF4-FFF2-40B4-BE49-F238E27FC236}">
                  <a16:creationId xmlns:a16="http://schemas.microsoft.com/office/drawing/2014/main" id="{4D204B90-D54F-452A-8013-75675B568A14}"/>
                </a:ext>
              </a:extLst>
            </p:cNvPr>
            <p:cNvSpPr>
              <a:spLocks/>
            </p:cNvSpPr>
            <p:nvPr/>
          </p:nvSpPr>
          <p:spPr bwMode="auto">
            <a:xfrm>
              <a:off x="3951289" y="1308100"/>
              <a:ext cx="19050" cy="22225"/>
            </a:xfrm>
            <a:custGeom>
              <a:avLst/>
              <a:gdLst>
                <a:gd name="T0" fmla="*/ 3 w 12"/>
                <a:gd name="T1" fmla="*/ 1 h 15"/>
                <a:gd name="T2" fmla="*/ 9 w 12"/>
                <a:gd name="T3" fmla="*/ 5 h 15"/>
                <a:gd name="T4" fmla="*/ 9 w 12"/>
                <a:gd name="T5" fmla="*/ 7 h 15"/>
                <a:gd name="T6" fmla="*/ 11 w 12"/>
                <a:gd name="T7" fmla="*/ 12 h 15"/>
                <a:gd name="T8" fmla="*/ 11 w 12"/>
                <a:gd name="T9" fmla="*/ 13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5" y="0"/>
                    <a:pt x="8" y="4"/>
                    <a:pt x="9" y="5"/>
                  </a:cubicBezTo>
                  <a:cubicBezTo>
                    <a:pt x="9" y="6"/>
                    <a:pt x="9" y="6"/>
                    <a:pt x="9" y="7"/>
                  </a:cubicBezTo>
                  <a:cubicBezTo>
                    <a:pt x="10" y="8"/>
                    <a:pt x="11" y="10"/>
                    <a:pt x="11" y="12"/>
                  </a:cubicBezTo>
                  <a:cubicBezTo>
                    <a:pt x="12" y="13"/>
                    <a:pt x="11" y="13"/>
                    <a:pt x="11" y="13"/>
                  </a:cubicBezTo>
                  <a:cubicBezTo>
                    <a:pt x="11" y="14"/>
                    <a:pt x="10" y="15"/>
                    <a:pt x="9" y="15"/>
                  </a:cubicBezTo>
                  <a:cubicBezTo>
                    <a:pt x="6" y="13"/>
                    <a:pt x="4" y="10"/>
                    <a:pt x="3" y="8"/>
                  </a:cubicBezTo>
                  <a:cubicBezTo>
                    <a:pt x="2" y="6"/>
                    <a:pt x="0" y="1"/>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2" name="Freeform 1677">
              <a:extLst>
                <a:ext uri="{FF2B5EF4-FFF2-40B4-BE49-F238E27FC236}">
                  <a16:creationId xmlns:a16="http://schemas.microsoft.com/office/drawing/2014/main" id="{1773A49C-46A2-4265-BA52-2E130218676B}"/>
                </a:ext>
              </a:extLst>
            </p:cNvPr>
            <p:cNvSpPr>
              <a:spLocks/>
            </p:cNvSpPr>
            <p:nvPr/>
          </p:nvSpPr>
          <p:spPr bwMode="auto">
            <a:xfrm>
              <a:off x="3956051" y="1352550"/>
              <a:ext cx="12700" cy="12700"/>
            </a:xfrm>
            <a:custGeom>
              <a:avLst/>
              <a:gdLst>
                <a:gd name="T0" fmla="*/ 2 w 8"/>
                <a:gd name="T1" fmla="*/ 3 h 8"/>
                <a:gd name="T2" fmla="*/ 5 w 8"/>
                <a:gd name="T3" fmla="*/ 0 h 8"/>
                <a:gd name="T4" fmla="*/ 6 w 8"/>
                <a:gd name="T5" fmla="*/ 0 h 8"/>
                <a:gd name="T6" fmla="*/ 4 w 8"/>
                <a:gd name="T7" fmla="*/ 3 h 8"/>
                <a:gd name="T8" fmla="*/ 2 w 8"/>
                <a:gd name="T9" fmla="*/ 6 h 8"/>
                <a:gd name="T10" fmla="*/ 5 w 8"/>
                <a:gd name="T11" fmla="*/ 5 h 8"/>
                <a:gd name="T12" fmla="*/ 8 w 8"/>
                <a:gd name="T13" fmla="*/ 2 h 8"/>
                <a:gd name="T14" fmla="*/ 8 w 8"/>
                <a:gd name="T15" fmla="*/ 2 h 8"/>
                <a:gd name="T16" fmla="*/ 1 w 8"/>
                <a:gd name="T17" fmla="*/ 8 h 8"/>
                <a:gd name="T18" fmla="*/ 1 w 8"/>
                <a:gd name="T19" fmla="*/ 7 h 8"/>
                <a:gd name="T20" fmla="*/ 2 w 8"/>
                <a:gd name="T2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2" y="3"/>
                  </a:moveTo>
                  <a:cubicBezTo>
                    <a:pt x="2" y="2"/>
                    <a:pt x="4" y="0"/>
                    <a:pt x="5" y="0"/>
                  </a:cubicBezTo>
                  <a:cubicBezTo>
                    <a:pt x="6" y="0"/>
                    <a:pt x="6" y="0"/>
                    <a:pt x="6" y="0"/>
                  </a:cubicBezTo>
                  <a:cubicBezTo>
                    <a:pt x="6" y="1"/>
                    <a:pt x="4" y="2"/>
                    <a:pt x="4" y="3"/>
                  </a:cubicBezTo>
                  <a:cubicBezTo>
                    <a:pt x="3" y="4"/>
                    <a:pt x="2" y="5"/>
                    <a:pt x="2" y="6"/>
                  </a:cubicBezTo>
                  <a:cubicBezTo>
                    <a:pt x="3" y="6"/>
                    <a:pt x="4" y="5"/>
                    <a:pt x="5" y="5"/>
                  </a:cubicBezTo>
                  <a:cubicBezTo>
                    <a:pt x="6" y="4"/>
                    <a:pt x="7" y="3"/>
                    <a:pt x="8" y="2"/>
                  </a:cubicBezTo>
                  <a:cubicBezTo>
                    <a:pt x="8" y="2"/>
                    <a:pt x="8" y="2"/>
                    <a:pt x="8" y="2"/>
                  </a:cubicBezTo>
                  <a:cubicBezTo>
                    <a:pt x="8" y="5"/>
                    <a:pt x="4" y="7"/>
                    <a:pt x="1" y="8"/>
                  </a:cubicBezTo>
                  <a:cubicBezTo>
                    <a:pt x="1" y="8"/>
                    <a:pt x="0" y="8"/>
                    <a:pt x="1" y="7"/>
                  </a:cubicBezTo>
                  <a:cubicBezTo>
                    <a:pt x="1" y="6"/>
                    <a:pt x="1" y="4"/>
                    <a:pt x="2"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3" name="Freeform 1678">
              <a:extLst>
                <a:ext uri="{FF2B5EF4-FFF2-40B4-BE49-F238E27FC236}">
                  <a16:creationId xmlns:a16="http://schemas.microsoft.com/office/drawing/2014/main" id="{158DEC82-3D42-4CFE-B6A5-FDD27D0427F3}"/>
                </a:ext>
              </a:extLst>
            </p:cNvPr>
            <p:cNvSpPr>
              <a:spLocks/>
            </p:cNvSpPr>
            <p:nvPr/>
          </p:nvSpPr>
          <p:spPr bwMode="auto">
            <a:xfrm>
              <a:off x="4017964" y="1354137"/>
              <a:ext cx="22225" cy="11113"/>
            </a:xfrm>
            <a:custGeom>
              <a:avLst/>
              <a:gdLst>
                <a:gd name="T0" fmla="*/ 1 w 15"/>
                <a:gd name="T1" fmla="*/ 5 h 7"/>
                <a:gd name="T2" fmla="*/ 7 w 15"/>
                <a:gd name="T3" fmla="*/ 5 h 7"/>
                <a:gd name="T4" fmla="*/ 10 w 15"/>
                <a:gd name="T5" fmla="*/ 5 h 7"/>
                <a:gd name="T6" fmla="*/ 12 w 15"/>
                <a:gd name="T7" fmla="*/ 4 h 7"/>
                <a:gd name="T8" fmla="*/ 6 w 15"/>
                <a:gd name="T9" fmla="*/ 2 h 7"/>
                <a:gd name="T10" fmla="*/ 2 w 15"/>
                <a:gd name="T11" fmla="*/ 1 h 7"/>
                <a:gd name="T12" fmla="*/ 2 w 15"/>
                <a:gd name="T13" fmla="*/ 1 h 7"/>
                <a:gd name="T14" fmla="*/ 9 w 15"/>
                <a:gd name="T15" fmla="*/ 1 h 7"/>
                <a:gd name="T16" fmla="*/ 14 w 15"/>
                <a:gd name="T17" fmla="*/ 4 h 7"/>
                <a:gd name="T18" fmla="*/ 11 w 15"/>
                <a:gd name="T19" fmla="*/ 7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5"/>
                    <a:pt x="5" y="5"/>
                    <a:pt x="7" y="5"/>
                  </a:cubicBezTo>
                  <a:cubicBezTo>
                    <a:pt x="8" y="5"/>
                    <a:pt x="9" y="5"/>
                    <a:pt x="10" y="5"/>
                  </a:cubicBezTo>
                  <a:cubicBezTo>
                    <a:pt x="11" y="5"/>
                    <a:pt x="13" y="6"/>
                    <a:pt x="12" y="4"/>
                  </a:cubicBezTo>
                  <a:cubicBezTo>
                    <a:pt x="11" y="3"/>
                    <a:pt x="8" y="2"/>
                    <a:pt x="6" y="2"/>
                  </a:cubicBezTo>
                  <a:cubicBezTo>
                    <a:pt x="5" y="2"/>
                    <a:pt x="3" y="2"/>
                    <a:pt x="2" y="1"/>
                  </a:cubicBezTo>
                  <a:cubicBezTo>
                    <a:pt x="2" y="1"/>
                    <a:pt x="2" y="1"/>
                    <a:pt x="2" y="1"/>
                  </a:cubicBezTo>
                  <a:cubicBezTo>
                    <a:pt x="3" y="0"/>
                    <a:pt x="7" y="0"/>
                    <a:pt x="9" y="1"/>
                  </a:cubicBezTo>
                  <a:cubicBezTo>
                    <a:pt x="11" y="1"/>
                    <a:pt x="14" y="3"/>
                    <a:pt x="14" y="4"/>
                  </a:cubicBezTo>
                  <a:cubicBezTo>
                    <a:pt x="15" y="6"/>
                    <a:pt x="13" y="7"/>
                    <a:pt x="11" y="7"/>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4" name="Freeform 1679">
              <a:extLst>
                <a:ext uri="{FF2B5EF4-FFF2-40B4-BE49-F238E27FC236}">
                  <a16:creationId xmlns:a16="http://schemas.microsoft.com/office/drawing/2014/main" id="{571346DA-3A95-42DE-B0D2-43135C3C7F1F}"/>
                </a:ext>
              </a:extLst>
            </p:cNvPr>
            <p:cNvSpPr>
              <a:spLocks/>
            </p:cNvSpPr>
            <p:nvPr/>
          </p:nvSpPr>
          <p:spPr bwMode="auto">
            <a:xfrm>
              <a:off x="3949701" y="1349375"/>
              <a:ext cx="19050" cy="22225"/>
            </a:xfrm>
            <a:custGeom>
              <a:avLst/>
              <a:gdLst>
                <a:gd name="T0" fmla="*/ 3 w 12"/>
                <a:gd name="T1" fmla="*/ 1 h 15"/>
                <a:gd name="T2" fmla="*/ 9 w 12"/>
                <a:gd name="T3" fmla="*/ 6 h 15"/>
                <a:gd name="T4" fmla="*/ 9 w 12"/>
                <a:gd name="T5" fmla="*/ 7 h 15"/>
                <a:gd name="T6" fmla="*/ 12 w 12"/>
                <a:gd name="T7" fmla="*/ 12 h 15"/>
                <a:gd name="T8" fmla="*/ 11 w 12"/>
                <a:gd name="T9" fmla="*/ 14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6" y="0"/>
                    <a:pt x="8" y="4"/>
                    <a:pt x="9" y="6"/>
                  </a:cubicBezTo>
                  <a:cubicBezTo>
                    <a:pt x="9" y="6"/>
                    <a:pt x="9" y="7"/>
                    <a:pt x="9" y="7"/>
                  </a:cubicBezTo>
                  <a:cubicBezTo>
                    <a:pt x="10" y="9"/>
                    <a:pt x="11" y="10"/>
                    <a:pt x="12" y="12"/>
                  </a:cubicBezTo>
                  <a:cubicBezTo>
                    <a:pt x="12" y="13"/>
                    <a:pt x="11" y="13"/>
                    <a:pt x="11" y="14"/>
                  </a:cubicBezTo>
                  <a:cubicBezTo>
                    <a:pt x="11" y="15"/>
                    <a:pt x="10" y="15"/>
                    <a:pt x="9" y="15"/>
                  </a:cubicBezTo>
                  <a:cubicBezTo>
                    <a:pt x="6" y="14"/>
                    <a:pt x="4" y="11"/>
                    <a:pt x="3" y="8"/>
                  </a:cubicBezTo>
                  <a:cubicBezTo>
                    <a:pt x="3"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5" name="Freeform 1680">
              <a:extLst>
                <a:ext uri="{FF2B5EF4-FFF2-40B4-BE49-F238E27FC236}">
                  <a16:creationId xmlns:a16="http://schemas.microsoft.com/office/drawing/2014/main" id="{4CE75229-CD51-4AAB-97E0-61A199BE21DC}"/>
                </a:ext>
              </a:extLst>
            </p:cNvPr>
            <p:cNvSpPr>
              <a:spLocks/>
            </p:cNvSpPr>
            <p:nvPr/>
          </p:nvSpPr>
          <p:spPr bwMode="auto">
            <a:xfrm>
              <a:off x="3951289" y="1395412"/>
              <a:ext cx="11113" cy="14288"/>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1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2" y="2"/>
                    <a:pt x="3" y="0"/>
                    <a:pt x="4" y="0"/>
                  </a:cubicBezTo>
                  <a:cubicBezTo>
                    <a:pt x="5" y="0"/>
                    <a:pt x="5" y="0"/>
                    <a:pt x="5" y="1"/>
                  </a:cubicBezTo>
                  <a:cubicBezTo>
                    <a:pt x="5" y="2"/>
                    <a:pt x="3" y="3"/>
                    <a:pt x="3" y="4"/>
                  </a:cubicBezTo>
                  <a:cubicBezTo>
                    <a:pt x="2" y="5"/>
                    <a:pt x="2" y="6"/>
                    <a:pt x="1" y="7"/>
                  </a:cubicBezTo>
                  <a:cubicBezTo>
                    <a:pt x="2" y="6"/>
                    <a:pt x="3" y="6"/>
                    <a:pt x="4" y="5"/>
                  </a:cubicBezTo>
                  <a:cubicBezTo>
                    <a:pt x="5" y="5"/>
                    <a:pt x="6" y="3"/>
                    <a:pt x="7" y="3"/>
                  </a:cubicBezTo>
                  <a:cubicBezTo>
                    <a:pt x="7" y="3"/>
                    <a:pt x="7" y="3"/>
                    <a:pt x="7" y="3"/>
                  </a:cubicBezTo>
                  <a:cubicBezTo>
                    <a:pt x="7" y="6"/>
                    <a:pt x="3"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6" name="Freeform 1681">
              <a:extLst>
                <a:ext uri="{FF2B5EF4-FFF2-40B4-BE49-F238E27FC236}">
                  <a16:creationId xmlns:a16="http://schemas.microsoft.com/office/drawing/2014/main" id="{C41DB9C7-69F6-4A83-BD77-806E273C2796}"/>
                </a:ext>
              </a:extLst>
            </p:cNvPr>
            <p:cNvSpPr>
              <a:spLocks/>
            </p:cNvSpPr>
            <p:nvPr/>
          </p:nvSpPr>
          <p:spPr bwMode="auto">
            <a:xfrm>
              <a:off x="4022726" y="1397000"/>
              <a:ext cx="20638" cy="11113"/>
            </a:xfrm>
            <a:custGeom>
              <a:avLst/>
              <a:gdLst>
                <a:gd name="T0" fmla="*/ 1 w 14"/>
                <a:gd name="T1" fmla="*/ 5 h 7"/>
                <a:gd name="T2" fmla="*/ 7 w 14"/>
                <a:gd name="T3" fmla="*/ 5 h 7"/>
                <a:gd name="T4" fmla="*/ 9 w 14"/>
                <a:gd name="T5" fmla="*/ 5 h 7"/>
                <a:gd name="T6" fmla="*/ 11 w 14"/>
                <a:gd name="T7" fmla="*/ 4 h 7"/>
                <a:gd name="T8" fmla="*/ 6 w 14"/>
                <a:gd name="T9" fmla="*/ 2 h 7"/>
                <a:gd name="T10" fmla="*/ 1 w 14"/>
                <a:gd name="T11" fmla="*/ 2 h 7"/>
                <a:gd name="T12" fmla="*/ 1 w 14"/>
                <a:gd name="T13" fmla="*/ 1 h 7"/>
                <a:gd name="T14" fmla="*/ 8 w 14"/>
                <a:gd name="T15" fmla="*/ 1 h 7"/>
                <a:gd name="T16" fmla="*/ 14 w 14"/>
                <a:gd name="T17" fmla="*/ 4 h 7"/>
                <a:gd name="T18" fmla="*/ 11 w 14"/>
                <a:gd name="T19" fmla="*/ 7 h 7"/>
                <a:gd name="T20" fmla="*/ 0 w 14"/>
                <a:gd name="T21" fmla="*/ 6 h 7"/>
                <a:gd name="T22" fmla="*/ 1 w 14"/>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1" y="5"/>
                  </a:moveTo>
                  <a:cubicBezTo>
                    <a:pt x="2" y="5"/>
                    <a:pt x="5" y="5"/>
                    <a:pt x="7" y="5"/>
                  </a:cubicBezTo>
                  <a:cubicBezTo>
                    <a:pt x="7" y="5"/>
                    <a:pt x="8" y="5"/>
                    <a:pt x="9" y="5"/>
                  </a:cubicBezTo>
                  <a:cubicBezTo>
                    <a:pt x="10" y="5"/>
                    <a:pt x="13" y="6"/>
                    <a:pt x="11" y="4"/>
                  </a:cubicBezTo>
                  <a:cubicBezTo>
                    <a:pt x="10" y="3"/>
                    <a:pt x="8" y="2"/>
                    <a:pt x="6" y="2"/>
                  </a:cubicBezTo>
                  <a:cubicBezTo>
                    <a:pt x="4" y="2"/>
                    <a:pt x="2" y="2"/>
                    <a:pt x="1" y="2"/>
                  </a:cubicBezTo>
                  <a:cubicBezTo>
                    <a:pt x="1" y="1"/>
                    <a:pt x="1" y="1"/>
                    <a:pt x="1" y="1"/>
                  </a:cubicBezTo>
                  <a:cubicBezTo>
                    <a:pt x="2" y="0"/>
                    <a:pt x="6" y="0"/>
                    <a:pt x="8" y="1"/>
                  </a:cubicBezTo>
                  <a:cubicBezTo>
                    <a:pt x="10" y="1"/>
                    <a:pt x="13" y="3"/>
                    <a:pt x="14" y="4"/>
                  </a:cubicBezTo>
                  <a:cubicBezTo>
                    <a:pt x="14" y="6"/>
                    <a:pt x="12" y="7"/>
                    <a:pt x="11" y="7"/>
                  </a:cubicBezTo>
                  <a:cubicBezTo>
                    <a:pt x="7" y="7"/>
                    <a:pt x="3" y="7"/>
                    <a:pt x="0"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7" name="Freeform 1682">
              <a:extLst>
                <a:ext uri="{FF2B5EF4-FFF2-40B4-BE49-F238E27FC236}">
                  <a16:creationId xmlns:a16="http://schemas.microsoft.com/office/drawing/2014/main" id="{FD0A3C3B-487A-4350-A2F1-099AB4C6D520}"/>
                </a:ext>
              </a:extLst>
            </p:cNvPr>
            <p:cNvSpPr>
              <a:spLocks/>
            </p:cNvSpPr>
            <p:nvPr/>
          </p:nvSpPr>
          <p:spPr bwMode="auto">
            <a:xfrm>
              <a:off x="3940176" y="1395412"/>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3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1" y="10"/>
                    <a:pt x="11" y="12"/>
                  </a:cubicBezTo>
                  <a:cubicBezTo>
                    <a:pt x="11" y="13"/>
                    <a:pt x="11" y="13"/>
                    <a:pt x="10" y="14"/>
                  </a:cubicBezTo>
                  <a:cubicBezTo>
                    <a:pt x="11" y="15"/>
                    <a:pt x="9" y="15"/>
                    <a:pt x="8" y="15"/>
                  </a:cubicBezTo>
                  <a:cubicBezTo>
                    <a:pt x="5" y="14"/>
                    <a:pt x="4" y="10"/>
                    <a:pt x="3"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8" name="Freeform 1683">
              <a:extLst>
                <a:ext uri="{FF2B5EF4-FFF2-40B4-BE49-F238E27FC236}">
                  <a16:creationId xmlns:a16="http://schemas.microsoft.com/office/drawing/2014/main" id="{049F861C-092D-46D3-881B-F90239F71933}"/>
                </a:ext>
              </a:extLst>
            </p:cNvPr>
            <p:cNvSpPr>
              <a:spLocks/>
            </p:cNvSpPr>
            <p:nvPr/>
          </p:nvSpPr>
          <p:spPr bwMode="auto">
            <a:xfrm>
              <a:off x="3948114" y="1444625"/>
              <a:ext cx="11113" cy="12700"/>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0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1" y="2"/>
                    <a:pt x="3" y="0"/>
                    <a:pt x="4" y="0"/>
                  </a:cubicBezTo>
                  <a:cubicBezTo>
                    <a:pt x="5" y="0"/>
                    <a:pt x="5" y="0"/>
                    <a:pt x="5" y="1"/>
                  </a:cubicBezTo>
                  <a:cubicBezTo>
                    <a:pt x="5" y="2"/>
                    <a:pt x="3" y="3"/>
                    <a:pt x="3" y="4"/>
                  </a:cubicBezTo>
                  <a:cubicBezTo>
                    <a:pt x="2" y="5"/>
                    <a:pt x="2" y="6"/>
                    <a:pt x="1" y="7"/>
                  </a:cubicBezTo>
                  <a:cubicBezTo>
                    <a:pt x="2" y="7"/>
                    <a:pt x="3" y="6"/>
                    <a:pt x="4" y="5"/>
                  </a:cubicBezTo>
                  <a:cubicBezTo>
                    <a:pt x="5" y="5"/>
                    <a:pt x="6" y="3"/>
                    <a:pt x="7" y="3"/>
                  </a:cubicBezTo>
                  <a:cubicBezTo>
                    <a:pt x="7" y="3"/>
                    <a:pt x="7" y="3"/>
                    <a:pt x="7" y="3"/>
                  </a:cubicBezTo>
                  <a:cubicBezTo>
                    <a:pt x="7" y="6"/>
                    <a:pt x="3" y="8"/>
                    <a:pt x="0"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9" name="Freeform 1684">
              <a:extLst>
                <a:ext uri="{FF2B5EF4-FFF2-40B4-BE49-F238E27FC236}">
                  <a16:creationId xmlns:a16="http://schemas.microsoft.com/office/drawing/2014/main" id="{E807EEB5-905E-41DB-AA83-CF660638E23F}"/>
                </a:ext>
              </a:extLst>
            </p:cNvPr>
            <p:cNvSpPr>
              <a:spLocks/>
            </p:cNvSpPr>
            <p:nvPr/>
          </p:nvSpPr>
          <p:spPr bwMode="auto">
            <a:xfrm>
              <a:off x="4025901" y="1446212"/>
              <a:ext cx="23813"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1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8" y="5"/>
                    <a:pt x="9" y="5"/>
                  </a:cubicBezTo>
                  <a:cubicBezTo>
                    <a:pt x="10" y="5"/>
                    <a:pt x="13" y="5"/>
                    <a:pt x="12" y="4"/>
                  </a:cubicBezTo>
                  <a:cubicBezTo>
                    <a:pt x="11" y="3"/>
                    <a:pt x="8" y="2"/>
                    <a:pt x="6" y="2"/>
                  </a:cubicBezTo>
                  <a:cubicBezTo>
                    <a:pt x="4" y="1"/>
                    <a:pt x="3" y="2"/>
                    <a:pt x="1" y="1"/>
                  </a:cubicBezTo>
                  <a:cubicBezTo>
                    <a:pt x="1" y="1"/>
                    <a:pt x="1" y="1"/>
                    <a:pt x="1" y="1"/>
                  </a:cubicBezTo>
                  <a:cubicBezTo>
                    <a:pt x="3" y="0"/>
                    <a:pt x="7" y="0"/>
                    <a:pt x="9" y="1"/>
                  </a:cubicBezTo>
                  <a:cubicBezTo>
                    <a:pt x="11" y="1"/>
                    <a:pt x="13" y="2"/>
                    <a:pt x="14" y="4"/>
                  </a:cubicBezTo>
                  <a:cubicBezTo>
                    <a:pt x="15" y="6"/>
                    <a:pt x="12" y="6"/>
                    <a:pt x="11" y="6"/>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0" name="Freeform 1685">
              <a:extLst>
                <a:ext uri="{FF2B5EF4-FFF2-40B4-BE49-F238E27FC236}">
                  <a16:creationId xmlns:a16="http://schemas.microsoft.com/office/drawing/2014/main" id="{0931A7C2-5701-4C9A-BD30-F6D373C0D35C}"/>
                </a:ext>
              </a:extLst>
            </p:cNvPr>
            <p:cNvSpPr>
              <a:spLocks/>
            </p:cNvSpPr>
            <p:nvPr/>
          </p:nvSpPr>
          <p:spPr bwMode="auto">
            <a:xfrm>
              <a:off x="3937001" y="1444625"/>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2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0" y="10"/>
                    <a:pt x="11" y="12"/>
                  </a:cubicBezTo>
                  <a:cubicBezTo>
                    <a:pt x="11" y="13"/>
                    <a:pt x="11" y="13"/>
                    <a:pt x="10" y="14"/>
                  </a:cubicBezTo>
                  <a:cubicBezTo>
                    <a:pt x="10" y="15"/>
                    <a:pt x="9" y="15"/>
                    <a:pt x="8" y="15"/>
                  </a:cubicBezTo>
                  <a:cubicBezTo>
                    <a:pt x="5" y="14"/>
                    <a:pt x="4" y="10"/>
                    <a:pt x="2"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31" name="文本框 104">
            <a:extLst>
              <a:ext uri="{FF2B5EF4-FFF2-40B4-BE49-F238E27FC236}">
                <a16:creationId xmlns:a16="http://schemas.microsoft.com/office/drawing/2014/main" id="{2B38135C-6C41-4E7B-9462-4A0D6DE862C2}"/>
              </a:ext>
            </a:extLst>
          </p:cNvPr>
          <p:cNvSpPr txBox="1"/>
          <p:nvPr/>
        </p:nvSpPr>
        <p:spPr>
          <a:xfrm>
            <a:off x="2500429" y="1942720"/>
            <a:ext cx="7529665" cy="1200329"/>
          </a:xfrm>
          <a:prstGeom prst="rect">
            <a:avLst/>
          </a:prstGeom>
          <a:noFill/>
        </p:spPr>
        <p:txBody>
          <a:bodyPr wrap="square" rtlCol="0">
            <a:spAutoFit/>
          </a:bodyPr>
          <a:lstStyle/>
          <a:p>
            <a:pPr algn="l"/>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chuyện</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kể</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lại</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bé</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vừa</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hiếu</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thảo</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vừa</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trung</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thực</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thật</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thà</a:t>
            </a:r>
            <a:endParaRPr lang="zh-CN" altLang="en-US"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2891200517"/>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wd">
                                    <p:tmPct val="5000"/>
                                  </p:iterate>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fltVal val="0"/>
                                          </p:val>
                                        </p:tav>
                                        <p:tav tm="100000">
                                          <p:val>
                                            <p:strVal val="#ppt_w"/>
                                          </p:val>
                                        </p:tav>
                                      </p:tavLst>
                                    </p:anim>
                                    <p:anim calcmode="lin" valueType="num">
                                      <p:cBhvr>
                                        <p:cTn id="8" dur="1000" fill="hold"/>
                                        <p:tgtEl>
                                          <p:spTgt spid="106"/>
                                        </p:tgtEl>
                                        <p:attrNameLst>
                                          <p:attrName>ppt_h</p:attrName>
                                        </p:attrNameLst>
                                      </p:cBhvr>
                                      <p:tavLst>
                                        <p:tav tm="0">
                                          <p:val>
                                            <p:fltVal val="0"/>
                                          </p:val>
                                        </p:tav>
                                        <p:tav tm="100000">
                                          <p:val>
                                            <p:strVal val="#ppt_h"/>
                                          </p:val>
                                        </p:tav>
                                      </p:tavLst>
                                    </p:anim>
                                    <p:anim calcmode="lin" valueType="num">
                                      <p:cBhvr>
                                        <p:cTn id="9" dur="1000" fill="hold"/>
                                        <p:tgtEl>
                                          <p:spTgt spid="106"/>
                                        </p:tgtEl>
                                        <p:attrNameLst>
                                          <p:attrName>style.rotation</p:attrName>
                                        </p:attrNameLst>
                                      </p:cBhvr>
                                      <p:tavLst>
                                        <p:tav tm="0">
                                          <p:val>
                                            <p:fltVal val="90"/>
                                          </p:val>
                                        </p:tav>
                                        <p:tav tm="100000">
                                          <p:val>
                                            <p:fltVal val="0"/>
                                          </p:val>
                                        </p:tav>
                                      </p:tavLst>
                                    </p:anim>
                                    <p:animEffect transition="in" filter="fade">
                                      <p:cBhvr>
                                        <p:cTn id="10" dur="1000"/>
                                        <p:tgtEl>
                                          <p:spTgt spid="106"/>
                                        </p:tgtEl>
                                      </p:cBhvr>
                                    </p:animEffect>
                                  </p:childTnLst>
                                </p:cTn>
                              </p:par>
                              <p:par>
                                <p:cTn id="11" presetID="2" presetClass="entr" presetSubtype="6" fill="hold" nodeType="withEffect">
                                  <p:stCondLst>
                                    <p:cond delay="0"/>
                                  </p:stCondLst>
                                  <p:iterate type="wd">
                                    <p:tmPct val="10000"/>
                                  </p:iterate>
                                  <p:childTnLst>
                                    <p:set>
                                      <p:cBhvr>
                                        <p:cTn id="12" dur="1" fill="hold">
                                          <p:stCondLst>
                                            <p:cond delay="0"/>
                                          </p:stCondLst>
                                        </p:cTn>
                                        <p:tgtEl>
                                          <p:spTgt spid="111"/>
                                        </p:tgtEl>
                                        <p:attrNameLst>
                                          <p:attrName>style.visibility</p:attrName>
                                        </p:attrNameLst>
                                      </p:cBhvr>
                                      <p:to>
                                        <p:strVal val="visible"/>
                                      </p:to>
                                    </p:set>
                                    <p:anim calcmode="lin" valueType="num">
                                      <p:cBhvr additive="base">
                                        <p:cTn id="13" dur="1000" fill="hold"/>
                                        <p:tgtEl>
                                          <p:spTgt spid="111"/>
                                        </p:tgtEl>
                                        <p:attrNameLst>
                                          <p:attrName>ppt_x</p:attrName>
                                        </p:attrNameLst>
                                      </p:cBhvr>
                                      <p:tavLst>
                                        <p:tav tm="0">
                                          <p:val>
                                            <p:strVal val="1+#ppt_w/2"/>
                                          </p:val>
                                        </p:tav>
                                        <p:tav tm="100000">
                                          <p:val>
                                            <p:strVal val="#ppt_x"/>
                                          </p:val>
                                        </p:tav>
                                      </p:tavLst>
                                    </p:anim>
                                    <p:anim calcmode="lin" valueType="num">
                                      <p:cBhvr additive="base">
                                        <p:cTn id="14" dur="1000" fill="hold"/>
                                        <p:tgtEl>
                                          <p:spTgt spid="11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114"/>
                                        </p:tgtEl>
                                        <p:attrNameLst>
                                          <p:attrName>style.visibility</p:attrName>
                                        </p:attrNameLst>
                                      </p:cBhvr>
                                      <p:to>
                                        <p:strVal val="visible"/>
                                      </p:to>
                                    </p:set>
                                    <p:animEffect transition="in" filter="fade">
                                      <p:cBhvr>
                                        <p:cTn id="18" dur="500"/>
                                        <p:tgtEl>
                                          <p:spTgt spid="114"/>
                                        </p:tgtEl>
                                      </p:cBhvr>
                                    </p:animEffect>
                                    <p:anim calcmode="lin" valueType="num">
                                      <p:cBhvr>
                                        <p:cTn id="19" dur="500" fill="hold"/>
                                        <p:tgtEl>
                                          <p:spTgt spid="114"/>
                                        </p:tgtEl>
                                        <p:attrNameLst>
                                          <p:attrName>ppt_x</p:attrName>
                                        </p:attrNameLst>
                                      </p:cBhvr>
                                      <p:tavLst>
                                        <p:tav tm="0">
                                          <p:val>
                                            <p:strVal val="#ppt_x"/>
                                          </p:val>
                                        </p:tav>
                                        <p:tav tm="100000">
                                          <p:val>
                                            <p:strVal val="#ppt_x"/>
                                          </p:val>
                                        </p:tav>
                                      </p:tavLst>
                                    </p:anim>
                                    <p:anim calcmode="lin" valueType="num">
                                      <p:cBhvr>
                                        <p:cTn id="20" dur="500" fill="hold"/>
                                        <p:tgtEl>
                                          <p:spTgt spid="114"/>
                                        </p:tgtEl>
                                        <p:attrNameLst>
                                          <p:attrName>ppt_y</p:attrName>
                                        </p:attrNameLst>
                                      </p:cBhvr>
                                      <p:tavLst>
                                        <p:tav tm="0">
                                          <p:val>
                                            <p:strVal val="#ppt_y+.1"/>
                                          </p:val>
                                        </p:tav>
                                        <p:tav tm="100000">
                                          <p:val>
                                            <p:strVal val="#ppt_y"/>
                                          </p:val>
                                        </p:tav>
                                      </p:tavLst>
                                    </p:anim>
                                  </p:childTnLst>
                                </p:cTn>
                              </p:par>
                              <p:par>
                                <p:cTn id="21" presetID="2" presetClass="entr" presetSubtype="6" fill="hold" nodeType="withEffect">
                                  <p:stCondLst>
                                    <p:cond delay="0"/>
                                  </p:stCondLst>
                                  <p:iterate type="wd">
                                    <p:tmPct val="10000"/>
                                  </p:iterate>
                                  <p:childTnLst>
                                    <p:set>
                                      <p:cBhvr>
                                        <p:cTn id="22" dur="1" fill="hold">
                                          <p:stCondLst>
                                            <p:cond delay="0"/>
                                          </p:stCondLst>
                                        </p:cTn>
                                        <p:tgtEl>
                                          <p:spTgt spid="216"/>
                                        </p:tgtEl>
                                        <p:attrNameLst>
                                          <p:attrName>style.visibility</p:attrName>
                                        </p:attrNameLst>
                                      </p:cBhvr>
                                      <p:to>
                                        <p:strVal val="visible"/>
                                      </p:to>
                                    </p:set>
                                    <p:anim calcmode="lin" valueType="num">
                                      <p:cBhvr additive="base">
                                        <p:cTn id="23" dur="1000" fill="hold"/>
                                        <p:tgtEl>
                                          <p:spTgt spid="216"/>
                                        </p:tgtEl>
                                        <p:attrNameLst>
                                          <p:attrName>ppt_x</p:attrName>
                                        </p:attrNameLst>
                                      </p:cBhvr>
                                      <p:tavLst>
                                        <p:tav tm="0">
                                          <p:val>
                                            <p:strVal val="1+#ppt_w/2"/>
                                          </p:val>
                                        </p:tav>
                                        <p:tav tm="100000">
                                          <p:val>
                                            <p:strVal val="#ppt_x"/>
                                          </p:val>
                                        </p:tav>
                                      </p:tavLst>
                                    </p:anim>
                                    <p:anim calcmode="lin" valueType="num">
                                      <p:cBhvr additive="base">
                                        <p:cTn id="24" dur="1000" fill="hold"/>
                                        <p:tgtEl>
                                          <p:spTgt spid="216"/>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iterate type="wd">
                                    <p:tmPct val="10000"/>
                                  </p:iterate>
                                  <p:childTnLst>
                                    <p:set>
                                      <p:cBhvr>
                                        <p:cTn id="26" dur="1" fill="hold">
                                          <p:stCondLst>
                                            <p:cond delay="0"/>
                                          </p:stCondLst>
                                        </p:cTn>
                                        <p:tgtEl>
                                          <p:spTgt spid="219"/>
                                        </p:tgtEl>
                                        <p:attrNameLst>
                                          <p:attrName>style.visibility</p:attrName>
                                        </p:attrNameLst>
                                      </p:cBhvr>
                                      <p:to>
                                        <p:strVal val="visible"/>
                                      </p:to>
                                    </p:set>
                                    <p:anim calcmode="lin" valueType="num">
                                      <p:cBhvr additive="base">
                                        <p:cTn id="27" dur="1000" fill="hold"/>
                                        <p:tgtEl>
                                          <p:spTgt spid="219"/>
                                        </p:tgtEl>
                                        <p:attrNameLst>
                                          <p:attrName>ppt_x</p:attrName>
                                        </p:attrNameLst>
                                      </p:cBhvr>
                                      <p:tavLst>
                                        <p:tav tm="0">
                                          <p:val>
                                            <p:strVal val="1+#ppt_w/2"/>
                                          </p:val>
                                        </p:tav>
                                        <p:tav tm="100000">
                                          <p:val>
                                            <p:strVal val="#ppt_x"/>
                                          </p:val>
                                        </p:tav>
                                      </p:tavLst>
                                    </p:anim>
                                    <p:anim calcmode="lin" valueType="num">
                                      <p:cBhvr additive="base">
                                        <p:cTn id="28" dur="1000" fill="hold"/>
                                        <p:tgtEl>
                                          <p:spTgt spid="2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iterate type="wd">
                                    <p:tmPct val="10000"/>
                                  </p:iterate>
                                  <p:childTnLst>
                                    <p:set>
                                      <p:cBhvr>
                                        <p:cTn id="30" dur="1" fill="hold">
                                          <p:stCondLst>
                                            <p:cond delay="0"/>
                                          </p:stCondLst>
                                        </p:cTn>
                                        <p:tgtEl>
                                          <p:spTgt spid="222"/>
                                        </p:tgtEl>
                                        <p:attrNameLst>
                                          <p:attrName>style.visibility</p:attrName>
                                        </p:attrNameLst>
                                      </p:cBhvr>
                                      <p:to>
                                        <p:strVal val="visible"/>
                                      </p:to>
                                    </p:set>
                                    <p:anim calcmode="lin" valueType="num">
                                      <p:cBhvr additive="base">
                                        <p:cTn id="31" dur="1000" fill="hold"/>
                                        <p:tgtEl>
                                          <p:spTgt spid="222"/>
                                        </p:tgtEl>
                                        <p:attrNameLst>
                                          <p:attrName>ppt_x</p:attrName>
                                        </p:attrNameLst>
                                      </p:cBhvr>
                                      <p:tavLst>
                                        <p:tav tm="0">
                                          <p:val>
                                            <p:strVal val="#ppt_x"/>
                                          </p:val>
                                        </p:tav>
                                        <p:tav tm="100000">
                                          <p:val>
                                            <p:strVal val="#ppt_x"/>
                                          </p:val>
                                        </p:tav>
                                      </p:tavLst>
                                    </p:anim>
                                    <p:anim calcmode="lin" valueType="num">
                                      <p:cBhvr additive="base">
                                        <p:cTn id="32" dur="1000" fill="hold"/>
                                        <p:tgtEl>
                                          <p:spTgt spid="222"/>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53" presetClass="entr" presetSubtype="16" fill="hold" nodeType="afterEffect">
                                  <p:stCondLst>
                                    <p:cond delay="0"/>
                                  </p:stCondLst>
                                  <p:iterate type="wd">
                                    <p:tmPct val="10000"/>
                                  </p:iterate>
                                  <p:childTnLst>
                                    <p:set>
                                      <p:cBhvr>
                                        <p:cTn id="35" dur="1" fill="hold">
                                          <p:stCondLst>
                                            <p:cond delay="0"/>
                                          </p:stCondLst>
                                        </p:cTn>
                                        <p:tgtEl>
                                          <p:spTgt spid="116"/>
                                        </p:tgtEl>
                                        <p:attrNameLst>
                                          <p:attrName>style.visibility</p:attrName>
                                        </p:attrNameLst>
                                      </p:cBhvr>
                                      <p:to>
                                        <p:strVal val="visible"/>
                                      </p:to>
                                    </p:set>
                                    <p:anim calcmode="lin" valueType="num">
                                      <p:cBhvr>
                                        <p:cTn id="36" dur="500" fill="hold"/>
                                        <p:tgtEl>
                                          <p:spTgt spid="116"/>
                                        </p:tgtEl>
                                        <p:attrNameLst>
                                          <p:attrName>ppt_w</p:attrName>
                                        </p:attrNameLst>
                                      </p:cBhvr>
                                      <p:tavLst>
                                        <p:tav tm="0">
                                          <p:val>
                                            <p:fltVal val="0"/>
                                          </p:val>
                                        </p:tav>
                                        <p:tav tm="100000">
                                          <p:val>
                                            <p:strVal val="#ppt_w"/>
                                          </p:val>
                                        </p:tav>
                                      </p:tavLst>
                                    </p:anim>
                                    <p:anim calcmode="lin" valueType="num">
                                      <p:cBhvr>
                                        <p:cTn id="37" dur="500" fill="hold"/>
                                        <p:tgtEl>
                                          <p:spTgt spid="116"/>
                                        </p:tgtEl>
                                        <p:attrNameLst>
                                          <p:attrName>ppt_h</p:attrName>
                                        </p:attrNameLst>
                                      </p:cBhvr>
                                      <p:tavLst>
                                        <p:tav tm="0">
                                          <p:val>
                                            <p:fltVal val="0"/>
                                          </p:val>
                                        </p:tav>
                                        <p:tav tm="100000">
                                          <p:val>
                                            <p:strVal val="#ppt_h"/>
                                          </p:val>
                                        </p:tav>
                                      </p:tavLst>
                                    </p:anim>
                                    <p:animEffect transition="in" filter="fade">
                                      <p:cBhvr>
                                        <p:cTn id="38" dur="500"/>
                                        <p:tgtEl>
                                          <p:spTgt spid="116"/>
                                        </p:tgtEl>
                                      </p:cBhvr>
                                    </p:animEffect>
                                  </p:childTnLst>
                                </p:cTn>
                              </p:par>
                            </p:childTnLst>
                          </p:cTn>
                        </p:par>
                        <p:par>
                          <p:cTn id="39" fill="hold">
                            <p:stCondLst>
                              <p:cond delay="2500"/>
                            </p:stCondLst>
                            <p:childTnLst>
                              <p:par>
                                <p:cTn id="40" presetID="42" presetClass="entr" presetSubtype="0" fill="hold" grpId="0" nodeType="afterEffect">
                                  <p:stCondLst>
                                    <p:cond delay="0"/>
                                  </p:stCondLst>
                                  <p:iterate type="wd">
                                    <p:tmPct val="10000"/>
                                  </p:iterate>
                                  <p:childTnLst>
                                    <p:set>
                                      <p:cBhvr>
                                        <p:cTn id="41" dur="1" fill="hold">
                                          <p:stCondLst>
                                            <p:cond delay="0"/>
                                          </p:stCondLst>
                                        </p:cTn>
                                        <p:tgtEl>
                                          <p:spTgt spid="331"/>
                                        </p:tgtEl>
                                        <p:attrNameLst>
                                          <p:attrName>style.visibility</p:attrName>
                                        </p:attrNameLst>
                                      </p:cBhvr>
                                      <p:to>
                                        <p:strVal val="visible"/>
                                      </p:to>
                                    </p:set>
                                    <p:animEffect transition="in" filter="fade">
                                      <p:cBhvr>
                                        <p:cTn id="42" dur="500"/>
                                        <p:tgtEl>
                                          <p:spTgt spid="331"/>
                                        </p:tgtEl>
                                      </p:cBhvr>
                                    </p:animEffect>
                                    <p:anim calcmode="lin" valueType="num">
                                      <p:cBhvr>
                                        <p:cTn id="43" dur="500" fill="hold"/>
                                        <p:tgtEl>
                                          <p:spTgt spid="331"/>
                                        </p:tgtEl>
                                        <p:attrNameLst>
                                          <p:attrName>ppt_x</p:attrName>
                                        </p:attrNameLst>
                                      </p:cBhvr>
                                      <p:tavLst>
                                        <p:tav tm="0">
                                          <p:val>
                                            <p:strVal val="#ppt_x"/>
                                          </p:val>
                                        </p:tav>
                                        <p:tav tm="100000">
                                          <p:val>
                                            <p:strVal val="#ppt_x"/>
                                          </p:val>
                                        </p:tav>
                                      </p:tavLst>
                                    </p:anim>
                                    <p:anim calcmode="lin" valueType="num">
                                      <p:cBhvr>
                                        <p:cTn id="44" dur="500" fill="hold"/>
                                        <p:tgtEl>
                                          <p:spTgt spid="3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3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Flowchart: Delay 106"/>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Delay 109"/>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图片 105">
            <a:extLst>
              <a:ext uri="{FF2B5EF4-FFF2-40B4-BE49-F238E27FC236}">
                <a16:creationId xmlns:a16="http://schemas.microsoft.com/office/drawing/2014/main" id="{EB8D6BF8-5CE8-4705-9E9F-378995E058EC}"/>
              </a:ext>
            </a:extLst>
          </p:cNvPr>
          <p:cNvPicPr>
            <a:picLocks noChangeAspect="1"/>
          </p:cNvPicPr>
          <p:nvPr/>
        </p:nvPicPr>
        <p:blipFill>
          <a:blip r:embed="rId3"/>
          <a:stretch>
            <a:fillRect/>
          </a:stretch>
        </p:blipFill>
        <p:spPr>
          <a:xfrm rot="4100832">
            <a:off x="-165202" y="711425"/>
            <a:ext cx="1534028" cy="149254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663" y="-173259"/>
            <a:ext cx="10958262" cy="5352251"/>
          </a:xfrm>
          <a:prstGeom prst="rect">
            <a:avLst/>
          </a:prstGeom>
        </p:spPr>
      </p:pic>
      <p:grpSp>
        <p:nvGrpSpPr>
          <p:cNvPr id="111" name="组合 221">
            <a:extLst>
              <a:ext uri="{FF2B5EF4-FFF2-40B4-BE49-F238E27FC236}">
                <a16:creationId xmlns:a16="http://schemas.microsoft.com/office/drawing/2014/main" id="{E9EE46CE-1C68-4B6E-AFCC-AD0934B94683}"/>
              </a:ext>
            </a:extLst>
          </p:cNvPr>
          <p:cNvGrpSpPr/>
          <p:nvPr/>
        </p:nvGrpSpPr>
        <p:grpSpPr>
          <a:xfrm>
            <a:off x="10139966" y="5020174"/>
            <a:ext cx="1224969" cy="1359485"/>
            <a:chOff x="-2033679" y="889419"/>
            <a:chExt cx="463503" cy="619473"/>
          </a:xfrm>
        </p:grpSpPr>
        <p:pic>
          <p:nvPicPr>
            <p:cNvPr id="112"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文本框 104">
            <a:extLst>
              <a:ext uri="{FF2B5EF4-FFF2-40B4-BE49-F238E27FC236}">
                <a16:creationId xmlns:a16="http://schemas.microsoft.com/office/drawing/2014/main" id="{9D0B3987-2AA4-4694-A8F1-959A24111A92}"/>
              </a:ext>
            </a:extLst>
          </p:cNvPr>
          <p:cNvSpPr txBox="1"/>
          <p:nvPr/>
        </p:nvSpPr>
        <p:spPr>
          <a:xfrm>
            <a:off x="2653117" y="865438"/>
            <a:ext cx="6287684" cy="1200329"/>
          </a:xfrm>
          <a:prstGeom prst="rect">
            <a:avLst/>
          </a:prstGeom>
          <a:noFill/>
        </p:spPr>
        <p:txBody>
          <a:bodyPr wrap="square" rtlCol="0">
            <a:spAutoFit/>
          </a:bodyPr>
          <a:lstStyle/>
          <a:p>
            <a:pPr algn="l"/>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học</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được</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điều</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gì</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qua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chuyện</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này</a:t>
            </a:r>
            <a:r>
              <a:rPr lang="en-US" altLang="zh-CN"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endParaRPr lang="zh-CN" altLang="en-US" sz="36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216" name="组合 221">
            <a:extLst>
              <a:ext uri="{FF2B5EF4-FFF2-40B4-BE49-F238E27FC236}">
                <a16:creationId xmlns:a16="http://schemas.microsoft.com/office/drawing/2014/main" id="{E9EE46CE-1C68-4B6E-AFCC-AD0934B94683}"/>
              </a:ext>
            </a:extLst>
          </p:cNvPr>
          <p:cNvGrpSpPr/>
          <p:nvPr/>
        </p:nvGrpSpPr>
        <p:grpSpPr>
          <a:xfrm>
            <a:off x="8668935" y="5304995"/>
            <a:ext cx="1224969" cy="1359485"/>
            <a:chOff x="-2033679" y="889419"/>
            <a:chExt cx="463503" cy="619473"/>
          </a:xfrm>
        </p:grpSpPr>
        <p:pic>
          <p:nvPicPr>
            <p:cNvPr id="217"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9" name="组合 221">
            <a:extLst>
              <a:ext uri="{FF2B5EF4-FFF2-40B4-BE49-F238E27FC236}">
                <a16:creationId xmlns:a16="http://schemas.microsoft.com/office/drawing/2014/main" id="{E9EE46CE-1C68-4B6E-AFCC-AD0934B94683}"/>
              </a:ext>
            </a:extLst>
          </p:cNvPr>
          <p:cNvGrpSpPr/>
          <p:nvPr/>
        </p:nvGrpSpPr>
        <p:grpSpPr>
          <a:xfrm>
            <a:off x="6646186" y="4738422"/>
            <a:ext cx="1113436" cy="1235704"/>
            <a:chOff x="-2033679" y="889419"/>
            <a:chExt cx="463503" cy="619473"/>
          </a:xfrm>
        </p:grpSpPr>
        <p:pic>
          <p:nvPicPr>
            <p:cNvPr id="220"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22" name="图片 1">
            <a:extLst>
              <a:ext uri="{FF2B5EF4-FFF2-40B4-BE49-F238E27FC236}">
                <a16:creationId xmlns:a16="http://schemas.microsoft.com/office/drawing/2014/main" id="{7600712D-6F52-4712-BAC2-0A041A830A68}"/>
              </a:ext>
            </a:extLst>
          </p:cNvPr>
          <p:cNvPicPr>
            <a:picLocks noChangeAspect="1"/>
          </p:cNvPicPr>
          <p:nvPr/>
        </p:nvPicPr>
        <p:blipFill>
          <a:blip r:embed="rId7"/>
          <a:stretch>
            <a:fillRect/>
          </a:stretch>
        </p:blipFill>
        <p:spPr>
          <a:xfrm flipH="1">
            <a:off x="9710427" y="272987"/>
            <a:ext cx="1935350" cy="2348770"/>
          </a:xfrm>
          <a:prstGeom prst="rect">
            <a:avLst/>
          </a:prstGeom>
        </p:spPr>
      </p:pic>
      <p:grpSp>
        <p:nvGrpSpPr>
          <p:cNvPr id="116" name="组合 5">
            <a:extLst>
              <a:ext uri="{FF2B5EF4-FFF2-40B4-BE49-F238E27FC236}">
                <a16:creationId xmlns:a16="http://schemas.microsoft.com/office/drawing/2014/main" id="{661C8752-B332-49B7-88A8-35E9C2D0DE48}"/>
              </a:ext>
            </a:extLst>
          </p:cNvPr>
          <p:cNvGrpSpPr/>
          <p:nvPr/>
        </p:nvGrpSpPr>
        <p:grpSpPr>
          <a:xfrm flipH="1">
            <a:off x="601812" y="3582052"/>
            <a:ext cx="2150885" cy="2693960"/>
            <a:chOff x="3778251" y="989012"/>
            <a:chExt cx="514350" cy="609601"/>
          </a:xfrm>
        </p:grpSpPr>
        <p:sp>
          <p:nvSpPr>
            <p:cNvPr id="223" name="Freeform 1577">
              <a:extLst>
                <a:ext uri="{FF2B5EF4-FFF2-40B4-BE49-F238E27FC236}">
                  <a16:creationId xmlns:a16="http://schemas.microsoft.com/office/drawing/2014/main" id="{CD085B2B-310F-42D8-B6CB-870150BA365C}"/>
                </a:ext>
              </a:extLst>
            </p:cNvPr>
            <p:cNvSpPr>
              <a:spLocks/>
            </p:cNvSpPr>
            <p:nvPr/>
          </p:nvSpPr>
          <p:spPr bwMode="auto">
            <a:xfrm>
              <a:off x="3932238" y="1541463"/>
              <a:ext cx="84138" cy="52388"/>
            </a:xfrm>
            <a:custGeom>
              <a:avLst/>
              <a:gdLst>
                <a:gd name="T0" fmla="*/ 2 w 55"/>
                <a:gd name="T1" fmla="*/ 27 h 35"/>
                <a:gd name="T2" fmla="*/ 4 w 55"/>
                <a:gd name="T3" fmla="*/ 29 h 35"/>
                <a:gd name="T4" fmla="*/ 23 w 55"/>
                <a:gd name="T5" fmla="*/ 34 h 35"/>
                <a:gd name="T6" fmla="*/ 33 w 55"/>
                <a:gd name="T7" fmla="*/ 31 h 35"/>
                <a:gd name="T8" fmla="*/ 36 w 55"/>
                <a:gd name="T9" fmla="*/ 31 h 35"/>
                <a:gd name="T10" fmla="*/ 36 w 55"/>
                <a:gd name="T11" fmla="*/ 32 h 35"/>
                <a:gd name="T12" fmla="*/ 48 w 55"/>
                <a:gd name="T13" fmla="*/ 31 h 35"/>
                <a:gd name="T14" fmla="*/ 54 w 55"/>
                <a:gd name="T15" fmla="*/ 26 h 35"/>
                <a:gd name="T16" fmla="*/ 51 w 55"/>
                <a:gd name="T17" fmla="*/ 5 h 35"/>
                <a:gd name="T18" fmla="*/ 51 w 55"/>
                <a:gd name="T19" fmla="*/ 2 h 35"/>
                <a:gd name="T20" fmla="*/ 51 w 55"/>
                <a:gd name="T21" fmla="*/ 2 h 35"/>
                <a:gd name="T22" fmla="*/ 48 w 55"/>
                <a:gd name="T23" fmla="*/ 1 h 35"/>
                <a:gd name="T24" fmla="*/ 26 w 55"/>
                <a:gd name="T25" fmla="*/ 1 h 35"/>
                <a:gd name="T26" fmla="*/ 23 w 55"/>
                <a:gd name="T27" fmla="*/ 4 h 35"/>
                <a:gd name="T28" fmla="*/ 8 w 55"/>
                <a:gd name="T29" fmla="*/ 12 h 35"/>
                <a:gd name="T30" fmla="*/ 6 w 55"/>
                <a:gd name="T31" fmla="*/ 14 h 35"/>
                <a:gd name="T32" fmla="*/ 4 w 55"/>
                <a:gd name="T33" fmla="*/ 15 h 35"/>
                <a:gd name="T34" fmla="*/ 2 w 55"/>
                <a:gd name="T3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5">
                  <a:moveTo>
                    <a:pt x="2" y="27"/>
                  </a:moveTo>
                  <a:cubicBezTo>
                    <a:pt x="2" y="28"/>
                    <a:pt x="3" y="29"/>
                    <a:pt x="4" y="29"/>
                  </a:cubicBezTo>
                  <a:cubicBezTo>
                    <a:pt x="8" y="34"/>
                    <a:pt x="16" y="35"/>
                    <a:pt x="23" y="34"/>
                  </a:cubicBezTo>
                  <a:cubicBezTo>
                    <a:pt x="26" y="33"/>
                    <a:pt x="30" y="32"/>
                    <a:pt x="33" y="31"/>
                  </a:cubicBezTo>
                  <a:cubicBezTo>
                    <a:pt x="36" y="30"/>
                    <a:pt x="37" y="30"/>
                    <a:pt x="36" y="31"/>
                  </a:cubicBezTo>
                  <a:cubicBezTo>
                    <a:pt x="36" y="32"/>
                    <a:pt x="36" y="32"/>
                    <a:pt x="36" y="32"/>
                  </a:cubicBezTo>
                  <a:cubicBezTo>
                    <a:pt x="41" y="32"/>
                    <a:pt x="43" y="32"/>
                    <a:pt x="48" y="31"/>
                  </a:cubicBezTo>
                  <a:cubicBezTo>
                    <a:pt x="53" y="30"/>
                    <a:pt x="54" y="30"/>
                    <a:pt x="54" y="26"/>
                  </a:cubicBezTo>
                  <a:cubicBezTo>
                    <a:pt x="55" y="20"/>
                    <a:pt x="53" y="11"/>
                    <a:pt x="51" y="5"/>
                  </a:cubicBezTo>
                  <a:cubicBezTo>
                    <a:pt x="52" y="4"/>
                    <a:pt x="51" y="3"/>
                    <a:pt x="51" y="2"/>
                  </a:cubicBezTo>
                  <a:cubicBezTo>
                    <a:pt x="51" y="2"/>
                    <a:pt x="51" y="2"/>
                    <a:pt x="51" y="2"/>
                  </a:cubicBezTo>
                  <a:cubicBezTo>
                    <a:pt x="51" y="0"/>
                    <a:pt x="49" y="0"/>
                    <a:pt x="48" y="1"/>
                  </a:cubicBezTo>
                  <a:cubicBezTo>
                    <a:pt x="41" y="1"/>
                    <a:pt x="33" y="1"/>
                    <a:pt x="26" y="1"/>
                  </a:cubicBezTo>
                  <a:cubicBezTo>
                    <a:pt x="24" y="1"/>
                    <a:pt x="23" y="2"/>
                    <a:pt x="23" y="4"/>
                  </a:cubicBezTo>
                  <a:cubicBezTo>
                    <a:pt x="24" y="12"/>
                    <a:pt x="13" y="9"/>
                    <a:pt x="8" y="12"/>
                  </a:cubicBezTo>
                  <a:cubicBezTo>
                    <a:pt x="7" y="13"/>
                    <a:pt x="6" y="13"/>
                    <a:pt x="6" y="14"/>
                  </a:cubicBezTo>
                  <a:cubicBezTo>
                    <a:pt x="5" y="14"/>
                    <a:pt x="4" y="14"/>
                    <a:pt x="4" y="15"/>
                  </a:cubicBezTo>
                  <a:cubicBezTo>
                    <a:pt x="0" y="18"/>
                    <a:pt x="0" y="24"/>
                    <a:pt x="2"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4" name="Freeform 1578">
              <a:extLst>
                <a:ext uri="{FF2B5EF4-FFF2-40B4-BE49-F238E27FC236}">
                  <a16:creationId xmlns:a16="http://schemas.microsoft.com/office/drawing/2014/main" id="{4EEE55D6-B38B-4E2E-82A0-0BDC5F6B7398}"/>
                </a:ext>
              </a:extLst>
            </p:cNvPr>
            <p:cNvSpPr>
              <a:spLocks/>
            </p:cNvSpPr>
            <p:nvPr/>
          </p:nvSpPr>
          <p:spPr bwMode="auto">
            <a:xfrm>
              <a:off x="3933826" y="1571625"/>
              <a:ext cx="77788" cy="25400"/>
            </a:xfrm>
            <a:custGeom>
              <a:avLst/>
              <a:gdLst>
                <a:gd name="T0" fmla="*/ 4 w 51"/>
                <a:gd name="T1" fmla="*/ 3 h 17"/>
                <a:gd name="T2" fmla="*/ 36 w 51"/>
                <a:gd name="T3" fmla="*/ 3 h 17"/>
                <a:gd name="T4" fmla="*/ 51 w 51"/>
                <a:gd name="T5" fmla="*/ 3 h 17"/>
                <a:gd name="T6" fmla="*/ 50 w 51"/>
                <a:gd name="T7" fmla="*/ 4 h 17"/>
                <a:gd name="T8" fmla="*/ 2 w 51"/>
                <a:gd name="T9" fmla="*/ 5 h 17"/>
                <a:gd name="T10" fmla="*/ 4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4" y="3"/>
                  </a:moveTo>
                  <a:cubicBezTo>
                    <a:pt x="14" y="10"/>
                    <a:pt x="25" y="6"/>
                    <a:pt x="36" y="3"/>
                  </a:cubicBezTo>
                  <a:cubicBezTo>
                    <a:pt x="41" y="2"/>
                    <a:pt x="46" y="0"/>
                    <a:pt x="51" y="3"/>
                  </a:cubicBezTo>
                  <a:cubicBezTo>
                    <a:pt x="51" y="3"/>
                    <a:pt x="51" y="4"/>
                    <a:pt x="50" y="4"/>
                  </a:cubicBezTo>
                  <a:cubicBezTo>
                    <a:pt x="34" y="1"/>
                    <a:pt x="17" y="17"/>
                    <a:pt x="2" y="5"/>
                  </a:cubicBezTo>
                  <a:cubicBezTo>
                    <a:pt x="0" y="4"/>
                    <a:pt x="2" y="2"/>
                    <a:pt x="4"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5" name="Freeform 1579">
              <a:extLst>
                <a:ext uri="{FF2B5EF4-FFF2-40B4-BE49-F238E27FC236}">
                  <a16:creationId xmlns:a16="http://schemas.microsoft.com/office/drawing/2014/main" id="{25392B27-8DE7-4902-A926-7A3542A84273}"/>
                </a:ext>
              </a:extLst>
            </p:cNvPr>
            <p:cNvSpPr>
              <a:spLocks/>
            </p:cNvSpPr>
            <p:nvPr/>
          </p:nvSpPr>
          <p:spPr bwMode="auto">
            <a:xfrm>
              <a:off x="3940176" y="1555750"/>
              <a:ext cx="19050" cy="30163"/>
            </a:xfrm>
            <a:custGeom>
              <a:avLst/>
              <a:gdLst>
                <a:gd name="T0" fmla="*/ 3 w 12"/>
                <a:gd name="T1" fmla="*/ 1 h 19"/>
                <a:gd name="T2" fmla="*/ 12 w 12"/>
                <a:gd name="T3" fmla="*/ 17 h 19"/>
                <a:gd name="T4" fmla="*/ 9 w 12"/>
                <a:gd name="T5" fmla="*/ 17 h 19"/>
                <a:gd name="T6" fmla="*/ 1 w 12"/>
                <a:gd name="T7" fmla="*/ 3 h 19"/>
                <a:gd name="T8" fmla="*/ 3 w 12"/>
                <a:gd name="T9" fmla="*/ 1 h 19"/>
              </a:gdLst>
              <a:ahLst/>
              <a:cxnLst>
                <a:cxn ang="0">
                  <a:pos x="T0" y="T1"/>
                </a:cxn>
                <a:cxn ang="0">
                  <a:pos x="T2" y="T3"/>
                </a:cxn>
                <a:cxn ang="0">
                  <a:pos x="T4" y="T5"/>
                </a:cxn>
                <a:cxn ang="0">
                  <a:pos x="T6" y="T7"/>
                </a:cxn>
                <a:cxn ang="0">
                  <a:pos x="T8" y="T9"/>
                </a:cxn>
              </a:cxnLst>
              <a:rect l="0" t="0" r="r" b="b"/>
              <a:pathLst>
                <a:path w="12" h="19">
                  <a:moveTo>
                    <a:pt x="3" y="1"/>
                  </a:moveTo>
                  <a:cubicBezTo>
                    <a:pt x="8" y="5"/>
                    <a:pt x="12" y="10"/>
                    <a:pt x="12" y="17"/>
                  </a:cubicBezTo>
                  <a:cubicBezTo>
                    <a:pt x="12" y="18"/>
                    <a:pt x="9" y="19"/>
                    <a:pt x="9" y="17"/>
                  </a:cubicBezTo>
                  <a:cubicBezTo>
                    <a:pt x="9" y="11"/>
                    <a:pt x="7" y="6"/>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6" name="Freeform 1580">
              <a:extLst>
                <a:ext uri="{FF2B5EF4-FFF2-40B4-BE49-F238E27FC236}">
                  <a16:creationId xmlns:a16="http://schemas.microsoft.com/office/drawing/2014/main" id="{248CFCC9-530F-4302-A2B5-5AF835710C8F}"/>
                </a:ext>
              </a:extLst>
            </p:cNvPr>
            <p:cNvSpPr>
              <a:spLocks/>
            </p:cNvSpPr>
            <p:nvPr/>
          </p:nvSpPr>
          <p:spPr bwMode="auto">
            <a:xfrm>
              <a:off x="3952876" y="1543050"/>
              <a:ext cx="30163" cy="30163"/>
            </a:xfrm>
            <a:custGeom>
              <a:avLst/>
              <a:gdLst>
                <a:gd name="T0" fmla="*/ 1 w 20"/>
                <a:gd name="T1" fmla="*/ 16 h 20"/>
                <a:gd name="T2" fmla="*/ 15 w 20"/>
                <a:gd name="T3" fmla="*/ 13 h 20"/>
                <a:gd name="T4" fmla="*/ 18 w 20"/>
                <a:gd name="T5" fmla="*/ 2 h 20"/>
                <a:gd name="T6" fmla="*/ 20 w 20"/>
                <a:gd name="T7" fmla="*/ 1 h 20"/>
                <a:gd name="T8" fmla="*/ 16 w 20"/>
                <a:gd name="T9" fmla="*/ 15 h 20"/>
                <a:gd name="T10" fmla="*/ 0 w 20"/>
                <a:gd name="T11" fmla="*/ 18 h 20"/>
                <a:gd name="T12" fmla="*/ 1 w 2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 y="16"/>
                  </a:moveTo>
                  <a:cubicBezTo>
                    <a:pt x="6" y="15"/>
                    <a:pt x="11" y="17"/>
                    <a:pt x="15" y="13"/>
                  </a:cubicBezTo>
                  <a:cubicBezTo>
                    <a:pt x="18" y="10"/>
                    <a:pt x="18" y="5"/>
                    <a:pt x="18" y="2"/>
                  </a:cubicBezTo>
                  <a:cubicBezTo>
                    <a:pt x="18" y="0"/>
                    <a:pt x="20" y="0"/>
                    <a:pt x="20" y="1"/>
                  </a:cubicBezTo>
                  <a:cubicBezTo>
                    <a:pt x="20" y="6"/>
                    <a:pt x="20" y="12"/>
                    <a:pt x="16" y="15"/>
                  </a:cubicBezTo>
                  <a:cubicBezTo>
                    <a:pt x="13" y="19"/>
                    <a:pt x="5" y="20"/>
                    <a:pt x="0" y="18"/>
                  </a:cubicBezTo>
                  <a:cubicBezTo>
                    <a:pt x="0" y="17"/>
                    <a:pt x="0" y="16"/>
                    <a:pt x="1"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7" name="Freeform 1581">
              <a:extLst>
                <a:ext uri="{FF2B5EF4-FFF2-40B4-BE49-F238E27FC236}">
                  <a16:creationId xmlns:a16="http://schemas.microsoft.com/office/drawing/2014/main" id="{4CBC9D08-D79A-445D-963C-1768F03B2E4D}"/>
                </a:ext>
              </a:extLst>
            </p:cNvPr>
            <p:cNvSpPr>
              <a:spLocks/>
            </p:cNvSpPr>
            <p:nvPr/>
          </p:nvSpPr>
          <p:spPr bwMode="auto">
            <a:xfrm>
              <a:off x="3963988" y="1549400"/>
              <a:ext cx="15875" cy="9525"/>
            </a:xfrm>
            <a:custGeom>
              <a:avLst/>
              <a:gdLst>
                <a:gd name="T0" fmla="*/ 2 w 10"/>
                <a:gd name="T1" fmla="*/ 1 h 6"/>
                <a:gd name="T2" fmla="*/ 6 w 10"/>
                <a:gd name="T3" fmla="*/ 3 h 6"/>
                <a:gd name="T4" fmla="*/ 10 w 10"/>
                <a:gd name="T5" fmla="*/ 5 h 6"/>
                <a:gd name="T6" fmla="*/ 10 w 10"/>
                <a:gd name="T7" fmla="*/ 5 h 6"/>
                <a:gd name="T8" fmla="*/ 1 w 10"/>
                <a:gd name="T9" fmla="*/ 2 h 6"/>
                <a:gd name="T10" fmla="*/ 2 w 10"/>
                <a:gd name="T11" fmla="*/ 1 h 6"/>
              </a:gdLst>
              <a:ahLst/>
              <a:cxnLst>
                <a:cxn ang="0">
                  <a:pos x="T0" y="T1"/>
                </a:cxn>
                <a:cxn ang="0">
                  <a:pos x="T2" y="T3"/>
                </a:cxn>
                <a:cxn ang="0">
                  <a:pos x="T4" y="T5"/>
                </a:cxn>
                <a:cxn ang="0">
                  <a:pos x="T6" y="T7"/>
                </a:cxn>
                <a:cxn ang="0">
                  <a:pos x="T8" y="T9"/>
                </a:cxn>
                <a:cxn ang="0">
                  <a:pos x="T10" y="T11"/>
                </a:cxn>
              </a:cxnLst>
              <a:rect l="0" t="0" r="r" b="b"/>
              <a:pathLst>
                <a:path w="10" h="6">
                  <a:moveTo>
                    <a:pt x="2" y="1"/>
                  </a:moveTo>
                  <a:cubicBezTo>
                    <a:pt x="4" y="2"/>
                    <a:pt x="5" y="3"/>
                    <a:pt x="6" y="3"/>
                  </a:cubicBezTo>
                  <a:cubicBezTo>
                    <a:pt x="8" y="4"/>
                    <a:pt x="9" y="4"/>
                    <a:pt x="10" y="5"/>
                  </a:cubicBezTo>
                  <a:cubicBezTo>
                    <a:pt x="10" y="5"/>
                    <a:pt x="10" y="5"/>
                    <a:pt x="10" y="5"/>
                  </a:cubicBezTo>
                  <a:cubicBezTo>
                    <a:pt x="7"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8" name="Freeform 1582">
              <a:extLst>
                <a:ext uri="{FF2B5EF4-FFF2-40B4-BE49-F238E27FC236}">
                  <a16:creationId xmlns:a16="http://schemas.microsoft.com/office/drawing/2014/main" id="{5BCCC2D1-BC74-45B2-A389-3B0F3AF747EC}"/>
                </a:ext>
              </a:extLst>
            </p:cNvPr>
            <p:cNvSpPr>
              <a:spLocks/>
            </p:cNvSpPr>
            <p:nvPr/>
          </p:nvSpPr>
          <p:spPr bwMode="auto">
            <a:xfrm>
              <a:off x="3960813" y="1554163"/>
              <a:ext cx="14288" cy="11113"/>
            </a:xfrm>
            <a:custGeom>
              <a:avLst/>
              <a:gdLst>
                <a:gd name="T0" fmla="*/ 2 w 9"/>
                <a:gd name="T1" fmla="*/ 0 h 7"/>
                <a:gd name="T2" fmla="*/ 5 w 9"/>
                <a:gd name="T3" fmla="*/ 3 h 7"/>
                <a:gd name="T4" fmla="*/ 8 w 9"/>
                <a:gd name="T5" fmla="*/ 6 h 7"/>
                <a:gd name="T6" fmla="*/ 7 w 9"/>
                <a:gd name="T7" fmla="*/ 7 h 7"/>
                <a:gd name="T8" fmla="*/ 0 w 9"/>
                <a:gd name="T9" fmla="*/ 1 h 7"/>
                <a:gd name="T10" fmla="*/ 2 w 9"/>
                <a:gd name="T11" fmla="*/ 0 h 7"/>
              </a:gdLst>
              <a:ahLst/>
              <a:cxnLst>
                <a:cxn ang="0">
                  <a:pos x="T0" y="T1"/>
                </a:cxn>
                <a:cxn ang="0">
                  <a:pos x="T2" y="T3"/>
                </a:cxn>
                <a:cxn ang="0">
                  <a:pos x="T4" y="T5"/>
                </a:cxn>
                <a:cxn ang="0">
                  <a:pos x="T6" y="T7"/>
                </a:cxn>
                <a:cxn ang="0">
                  <a:pos x="T8" y="T9"/>
                </a:cxn>
                <a:cxn ang="0">
                  <a:pos x="T10" y="T11"/>
                </a:cxn>
              </a:cxnLst>
              <a:rect l="0" t="0" r="r" b="b"/>
              <a:pathLst>
                <a:path w="9" h="7">
                  <a:moveTo>
                    <a:pt x="2" y="0"/>
                  </a:moveTo>
                  <a:cubicBezTo>
                    <a:pt x="3" y="1"/>
                    <a:pt x="4" y="2"/>
                    <a:pt x="5" y="3"/>
                  </a:cubicBezTo>
                  <a:cubicBezTo>
                    <a:pt x="6" y="4"/>
                    <a:pt x="7" y="5"/>
                    <a:pt x="8" y="6"/>
                  </a:cubicBezTo>
                  <a:cubicBezTo>
                    <a:pt x="9" y="6"/>
                    <a:pt x="8" y="7"/>
                    <a:pt x="7" y="7"/>
                  </a:cubicBezTo>
                  <a:cubicBezTo>
                    <a:pt x="5" y="6"/>
                    <a:pt x="2" y="4"/>
                    <a:pt x="0" y="1"/>
                  </a:cubicBezTo>
                  <a:cubicBezTo>
                    <a:pt x="0" y="0"/>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9" name="Freeform 1583">
              <a:extLst>
                <a:ext uri="{FF2B5EF4-FFF2-40B4-BE49-F238E27FC236}">
                  <a16:creationId xmlns:a16="http://schemas.microsoft.com/office/drawing/2014/main" id="{BCFFEA56-3376-425C-9B9E-9EA6B6841EC1}"/>
                </a:ext>
              </a:extLst>
            </p:cNvPr>
            <p:cNvSpPr>
              <a:spLocks/>
            </p:cNvSpPr>
            <p:nvPr/>
          </p:nvSpPr>
          <p:spPr bwMode="auto">
            <a:xfrm>
              <a:off x="3949701" y="1557338"/>
              <a:ext cx="15875" cy="11113"/>
            </a:xfrm>
            <a:custGeom>
              <a:avLst/>
              <a:gdLst>
                <a:gd name="T0" fmla="*/ 1 w 10"/>
                <a:gd name="T1" fmla="*/ 0 h 7"/>
                <a:gd name="T2" fmla="*/ 6 w 10"/>
                <a:gd name="T3" fmla="*/ 2 h 7"/>
                <a:gd name="T4" fmla="*/ 10 w 10"/>
                <a:gd name="T5" fmla="*/ 6 h 7"/>
                <a:gd name="T6" fmla="*/ 9 w 10"/>
                <a:gd name="T7" fmla="*/ 7 h 7"/>
                <a:gd name="T8" fmla="*/ 4 w 10"/>
                <a:gd name="T9" fmla="*/ 4 h 7"/>
                <a:gd name="T10" fmla="*/ 1 w 10"/>
                <a:gd name="T11" fmla="*/ 1 h 7"/>
                <a:gd name="T12" fmla="*/ 1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 y="0"/>
                  </a:moveTo>
                  <a:cubicBezTo>
                    <a:pt x="3" y="0"/>
                    <a:pt x="4" y="2"/>
                    <a:pt x="6" y="2"/>
                  </a:cubicBezTo>
                  <a:cubicBezTo>
                    <a:pt x="7" y="4"/>
                    <a:pt x="9" y="5"/>
                    <a:pt x="10" y="6"/>
                  </a:cubicBezTo>
                  <a:cubicBezTo>
                    <a:pt x="10" y="7"/>
                    <a:pt x="10" y="7"/>
                    <a:pt x="9" y="7"/>
                  </a:cubicBezTo>
                  <a:cubicBezTo>
                    <a:pt x="7" y="6"/>
                    <a:pt x="6" y="5"/>
                    <a:pt x="4" y="4"/>
                  </a:cubicBezTo>
                  <a:cubicBezTo>
                    <a:pt x="3" y="3"/>
                    <a:pt x="1" y="2"/>
                    <a:pt x="1" y="1"/>
                  </a:cubicBezTo>
                  <a:cubicBezTo>
                    <a:pt x="0" y="0"/>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0" name="Freeform 1584">
              <a:extLst>
                <a:ext uri="{FF2B5EF4-FFF2-40B4-BE49-F238E27FC236}">
                  <a16:creationId xmlns:a16="http://schemas.microsoft.com/office/drawing/2014/main" id="{5FAA594D-3943-4F21-9CF2-6D095E083D7C}"/>
                </a:ext>
              </a:extLst>
            </p:cNvPr>
            <p:cNvSpPr>
              <a:spLocks/>
            </p:cNvSpPr>
            <p:nvPr/>
          </p:nvSpPr>
          <p:spPr bwMode="auto">
            <a:xfrm>
              <a:off x="3995738" y="1560513"/>
              <a:ext cx="17463" cy="17463"/>
            </a:xfrm>
            <a:custGeom>
              <a:avLst/>
              <a:gdLst>
                <a:gd name="T0" fmla="*/ 3 w 11"/>
                <a:gd name="T1" fmla="*/ 3 h 11"/>
                <a:gd name="T2" fmla="*/ 10 w 11"/>
                <a:gd name="T3" fmla="*/ 0 h 11"/>
                <a:gd name="T4" fmla="*/ 10 w 11"/>
                <a:gd name="T5" fmla="*/ 1 h 11"/>
                <a:gd name="T6" fmla="*/ 5 w 11"/>
                <a:gd name="T7" fmla="*/ 5 h 11"/>
                <a:gd name="T8" fmla="*/ 2 w 11"/>
                <a:gd name="T9" fmla="*/ 10 h 11"/>
                <a:gd name="T10" fmla="*/ 1 w 11"/>
                <a:gd name="T11" fmla="*/ 1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5" y="2"/>
                    <a:pt x="7" y="0"/>
                    <a:pt x="10" y="0"/>
                  </a:cubicBezTo>
                  <a:cubicBezTo>
                    <a:pt x="11" y="0"/>
                    <a:pt x="11" y="1"/>
                    <a:pt x="10" y="1"/>
                  </a:cubicBezTo>
                  <a:cubicBezTo>
                    <a:pt x="8" y="2"/>
                    <a:pt x="6" y="3"/>
                    <a:pt x="5" y="5"/>
                  </a:cubicBezTo>
                  <a:cubicBezTo>
                    <a:pt x="3" y="6"/>
                    <a:pt x="3" y="8"/>
                    <a:pt x="2" y="10"/>
                  </a:cubicBezTo>
                  <a:cubicBezTo>
                    <a:pt x="2" y="11"/>
                    <a:pt x="1" y="10"/>
                    <a:pt x="1" y="10"/>
                  </a:cubicBezTo>
                  <a:cubicBezTo>
                    <a:pt x="0" y="8"/>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1" name="Freeform 1585">
              <a:extLst>
                <a:ext uri="{FF2B5EF4-FFF2-40B4-BE49-F238E27FC236}">
                  <a16:creationId xmlns:a16="http://schemas.microsoft.com/office/drawing/2014/main" id="{D328AE76-3A78-417C-B896-BBBC6EA8A2A2}"/>
                </a:ext>
              </a:extLst>
            </p:cNvPr>
            <p:cNvSpPr>
              <a:spLocks/>
            </p:cNvSpPr>
            <p:nvPr/>
          </p:nvSpPr>
          <p:spPr bwMode="auto">
            <a:xfrm>
              <a:off x="3965576" y="1546225"/>
              <a:ext cx="15875" cy="6350"/>
            </a:xfrm>
            <a:custGeom>
              <a:avLst/>
              <a:gdLst>
                <a:gd name="T0" fmla="*/ 2 w 10"/>
                <a:gd name="T1" fmla="*/ 1 h 4"/>
                <a:gd name="T2" fmla="*/ 7 w 10"/>
                <a:gd name="T3" fmla="*/ 2 h 4"/>
                <a:gd name="T4" fmla="*/ 10 w 10"/>
                <a:gd name="T5" fmla="*/ 3 h 4"/>
                <a:gd name="T6" fmla="*/ 10 w 10"/>
                <a:gd name="T7" fmla="*/ 3 h 4"/>
                <a:gd name="T8" fmla="*/ 6 w 10"/>
                <a:gd name="T9" fmla="*/ 3 h 4"/>
                <a:gd name="T10" fmla="*/ 1 w 10"/>
                <a:gd name="T11" fmla="*/ 2 h 4"/>
                <a:gd name="T12" fmla="*/ 2 w 10"/>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2" y="1"/>
                  </a:moveTo>
                  <a:cubicBezTo>
                    <a:pt x="3" y="1"/>
                    <a:pt x="5" y="2"/>
                    <a:pt x="7" y="2"/>
                  </a:cubicBezTo>
                  <a:cubicBezTo>
                    <a:pt x="8" y="2"/>
                    <a:pt x="9" y="2"/>
                    <a:pt x="10" y="3"/>
                  </a:cubicBezTo>
                  <a:cubicBezTo>
                    <a:pt x="10" y="3"/>
                    <a:pt x="10" y="3"/>
                    <a:pt x="10" y="3"/>
                  </a:cubicBezTo>
                  <a:cubicBezTo>
                    <a:pt x="9" y="4"/>
                    <a:pt x="7" y="3"/>
                    <a:pt x="6" y="3"/>
                  </a:cubicBezTo>
                  <a:cubicBezTo>
                    <a:pt x="4" y="3"/>
                    <a:pt x="3" y="2"/>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2" name="Freeform 1586">
              <a:extLst>
                <a:ext uri="{FF2B5EF4-FFF2-40B4-BE49-F238E27FC236}">
                  <a16:creationId xmlns:a16="http://schemas.microsoft.com/office/drawing/2014/main" id="{2AF53660-C1D8-44C7-AF73-ADD5447368A4}"/>
                </a:ext>
              </a:extLst>
            </p:cNvPr>
            <p:cNvSpPr>
              <a:spLocks/>
            </p:cNvSpPr>
            <p:nvPr/>
          </p:nvSpPr>
          <p:spPr bwMode="auto">
            <a:xfrm>
              <a:off x="3938588" y="1581150"/>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3" name="Freeform 1587">
              <a:extLst>
                <a:ext uri="{FF2B5EF4-FFF2-40B4-BE49-F238E27FC236}">
                  <a16:creationId xmlns:a16="http://schemas.microsoft.com/office/drawing/2014/main" id="{47197411-4F10-4055-9392-F4DB7F980BD5}"/>
                </a:ext>
              </a:extLst>
            </p:cNvPr>
            <p:cNvSpPr>
              <a:spLocks/>
            </p:cNvSpPr>
            <p:nvPr/>
          </p:nvSpPr>
          <p:spPr bwMode="auto">
            <a:xfrm>
              <a:off x="4014788" y="1543050"/>
              <a:ext cx="84138" cy="50800"/>
            </a:xfrm>
            <a:custGeom>
              <a:avLst/>
              <a:gdLst>
                <a:gd name="T0" fmla="*/ 1 w 55"/>
                <a:gd name="T1" fmla="*/ 27 h 34"/>
                <a:gd name="T2" fmla="*/ 4 w 55"/>
                <a:gd name="T3" fmla="*/ 29 h 34"/>
                <a:gd name="T4" fmla="*/ 23 w 55"/>
                <a:gd name="T5" fmla="*/ 33 h 34"/>
                <a:gd name="T6" fmla="*/ 33 w 55"/>
                <a:gd name="T7" fmla="*/ 31 h 34"/>
                <a:gd name="T8" fmla="*/ 35 w 55"/>
                <a:gd name="T9" fmla="*/ 30 h 34"/>
                <a:gd name="T10" fmla="*/ 36 w 55"/>
                <a:gd name="T11" fmla="*/ 31 h 34"/>
                <a:gd name="T12" fmla="*/ 48 w 55"/>
                <a:gd name="T13" fmla="*/ 31 h 34"/>
                <a:gd name="T14" fmla="*/ 54 w 55"/>
                <a:gd name="T15" fmla="*/ 26 h 34"/>
                <a:gd name="T16" fmla="*/ 51 w 55"/>
                <a:gd name="T17" fmla="*/ 4 h 34"/>
                <a:gd name="T18" fmla="*/ 51 w 55"/>
                <a:gd name="T19" fmla="*/ 2 h 34"/>
                <a:gd name="T20" fmla="*/ 51 w 55"/>
                <a:gd name="T21" fmla="*/ 1 h 34"/>
                <a:gd name="T22" fmla="*/ 48 w 55"/>
                <a:gd name="T23" fmla="*/ 1 h 34"/>
                <a:gd name="T24" fmla="*/ 25 w 55"/>
                <a:gd name="T25" fmla="*/ 0 h 34"/>
                <a:gd name="T26" fmla="*/ 23 w 55"/>
                <a:gd name="T27" fmla="*/ 3 h 34"/>
                <a:gd name="T28" fmla="*/ 8 w 55"/>
                <a:gd name="T29" fmla="*/ 12 h 34"/>
                <a:gd name="T30" fmla="*/ 5 w 55"/>
                <a:gd name="T31" fmla="*/ 13 h 34"/>
                <a:gd name="T32" fmla="*/ 4 w 55"/>
                <a:gd name="T33" fmla="*/ 14 h 34"/>
                <a:gd name="T34" fmla="*/ 1 w 55"/>
                <a:gd name="T35"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4">
                  <a:moveTo>
                    <a:pt x="1" y="27"/>
                  </a:moveTo>
                  <a:cubicBezTo>
                    <a:pt x="2" y="28"/>
                    <a:pt x="3" y="29"/>
                    <a:pt x="4" y="29"/>
                  </a:cubicBezTo>
                  <a:cubicBezTo>
                    <a:pt x="8" y="33"/>
                    <a:pt x="16" y="34"/>
                    <a:pt x="23" y="33"/>
                  </a:cubicBezTo>
                  <a:cubicBezTo>
                    <a:pt x="26" y="33"/>
                    <a:pt x="29" y="31"/>
                    <a:pt x="33" y="31"/>
                  </a:cubicBezTo>
                  <a:cubicBezTo>
                    <a:pt x="36" y="30"/>
                    <a:pt x="37" y="29"/>
                    <a:pt x="35" y="30"/>
                  </a:cubicBezTo>
                  <a:cubicBezTo>
                    <a:pt x="36" y="31"/>
                    <a:pt x="36" y="31"/>
                    <a:pt x="36" y="31"/>
                  </a:cubicBezTo>
                  <a:cubicBezTo>
                    <a:pt x="41" y="32"/>
                    <a:pt x="43" y="32"/>
                    <a:pt x="48" y="31"/>
                  </a:cubicBezTo>
                  <a:cubicBezTo>
                    <a:pt x="52" y="30"/>
                    <a:pt x="54" y="30"/>
                    <a:pt x="54" y="26"/>
                  </a:cubicBezTo>
                  <a:cubicBezTo>
                    <a:pt x="55" y="20"/>
                    <a:pt x="53" y="11"/>
                    <a:pt x="51" y="4"/>
                  </a:cubicBezTo>
                  <a:cubicBezTo>
                    <a:pt x="51" y="3"/>
                    <a:pt x="51" y="2"/>
                    <a:pt x="51" y="2"/>
                  </a:cubicBezTo>
                  <a:cubicBezTo>
                    <a:pt x="51" y="1"/>
                    <a:pt x="51" y="1"/>
                    <a:pt x="51" y="1"/>
                  </a:cubicBezTo>
                  <a:cubicBezTo>
                    <a:pt x="50" y="0"/>
                    <a:pt x="49" y="0"/>
                    <a:pt x="48" y="1"/>
                  </a:cubicBezTo>
                  <a:cubicBezTo>
                    <a:pt x="41" y="1"/>
                    <a:pt x="33" y="0"/>
                    <a:pt x="25" y="0"/>
                  </a:cubicBezTo>
                  <a:cubicBezTo>
                    <a:pt x="24" y="1"/>
                    <a:pt x="22" y="2"/>
                    <a:pt x="23" y="3"/>
                  </a:cubicBezTo>
                  <a:cubicBezTo>
                    <a:pt x="24" y="11"/>
                    <a:pt x="12" y="9"/>
                    <a:pt x="8" y="12"/>
                  </a:cubicBezTo>
                  <a:cubicBezTo>
                    <a:pt x="7" y="12"/>
                    <a:pt x="6" y="13"/>
                    <a:pt x="5" y="13"/>
                  </a:cubicBezTo>
                  <a:cubicBezTo>
                    <a:pt x="5" y="14"/>
                    <a:pt x="4" y="14"/>
                    <a:pt x="4" y="14"/>
                  </a:cubicBezTo>
                  <a:cubicBezTo>
                    <a:pt x="0" y="17"/>
                    <a:pt x="0" y="23"/>
                    <a:pt x="1"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4" name="Freeform 1588">
              <a:extLst>
                <a:ext uri="{FF2B5EF4-FFF2-40B4-BE49-F238E27FC236}">
                  <a16:creationId xmlns:a16="http://schemas.microsoft.com/office/drawing/2014/main" id="{D8D92D1F-805C-4696-8407-4F6DFAEE786E}"/>
                </a:ext>
              </a:extLst>
            </p:cNvPr>
            <p:cNvSpPr>
              <a:spLocks/>
            </p:cNvSpPr>
            <p:nvPr/>
          </p:nvSpPr>
          <p:spPr bwMode="auto">
            <a:xfrm>
              <a:off x="4016376" y="1573213"/>
              <a:ext cx="77788" cy="25400"/>
            </a:xfrm>
            <a:custGeom>
              <a:avLst/>
              <a:gdLst>
                <a:gd name="T0" fmla="*/ 3 w 51"/>
                <a:gd name="T1" fmla="*/ 3 h 17"/>
                <a:gd name="T2" fmla="*/ 36 w 51"/>
                <a:gd name="T3" fmla="*/ 3 h 17"/>
                <a:gd name="T4" fmla="*/ 51 w 51"/>
                <a:gd name="T5" fmla="*/ 2 h 17"/>
                <a:gd name="T6" fmla="*/ 50 w 51"/>
                <a:gd name="T7" fmla="*/ 3 h 17"/>
                <a:gd name="T8" fmla="*/ 1 w 51"/>
                <a:gd name="T9" fmla="*/ 5 h 17"/>
                <a:gd name="T10" fmla="*/ 3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3" y="3"/>
                  </a:moveTo>
                  <a:cubicBezTo>
                    <a:pt x="13" y="10"/>
                    <a:pt x="25" y="6"/>
                    <a:pt x="36" y="3"/>
                  </a:cubicBezTo>
                  <a:cubicBezTo>
                    <a:pt x="41" y="1"/>
                    <a:pt x="46" y="0"/>
                    <a:pt x="51" y="2"/>
                  </a:cubicBezTo>
                  <a:cubicBezTo>
                    <a:pt x="51" y="3"/>
                    <a:pt x="51" y="3"/>
                    <a:pt x="50" y="3"/>
                  </a:cubicBezTo>
                  <a:cubicBezTo>
                    <a:pt x="33" y="1"/>
                    <a:pt x="17" y="17"/>
                    <a:pt x="1" y="5"/>
                  </a:cubicBezTo>
                  <a:cubicBezTo>
                    <a:pt x="0" y="4"/>
                    <a:pt x="2" y="2"/>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5" name="Freeform 1589">
              <a:extLst>
                <a:ext uri="{FF2B5EF4-FFF2-40B4-BE49-F238E27FC236}">
                  <a16:creationId xmlns:a16="http://schemas.microsoft.com/office/drawing/2014/main" id="{191EA59E-62F9-482C-8D5E-1D66B2F2B367}"/>
                </a:ext>
              </a:extLst>
            </p:cNvPr>
            <p:cNvSpPr>
              <a:spLocks/>
            </p:cNvSpPr>
            <p:nvPr/>
          </p:nvSpPr>
          <p:spPr bwMode="auto">
            <a:xfrm>
              <a:off x="4024313" y="1557338"/>
              <a:ext cx="15875" cy="28575"/>
            </a:xfrm>
            <a:custGeom>
              <a:avLst/>
              <a:gdLst>
                <a:gd name="T0" fmla="*/ 2 w 11"/>
                <a:gd name="T1" fmla="*/ 1 h 18"/>
                <a:gd name="T2" fmla="*/ 11 w 11"/>
                <a:gd name="T3" fmla="*/ 16 h 18"/>
                <a:gd name="T4" fmla="*/ 9 w 11"/>
                <a:gd name="T5" fmla="*/ 17 h 18"/>
                <a:gd name="T6" fmla="*/ 1 w 11"/>
                <a:gd name="T7" fmla="*/ 2 h 18"/>
                <a:gd name="T8" fmla="*/ 2 w 11"/>
                <a:gd name="T9" fmla="*/ 1 h 18"/>
              </a:gdLst>
              <a:ahLst/>
              <a:cxnLst>
                <a:cxn ang="0">
                  <a:pos x="T0" y="T1"/>
                </a:cxn>
                <a:cxn ang="0">
                  <a:pos x="T2" y="T3"/>
                </a:cxn>
                <a:cxn ang="0">
                  <a:pos x="T4" y="T5"/>
                </a:cxn>
                <a:cxn ang="0">
                  <a:pos x="T6" y="T7"/>
                </a:cxn>
                <a:cxn ang="0">
                  <a:pos x="T8" y="T9"/>
                </a:cxn>
              </a:cxnLst>
              <a:rect l="0" t="0" r="r" b="b"/>
              <a:pathLst>
                <a:path w="11" h="18">
                  <a:moveTo>
                    <a:pt x="2" y="1"/>
                  </a:moveTo>
                  <a:cubicBezTo>
                    <a:pt x="8" y="4"/>
                    <a:pt x="11" y="10"/>
                    <a:pt x="11" y="16"/>
                  </a:cubicBezTo>
                  <a:cubicBezTo>
                    <a:pt x="11" y="18"/>
                    <a:pt x="9" y="18"/>
                    <a:pt x="9" y="17"/>
                  </a:cubicBezTo>
                  <a:cubicBezTo>
                    <a:pt x="9" y="11"/>
                    <a:pt x="6" y="6"/>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6" name="Freeform 1590">
              <a:extLst>
                <a:ext uri="{FF2B5EF4-FFF2-40B4-BE49-F238E27FC236}">
                  <a16:creationId xmlns:a16="http://schemas.microsoft.com/office/drawing/2014/main" id="{DD1C560A-EDF4-4FE9-90AC-F785F85E95B7}"/>
                </a:ext>
              </a:extLst>
            </p:cNvPr>
            <p:cNvSpPr>
              <a:spLocks/>
            </p:cNvSpPr>
            <p:nvPr/>
          </p:nvSpPr>
          <p:spPr bwMode="auto">
            <a:xfrm>
              <a:off x="4033838" y="1543050"/>
              <a:ext cx="33338" cy="30163"/>
            </a:xfrm>
            <a:custGeom>
              <a:avLst/>
              <a:gdLst>
                <a:gd name="T0" fmla="*/ 1 w 21"/>
                <a:gd name="T1" fmla="*/ 17 h 20"/>
                <a:gd name="T2" fmla="*/ 15 w 21"/>
                <a:gd name="T3" fmla="*/ 14 h 20"/>
                <a:gd name="T4" fmla="*/ 18 w 21"/>
                <a:gd name="T5" fmla="*/ 2 h 20"/>
                <a:gd name="T6" fmla="*/ 21 w 21"/>
                <a:gd name="T7" fmla="*/ 2 h 20"/>
                <a:gd name="T8" fmla="*/ 17 w 21"/>
                <a:gd name="T9" fmla="*/ 16 h 20"/>
                <a:gd name="T10" fmla="*/ 1 w 21"/>
                <a:gd name="T11" fmla="*/ 18 h 20"/>
                <a:gd name="T12" fmla="*/ 1 w 21"/>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1" y="17"/>
                  </a:moveTo>
                  <a:cubicBezTo>
                    <a:pt x="6" y="16"/>
                    <a:pt x="12" y="18"/>
                    <a:pt x="15" y="14"/>
                  </a:cubicBezTo>
                  <a:cubicBezTo>
                    <a:pt x="18" y="11"/>
                    <a:pt x="18" y="6"/>
                    <a:pt x="18" y="2"/>
                  </a:cubicBezTo>
                  <a:cubicBezTo>
                    <a:pt x="18" y="1"/>
                    <a:pt x="21" y="0"/>
                    <a:pt x="21" y="2"/>
                  </a:cubicBezTo>
                  <a:cubicBezTo>
                    <a:pt x="21" y="7"/>
                    <a:pt x="21" y="12"/>
                    <a:pt x="17" y="16"/>
                  </a:cubicBezTo>
                  <a:cubicBezTo>
                    <a:pt x="13" y="19"/>
                    <a:pt x="6" y="20"/>
                    <a:pt x="1" y="18"/>
                  </a:cubicBezTo>
                  <a:cubicBezTo>
                    <a:pt x="0" y="18"/>
                    <a:pt x="1" y="17"/>
                    <a:pt x="1"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7" name="Freeform 1591">
              <a:extLst>
                <a:ext uri="{FF2B5EF4-FFF2-40B4-BE49-F238E27FC236}">
                  <a16:creationId xmlns:a16="http://schemas.microsoft.com/office/drawing/2014/main" id="{80F1F15E-E408-4C4D-A5F7-333C706E5A02}"/>
                </a:ext>
              </a:extLst>
            </p:cNvPr>
            <p:cNvSpPr>
              <a:spLocks/>
            </p:cNvSpPr>
            <p:nvPr/>
          </p:nvSpPr>
          <p:spPr bwMode="auto">
            <a:xfrm>
              <a:off x="4046538" y="1550988"/>
              <a:ext cx="15875" cy="7938"/>
            </a:xfrm>
            <a:custGeom>
              <a:avLst/>
              <a:gdLst>
                <a:gd name="T0" fmla="*/ 2 w 10"/>
                <a:gd name="T1" fmla="*/ 0 h 5"/>
                <a:gd name="T2" fmla="*/ 6 w 10"/>
                <a:gd name="T3" fmla="*/ 3 h 5"/>
                <a:gd name="T4" fmla="*/ 10 w 10"/>
                <a:gd name="T5" fmla="*/ 5 h 5"/>
                <a:gd name="T6" fmla="*/ 10 w 10"/>
                <a:gd name="T7" fmla="*/ 5 h 5"/>
                <a:gd name="T8" fmla="*/ 1 w 10"/>
                <a:gd name="T9" fmla="*/ 2 h 5"/>
                <a:gd name="T10" fmla="*/ 2 w 10"/>
                <a:gd name="T11" fmla="*/ 0 h 5"/>
              </a:gdLst>
              <a:ahLst/>
              <a:cxnLst>
                <a:cxn ang="0">
                  <a:pos x="T0" y="T1"/>
                </a:cxn>
                <a:cxn ang="0">
                  <a:pos x="T2" y="T3"/>
                </a:cxn>
                <a:cxn ang="0">
                  <a:pos x="T4" y="T5"/>
                </a:cxn>
                <a:cxn ang="0">
                  <a:pos x="T6" y="T7"/>
                </a:cxn>
                <a:cxn ang="0">
                  <a:pos x="T8" y="T9"/>
                </a:cxn>
                <a:cxn ang="0">
                  <a:pos x="T10" y="T11"/>
                </a:cxn>
              </a:cxnLst>
              <a:rect l="0" t="0" r="r" b="b"/>
              <a:pathLst>
                <a:path w="10" h="5">
                  <a:moveTo>
                    <a:pt x="2" y="0"/>
                  </a:moveTo>
                  <a:cubicBezTo>
                    <a:pt x="3" y="1"/>
                    <a:pt x="5" y="2"/>
                    <a:pt x="6" y="3"/>
                  </a:cubicBezTo>
                  <a:cubicBezTo>
                    <a:pt x="7" y="3"/>
                    <a:pt x="9" y="4"/>
                    <a:pt x="10" y="5"/>
                  </a:cubicBezTo>
                  <a:cubicBezTo>
                    <a:pt x="10" y="5"/>
                    <a:pt x="10" y="5"/>
                    <a:pt x="10" y="5"/>
                  </a:cubicBezTo>
                  <a:cubicBezTo>
                    <a:pt x="7" y="5"/>
                    <a:pt x="3" y="4"/>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8" name="Freeform 1592">
              <a:extLst>
                <a:ext uri="{FF2B5EF4-FFF2-40B4-BE49-F238E27FC236}">
                  <a16:creationId xmlns:a16="http://schemas.microsoft.com/office/drawing/2014/main" id="{14E3D68A-3361-4AC6-94C4-AB47DEF18D5D}"/>
                </a:ext>
              </a:extLst>
            </p:cNvPr>
            <p:cNvSpPr>
              <a:spLocks/>
            </p:cNvSpPr>
            <p:nvPr/>
          </p:nvSpPr>
          <p:spPr bwMode="auto">
            <a:xfrm>
              <a:off x="4041776" y="1554163"/>
              <a:ext cx="15875" cy="12700"/>
            </a:xfrm>
            <a:custGeom>
              <a:avLst/>
              <a:gdLst>
                <a:gd name="T0" fmla="*/ 3 w 10"/>
                <a:gd name="T1" fmla="*/ 1 h 8"/>
                <a:gd name="T2" fmla="*/ 5 w 10"/>
                <a:gd name="T3" fmla="*/ 4 h 8"/>
                <a:gd name="T4" fmla="*/ 9 w 10"/>
                <a:gd name="T5" fmla="*/ 6 h 8"/>
                <a:gd name="T6" fmla="*/ 8 w 10"/>
                <a:gd name="T7" fmla="*/ 8 h 8"/>
                <a:gd name="T8" fmla="*/ 1 w 10"/>
                <a:gd name="T9" fmla="*/ 2 h 8"/>
                <a:gd name="T10" fmla="*/ 3 w 10"/>
                <a:gd name="T11" fmla="*/ 1 h 8"/>
              </a:gdLst>
              <a:ahLst/>
              <a:cxnLst>
                <a:cxn ang="0">
                  <a:pos x="T0" y="T1"/>
                </a:cxn>
                <a:cxn ang="0">
                  <a:pos x="T2" y="T3"/>
                </a:cxn>
                <a:cxn ang="0">
                  <a:pos x="T4" y="T5"/>
                </a:cxn>
                <a:cxn ang="0">
                  <a:pos x="T6" y="T7"/>
                </a:cxn>
                <a:cxn ang="0">
                  <a:pos x="T8" y="T9"/>
                </a:cxn>
                <a:cxn ang="0">
                  <a:pos x="T10" y="T11"/>
                </a:cxn>
              </a:cxnLst>
              <a:rect l="0" t="0" r="r" b="b"/>
              <a:pathLst>
                <a:path w="10" h="8">
                  <a:moveTo>
                    <a:pt x="3" y="1"/>
                  </a:moveTo>
                  <a:cubicBezTo>
                    <a:pt x="4" y="2"/>
                    <a:pt x="4" y="3"/>
                    <a:pt x="5" y="4"/>
                  </a:cubicBezTo>
                  <a:cubicBezTo>
                    <a:pt x="7" y="5"/>
                    <a:pt x="8" y="6"/>
                    <a:pt x="9" y="6"/>
                  </a:cubicBezTo>
                  <a:cubicBezTo>
                    <a:pt x="10" y="7"/>
                    <a:pt x="9" y="8"/>
                    <a:pt x="8" y="8"/>
                  </a:cubicBezTo>
                  <a:cubicBezTo>
                    <a:pt x="5" y="6"/>
                    <a:pt x="2" y="4"/>
                    <a:pt x="1"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9" name="Freeform 1593">
              <a:extLst>
                <a:ext uri="{FF2B5EF4-FFF2-40B4-BE49-F238E27FC236}">
                  <a16:creationId xmlns:a16="http://schemas.microsoft.com/office/drawing/2014/main" id="{75C8458A-33B3-45CB-8318-7DE452254B21}"/>
                </a:ext>
              </a:extLst>
            </p:cNvPr>
            <p:cNvSpPr>
              <a:spLocks/>
            </p:cNvSpPr>
            <p:nvPr/>
          </p:nvSpPr>
          <p:spPr bwMode="auto">
            <a:xfrm>
              <a:off x="4032251" y="1557338"/>
              <a:ext cx="15875" cy="12700"/>
            </a:xfrm>
            <a:custGeom>
              <a:avLst/>
              <a:gdLst>
                <a:gd name="T0" fmla="*/ 1 w 10"/>
                <a:gd name="T1" fmla="*/ 0 h 8"/>
                <a:gd name="T2" fmla="*/ 5 w 10"/>
                <a:gd name="T3" fmla="*/ 3 h 8"/>
                <a:gd name="T4" fmla="*/ 10 w 10"/>
                <a:gd name="T5" fmla="*/ 7 h 8"/>
                <a:gd name="T6" fmla="*/ 9 w 10"/>
                <a:gd name="T7" fmla="*/ 8 h 8"/>
                <a:gd name="T8" fmla="*/ 4 w 10"/>
                <a:gd name="T9" fmla="*/ 5 h 8"/>
                <a:gd name="T10" fmla="*/ 0 w 10"/>
                <a:gd name="T11" fmla="*/ 1 h 8"/>
                <a:gd name="T12" fmla="*/ 1 w 1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1" y="0"/>
                  </a:moveTo>
                  <a:cubicBezTo>
                    <a:pt x="3" y="0"/>
                    <a:pt x="4" y="2"/>
                    <a:pt x="5" y="3"/>
                  </a:cubicBezTo>
                  <a:cubicBezTo>
                    <a:pt x="7" y="4"/>
                    <a:pt x="9" y="5"/>
                    <a:pt x="10" y="7"/>
                  </a:cubicBezTo>
                  <a:cubicBezTo>
                    <a:pt x="10" y="7"/>
                    <a:pt x="9" y="8"/>
                    <a:pt x="9" y="8"/>
                  </a:cubicBezTo>
                  <a:cubicBezTo>
                    <a:pt x="7" y="7"/>
                    <a:pt x="6" y="6"/>
                    <a:pt x="4" y="5"/>
                  </a:cubicBezTo>
                  <a:cubicBezTo>
                    <a:pt x="3" y="4"/>
                    <a:pt x="1" y="3"/>
                    <a:pt x="0"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0" name="Freeform 1594">
              <a:extLst>
                <a:ext uri="{FF2B5EF4-FFF2-40B4-BE49-F238E27FC236}">
                  <a16:creationId xmlns:a16="http://schemas.microsoft.com/office/drawing/2014/main" id="{F703B095-C260-403D-97F3-8BEDF9E32329}"/>
                </a:ext>
              </a:extLst>
            </p:cNvPr>
            <p:cNvSpPr>
              <a:spLocks/>
            </p:cNvSpPr>
            <p:nvPr/>
          </p:nvSpPr>
          <p:spPr bwMode="auto">
            <a:xfrm>
              <a:off x="4078288" y="1562100"/>
              <a:ext cx="17463" cy="15875"/>
            </a:xfrm>
            <a:custGeom>
              <a:avLst/>
              <a:gdLst>
                <a:gd name="T0" fmla="*/ 3 w 11"/>
                <a:gd name="T1" fmla="*/ 3 h 10"/>
                <a:gd name="T2" fmla="*/ 10 w 11"/>
                <a:gd name="T3" fmla="*/ 0 h 10"/>
                <a:gd name="T4" fmla="*/ 10 w 11"/>
                <a:gd name="T5" fmla="*/ 1 h 10"/>
                <a:gd name="T6" fmla="*/ 4 w 11"/>
                <a:gd name="T7" fmla="*/ 4 h 10"/>
                <a:gd name="T8" fmla="*/ 2 w 11"/>
                <a:gd name="T9" fmla="*/ 10 h 10"/>
                <a:gd name="T10" fmla="*/ 1 w 11"/>
                <a:gd name="T11" fmla="*/ 9 h 10"/>
                <a:gd name="T12" fmla="*/ 3 w 11"/>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3" y="3"/>
                  </a:moveTo>
                  <a:cubicBezTo>
                    <a:pt x="5" y="1"/>
                    <a:pt x="7" y="0"/>
                    <a:pt x="10" y="0"/>
                  </a:cubicBezTo>
                  <a:cubicBezTo>
                    <a:pt x="10" y="0"/>
                    <a:pt x="11" y="1"/>
                    <a:pt x="10" y="1"/>
                  </a:cubicBezTo>
                  <a:cubicBezTo>
                    <a:pt x="8" y="1"/>
                    <a:pt x="6" y="3"/>
                    <a:pt x="4" y="4"/>
                  </a:cubicBezTo>
                  <a:cubicBezTo>
                    <a:pt x="3" y="6"/>
                    <a:pt x="3" y="8"/>
                    <a:pt x="2" y="10"/>
                  </a:cubicBezTo>
                  <a:cubicBezTo>
                    <a:pt x="2" y="10"/>
                    <a:pt x="1" y="10"/>
                    <a:pt x="1" y="9"/>
                  </a:cubicBezTo>
                  <a:cubicBezTo>
                    <a:pt x="0" y="7"/>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1" name="Freeform 1595">
              <a:extLst>
                <a:ext uri="{FF2B5EF4-FFF2-40B4-BE49-F238E27FC236}">
                  <a16:creationId xmlns:a16="http://schemas.microsoft.com/office/drawing/2014/main" id="{93E5DE9A-CF92-43CF-B8AA-51B770EA9DC3}"/>
                </a:ext>
              </a:extLst>
            </p:cNvPr>
            <p:cNvSpPr>
              <a:spLocks/>
            </p:cNvSpPr>
            <p:nvPr/>
          </p:nvSpPr>
          <p:spPr bwMode="auto">
            <a:xfrm>
              <a:off x="4048126" y="1547813"/>
              <a:ext cx="15875" cy="4763"/>
            </a:xfrm>
            <a:custGeom>
              <a:avLst/>
              <a:gdLst>
                <a:gd name="T0" fmla="*/ 1 w 10"/>
                <a:gd name="T1" fmla="*/ 0 h 3"/>
                <a:gd name="T2" fmla="*/ 6 w 10"/>
                <a:gd name="T3" fmla="*/ 2 h 3"/>
                <a:gd name="T4" fmla="*/ 10 w 10"/>
                <a:gd name="T5" fmla="*/ 2 h 3"/>
                <a:gd name="T6" fmla="*/ 10 w 10"/>
                <a:gd name="T7" fmla="*/ 3 h 3"/>
                <a:gd name="T8" fmla="*/ 6 w 10"/>
                <a:gd name="T9" fmla="*/ 3 h 3"/>
                <a:gd name="T10" fmla="*/ 1 w 10"/>
                <a:gd name="T11" fmla="*/ 1 h 3"/>
                <a:gd name="T12" fmla="*/ 1 w 1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1" y="0"/>
                  </a:moveTo>
                  <a:cubicBezTo>
                    <a:pt x="3" y="1"/>
                    <a:pt x="5" y="1"/>
                    <a:pt x="6" y="2"/>
                  </a:cubicBezTo>
                  <a:cubicBezTo>
                    <a:pt x="8" y="2"/>
                    <a:pt x="9" y="2"/>
                    <a:pt x="10" y="2"/>
                  </a:cubicBezTo>
                  <a:cubicBezTo>
                    <a:pt x="10" y="3"/>
                    <a:pt x="10" y="3"/>
                    <a:pt x="10" y="3"/>
                  </a:cubicBezTo>
                  <a:cubicBezTo>
                    <a:pt x="9" y="3"/>
                    <a:pt x="7" y="3"/>
                    <a:pt x="6" y="3"/>
                  </a:cubicBezTo>
                  <a:cubicBezTo>
                    <a:pt x="4" y="3"/>
                    <a:pt x="3" y="2"/>
                    <a:pt x="1"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2" name="Freeform 1596">
              <a:extLst>
                <a:ext uri="{FF2B5EF4-FFF2-40B4-BE49-F238E27FC236}">
                  <a16:creationId xmlns:a16="http://schemas.microsoft.com/office/drawing/2014/main" id="{690DBDB4-8764-4386-954B-CF08DBECFD44}"/>
                </a:ext>
              </a:extLst>
            </p:cNvPr>
            <p:cNvSpPr>
              <a:spLocks/>
            </p:cNvSpPr>
            <p:nvPr/>
          </p:nvSpPr>
          <p:spPr bwMode="auto">
            <a:xfrm>
              <a:off x="4019551" y="1565275"/>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3" name="Freeform 1597">
              <a:extLst>
                <a:ext uri="{FF2B5EF4-FFF2-40B4-BE49-F238E27FC236}">
                  <a16:creationId xmlns:a16="http://schemas.microsoft.com/office/drawing/2014/main" id="{F1F37DCA-A531-4A45-B47C-F96837DA4419}"/>
                </a:ext>
              </a:extLst>
            </p:cNvPr>
            <p:cNvSpPr>
              <a:spLocks/>
            </p:cNvSpPr>
            <p:nvPr/>
          </p:nvSpPr>
          <p:spPr bwMode="auto">
            <a:xfrm>
              <a:off x="3946526" y="1404938"/>
              <a:ext cx="149225" cy="144463"/>
            </a:xfrm>
            <a:custGeom>
              <a:avLst/>
              <a:gdLst>
                <a:gd name="T0" fmla="*/ 11 w 97"/>
                <a:gd name="T1" fmla="*/ 88 h 95"/>
                <a:gd name="T2" fmla="*/ 16 w 97"/>
                <a:gd name="T3" fmla="*/ 91 h 95"/>
                <a:gd name="T4" fmla="*/ 38 w 97"/>
                <a:gd name="T5" fmla="*/ 91 h 95"/>
                <a:gd name="T6" fmla="*/ 43 w 97"/>
                <a:gd name="T7" fmla="*/ 85 h 95"/>
                <a:gd name="T8" fmla="*/ 39 w 97"/>
                <a:gd name="T9" fmla="*/ 34 h 95"/>
                <a:gd name="T10" fmla="*/ 63 w 97"/>
                <a:gd name="T11" fmla="*/ 92 h 95"/>
                <a:gd name="T12" fmla="*/ 68 w 97"/>
                <a:gd name="T13" fmla="*/ 95 h 95"/>
                <a:gd name="T14" fmla="*/ 93 w 97"/>
                <a:gd name="T15" fmla="*/ 93 h 95"/>
                <a:gd name="T16" fmla="*/ 97 w 97"/>
                <a:gd name="T17" fmla="*/ 89 h 95"/>
                <a:gd name="T18" fmla="*/ 87 w 97"/>
                <a:gd name="T19" fmla="*/ 11 h 95"/>
                <a:gd name="T20" fmla="*/ 86 w 97"/>
                <a:gd name="T21" fmla="*/ 5 h 95"/>
                <a:gd name="T22" fmla="*/ 83 w 97"/>
                <a:gd name="T23" fmla="*/ 4 h 95"/>
                <a:gd name="T24" fmla="*/ 83 w 97"/>
                <a:gd name="T25" fmla="*/ 4 h 95"/>
                <a:gd name="T26" fmla="*/ 25 w 97"/>
                <a:gd name="T27" fmla="*/ 3 h 95"/>
                <a:gd name="T28" fmla="*/ 3 w 97"/>
                <a:gd name="T29" fmla="*/ 7 h 95"/>
                <a:gd name="T30" fmla="*/ 2 w 97"/>
                <a:gd name="T31" fmla="*/ 24 h 95"/>
                <a:gd name="T32" fmla="*/ 4 w 97"/>
                <a:gd name="T33" fmla="*/ 50 h 95"/>
                <a:gd name="T34" fmla="*/ 11 w 97"/>
                <a:gd name="T35" fmla="*/ 8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5">
                  <a:moveTo>
                    <a:pt x="11" y="88"/>
                  </a:moveTo>
                  <a:cubicBezTo>
                    <a:pt x="12" y="90"/>
                    <a:pt x="14" y="91"/>
                    <a:pt x="16" y="91"/>
                  </a:cubicBezTo>
                  <a:cubicBezTo>
                    <a:pt x="38" y="91"/>
                    <a:pt x="38" y="91"/>
                    <a:pt x="38" y="91"/>
                  </a:cubicBezTo>
                  <a:cubicBezTo>
                    <a:pt x="41" y="90"/>
                    <a:pt x="43" y="88"/>
                    <a:pt x="43" y="85"/>
                  </a:cubicBezTo>
                  <a:cubicBezTo>
                    <a:pt x="40" y="66"/>
                    <a:pt x="38" y="54"/>
                    <a:pt x="39" y="34"/>
                  </a:cubicBezTo>
                  <a:cubicBezTo>
                    <a:pt x="56" y="38"/>
                    <a:pt x="61" y="81"/>
                    <a:pt x="63" y="92"/>
                  </a:cubicBezTo>
                  <a:cubicBezTo>
                    <a:pt x="64" y="94"/>
                    <a:pt x="66" y="95"/>
                    <a:pt x="68" y="95"/>
                  </a:cubicBezTo>
                  <a:cubicBezTo>
                    <a:pt x="76" y="94"/>
                    <a:pt x="85" y="94"/>
                    <a:pt x="93" y="93"/>
                  </a:cubicBezTo>
                  <a:cubicBezTo>
                    <a:pt x="95" y="93"/>
                    <a:pt x="97" y="92"/>
                    <a:pt x="97" y="89"/>
                  </a:cubicBezTo>
                  <a:cubicBezTo>
                    <a:pt x="95" y="63"/>
                    <a:pt x="92" y="37"/>
                    <a:pt x="87" y="11"/>
                  </a:cubicBezTo>
                  <a:cubicBezTo>
                    <a:pt x="88" y="9"/>
                    <a:pt x="87" y="6"/>
                    <a:pt x="86" y="5"/>
                  </a:cubicBezTo>
                  <a:cubicBezTo>
                    <a:pt x="85" y="4"/>
                    <a:pt x="84" y="4"/>
                    <a:pt x="83" y="4"/>
                  </a:cubicBezTo>
                  <a:cubicBezTo>
                    <a:pt x="83" y="4"/>
                    <a:pt x="83" y="4"/>
                    <a:pt x="83" y="4"/>
                  </a:cubicBezTo>
                  <a:cubicBezTo>
                    <a:pt x="64" y="3"/>
                    <a:pt x="45" y="3"/>
                    <a:pt x="25" y="3"/>
                  </a:cubicBezTo>
                  <a:cubicBezTo>
                    <a:pt x="19" y="3"/>
                    <a:pt x="8" y="0"/>
                    <a:pt x="3" y="7"/>
                  </a:cubicBezTo>
                  <a:cubicBezTo>
                    <a:pt x="0" y="11"/>
                    <a:pt x="2" y="19"/>
                    <a:pt x="2" y="24"/>
                  </a:cubicBezTo>
                  <a:cubicBezTo>
                    <a:pt x="3" y="33"/>
                    <a:pt x="3" y="42"/>
                    <a:pt x="4" y="50"/>
                  </a:cubicBezTo>
                  <a:cubicBezTo>
                    <a:pt x="5" y="65"/>
                    <a:pt x="9" y="73"/>
                    <a:pt x="11" y="88"/>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4" name="Freeform 1598">
              <a:extLst>
                <a:ext uri="{FF2B5EF4-FFF2-40B4-BE49-F238E27FC236}">
                  <a16:creationId xmlns:a16="http://schemas.microsoft.com/office/drawing/2014/main" id="{D7AE6709-6CCA-448D-8DDB-512DC9B6CECF}"/>
                </a:ext>
              </a:extLst>
            </p:cNvPr>
            <p:cNvSpPr>
              <a:spLocks/>
            </p:cNvSpPr>
            <p:nvPr/>
          </p:nvSpPr>
          <p:spPr bwMode="auto">
            <a:xfrm>
              <a:off x="3960813" y="1524000"/>
              <a:ext cx="50800" cy="11113"/>
            </a:xfrm>
            <a:custGeom>
              <a:avLst/>
              <a:gdLst>
                <a:gd name="T0" fmla="*/ 2 w 33"/>
                <a:gd name="T1" fmla="*/ 0 h 7"/>
                <a:gd name="T2" fmla="*/ 18 w 33"/>
                <a:gd name="T3" fmla="*/ 2 h 7"/>
                <a:gd name="T4" fmla="*/ 32 w 33"/>
                <a:gd name="T5" fmla="*/ 0 h 7"/>
                <a:gd name="T6" fmla="*/ 33 w 33"/>
                <a:gd name="T7" fmla="*/ 1 h 7"/>
                <a:gd name="T8" fmla="*/ 1 w 33"/>
                <a:gd name="T9" fmla="*/ 2 h 7"/>
                <a:gd name="T10" fmla="*/ 2 w 33"/>
                <a:gd name="T11" fmla="*/ 0 h 7"/>
              </a:gdLst>
              <a:ahLst/>
              <a:cxnLst>
                <a:cxn ang="0">
                  <a:pos x="T0" y="T1"/>
                </a:cxn>
                <a:cxn ang="0">
                  <a:pos x="T2" y="T3"/>
                </a:cxn>
                <a:cxn ang="0">
                  <a:pos x="T4" y="T5"/>
                </a:cxn>
                <a:cxn ang="0">
                  <a:pos x="T6" y="T7"/>
                </a:cxn>
                <a:cxn ang="0">
                  <a:pos x="T8" y="T9"/>
                </a:cxn>
                <a:cxn ang="0">
                  <a:pos x="T10" y="T11"/>
                </a:cxn>
              </a:cxnLst>
              <a:rect l="0" t="0" r="r" b="b"/>
              <a:pathLst>
                <a:path w="33" h="7">
                  <a:moveTo>
                    <a:pt x="2" y="0"/>
                  </a:moveTo>
                  <a:cubicBezTo>
                    <a:pt x="7" y="2"/>
                    <a:pt x="13" y="2"/>
                    <a:pt x="18" y="2"/>
                  </a:cubicBezTo>
                  <a:cubicBezTo>
                    <a:pt x="23" y="2"/>
                    <a:pt x="28" y="1"/>
                    <a:pt x="32" y="0"/>
                  </a:cubicBezTo>
                  <a:cubicBezTo>
                    <a:pt x="33" y="0"/>
                    <a:pt x="33" y="1"/>
                    <a:pt x="33" y="1"/>
                  </a:cubicBezTo>
                  <a:cubicBezTo>
                    <a:pt x="24" y="7"/>
                    <a:pt x="10" y="5"/>
                    <a:pt x="1" y="2"/>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5" name="Freeform 1599">
              <a:extLst>
                <a:ext uri="{FF2B5EF4-FFF2-40B4-BE49-F238E27FC236}">
                  <a16:creationId xmlns:a16="http://schemas.microsoft.com/office/drawing/2014/main" id="{DC8F62D1-A08E-45EE-AAE2-48972F055344}"/>
                </a:ext>
              </a:extLst>
            </p:cNvPr>
            <p:cNvSpPr>
              <a:spLocks/>
            </p:cNvSpPr>
            <p:nvPr/>
          </p:nvSpPr>
          <p:spPr bwMode="auto">
            <a:xfrm>
              <a:off x="4041776" y="1531938"/>
              <a:ext cx="52388" cy="7938"/>
            </a:xfrm>
            <a:custGeom>
              <a:avLst/>
              <a:gdLst>
                <a:gd name="T0" fmla="*/ 2 w 34"/>
                <a:gd name="T1" fmla="*/ 1 h 5"/>
                <a:gd name="T2" fmla="*/ 33 w 34"/>
                <a:gd name="T3" fmla="*/ 0 h 5"/>
                <a:gd name="T4" fmla="*/ 33 w 34"/>
                <a:gd name="T5" fmla="*/ 1 h 5"/>
                <a:gd name="T6" fmla="*/ 1 w 34"/>
                <a:gd name="T7" fmla="*/ 3 h 5"/>
                <a:gd name="T8" fmla="*/ 2 w 34"/>
                <a:gd name="T9" fmla="*/ 1 h 5"/>
              </a:gdLst>
              <a:ahLst/>
              <a:cxnLst>
                <a:cxn ang="0">
                  <a:pos x="T0" y="T1"/>
                </a:cxn>
                <a:cxn ang="0">
                  <a:pos x="T2" y="T3"/>
                </a:cxn>
                <a:cxn ang="0">
                  <a:pos x="T4" y="T5"/>
                </a:cxn>
                <a:cxn ang="0">
                  <a:pos x="T6" y="T7"/>
                </a:cxn>
                <a:cxn ang="0">
                  <a:pos x="T8" y="T9"/>
                </a:cxn>
              </a:cxnLst>
              <a:rect l="0" t="0" r="r" b="b"/>
              <a:pathLst>
                <a:path w="34" h="5">
                  <a:moveTo>
                    <a:pt x="2" y="1"/>
                  </a:moveTo>
                  <a:cubicBezTo>
                    <a:pt x="11" y="4"/>
                    <a:pt x="23" y="1"/>
                    <a:pt x="33" y="0"/>
                  </a:cubicBezTo>
                  <a:cubicBezTo>
                    <a:pt x="34" y="0"/>
                    <a:pt x="34" y="1"/>
                    <a:pt x="33" y="1"/>
                  </a:cubicBezTo>
                  <a:cubicBezTo>
                    <a:pt x="22" y="3"/>
                    <a:pt x="12" y="5"/>
                    <a:pt x="1" y="3"/>
                  </a:cubicBezTo>
                  <a:cubicBezTo>
                    <a:pt x="0" y="3"/>
                    <a:pt x="0" y="1"/>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6" name="Freeform 1600">
              <a:extLst>
                <a:ext uri="{FF2B5EF4-FFF2-40B4-BE49-F238E27FC236}">
                  <a16:creationId xmlns:a16="http://schemas.microsoft.com/office/drawing/2014/main" id="{C1D5B609-D168-4071-BCA9-A44916AD6355}"/>
                </a:ext>
              </a:extLst>
            </p:cNvPr>
            <p:cNvSpPr>
              <a:spLocks/>
            </p:cNvSpPr>
            <p:nvPr/>
          </p:nvSpPr>
          <p:spPr bwMode="auto">
            <a:xfrm>
              <a:off x="3840163" y="1377950"/>
              <a:ext cx="60325" cy="65088"/>
            </a:xfrm>
            <a:custGeom>
              <a:avLst/>
              <a:gdLst>
                <a:gd name="T0" fmla="*/ 38 w 40"/>
                <a:gd name="T1" fmla="*/ 7 h 42"/>
                <a:gd name="T2" fmla="*/ 17 w 40"/>
                <a:gd name="T3" fmla="*/ 3 h 42"/>
                <a:gd name="T4" fmla="*/ 9 w 40"/>
                <a:gd name="T5" fmla="*/ 12 h 42"/>
                <a:gd name="T6" fmla="*/ 2 w 40"/>
                <a:gd name="T7" fmla="*/ 28 h 42"/>
                <a:gd name="T8" fmla="*/ 10 w 40"/>
                <a:gd name="T9" fmla="*/ 42 h 42"/>
                <a:gd name="T10" fmla="*/ 26 w 40"/>
                <a:gd name="T11" fmla="*/ 25 h 42"/>
                <a:gd name="T12" fmla="*/ 35 w 40"/>
                <a:gd name="T13" fmla="*/ 31 h 42"/>
                <a:gd name="T14" fmla="*/ 38 w 40"/>
                <a:gd name="T15" fmla="*/ 10 h 42"/>
                <a:gd name="T16" fmla="*/ 38 w 40"/>
                <a:gd name="T17"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38" y="7"/>
                  </a:moveTo>
                  <a:cubicBezTo>
                    <a:pt x="35" y="3"/>
                    <a:pt x="22" y="0"/>
                    <a:pt x="17" y="3"/>
                  </a:cubicBezTo>
                  <a:cubicBezTo>
                    <a:pt x="13" y="4"/>
                    <a:pt x="11" y="9"/>
                    <a:pt x="9" y="12"/>
                  </a:cubicBezTo>
                  <a:cubicBezTo>
                    <a:pt x="6" y="17"/>
                    <a:pt x="3" y="22"/>
                    <a:pt x="2" y="28"/>
                  </a:cubicBezTo>
                  <a:cubicBezTo>
                    <a:pt x="0" y="33"/>
                    <a:pt x="2" y="42"/>
                    <a:pt x="10" y="42"/>
                  </a:cubicBezTo>
                  <a:cubicBezTo>
                    <a:pt x="19" y="42"/>
                    <a:pt x="23" y="32"/>
                    <a:pt x="26" y="25"/>
                  </a:cubicBezTo>
                  <a:cubicBezTo>
                    <a:pt x="28" y="29"/>
                    <a:pt x="30" y="34"/>
                    <a:pt x="35" y="31"/>
                  </a:cubicBezTo>
                  <a:cubicBezTo>
                    <a:pt x="40" y="28"/>
                    <a:pt x="38" y="15"/>
                    <a:pt x="38" y="10"/>
                  </a:cubicBezTo>
                  <a:cubicBezTo>
                    <a:pt x="38" y="9"/>
                    <a:pt x="39" y="8"/>
                    <a:pt x="38" y="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7" name="Freeform 1601">
              <a:extLst>
                <a:ext uri="{FF2B5EF4-FFF2-40B4-BE49-F238E27FC236}">
                  <a16:creationId xmlns:a16="http://schemas.microsoft.com/office/drawing/2014/main" id="{6323A8FB-8D07-4244-8AE7-96D67503FFF8}"/>
                </a:ext>
              </a:extLst>
            </p:cNvPr>
            <p:cNvSpPr>
              <a:spLocks/>
            </p:cNvSpPr>
            <p:nvPr/>
          </p:nvSpPr>
          <p:spPr bwMode="auto">
            <a:xfrm>
              <a:off x="3856038" y="1236663"/>
              <a:ext cx="101600" cy="161925"/>
            </a:xfrm>
            <a:custGeom>
              <a:avLst/>
              <a:gdLst>
                <a:gd name="T0" fmla="*/ 65 w 66"/>
                <a:gd name="T1" fmla="*/ 30 h 106"/>
                <a:gd name="T2" fmla="*/ 59 w 66"/>
                <a:gd name="T3" fmla="*/ 6 h 106"/>
                <a:gd name="T4" fmla="*/ 55 w 66"/>
                <a:gd name="T5" fmla="*/ 3 h 106"/>
                <a:gd name="T6" fmla="*/ 57 w 66"/>
                <a:gd name="T7" fmla="*/ 1 h 106"/>
                <a:gd name="T8" fmla="*/ 56 w 66"/>
                <a:gd name="T9" fmla="*/ 0 h 106"/>
                <a:gd name="T10" fmla="*/ 0 w 66"/>
                <a:gd name="T11" fmla="*/ 97 h 106"/>
                <a:gd name="T12" fmla="*/ 3 w 66"/>
                <a:gd name="T13" fmla="*/ 100 h 106"/>
                <a:gd name="T14" fmla="*/ 28 w 66"/>
                <a:gd name="T15" fmla="*/ 105 h 106"/>
                <a:gd name="T16" fmla="*/ 31 w 66"/>
                <a:gd name="T17" fmla="*/ 104 h 106"/>
                <a:gd name="T18" fmla="*/ 61 w 66"/>
                <a:gd name="T19" fmla="*/ 46 h 106"/>
                <a:gd name="T20" fmla="*/ 65 w 66"/>
                <a:gd name="T2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65" y="30"/>
                  </a:moveTo>
                  <a:cubicBezTo>
                    <a:pt x="64" y="22"/>
                    <a:pt x="60" y="14"/>
                    <a:pt x="59" y="6"/>
                  </a:cubicBezTo>
                  <a:cubicBezTo>
                    <a:pt x="59" y="4"/>
                    <a:pt x="57" y="3"/>
                    <a:pt x="55" y="3"/>
                  </a:cubicBezTo>
                  <a:cubicBezTo>
                    <a:pt x="56" y="3"/>
                    <a:pt x="56" y="2"/>
                    <a:pt x="57" y="1"/>
                  </a:cubicBezTo>
                  <a:cubicBezTo>
                    <a:pt x="57" y="1"/>
                    <a:pt x="56" y="0"/>
                    <a:pt x="56" y="0"/>
                  </a:cubicBezTo>
                  <a:cubicBezTo>
                    <a:pt x="28" y="26"/>
                    <a:pt x="11" y="64"/>
                    <a:pt x="0" y="97"/>
                  </a:cubicBezTo>
                  <a:cubicBezTo>
                    <a:pt x="0" y="99"/>
                    <a:pt x="1" y="100"/>
                    <a:pt x="3" y="100"/>
                  </a:cubicBezTo>
                  <a:cubicBezTo>
                    <a:pt x="12" y="101"/>
                    <a:pt x="20" y="103"/>
                    <a:pt x="28" y="105"/>
                  </a:cubicBezTo>
                  <a:cubicBezTo>
                    <a:pt x="29" y="106"/>
                    <a:pt x="31" y="105"/>
                    <a:pt x="31" y="104"/>
                  </a:cubicBezTo>
                  <a:cubicBezTo>
                    <a:pt x="41" y="85"/>
                    <a:pt x="51" y="66"/>
                    <a:pt x="61" y="46"/>
                  </a:cubicBezTo>
                  <a:cubicBezTo>
                    <a:pt x="63" y="41"/>
                    <a:pt x="66" y="36"/>
                    <a:pt x="65" y="30"/>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8" name="Freeform 1602">
              <a:extLst>
                <a:ext uri="{FF2B5EF4-FFF2-40B4-BE49-F238E27FC236}">
                  <a16:creationId xmlns:a16="http://schemas.microsoft.com/office/drawing/2014/main" id="{F0710C1B-6E89-44C5-BB3B-3FB25B74A114}"/>
                </a:ext>
              </a:extLst>
            </p:cNvPr>
            <p:cNvSpPr>
              <a:spLocks/>
            </p:cNvSpPr>
            <p:nvPr/>
          </p:nvSpPr>
          <p:spPr bwMode="auto">
            <a:xfrm>
              <a:off x="3862388" y="1371600"/>
              <a:ext cx="44450" cy="12700"/>
            </a:xfrm>
            <a:custGeom>
              <a:avLst/>
              <a:gdLst>
                <a:gd name="T0" fmla="*/ 28 w 29"/>
                <a:gd name="T1" fmla="*/ 6 h 8"/>
                <a:gd name="T2" fmla="*/ 0 w 29"/>
                <a:gd name="T3" fmla="*/ 1 h 8"/>
                <a:gd name="T4" fmla="*/ 0 w 29"/>
                <a:gd name="T5" fmla="*/ 1 h 8"/>
                <a:gd name="T6" fmla="*/ 27 w 29"/>
                <a:gd name="T7" fmla="*/ 8 h 8"/>
                <a:gd name="T8" fmla="*/ 28 w 29"/>
                <a:gd name="T9" fmla="*/ 6 h 8"/>
              </a:gdLst>
              <a:ahLst/>
              <a:cxnLst>
                <a:cxn ang="0">
                  <a:pos x="T0" y="T1"/>
                </a:cxn>
                <a:cxn ang="0">
                  <a:pos x="T2" y="T3"/>
                </a:cxn>
                <a:cxn ang="0">
                  <a:pos x="T4" y="T5"/>
                </a:cxn>
                <a:cxn ang="0">
                  <a:pos x="T6" y="T7"/>
                </a:cxn>
                <a:cxn ang="0">
                  <a:pos x="T8" y="T9"/>
                </a:cxn>
              </a:cxnLst>
              <a:rect l="0" t="0" r="r" b="b"/>
              <a:pathLst>
                <a:path w="29" h="8">
                  <a:moveTo>
                    <a:pt x="28" y="6"/>
                  </a:moveTo>
                  <a:cubicBezTo>
                    <a:pt x="20" y="3"/>
                    <a:pt x="10" y="0"/>
                    <a:pt x="0" y="1"/>
                  </a:cubicBezTo>
                  <a:cubicBezTo>
                    <a:pt x="0" y="1"/>
                    <a:pt x="0" y="1"/>
                    <a:pt x="0" y="1"/>
                  </a:cubicBezTo>
                  <a:cubicBezTo>
                    <a:pt x="10" y="3"/>
                    <a:pt x="18" y="4"/>
                    <a:pt x="27" y="8"/>
                  </a:cubicBezTo>
                  <a:cubicBezTo>
                    <a:pt x="28" y="8"/>
                    <a:pt x="29" y="7"/>
                    <a:pt x="28"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9" name="Freeform 1603">
              <a:extLst>
                <a:ext uri="{FF2B5EF4-FFF2-40B4-BE49-F238E27FC236}">
                  <a16:creationId xmlns:a16="http://schemas.microsoft.com/office/drawing/2014/main" id="{A4D7BCDA-CA48-43B6-903F-3166A1A9B90D}"/>
                </a:ext>
              </a:extLst>
            </p:cNvPr>
            <p:cNvSpPr>
              <a:spLocks/>
            </p:cNvSpPr>
            <p:nvPr/>
          </p:nvSpPr>
          <p:spPr bwMode="auto">
            <a:xfrm>
              <a:off x="3854451" y="1412875"/>
              <a:ext cx="19050" cy="28575"/>
            </a:xfrm>
            <a:custGeom>
              <a:avLst/>
              <a:gdLst>
                <a:gd name="T0" fmla="*/ 12 w 12"/>
                <a:gd name="T1" fmla="*/ 0 h 19"/>
                <a:gd name="T2" fmla="*/ 0 w 12"/>
                <a:gd name="T3" fmla="*/ 17 h 19"/>
                <a:gd name="T4" fmla="*/ 1 w 12"/>
                <a:gd name="T5" fmla="*/ 18 h 19"/>
                <a:gd name="T6" fmla="*/ 12 w 12"/>
                <a:gd name="T7" fmla="*/ 0 h 19"/>
              </a:gdLst>
              <a:ahLst/>
              <a:cxnLst>
                <a:cxn ang="0">
                  <a:pos x="T0" y="T1"/>
                </a:cxn>
                <a:cxn ang="0">
                  <a:pos x="T2" y="T3"/>
                </a:cxn>
                <a:cxn ang="0">
                  <a:pos x="T4" y="T5"/>
                </a:cxn>
                <a:cxn ang="0">
                  <a:pos x="T6" y="T7"/>
                </a:cxn>
              </a:cxnLst>
              <a:rect l="0" t="0" r="r" b="b"/>
              <a:pathLst>
                <a:path w="12" h="19">
                  <a:moveTo>
                    <a:pt x="12" y="0"/>
                  </a:moveTo>
                  <a:cubicBezTo>
                    <a:pt x="9" y="6"/>
                    <a:pt x="6" y="12"/>
                    <a:pt x="0" y="17"/>
                  </a:cubicBezTo>
                  <a:cubicBezTo>
                    <a:pt x="0" y="18"/>
                    <a:pt x="1" y="19"/>
                    <a:pt x="1" y="18"/>
                  </a:cubicBezTo>
                  <a:cubicBezTo>
                    <a:pt x="7" y="13"/>
                    <a:pt x="12" y="7"/>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0" name="Freeform 1604">
              <a:extLst>
                <a:ext uri="{FF2B5EF4-FFF2-40B4-BE49-F238E27FC236}">
                  <a16:creationId xmlns:a16="http://schemas.microsoft.com/office/drawing/2014/main" id="{2ECD142B-336C-41DD-8BAA-CCC8965C83F8}"/>
                </a:ext>
              </a:extLst>
            </p:cNvPr>
            <p:cNvSpPr>
              <a:spLocks/>
            </p:cNvSpPr>
            <p:nvPr/>
          </p:nvSpPr>
          <p:spPr bwMode="auto">
            <a:xfrm>
              <a:off x="3889376" y="1400175"/>
              <a:ext cx="6350" cy="22225"/>
            </a:xfrm>
            <a:custGeom>
              <a:avLst/>
              <a:gdLst>
                <a:gd name="T0" fmla="*/ 3 w 5"/>
                <a:gd name="T1" fmla="*/ 1 h 15"/>
                <a:gd name="T2" fmla="*/ 2 w 5"/>
                <a:gd name="T3" fmla="*/ 1 h 15"/>
                <a:gd name="T4" fmla="*/ 0 w 5"/>
                <a:gd name="T5" fmla="*/ 14 h 15"/>
                <a:gd name="T6" fmla="*/ 1 w 5"/>
                <a:gd name="T7" fmla="*/ 14 h 15"/>
                <a:gd name="T8" fmla="*/ 3 w 5"/>
                <a:gd name="T9" fmla="*/ 1 h 15"/>
              </a:gdLst>
              <a:ahLst/>
              <a:cxnLst>
                <a:cxn ang="0">
                  <a:pos x="T0" y="T1"/>
                </a:cxn>
                <a:cxn ang="0">
                  <a:pos x="T2" y="T3"/>
                </a:cxn>
                <a:cxn ang="0">
                  <a:pos x="T4" y="T5"/>
                </a:cxn>
                <a:cxn ang="0">
                  <a:pos x="T6" y="T7"/>
                </a:cxn>
                <a:cxn ang="0">
                  <a:pos x="T8" y="T9"/>
                </a:cxn>
              </a:cxnLst>
              <a:rect l="0" t="0" r="r" b="b"/>
              <a:pathLst>
                <a:path w="5" h="15">
                  <a:moveTo>
                    <a:pt x="3" y="1"/>
                  </a:moveTo>
                  <a:cubicBezTo>
                    <a:pt x="3" y="0"/>
                    <a:pt x="2" y="0"/>
                    <a:pt x="2" y="1"/>
                  </a:cubicBezTo>
                  <a:cubicBezTo>
                    <a:pt x="3" y="5"/>
                    <a:pt x="3" y="10"/>
                    <a:pt x="0" y="14"/>
                  </a:cubicBezTo>
                  <a:cubicBezTo>
                    <a:pt x="0" y="14"/>
                    <a:pt x="1" y="15"/>
                    <a:pt x="1" y="14"/>
                  </a:cubicBezTo>
                  <a:cubicBezTo>
                    <a:pt x="4" y="10"/>
                    <a:pt x="5" y="5"/>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1" name="Freeform 1605">
              <a:extLst>
                <a:ext uri="{FF2B5EF4-FFF2-40B4-BE49-F238E27FC236}">
                  <a16:creationId xmlns:a16="http://schemas.microsoft.com/office/drawing/2014/main" id="{F67C2229-2C07-4C04-8C2D-0F445A6B8001}"/>
                </a:ext>
              </a:extLst>
            </p:cNvPr>
            <p:cNvSpPr>
              <a:spLocks/>
            </p:cNvSpPr>
            <p:nvPr/>
          </p:nvSpPr>
          <p:spPr bwMode="auto">
            <a:xfrm>
              <a:off x="4135438" y="1397000"/>
              <a:ext cx="61913" cy="61913"/>
            </a:xfrm>
            <a:custGeom>
              <a:avLst/>
              <a:gdLst>
                <a:gd name="T0" fmla="*/ 3 w 40"/>
                <a:gd name="T1" fmla="*/ 9 h 41"/>
                <a:gd name="T2" fmla="*/ 6 w 40"/>
                <a:gd name="T3" fmla="*/ 30 h 41"/>
                <a:gd name="T4" fmla="*/ 14 w 40"/>
                <a:gd name="T5" fmla="*/ 24 h 41"/>
                <a:gd name="T6" fmla="*/ 30 w 40"/>
                <a:gd name="T7" fmla="*/ 41 h 41"/>
                <a:gd name="T8" fmla="*/ 39 w 40"/>
                <a:gd name="T9" fmla="*/ 27 h 41"/>
                <a:gd name="T10" fmla="*/ 31 w 40"/>
                <a:gd name="T11" fmla="*/ 11 h 41"/>
                <a:gd name="T12" fmla="*/ 24 w 40"/>
                <a:gd name="T13" fmla="*/ 2 h 41"/>
                <a:gd name="T14" fmla="*/ 2 w 40"/>
                <a:gd name="T15" fmla="*/ 6 h 41"/>
                <a:gd name="T16" fmla="*/ 3 w 40"/>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1">
                  <a:moveTo>
                    <a:pt x="3" y="9"/>
                  </a:moveTo>
                  <a:cubicBezTo>
                    <a:pt x="2" y="14"/>
                    <a:pt x="0" y="27"/>
                    <a:pt x="6" y="30"/>
                  </a:cubicBezTo>
                  <a:cubicBezTo>
                    <a:pt x="11" y="33"/>
                    <a:pt x="13" y="28"/>
                    <a:pt x="14" y="24"/>
                  </a:cubicBezTo>
                  <a:cubicBezTo>
                    <a:pt x="18" y="31"/>
                    <a:pt x="22" y="41"/>
                    <a:pt x="30" y="41"/>
                  </a:cubicBezTo>
                  <a:cubicBezTo>
                    <a:pt x="39" y="41"/>
                    <a:pt x="40" y="32"/>
                    <a:pt x="39" y="27"/>
                  </a:cubicBezTo>
                  <a:cubicBezTo>
                    <a:pt x="38" y="21"/>
                    <a:pt x="34" y="16"/>
                    <a:pt x="31" y="11"/>
                  </a:cubicBezTo>
                  <a:cubicBezTo>
                    <a:pt x="29" y="8"/>
                    <a:pt x="27" y="3"/>
                    <a:pt x="24" y="2"/>
                  </a:cubicBezTo>
                  <a:cubicBezTo>
                    <a:pt x="19" y="0"/>
                    <a:pt x="5" y="2"/>
                    <a:pt x="2" y="6"/>
                  </a:cubicBezTo>
                  <a:cubicBezTo>
                    <a:pt x="2" y="7"/>
                    <a:pt x="2" y="8"/>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2" name="Freeform 1606">
              <a:extLst>
                <a:ext uri="{FF2B5EF4-FFF2-40B4-BE49-F238E27FC236}">
                  <a16:creationId xmlns:a16="http://schemas.microsoft.com/office/drawing/2014/main" id="{0042A956-7A14-446E-99D5-64EAA5CCBF9A}"/>
                </a:ext>
              </a:extLst>
            </p:cNvPr>
            <p:cNvSpPr>
              <a:spLocks/>
            </p:cNvSpPr>
            <p:nvPr/>
          </p:nvSpPr>
          <p:spPr bwMode="auto">
            <a:xfrm>
              <a:off x="4079876" y="1252538"/>
              <a:ext cx="101600" cy="161925"/>
            </a:xfrm>
            <a:custGeom>
              <a:avLst/>
              <a:gdLst>
                <a:gd name="T0" fmla="*/ 5 w 66"/>
                <a:gd name="T1" fmla="*/ 46 h 106"/>
                <a:gd name="T2" fmla="*/ 34 w 66"/>
                <a:gd name="T3" fmla="*/ 104 h 106"/>
                <a:gd name="T4" fmla="*/ 37 w 66"/>
                <a:gd name="T5" fmla="*/ 105 h 106"/>
                <a:gd name="T6" fmla="*/ 63 w 66"/>
                <a:gd name="T7" fmla="*/ 100 h 106"/>
                <a:gd name="T8" fmla="*/ 65 w 66"/>
                <a:gd name="T9" fmla="*/ 97 h 106"/>
                <a:gd name="T10" fmla="*/ 10 w 66"/>
                <a:gd name="T11" fmla="*/ 1 h 106"/>
                <a:gd name="T12" fmla="*/ 9 w 66"/>
                <a:gd name="T13" fmla="*/ 1 h 106"/>
                <a:gd name="T14" fmla="*/ 10 w 66"/>
                <a:gd name="T15" fmla="*/ 3 h 106"/>
                <a:gd name="T16" fmla="*/ 7 w 66"/>
                <a:gd name="T17" fmla="*/ 6 h 106"/>
                <a:gd name="T18" fmla="*/ 1 w 66"/>
                <a:gd name="T19" fmla="*/ 30 h 106"/>
                <a:gd name="T20" fmla="*/ 5 w 66"/>
                <a:gd name="T21"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5" y="46"/>
                  </a:moveTo>
                  <a:cubicBezTo>
                    <a:pt x="15" y="66"/>
                    <a:pt x="24" y="85"/>
                    <a:pt x="34" y="104"/>
                  </a:cubicBezTo>
                  <a:cubicBezTo>
                    <a:pt x="35" y="105"/>
                    <a:pt x="36" y="106"/>
                    <a:pt x="37" y="105"/>
                  </a:cubicBezTo>
                  <a:cubicBezTo>
                    <a:pt x="46" y="103"/>
                    <a:pt x="54" y="101"/>
                    <a:pt x="63" y="100"/>
                  </a:cubicBezTo>
                  <a:cubicBezTo>
                    <a:pt x="64" y="100"/>
                    <a:pt x="66" y="99"/>
                    <a:pt x="65" y="97"/>
                  </a:cubicBezTo>
                  <a:cubicBezTo>
                    <a:pt x="54" y="64"/>
                    <a:pt x="38" y="26"/>
                    <a:pt x="10" y="1"/>
                  </a:cubicBezTo>
                  <a:cubicBezTo>
                    <a:pt x="10" y="0"/>
                    <a:pt x="9" y="1"/>
                    <a:pt x="9" y="1"/>
                  </a:cubicBezTo>
                  <a:cubicBezTo>
                    <a:pt x="9" y="2"/>
                    <a:pt x="10" y="3"/>
                    <a:pt x="10" y="3"/>
                  </a:cubicBezTo>
                  <a:cubicBezTo>
                    <a:pt x="9" y="3"/>
                    <a:pt x="7" y="4"/>
                    <a:pt x="7" y="6"/>
                  </a:cubicBezTo>
                  <a:cubicBezTo>
                    <a:pt x="6" y="14"/>
                    <a:pt x="2" y="22"/>
                    <a:pt x="1" y="30"/>
                  </a:cubicBezTo>
                  <a:cubicBezTo>
                    <a:pt x="0" y="36"/>
                    <a:pt x="2" y="41"/>
                    <a:pt x="5" y="46"/>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3" name="Freeform 1607">
              <a:extLst>
                <a:ext uri="{FF2B5EF4-FFF2-40B4-BE49-F238E27FC236}">
                  <a16:creationId xmlns:a16="http://schemas.microsoft.com/office/drawing/2014/main" id="{40D7D5C5-D1EE-4892-93F6-F67497181C07}"/>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4" name="Freeform 1608">
              <a:extLst>
                <a:ext uri="{FF2B5EF4-FFF2-40B4-BE49-F238E27FC236}">
                  <a16:creationId xmlns:a16="http://schemas.microsoft.com/office/drawing/2014/main" id="{22A50BE3-0936-4940-B83F-96307FB69454}"/>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5" name="Freeform 1609">
              <a:extLst>
                <a:ext uri="{FF2B5EF4-FFF2-40B4-BE49-F238E27FC236}">
                  <a16:creationId xmlns:a16="http://schemas.microsoft.com/office/drawing/2014/main" id="{693DD719-9525-4D1C-A741-343A401322D9}"/>
                </a:ext>
              </a:extLst>
            </p:cNvPr>
            <p:cNvSpPr>
              <a:spLocks/>
            </p:cNvSpPr>
            <p:nvPr/>
          </p:nvSpPr>
          <p:spPr bwMode="auto">
            <a:xfrm>
              <a:off x="3940176" y="1403350"/>
              <a:ext cx="79375" cy="9525"/>
            </a:xfrm>
            <a:custGeom>
              <a:avLst/>
              <a:gdLst>
                <a:gd name="T0" fmla="*/ 1 w 51"/>
                <a:gd name="T1" fmla="*/ 0 h 6"/>
                <a:gd name="T2" fmla="*/ 26 w 51"/>
                <a:gd name="T3" fmla="*/ 2 h 6"/>
                <a:gd name="T4" fmla="*/ 51 w 51"/>
                <a:gd name="T5" fmla="*/ 2 h 6"/>
                <a:gd name="T6" fmla="*/ 51 w 51"/>
                <a:gd name="T7" fmla="*/ 2 h 6"/>
                <a:gd name="T8" fmla="*/ 1 w 51"/>
                <a:gd name="T9" fmla="*/ 1 h 6"/>
                <a:gd name="T10" fmla="*/ 1 w 51"/>
                <a:gd name="T11" fmla="*/ 0 h 6"/>
              </a:gdLst>
              <a:ahLst/>
              <a:cxnLst>
                <a:cxn ang="0">
                  <a:pos x="T0" y="T1"/>
                </a:cxn>
                <a:cxn ang="0">
                  <a:pos x="T2" y="T3"/>
                </a:cxn>
                <a:cxn ang="0">
                  <a:pos x="T4" y="T5"/>
                </a:cxn>
                <a:cxn ang="0">
                  <a:pos x="T6" y="T7"/>
                </a:cxn>
                <a:cxn ang="0">
                  <a:pos x="T8" y="T9"/>
                </a:cxn>
                <a:cxn ang="0">
                  <a:pos x="T10" y="T11"/>
                </a:cxn>
              </a:cxnLst>
              <a:rect l="0" t="0" r="r" b="b"/>
              <a:pathLst>
                <a:path w="51" h="6">
                  <a:moveTo>
                    <a:pt x="1" y="0"/>
                  </a:moveTo>
                  <a:cubicBezTo>
                    <a:pt x="9" y="0"/>
                    <a:pt x="18" y="2"/>
                    <a:pt x="26" y="2"/>
                  </a:cubicBezTo>
                  <a:cubicBezTo>
                    <a:pt x="35" y="2"/>
                    <a:pt x="43" y="1"/>
                    <a:pt x="51" y="2"/>
                  </a:cubicBezTo>
                  <a:cubicBezTo>
                    <a:pt x="51" y="2"/>
                    <a:pt x="51" y="2"/>
                    <a:pt x="51" y="2"/>
                  </a:cubicBezTo>
                  <a:cubicBezTo>
                    <a:pt x="36" y="6"/>
                    <a:pt x="16" y="5"/>
                    <a:pt x="1" y="1"/>
                  </a:cubicBezTo>
                  <a:cubicBezTo>
                    <a:pt x="0" y="1"/>
                    <a:pt x="0" y="0"/>
                    <a:pt x="1"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6" name="Freeform 1610">
              <a:extLst>
                <a:ext uri="{FF2B5EF4-FFF2-40B4-BE49-F238E27FC236}">
                  <a16:creationId xmlns:a16="http://schemas.microsoft.com/office/drawing/2014/main" id="{41B28C88-3E15-459A-A919-3C3351CFC34C}"/>
                </a:ext>
              </a:extLst>
            </p:cNvPr>
            <p:cNvSpPr>
              <a:spLocks/>
            </p:cNvSpPr>
            <p:nvPr/>
          </p:nvSpPr>
          <p:spPr bwMode="auto">
            <a:xfrm>
              <a:off x="3943351" y="1385888"/>
              <a:ext cx="74613" cy="20638"/>
            </a:xfrm>
            <a:custGeom>
              <a:avLst/>
              <a:gdLst>
                <a:gd name="T0" fmla="*/ 2 w 48"/>
                <a:gd name="T1" fmla="*/ 0 h 13"/>
                <a:gd name="T2" fmla="*/ 28 w 48"/>
                <a:gd name="T3" fmla="*/ 6 h 13"/>
                <a:gd name="T4" fmla="*/ 48 w 48"/>
                <a:gd name="T5" fmla="*/ 7 h 13"/>
                <a:gd name="T6" fmla="*/ 48 w 48"/>
                <a:gd name="T7" fmla="*/ 7 h 13"/>
                <a:gd name="T8" fmla="*/ 1 w 48"/>
                <a:gd name="T9" fmla="*/ 2 h 13"/>
                <a:gd name="T10" fmla="*/ 2 w 48"/>
                <a:gd name="T11" fmla="*/ 0 h 13"/>
              </a:gdLst>
              <a:ahLst/>
              <a:cxnLst>
                <a:cxn ang="0">
                  <a:pos x="T0" y="T1"/>
                </a:cxn>
                <a:cxn ang="0">
                  <a:pos x="T2" y="T3"/>
                </a:cxn>
                <a:cxn ang="0">
                  <a:pos x="T4" y="T5"/>
                </a:cxn>
                <a:cxn ang="0">
                  <a:pos x="T6" y="T7"/>
                </a:cxn>
                <a:cxn ang="0">
                  <a:pos x="T8" y="T9"/>
                </a:cxn>
                <a:cxn ang="0">
                  <a:pos x="T10" y="T11"/>
                </a:cxn>
              </a:cxnLst>
              <a:rect l="0" t="0" r="r" b="b"/>
              <a:pathLst>
                <a:path w="48" h="13">
                  <a:moveTo>
                    <a:pt x="2" y="0"/>
                  </a:moveTo>
                  <a:cubicBezTo>
                    <a:pt x="11" y="2"/>
                    <a:pt x="19" y="5"/>
                    <a:pt x="28" y="6"/>
                  </a:cubicBezTo>
                  <a:cubicBezTo>
                    <a:pt x="34" y="6"/>
                    <a:pt x="41" y="5"/>
                    <a:pt x="48" y="7"/>
                  </a:cubicBezTo>
                  <a:cubicBezTo>
                    <a:pt x="48" y="7"/>
                    <a:pt x="48" y="7"/>
                    <a:pt x="48" y="7"/>
                  </a:cubicBezTo>
                  <a:cubicBezTo>
                    <a:pt x="36" y="13"/>
                    <a:pt x="12" y="9"/>
                    <a:pt x="1" y="2"/>
                  </a:cubicBezTo>
                  <a:cubicBezTo>
                    <a:pt x="0" y="2"/>
                    <a:pt x="1" y="0"/>
                    <a:pt x="2"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7" name="Freeform 1611">
              <a:extLst>
                <a:ext uri="{FF2B5EF4-FFF2-40B4-BE49-F238E27FC236}">
                  <a16:creationId xmlns:a16="http://schemas.microsoft.com/office/drawing/2014/main" id="{3BC2FDC6-9F62-45AD-A943-3C79E27D7DA9}"/>
                </a:ext>
              </a:extLst>
            </p:cNvPr>
            <p:cNvSpPr>
              <a:spLocks/>
            </p:cNvSpPr>
            <p:nvPr/>
          </p:nvSpPr>
          <p:spPr bwMode="auto">
            <a:xfrm>
              <a:off x="3948113" y="1373188"/>
              <a:ext cx="76200" cy="12700"/>
            </a:xfrm>
            <a:custGeom>
              <a:avLst/>
              <a:gdLst>
                <a:gd name="T0" fmla="*/ 3 w 49"/>
                <a:gd name="T1" fmla="*/ 0 h 8"/>
                <a:gd name="T2" fmla="*/ 27 w 49"/>
                <a:gd name="T3" fmla="*/ 3 h 8"/>
                <a:gd name="T4" fmla="*/ 48 w 49"/>
                <a:gd name="T5" fmla="*/ 6 h 8"/>
                <a:gd name="T6" fmla="*/ 48 w 49"/>
                <a:gd name="T7" fmla="*/ 7 h 8"/>
                <a:gd name="T8" fmla="*/ 23 w 49"/>
                <a:gd name="T9" fmla="*/ 6 h 8"/>
                <a:gd name="T10" fmla="*/ 2 w 49"/>
                <a:gd name="T11" fmla="*/ 4 h 8"/>
                <a:gd name="T12" fmla="*/ 3 w 4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9" h="8">
                  <a:moveTo>
                    <a:pt x="3" y="0"/>
                  </a:moveTo>
                  <a:cubicBezTo>
                    <a:pt x="11" y="1"/>
                    <a:pt x="19" y="2"/>
                    <a:pt x="27" y="3"/>
                  </a:cubicBezTo>
                  <a:cubicBezTo>
                    <a:pt x="34" y="4"/>
                    <a:pt x="41" y="4"/>
                    <a:pt x="48" y="6"/>
                  </a:cubicBezTo>
                  <a:cubicBezTo>
                    <a:pt x="49" y="6"/>
                    <a:pt x="49" y="7"/>
                    <a:pt x="48" y="7"/>
                  </a:cubicBezTo>
                  <a:cubicBezTo>
                    <a:pt x="40" y="8"/>
                    <a:pt x="31" y="7"/>
                    <a:pt x="23" y="6"/>
                  </a:cubicBezTo>
                  <a:cubicBezTo>
                    <a:pt x="16" y="5"/>
                    <a:pt x="9" y="5"/>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8" name="Freeform 1613">
              <a:extLst>
                <a:ext uri="{FF2B5EF4-FFF2-40B4-BE49-F238E27FC236}">
                  <a16:creationId xmlns:a16="http://schemas.microsoft.com/office/drawing/2014/main" id="{4C3D5C7D-FB53-44A0-9E86-24FE8AC1DD72}"/>
                </a:ext>
              </a:extLst>
            </p:cNvPr>
            <p:cNvSpPr>
              <a:spLocks/>
            </p:cNvSpPr>
            <p:nvPr/>
          </p:nvSpPr>
          <p:spPr bwMode="auto">
            <a:xfrm>
              <a:off x="3948114" y="1362075"/>
              <a:ext cx="74613" cy="12700"/>
            </a:xfrm>
            <a:custGeom>
              <a:avLst/>
              <a:gdLst>
                <a:gd name="T0" fmla="*/ 3 w 48"/>
                <a:gd name="T1" fmla="*/ 0 h 9"/>
                <a:gd name="T2" fmla="*/ 47 w 48"/>
                <a:gd name="T3" fmla="*/ 5 h 9"/>
                <a:gd name="T4" fmla="*/ 47 w 48"/>
                <a:gd name="T5" fmla="*/ 7 h 9"/>
                <a:gd name="T6" fmla="*/ 2 w 48"/>
                <a:gd name="T7" fmla="*/ 4 h 9"/>
                <a:gd name="T8" fmla="*/ 3 w 48"/>
                <a:gd name="T9" fmla="*/ 0 h 9"/>
              </a:gdLst>
              <a:ahLst/>
              <a:cxnLst>
                <a:cxn ang="0">
                  <a:pos x="T0" y="T1"/>
                </a:cxn>
                <a:cxn ang="0">
                  <a:pos x="T2" y="T3"/>
                </a:cxn>
                <a:cxn ang="0">
                  <a:pos x="T4" y="T5"/>
                </a:cxn>
                <a:cxn ang="0">
                  <a:pos x="T6" y="T7"/>
                </a:cxn>
                <a:cxn ang="0">
                  <a:pos x="T8" y="T9"/>
                </a:cxn>
              </a:cxnLst>
              <a:rect l="0" t="0" r="r" b="b"/>
              <a:pathLst>
                <a:path w="48" h="9">
                  <a:moveTo>
                    <a:pt x="3" y="0"/>
                  </a:moveTo>
                  <a:cubicBezTo>
                    <a:pt x="18" y="2"/>
                    <a:pt x="33" y="3"/>
                    <a:pt x="47" y="5"/>
                  </a:cubicBezTo>
                  <a:cubicBezTo>
                    <a:pt x="48" y="6"/>
                    <a:pt x="48" y="7"/>
                    <a:pt x="47" y="7"/>
                  </a:cubicBezTo>
                  <a:cubicBezTo>
                    <a:pt x="33" y="9"/>
                    <a:pt x="16" y="7"/>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9" name="Freeform 1614">
              <a:extLst>
                <a:ext uri="{FF2B5EF4-FFF2-40B4-BE49-F238E27FC236}">
                  <a16:creationId xmlns:a16="http://schemas.microsoft.com/office/drawing/2014/main" id="{972FB18B-29F7-4F7A-8140-9229C1160DDB}"/>
                </a:ext>
              </a:extLst>
            </p:cNvPr>
            <p:cNvSpPr>
              <a:spLocks/>
            </p:cNvSpPr>
            <p:nvPr/>
          </p:nvSpPr>
          <p:spPr bwMode="auto">
            <a:xfrm>
              <a:off x="3952876" y="1349375"/>
              <a:ext cx="73025" cy="11113"/>
            </a:xfrm>
            <a:custGeom>
              <a:avLst/>
              <a:gdLst>
                <a:gd name="T0" fmla="*/ 1 w 47"/>
                <a:gd name="T1" fmla="*/ 2 h 7"/>
                <a:gd name="T2" fmla="*/ 23 w 47"/>
                <a:gd name="T3" fmla="*/ 2 h 7"/>
                <a:gd name="T4" fmla="*/ 46 w 47"/>
                <a:gd name="T5" fmla="*/ 4 h 7"/>
                <a:gd name="T6" fmla="*/ 46 w 47"/>
                <a:gd name="T7" fmla="*/ 5 h 7"/>
                <a:gd name="T8" fmla="*/ 21 w 47"/>
                <a:gd name="T9" fmla="*/ 6 h 7"/>
                <a:gd name="T10" fmla="*/ 1 w 47"/>
                <a:gd name="T11" fmla="*/ 4 h 7"/>
                <a:gd name="T12" fmla="*/ 1 w 47"/>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47" h="7">
                  <a:moveTo>
                    <a:pt x="1" y="2"/>
                  </a:moveTo>
                  <a:cubicBezTo>
                    <a:pt x="8" y="0"/>
                    <a:pt x="16" y="2"/>
                    <a:pt x="23" y="2"/>
                  </a:cubicBezTo>
                  <a:cubicBezTo>
                    <a:pt x="31" y="2"/>
                    <a:pt x="39" y="2"/>
                    <a:pt x="46" y="4"/>
                  </a:cubicBezTo>
                  <a:cubicBezTo>
                    <a:pt x="47" y="4"/>
                    <a:pt x="47" y="5"/>
                    <a:pt x="46" y="5"/>
                  </a:cubicBezTo>
                  <a:cubicBezTo>
                    <a:pt x="38" y="6"/>
                    <a:pt x="29" y="6"/>
                    <a:pt x="21" y="6"/>
                  </a:cubicBezTo>
                  <a:cubicBezTo>
                    <a:pt x="15" y="6"/>
                    <a:pt x="7" y="7"/>
                    <a:pt x="1" y="4"/>
                  </a:cubicBezTo>
                  <a:cubicBezTo>
                    <a:pt x="0" y="3"/>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0" name="Freeform 1615">
              <a:extLst>
                <a:ext uri="{FF2B5EF4-FFF2-40B4-BE49-F238E27FC236}">
                  <a16:creationId xmlns:a16="http://schemas.microsoft.com/office/drawing/2014/main" id="{CE38EDA0-7D67-4301-B2D7-850E27328C9B}"/>
                </a:ext>
              </a:extLst>
            </p:cNvPr>
            <p:cNvSpPr>
              <a:spLocks/>
            </p:cNvSpPr>
            <p:nvPr/>
          </p:nvSpPr>
          <p:spPr bwMode="auto">
            <a:xfrm>
              <a:off x="3952876" y="1336675"/>
              <a:ext cx="71438" cy="14288"/>
            </a:xfrm>
            <a:custGeom>
              <a:avLst/>
              <a:gdLst>
                <a:gd name="T0" fmla="*/ 3 w 46"/>
                <a:gd name="T1" fmla="*/ 1 h 9"/>
                <a:gd name="T2" fmla="*/ 24 w 46"/>
                <a:gd name="T3" fmla="*/ 3 h 9"/>
                <a:gd name="T4" fmla="*/ 44 w 46"/>
                <a:gd name="T5" fmla="*/ 3 h 9"/>
                <a:gd name="T6" fmla="*/ 45 w 46"/>
                <a:gd name="T7" fmla="*/ 5 h 9"/>
                <a:gd name="T8" fmla="*/ 28 w 46"/>
                <a:gd name="T9" fmla="*/ 7 h 9"/>
                <a:gd name="T10" fmla="*/ 2 w 46"/>
                <a:gd name="T11" fmla="*/ 4 h 9"/>
                <a:gd name="T12" fmla="*/ 3 w 46"/>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46" h="9">
                  <a:moveTo>
                    <a:pt x="3" y="1"/>
                  </a:moveTo>
                  <a:cubicBezTo>
                    <a:pt x="10" y="2"/>
                    <a:pt x="17" y="3"/>
                    <a:pt x="24" y="3"/>
                  </a:cubicBezTo>
                  <a:cubicBezTo>
                    <a:pt x="30" y="4"/>
                    <a:pt x="38" y="6"/>
                    <a:pt x="44" y="3"/>
                  </a:cubicBezTo>
                  <a:cubicBezTo>
                    <a:pt x="45" y="3"/>
                    <a:pt x="46" y="4"/>
                    <a:pt x="45" y="5"/>
                  </a:cubicBezTo>
                  <a:cubicBezTo>
                    <a:pt x="41" y="9"/>
                    <a:pt x="33" y="7"/>
                    <a:pt x="28" y="7"/>
                  </a:cubicBezTo>
                  <a:cubicBezTo>
                    <a:pt x="19" y="7"/>
                    <a:pt x="11" y="6"/>
                    <a:pt x="2" y="4"/>
                  </a:cubicBezTo>
                  <a:cubicBezTo>
                    <a:pt x="0" y="4"/>
                    <a:pt x="1" y="0"/>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1" name="Freeform 1616">
              <a:extLst>
                <a:ext uri="{FF2B5EF4-FFF2-40B4-BE49-F238E27FC236}">
                  <a16:creationId xmlns:a16="http://schemas.microsoft.com/office/drawing/2014/main" id="{C6DF18F1-D054-48A6-8605-BF9FEDA3639B}"/>
                </a:ext>
              </a:extLst>
            </p:cNvPr>
            <p:cNvSpPr>
              <a:spLocks/>
            </p:cNvSpPr>
            <p:nvPr/>
          </p:nvSpPr>
          <p:spPr bwMode="auto">
            <a:xfrm>
              <a:off x="3951289" y="1323975"/>
              <a:ext cx="74613" cy="12700"/>
            </a:xfrm>
            <a:custGeom>
              <a:avLst/>
              <a:gdLst>
                <a:gd name="T0" fmla="*/ 3 w 49"/>
                <a:gd name="T1" fmla="*/ 1 h 9"/>
                <a:gd name="T2" fmla="*/ 48 w 49"/>
                <a:gd name="T3" fmla="*/ 6 h 9"/>
                <a:gd name="T4" fmla="*/ 47 w 49"/>
                <a:gd name="T5" fmla="*/ 8 h 9"/>
                <a:gd name="T6" fmla="*/ 3 w 49"/>
                <a:gd name="T7" fmla="*/ 4 h 9"/>
                <a:gd name="T8" fmla="*/ 3 w 49"/>
                <a:gd name="T9" fmla="*/ 1 h 9"/>
              </a:gdLst>
              <a:ahLst/>
              <a:cxnLst>
                <a:cxn ang="0">
                  <a:pos x="T0" y="T1"/>
                </a:cxn>
                <a:cxn ang="0">
                  <a:pos x="T2" y="T3"/>
                </a:cxn>
                <a:cxn ang="0">
                  <a:pos x="T4" y="T5"/>
                </a:cxn>
                <a:cxn ang="0">
                  <a:pos x="T6" y="T7"/>
                </a:cxn>
                <a:cxn ang="0">
                  <a:pos x="T8" y="T9"/>
                </a:cxn>
              </a:cxnLst>
              <a:rect l="0" t="0" r="r" b="b"/>
              <a:pathLst>
                <a:path w="49" h="9">
                  <a:moveTo>
                    <a:pt x="3" y="1"/>
                  </a:moveTo>
                  <a:cubicBezTo>
                    <a:pt x="17" y="0"/>
                    <a:pt x="34" y="2"/>
                    <a:pt x="48" y="6"/>
                  </a:cubicBezTo>
                  <a:cubicBezTo>
                    <a:pt x="49" y="7"/>
                    <a:pt x="49" y="9"/>
                    <a:pt x="47" y="8"/>
                  </a:cubicBezTo>
                  <a:cubicBezTo>
                    <a:pt x="33" y="7"/>
                    <a:pt x="18" y="6"/>
                    <a:pt x="3" y="4"/>
                  </a:cubicBezTo>
                  <a:cubicBezTo>
                    <a:pt x="1" y="4"/>
                    <a:pt x="0" y="1"/>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2" name="Freeform 1617">
              <a:extLst>
                <a:ext uri="{FF2B5EF4-FFF2-40B4-BE49-F238E27FC236}">
                  <a16:creationId xmlns:a16="http://schemas.microsoft.com/office/drawing/2014/main" id="{8C7AE5E9-C2D2-4F68-AB24-645AA036AD33}"/>
                </a:ext>
              </a:extLst>
            </p:cNvPr>
            <p:cNvSpPr>
              <a:spLocks/>
            </p:cNvSpPr>
            <p:nvPr/>
          </p:nvSpPr>
          <p:spPr bwMode="auto">
            <a:xfrm>
              <a:off x="3952876" y="1309687"/>
              <a:ext cx="76200" cy="12700"/>
            </a:xfrm>
            <a:custGeom>
              <a:avLst/>
              <a:gdLst>
                <a:gd name="T0" fmla="*/ 3 w 50"/>
                <a:gd name="T1" fmla="*/ 1 h 8"/>
                <a:gd name="T2" fmla="*/ 48 w 50"/>
                <a:gd name="T3" fmla="*/ 5 h 8"/>
                <a:gd name="T4" fmla="*/ 48 w 50"/>
                <a:gd name="T5" fmla="*/ 7 h 8"/>
                <a:gd name="T6" fmla="*/ 3 w 50"/>
                <a:gd name="T7" fmla="*/ 5 h 8"/>
                <a:gd name="T8" fmla="*/ 3 w 50"/>
                <a:gd name="T9" fmla="*/ 1 h 8"/>
              </a:gdLst>
              <a:ahLst/>
              <a:cxnLst>
                <a:cxn ang="0">
                  <a:pos x="T0" y="T1"/>
                </a:cxn>
                <a:cxn ang="0">
                  <a:pos x="T2" y="T3"/>
                </a:cxn>
                <a:cxn ang="0">
                  <a:pos x="T4" y="T5"/>
                </a:cxn>
                <a:cxn ang="0">
                  <a:pos x="T6" y="T7"/>
                </a:cxn>
                <a:cxn ang="0">
                  <a:pos x="T8" y="T9"/>
                </a:cxn>
              </a:cxnLst>
              <a:rect l="0" t="0" r="r" b="b"/>
              <a:pathLst>
                <a:path w="50" h="8">
                  <a:moveTo>
                    <a:pt x="3" y="1"/>
                  </a:moveTo>
                  <a:cubicBezTo>
                    <a:pt x="17" y="0"/>
                    <a:pt x="34" y="1"/>
                    <a:pt x="48" y="5"/>
                  </a:cubicBezTo>
                  <a:cubicBezTo>
                    <a:pt x="50" y="6"/>
                    <a:pt x="49" y="8"/>
                    <a:pt x="48" y="7"/>
                  </a:cubicBezTo>
                  <a:cubicBezTo>
                    <a:pt x="33" y="7"/>
                    <a:pt x="18" y="6"/>
                    <a:pt x="3" y="5"/>
                  </a:cubicBezTo>
                  <a:cubicBezTo>
                    <a:pt x="0" y="5"/>
                    <a:pt x="0" y="2"/>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3" name="Freeform 1618">
              <a:extLst>
                <a:ext uri="{FF2B5EF4-FFF2-40B4-BE49-F238E27FC236}">
                  <a16:creationId xmlns:a16="http://schemas.microsoft.com/office/drawing/2014/main" id="{8BAF56B6-DABF-4563-8EB0-910AAB52A2D9}"/>
                </a:ext>
              </a:extLst>
            </p:cNvPr>
            <p:cNvSpPr>
              <a:spLocks/>
            </p:cNvSpPr>
            <p:nvPr/>
          </p:nvSpPr>
          <p:spPr bwMode="auto">
            <a:xfrm>
              <a:off x="3959226" y="1293812"/>
              <a:ext cx="68263" cy="12700"/>
            </a:xfrm>
            <a:custGeom>
              <a:avLst/>
              <a:gdLst>
                <a:gd name="T0" fmla="*/ 1 w 45"/>
                <a:gd name="T1" fmla="*/ 2 h 8"/>
                <a:gd name="T2" fmla="*/ 23 w 45"/>
                <a:gd name="T3" fmla="*/ 3 h 8"/>
                <a:gd name="T4" fmla="*/ 44 w 45"/>
                <a:gd name="T5" fmla="*/ 6 h 8"/>
                <a:gd name="T6" fmla="*/ 43 w 45"/>
                <a:gd name="T7" fmla="*/ 8 h 8"/>
                <a:gd name="T8" fmla="*/ 21 w 45"/>
                <a:gd name="T9" fmla="*/ 6 h 8"/>
                <a:gd name="T10" fmla="*/ 1 w 45"/>
                <a:gd name="T11" fmla="*/ 4 h 8"/>
                <a:gd name="T12" fmla="*/ 1 w 45"/>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45" h="8">
                  <a:moveTo>
                    <a:pt x="1" y="2"/>
                  </a:moveTo>
                  <a:cubicBezTo>
                    <a:pt x="8" y="0"/>
                    <a:pt x="16" y="2"/>
                    <a:pt x="23" y="3"/>
                  </a:cubicBezTo>
                  <a:cubicBezTo>
                    <a:pt x="30" y="3"/>
                    <a:pt x="37" y="4"/>
                    <a:pt x="44" y="6"/>
                  </a:cubicBezTo>
                  <a:cubicBezTo>
                    <a:pt x="45" y="6"/>
                    <a:pt x="44" y="7"/>
                    <a:pt x="43" y="8"/>
                  </a:cubicBezTo>
                  <a:cubicBezTo>
                    <a:pt x="36" y="8"/>
                    <a:pt x="28" y="7"/>
                    <a:pt x="21" y="6"/>
                  </a:cubicBezTo>
                  <a:cubicBezTo>
                    <a:pt x="14" y="6"/>
                    <a:pt x="7" y="6"/>
                    <a:pt x="1" y="4"/>
                  </a:cubicBezTo>
                  <a:cubicBezTo>
                    <a:pt x="0" y="4"/>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4" name="Freeform 1619">
              <a:extLst>
                <a:ext uri="{FF2B5EF4-FFF2-40B4-BE49-F238E27FC236}">
                  <a16:creationId xmlns:a16="http://schemas.microsoft.com/office/drawing/2014/main" id="{046181CE-1F30-473B-8FEF-B446BDAE721B}"/>
                </a:ext>
              </a:extLst>
            </p:cNvPr>
            <p:cNvSpPr>
              <a:spLocks/>
            </p:cNvSpPr>
            <p:nvPr/>
          </p:nvSpPr>
          <p:spPr bwMode="auto">
            <a:xfrm>
              <a:off x="3956051" y="1281112"/>
              <a:ext cx="69850" cy="12700"/>
            </a:xfrm>
            <a:custGeom>
              <a:avLst/>
              <a:gdLst>
                <a:gd name="T0" fmla="*/ 1 w 46"/>
                <a:gd name="T1" fmla="*/ 2 h 9"/>
                <a:gd name="T2" fmla="*/ 17 w 46"/>
                <a:gd name="T3" fmla="*/ 2 h 9"/>
                <a:gd name="T4" fmla="*/ 45 w 46"/>
                <a:gd name="T5" fmla="*/ 7 h 9"/>
                <a:gd name="T6" fmla="*/ 44 w 46"/>
                <a:gd name="T7" fmla="*/ 9 h 9"/>
                <a:gd name="T8" fmla="*/ 2 w 46"/>
                <a:gd name="T9" fmla="*/ 5 h 9"/>
                <a:gd name="T10" fmla="*/ 1 w 46"/>
                <a:gd name="T11" fmla="*/ 2 h 9"/>
              </a:gdLst>
              <a:ahLst/>
              <a:cxnLst>
                <a:cxn ang="0">
                  <a:pos x="T0" y="T1"/>
                </a:cxn>
                <a:cxn ang="0">
                  <a:pos x="T2" y="T3"/>
                </a:cxn>
                <a:cxn ang="0">
                  <a:pos x="T4" y="T5"/>
                </a:cxn>
                <a:cxn ang="0">
                  <a:pos x="T6" y="T7"/>
                </a:cxn>
                <a:cxn ang="0">
                  <a:pos x="T8" y="T9"/>
                </a:cxn>
                <a:cxn ang="0">
                  <a:pos x="T10" y="T11"/>
                </a:cxn>
              </a:cxnLst>
              <a:rect l="0" t="0" r="r" b="b"/>
              <a:pathLst>
                <a:path w="46" h="9">
                  <a:moveTo>
                    <a:pt x="1" y="2"/>
                  </a:moveTo>
                  <a:cubicBezTo>
                    <a:pt x="7" y="0"/>
                    <a:pt x="12" y="1"/>
                    <a:pt x="17" y="2"/>
                  </a:cubicBezTo>
                  <a:cubicBezTo>
                    <a:pt x="26" y="3"/>
                    <a:pt x="36" y="4"/>
                    <a:pt x="45" y="7"/>
                  </a:cubicBezTo>
                  <a:cubicBezTo>
                    <a:pt x="46" y="7"/>
                    <a:pt x="46" y="9"/>
                    <a:pt x="44" y="9"/>
                  </a:cubicBezTo>
                  <a:cubicBezTo>
                    <a:pt x="30" y="8"/>
                    <a:pt x="16" y="4"/>
                    <a:pt x="2" y="5"/>
                  </a:cubicBezTo>
                  <a:cubicBezTo>
                    <a:pt x="0" y="5"/>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5" name="Freeform 1620">
              <a:extLst>
                <a:ext uri="{FF2B5EF4-FFF2-40B4-BE49-F238E27FC236}">
                  <a16:creationId xmlns:a16="http://schemas.microsoft.com/office/drawing/2014/main" id="{FA7E2EB9-886D-418C-83BD-B9797A7E8007}"/>
                </a:ext>
              </a:extLst>
            </p:cNvPr>
            <p:cNvSpPr>
              <a:spLocks/>
            </p:cNvSpPr>
            <p:nvPr/>
          </p:nvSpPr>
          <p:spPr bwMode="auto">
            <a:xfrm>
              <a:off x="3962401" y="1273175"/>
              <a:ext cx="65088" cy="9525"/>
            </a:xfrm>
            <a:custGeom>
              <a:avLst/>
              <a:gdLst>
                <a:gd name="T0" fmla="*/ 1 w 43"/>
                <a:gd name="T1" fmla="*/ 1 h 6"/>
                <a:gd name="T2" fmla="*/ 22 w 43"/>
                <a:gd name="T3" fmla="*/ 2 h 6"/>
                <a:gd name="T4" fmla="*/ 42 w 43"/>
                <a:gd name="T5" fmla="*/ 3 h 6"/>
                <a:gd name="T6" fmla="*/ 42 w 43"/>
                <a:gd name="T7" fmla="*/ 4 h 6"/>
                <a:gd name="T8" fmla="*/ 20 w 43"/>
                <a:gd name="T9" fmla="*/ 5 h 6"/>
                <a:gd name="T10" fmla="*/ 1 w 43"/>
                <a:gd name="T11" fmla="*/ 3 h 6"/>
                <a:gd name="T12" fmla="*/ 1 w 43"/>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43" h="6">
                  <a:moveTo>
                    <a:pt x="1" y="1"/>
                  </a:moveTo>
                  <a:cubicBezTo>
                    <a:pt x="8" y="0"/>
                    <a:pt x="15" y="1"/>
                    <a:pt x="22" y="2"/>
                  </a:cubicBezTo>
                  <a:cubicBezTo>
                    <a:pt x="28" y="2"/>
                    <a:pt x="35" y="2"/>
                    <a:pt x="42" y="3"/>
                  </a:cubicBezTo>
                  <a:cubicBezTo>
                    <a:pt x="43" y="3"/>
                    <a:pt x="43" y="4"/>
                    <a:pt x="42" y="4"/>
                  </a:cubicBezTo>
                  <a:cubicBezTo>
                    <a:pt x="35" y="6"/>
                    <a:pt x="27" y="5"/>
                    <a:pt x="20" y="5"/>
                  </a:cubicBezTo>
                  <a:cubicBezTo>
                    <a:pt x="13" y="5"/>
                    <a:pt x="7" y="5"/>
                    <a:pt x="1" y="3"/>
                  </a:cubicBezTo>
                  <a:cubicBezTo>
                    <a:pt x="0" y="2"/>
                    <a:pt x="0" y="1"/>
                    <a:pt x="1"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6" name="Freeform 1621">
              <a:extLst>
                <a:ext uri="{FF2B5EF4-FFF2-40B4-BE49-F238E27FC236}">
                  <a16:creationId xmlns:a16="http://schemas.microsoft.com/office/drawing/2014/main" id="{ACDB5E33-3E9A-41D1-AB1D-CCDC9D618A0A}"/>
                </a:ext>
              </a:extLst>
            </p:cNvPr>
            <p:cNvSpPr>
              <a:spLocks/>
            </p:cNvSpPr>
            <p:nvPr/>
          </p:nvSpPr>
          <p:spPr bwMode="auto">
            <a:xfrm>
              <a:off x="4005264" y="1246187"/>
              <a:ext cx="115888" cy="249238"/>
            </a:xfrm>
            <a:custGeom>
              <a:avLst/>
              <a:gdLst>
                <a:gd name="T0" fmla="*/ 10 w 76"/>
                <a:gd name="T1" fmla="*/ 158 h 162"/>
                <a:gd name="T2" fmla="*/ 13 w 76"/>
                <a:gd name="T3" fmla="*/ 160 h 162"/>
                <a:gd name="T4" fmla="*/ 46 w 76"/>
                <a:gd name="T5" fmla="*/ 161 h 162"/>
                <a:gd name="T6" fmla="*/ 66 w 76"/>
                <a:gd name="T7" fmla="*/ 160 h 162"/>
                <a:gd name="T8" fmla="*/ 70 w 76"/>
                <a:gd name="T9" fmla="*/ 129 h 162"/>
                <a:gd name="T10" fmla="*/ 66 w 76"/>
                <a:gd name="T11" fmla="*/ 39 h 162"/>
                <a:gd name="T12" fmla="*/ 65 w 76"/>
                <a:gd name="T13" fmla="*/ 30 h 162"/>
                <a:gd name="T14" fmla="*/ 54 w 76"/>
                <a:gd name="T15" fmla="*/ 5 h 162"/>
                <a:gd name="T16" fmla="*/ 7 w 76"/>
                <a:gd name="T17" fmla="*/ 8 h 162"/>
                <a:gd name="T18" fmla="*/ 4 w 76"/>
                <a:gd name="T19" fmla="*/ 11 h 162"/>
                <a:gd name="T20" fmla="*/ 10 w 76"/>
                <a:gd name="T21" fmla="*/ 15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62">
                  <a:moveTo>
                    <a:pt x="10" y="158"/>
                  </a:moveTo>
                  <a:cubicBezTo>
                    <a:pt x="10" y="159"/>
                    <a:pt x="12" y="160"/>
                    <a:pt x="13" y="160"/>
                  </a:cubicBezTo>
                  <a:cubicBezTo>
                    <a:pt x="24" y="161"/>
                    <a:pt x="35" y="161"/>
                    <a:pt x="46" y="161"/>
                  </a:cubicBezTo>
                  <a:cubicBezTo>
                    <a:pt x="51" y="161"/>
                    <a:pt x="62" y="162"/>
                    <a:pt x="66" y="160"/>
                  </a:cubicBezTo>
                  <a:cubicBezTo>
                    <a:pt x="76" y="155"/>
                    <a:pt x="71" y="137"/>
                    <a:pt x="70" y="129"/>
                  </a:cubicBezTo>
                  <a:cubicBezTo>
                    <a:pt x="69" y="99"/>
                    <a:pt x="69" y="69"/>
                    <a:pt x="66" y="39"/>
                  </a:cubicBezTo>
                  <a:cubicBezTo>
                    <a:pt x="65" y="36"/>
                    <a:pt x="65" y="33"/>
                    <a:pt x="65" y="30"/>
                  </a:cubicBezTo>
                  <a:cubicBezTo>
                    <a:pt x="65" y="21"/>
                    <a:pt x="65" y="10"/>
                    <a:pt x="54" y="5"/>
                  </a:cubicBezTo>
                  <a:cubicBezTo>
                    <a:pt x="42" y="0"/>
                    <a:pt x="20" y="6"/>
                    <a:pt x="7" y="8"/>
                  </a:cubicBezTo>
                  <a:cubicBezTo>
                    <a:pt x="5" y="8"/>
                    <a:pt x="5" y="10"/>
                    <a:pt x="4" y="11"/>
                  </a:cubicBezTo>
                  <a:cubicBezTo>
                    <a:pt x="0" y="60"/>
                    <a:pt x="1" y="109"/>
                    <a:pt x="10" y="158"/>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7" name="Freeform 1622">
              <a:extLst>
                <a:ext uri="{FF2B5EF4-FFF2-40B4-BE49-F238E27FC236}">
                  <a16:creationId xmlns:a16="http://schemas.microsoft.com/office/drawing/2014/main" id="{CA7FCCC1-1B19-4A14-9627-075170E6EBB2}"/>
                </a:ext>
              </a:extLst>
            </p:cNvPr>
            <p:cNvSpPr>
              <a:spLocks/>
            </p:cNvSpPr>
            <p:nvPr/>
          </p:nvSpPr>
          <p:spPr bwMode="auto">
            <a:xfrm>
              <a:off x="3897314" y="1255712"/>
              <a:ext cx="85725" cy="239713"/>
            </a:xfrm>
            <a:custGeom>
              <a:avLst/>
              <a:gdLst>
                <a:gd name="T0" fmla="*/ 4 w 56"/>
                <a:gd name="T1" fmla="*/ 155 h 156"/>
                <a:gd name="T2" fmla="*/ 40 w 56"/>
                <a:gd name="T3" fmla="*/ 154 h 156"/>
                <a:gd name="T4" fmla="*/ 44 w 56"/>
                <a:gd name="T5" fmla="*/ 152 h 156"/>
                <a:gd name="T6" fmla="*/ 47 w 56"/>
                <a:gd name="T7" fmla="*/ 78 h 156"/>
                <a:gd name="T8" fmla="*/ 55 w 56"/>
                <a:gd name="T9" fmla="*/ 10 h 156"/>
                <a:gd name="T10" fmla="*/ 56 w 56"/>
                <a:gd name="T11" fmla="*/ 7 h 156"/>
                <a:gd name="T12" fmla="*/ 56 w 56"/>
                <a:gd name="T13" fmla="*/ 6 h 156"/>
                <a:gd name="T14" fmla="*/ 53 w 56"/>
                <a:gd name="T15" fmla="*/ 2 h 156"/>
                <a:gd name="T16" fmla="*/ 51 w 56"/>
                <a:gd name="T17" fmla="*/ 2 h 156"/>
                <a:gd name="T18" fmla="*/ 48 w 56"/>
                <a:gd name="T19" fmla="*/ 4 h 156"/>
                <a:gd name="T20" fmla="*/ 48 w 56"/>
                <a:gd name="T21" fmla="*/ 4 h 156"/>
                <a:gd name="T22" fmla="*/ 32 w 56"/>
                <a:gd name="T23" fmla="*/ 1 h 156"/>
                <a:gd name="T24" fmla="*/ 28 w 56"/>
                <a:gd name="T25" fmla="*/ 3 h 156"/>
                <a:gd name="T26" fmla="*/ 1 w 56"/>
                <a:gd name="T27" fmla="*/ 152 h 156"/>
                <a:gd name="T28" fmla="*/ 4 w 56"/>
                <a:gd name="T29"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156">
                  <a:moveTo>
                    <a:pt x="4" y="155"/>
                  </a:moveTo>
                  <a:cubicBezTo>
                    <a:pt x="16" y="156"/>
                    <a:pt x="28" y="156"/>
                    <a:pt x="40" y="154"/>
                  </a:cubicBezTo>
                  <a:cubicBezTo>
                    <a:pt x="42" y="154"/>
                    <a:pt x="44" y="153"/>
                    <a:pt x="44" y="152"/>
                  </a:cubicBezTo>
                  <a:cubicBezTo>
                    <a:pt x="44" y="127"/>
                    <a:pt x="45" y="103"/>
                    <a:pt x="47" y="78"/>
                  </a:cubicBezTo>
                  <a:cubicBezTo>
                    <a:pt x="49" y="56"/>
                    <a:pt x="55" y="32"/>
                    <a:pt x="55" y="10"/>
                  </a:cubicBezTo>
                  <a:cubicBezTo>
                    <a:pt x="56" y="9"/>
                    <a:pt x="56" y="8"/>
                    <a:pt x="56" y="7"/>
                  </a:cubicBezTo>
                  <a:cubicBezTo>
                    <a:pt x="56" y="7"/>
                    <a:pt x="56" y="6"/>
                    <a:pt x="56" y="6"/>
                  </a:cubicBezTo>
                  <a:cubicBezTo>
                    <a:pt x="56" y="4"/>
                    <a:pt x="55" y="2"/>
                    <a:pt x="53" y="2"/>
                  </a:cubicBezTo>
                  <a:cubicBezTo>
                    <a:pt x="52" y="2"/>
                    <a:pt x="51" y="2"/>
                    <a:pt x="51" y="2"/>
                  </a:cubicBezTo>
                  <a:cubicBezTo>
                    <a:pt x="50" y="2"/>
                    <a:pt x="48" y="3"/>
                    <a:pt x="48" y="4"/>
                  </a:cubicBezTo>
                  <a:cubicBezTo>
                    <a:pt x="48" y="4"/>
                    <a:pt x="48" y="4"/>
                    <a:pt x="48" y="4"/>
                  </a:cubicBezTo>
                  <a:cubicBezTo>
                    <a:pt x="42" y="2"/>
                    <a:pt x="33" y="1"/>
                    <a:pt x="32" y="1"/>
                  </a:cubicBezTo>
                  <a:cubicBezTo>
                    <a:pt x="30" y="0"/>
                    <a:pt x="28" y="1"/>
                    <a:pt x="28" y="3"/>
                  </a:cubicBezTo>
                  <a:cubicBezTo>
                    <a:pt x="13" y="52"/>
                    <a:pt x="15" y="103"/>
                    <a:pt x="1" y="152"/>
                  </a:cubicBezTo>
                  <a:cubicBezTo>
                    <a:pt x="0" y="154"/>
                    <a:pt x="2" y="155"/>
                    <a:pt x="4" y="155"/>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8" name="Freeform 1623">
              <a:extLst>
                <a:ext uri="{FF2B5EF4-FFF2-40B4-BE49-F238E27FC236}">
                  <a16:creationId xmlns:a16="http://schemas.microsoft.com/office/drawing/2014/main" id="{1A2418BC-DE9B-438D-8715-F672896631F2}"/>
                </a:ext>
              </a:extLst>
            </p:cNvPr>
            <p:cNvSpPr>
              <a:spLocks/>
            </p:cNvSpPr>
            <p:nvPr/>
          </p:nvSpPr>
          <p:spPr bwMode="auto">
            <a:xfrm>
              <a:off x="4010026" y="1270000"/>
              <a:ext cx="52388" cy="41275"/>
            </a:xfrm>
            <a:custGeom>
              <a:avLst/>
              <a:gdLst>
                <a:gd name="T0" fmla="*/ 4 w 34"/>
                <a:gd name="T1" fmla="*/ 2 h 27"/>
                <a:gd name="T2" fmla="*/ 29 w 34"/>
                <a:gd name="T3" fmla="*/ 21 h 27"/>
                <a:gd name="T4" fmla="*/ 33 w 34"/>
                <a:gd name="T5" fmla="*/ 17 h 27"/>
                <a:gd name="T6" fmla="*/ 34 w 34"/>
                <a:gd name="T7" fmla="*/ 19 h 27"/>
                <a:gd name="T8" fmla="*/ 27 w 34"/>
                <a:gd name="T9" fmla="*/ 26 h 27"/>
                <a:gd name="T10" fmla="*/ 25 w 34"/>
                <a:gd name="T11" fmla="*/ 26 h 27"/>
                <a:gd name="T12" fmla="*/ 1 w 34"/>
                <a:gd name="T13" fmla="*/ 4 h 27"/>
                <a:gd name="T14" fmla="*/ 4 w 34"/>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7">
                  <a:moveTo>
                    <a:pt x="4" y="2"/>
                  </a:moveTo>
                  <a:cubicBezTo>
                    <a:pt x="9" y="8"/>
                    <a:pt x="21" y="25"/>
                    <a:pt x="29" y="21"/>
                  </a:cubicBezTo>
                  <a:cubicBezTo>
                    <a:pt x="30" y="20"/>
                    <a:pt x="31" y="19"/>
                    <a:pt x="33" y="17"/>
                  </a:cubicBezTo>
                  <a:cubicBezTo>
                    <a:pt x="33" y="18"/>
                    <a:pt x="34" y="19"/>
                    <a:pt x="34" y="19"/>
                  </a:cubicBezTo>
                  <a:cubicBezTo>
                    <a:pt x="32" y="22"/>
                    <a:pt x="29" y="24"/>
                    <a:pt x="27" y="26"/>
                  </a:cubicBezTo>
                  <a:cubicBezTo>
                    <a:pt x="26" y="27"/>
                    <a:pt x="25" y="27"/>
                    <a:pt x="25" y="26"/>
                  </a:cubicBezTo>
                  <a:cubicBezTo>
                    <a:pt x="16" y="19"/>
                    <a:pt x="9" y="12"/>
                    <a:pt x="1" y="4"/>
                  </a:cubicBezTo>
                  <a:cubicBezTo>
                    <a:pt x="0" y="3"/>
                    <a:pt x="2"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9" name="Freeform 1624">
              <a:extLst>
                <a:ext uri="{FF2B5EF4-FFF2-40B4-BE49-F238E27FC236}">
                  <a16:creationId xmlns:a16="http://schemas.microsoft.com/office/drawing/2014/main" id="{F9C076E8-BE18-44B3-A0F0-DB1013858DAB}"/>
                </a:ext>
              </a:extLst>
            </p:cNvPr>
            <p:cNvSpPr>
              <a:spLocks/>
            </p:cNvSpPr>
            <p:nvPr/>
          </p:nvSpPr>
          <p:spPr bwMode="auto">
            <a:xfrm>
              <a:off x="4068764" y="1271587"/>
              <a:ext cx="25400" cy="19050"/>
            </a:xfrm>
            <a:custGeom>
              <a:avLst/>
              <a:gdLst>
                <a:gd name="T0" fmla="*/ 0 w 17"/>
                <a:gd name="T1" fmla="*/ 12 h 13"/>
                <a:gd name="T2" fmla="*/ 1 w 17"/>
                <a:gd name="T3" fmla="*/ 11 h 13"/>
                <a:gd name="T4" fmla="*/ 15 w 17"/>
                <a:gd name="T5" fmla="*/ 1 h 13"/>
                <a:gd name="T6" fmla="*/ 16 w 17"/>
                <a:gd name="T7" fmla="*/ 2 h 13"/>
                <a:gd name="T8" fmla="*/ 2 w 17"/>
                <a:gd name="T9" fmla="*/ 13 h 13"/>
                <a:gd name="T10" fmla="*/ 0 w 17"/>
                <a:gd name="T11" fmla="*/ 12 h 13"/>
              </a:gdLst>
              <a:ahLst/>
              <a:cxnLst>
                <a:cxn ang="0">
                  <a:pos x="T0" y="T1"/>
                </a:cxn>
                <a:cxn ang="0">
                  <a:pos x="T2" y="T3"/>
                </a:cxn>
                <a:cxn ang="0">
                  <a:pos x="T4" y="T5"/>
                </a:cxn>
                <a:cxn ang="0">
                  <a:pos x="T6" y="T7"/>
                </a:cxn>
                <a:cxn ang="0">
                  <a:pos x="T8" y="T9"/>
                </a:cxn>
                <a:cxn ang="0">
                  <a:pos x="T10" y="T11"/>
                </a:cxn>
              </a:cxnLst>
              <a:rect l="0" t="0" r="r" b="b"/>
              <a:pathLst>
                <a:path w="17" h="13">
                  <a:moveTo>
                    <a:pt x="0" y="12"/>
                  </a:moveTo>
                  <a:cubicBezTo>
                    <a:pt x="1" y="11"/>
                    <a:pt x="1" y="11"/>
                    <a:pt x="1" y="11"/>
                  </a:cubicBezTo>
                  <a:cubicBezTo>
                    <a:pt x="5" y="8"/>
                    <a:pt x="10" y="4"/>
                    <a:pt x="15" y="1"/>
                  </a:cubicBezTo>
                  <a:cubicBezTo>
                    <a:pt x="16" y="0"/>
                    <a:pt x="17" y="2"/>
                    <a:pt x="16" y="2"/>
                  </a:cubicBezTo>
                  <a:cubicBezTo>
                    <a:pt x="12" y="6"/>
                    <a:pt x="7" y="10"/>
                    <a:pt x="2" y="13"/>
                  </a:cubicBezTo>
                  <a:cubicBezTo>
                    <a:pt x="1" y="13"/>
                    <a:pt x="1" y="12"/>
                    <a:pt x="0"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0" name="Freeform 1625">
              <a:extLst>
                <a:ext uri="{FF2B5EF4-FFF2-40B4-BE49-F238E27FC236}">
                  <a16:creationId xmlns:a16="http://schemas.microsoft.com/office/drawing/2014/main" id="{3E820284-A513-4C98-A62A-F21F099F4A8D}"/>
                </a:ext>
              </a:extLst>
            </p:cNvPr>
            <p:cNvSpPr>
              <a:spLocks/>
            </p:cNvSpPr>
            <p:nvPr/>
          </p:nvSpPr>
          <p:spPr bwMode="auto">
            <a:xfrm>
              <a:off x="3937001" y="1270000"/>
              <a:ext cx="44450" cy="36513"/>
            </a:xfrm>
            <a:custGeom>
              <a:avLst/>
              <a:gdLst>
                <a:gd name="T0" fmla="*/ 3 w 30"/>
                <a:gd name="T1" fmla="*/ 1 h 24"/>
                <a:gd name="T2" fmla="*/ 8 w 30"/>
                <a:gd name="T3" fmla="*/ 10 h 24"/>
                <a:gd name="T4" fmla="*/ 10 w 30"/>
                <a:gd name="T5" fmla="*/ 16 h 24"/>
                <a:gd name="T6" fmla="*/ 13 w 30"/>
                <a:gd name="T7" fmla="*/ 19 h 24"/>
                <a:gd name="T8" fmla="*/ 21 w 30"/>
                <a:gd name="T9" fmla="*/ 12 h 24"/>
                <a:gd name="T10" fmla="*/ 29 w 30"/>
                <a:gd name="T11" fmla="*/ 5 h 24"/>
                <a:gd name="T12" fmla="*/ 30 w 30"/>
                <a:gd name="T13" fmla="*/ 5 h 24"/>
                <a:gd name="T14" fmla="*/ 20 w 30"/>
                <a:gd name="T15" fmla="*/ 16 h 24"/>
                <a:gd name="T16" fmla="*/ 12 w 30"/>
                <a:gd name="T17" fmla="*/ 24 h 24"/>
                <a:gd name="T18" fmla="*/ 7 w 30"/>
                <a:gd name="T19" fmla="*/ 17 h 24"/>
                <a:gd name="T20" fmla="*/ 0 w 30"/>
                <a:gd name="T21" fmla="*/ 2 h 24"/>
                <a:gd name="T22" fmla="*/ 3 w 30"/>
                <a:gd name="T2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4">
                  <a:moveTo>
                    <a:pt x="3" y="1"/>
                  </a:moveTo>
                  <a:cubicBezTo>
                    <a:pt x="5" y="4"/>
                    <a:pt x="6" y="7"/>
                    <a:pt x="8" y="10"/>
                  </a:cubicBezTo>
                  <a:cubicBezTo>
                    <a:pt x="8" y="12"/>
                    <a:pt x="9" y="14"/>
                    <a:pt x="10" y="16"/>
                  </a:cubicBezTo>
                  <a:cubicBezTo>
                    <a:pt x="11" y="18"/>
                    <a:pt x="11" y="20"/>
                    <a:pt x="13" y="19"/>
                  </a:cubicBezTo>
                  <a:cubicBezTo>
                    <a:pt x="16" y="19"/>
                    <a:pt x="19" y="14"/>
                    <a:pt x="21" y="12"/>
                  </a:cubicBezTo>
                  <a:cubicBezTo>
                    <a:pt x="23" y="10"/>
                    <a:pt x="26" y="7"/>
                    <a:pt x="29" y="5"/>
                  </a:cubicBezTo>
                  <a:cubicBezTo>
                    <a:pt x="29" y="4"/>
                    <a:pt x="30" y="5"/>
                    <a:pt x="30" y="5"/>
                  </a:cubicBezTo>
                  <a:cubicBezTo>
                    <a:pt x="27" y="9"/>
                    <a:pt x="24" y="13"/>
                    <a:pt x="20" y="16"/>
                  </a:cubicBezTo>
                  <a:cubicBezTo>
                    <a:pt x="19" y="18"/>
                    <a:pt x="15" y="24"/>
                    <a:pt x="12" y="24"/>
                  </a:cubicBezTo>
                  <a:cubicBezTo>
                    <a:pt x="9" y="24"/>
                    <a:pt x="8" y="19"/>
                    <a:pt x="7" y="17"/>
                  </a:cubicBezTo>
                  <a:cubicBezTo>
                    <a:pt x="5" y="12"/>
                    <a:pt x="2" y="7"/>
                    <a:pt x="0"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1" name="Freeform 1626">
              <a:extLst>
                <a:ext uri="{FF2B5EF4-FFF2-40B4-BE49-F238E27FC236}">
                  <a16:creationId xmlns:a16="http://schemas.microsoft.com/office/drawing/2014/main" id="{B4E98A18-9417-4263-938C-34D296EC9A47}"/>
                </a:ext>
              </a:extLst>
            </p:cNvPr>
            <p:cNvSpPr>
              <a:spLocks noEditPoints="1"/>
            </p:cNvSpPr>
            <p:nvPr/>
          </p:nvSpPr>
          <p:spPr bwMode="auto">
            <a:xfrm>
              <a:off x="4065589" y="1422400"/>
              <a:ext cx="46038" cy="50800"/>
            </a:xfrm>
            <a:custGeom>
              <a:avLst/>
              <a:gdLst>
                <a:gd name="T0" fmla="*/ 4 w 30"/>
                <a:gd name="T1" fmla="*/ 4 h 33"/>
                <a:gd name="T2" fmla="*/ 6 w 30"/>
                <a:gd name="T3" fmla="*/ 29 h 33"/>
                <a:gd name="T4" fmla="*/ 22 w 30"/>
                <a:gd name="T5" fmla="*/ 28 h 33"/>
                <a:gd name="T6" fmla="*/ 27 w 30"/>
                <a:gd name="T7" fmla="*/ 16 h 33"/>
                <a:gd name="T8" fmla="*/ 28 w 30"/>
                <a:gd name="T9" fmla="*/ 4 h 33"/>
                <a:gd name="T10" fmla="*/ 20 w 30"/>
                <a:gd name="T11" fmla="*/ 1 h 33"/>
                <a:gd name="T12" fmla="*/ 3 w 30"/>
                <a:gd name="T13" fmla="*/ 1 h 33"/>
                <a:gd name="T14" fmla="*/ 4 w 30"/>
                <a:gd name="T15" fmla="*/ 4 h 33"/>
                <a:gd name="T16" fmla="*/ 5 w 30"/>
                <a:gd name="T17" fmla="*/ 4 h 33"/>
                <a:gd name="T18" fmla="*/ 15 w 30"/>
                <a:gd name="T19" fmla="*/ 3 h 33"/>
                <a:gd name="T20" fmla="*/ 22 w 30"/>
                <a:gd name="T21" fmla="*/ 4 h 33"/>
                <a:gd name="T22" fmla="*/ 25 w 30"/>
                <a:gd name="T23" fmla="*/ 8 h 33"/>
                <a:gd name="T24" fmla="*/ 22 w 30"/>
                <a:gd name="T25" fmla="*/ 23 h 33"/>
                <a:gd name="T26" fmla="*/ 11 w 30"/>
                <a:gd name="T27" fmla="*/ 29 h 33"/>
                <a:gd name="T28" fmla="*/ 5 w 30"/>
                <a:gd name="T29" fmla="*/ 20 h 33"/>
                <a:gd name="T30" fmla="*/ 5 w 30"/>
                <a:gd name="T31"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3">
                  <a:moveTo>
                    <a:pt x="4" y="4"/>
                  </a:moveTo>
                  <a:cubicBezTo>
                    <a:pt x="2" y="11"/>
                    <a:pt x="0" y="23"/>
                    <a:pt x="6" y="29"/>
                  </a:cubicBezTo>
                  <a:cubicBezTo>
                    <a:pt x="11" y="33"/>
                    <a:pt x="18" y="33"/>
                    <a:pt x="22" y="28"/>
                  </a:cubicBezTo>
                  <a:cubicBezTo>
                    <a:pt x="25" y="25"/>
                    <a:pt x="26" y="20"/>
                    <a:pt x="27" y="16"/>
                  </a:cubicBezTo>
                  <a:cubicBezTo>
                    <a:pt x="28" y="13"/>
                    <a:pt x="30" y="7"/>
                    <a:pt x="28" y="4"/>
                  </a:cubicBezTo>
                  <a:cubicBezTo>
                    <a:pt x="27" y="1"/>
                    <a:pt x="23" y="1"/>
                    <a:pt x="20" y="1"/>
                  </a:cubicBezTo>
                  <a:cubicBezTo>
                    <a:pt x="14" y="0"/>
                    <a:pt x="8" y="0"/>
                    <a:pt x="3" y="1"/>
                  </a:cubicBezTo>
                  <a:cubicBezTo>
                    <a:pt x="1" y="1"/>
                    <a:pt x="1" y="4"/>
                    <a:pt x="4" y="4"/>
                  </a:cubicBezTo>
                  <a:close/>
                  <a:moveTo>
                    <a:pt x="5" y="4"/>
                  </a:moveTo>
                  <a:cubicBezTo>
                    <a:pt x="8" y="3"/>
                    <a:pt x="12" y="3"/>
                    <a:pt x="15" y="3"/>
                  </a:cubicBezTo>
                  <a:cubicBezTo>
                    <a:pt x="17" y="3"/>
                    <a:pt x="20" y="4"/>
                    <a:pt x="22" y="4"/>
                  </a:cubicBezTo>
                  <a:cubicBezTo>
                    <a:pt x="25" y="4"/>
                    <a:pt x="26" y="6"/>
                    <a:pt x="25" y="8"/>
                  </a:cubicBezTo>
                  <a:cubicBezTo>
                    <a:pt x="26" y="12"/>
                    <a:pt x="24" y="19"/>
                    <a:pt x="22" y="23"/>
                  </a:cubicBezTo>
                  <a:cubicBezTo>
                    <a:pt x="20" y="26"/>
                    <a:pt x="17" y="32"/>
                    <a:pt x="11" y="29"/>
                  </a:cubicBezTo>
                  <a:cubicBezTo>
                    <a:pt x="7" y="27"/>
                    <a:pt x="5" y="23"/>
                    <a:pt x="5" y="20"/>
                  </a:cubicBezTo>
                  <a:cubicBezTo>
                    <a:pt x="4" y="14"/>
                    <a:pt x="5" y="9"/>
                    <a:pt x="5"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2" name="Freeform 1627">
              <a:extLst>
                <a:ext uri="{FF2B5EF4-FFF2-40B4-BE49-F238E27FC236}">
                  <a16:creationId xmlns:a16="http://schemas.microsoft.com/office/drawing/2014/main" id="{BB28BEBB-8DE6-44C0-B385-EC81F24B087C}"/>
                </a:ext>
              </a:extLst>
            </p:cNvPr>
            <p:cNvSpPr>
              <a:spLocks noEditPoints="1"/>
            </p:cNvSpPr>
            <p:nvPr/>
          </p:nvSpPr>
          <p:spPr bwMode="auto">
            <a:xfrm>
              <a:off x="3911601" y="1412875"/>
              <a:ext cx="33338" cy="47625"/>
            </a:xfrm>
            <a:custGeom>
              <a:avLst/>
              <a:gdLst>
                <a:gd name="T0" fmla="*/ 1 w 22"/>
                <a:gd name="T1" fmla="*/ 21 h 31"/>
                <a:gd name="T2" fmla="*/ 6 w 22"/>
                <a:gd name="T3" fmla="*/ 31 h 31"/>
                <a:gd name="T4" fmla="*/ 15 w 22"/>
                <a:gd name="T5" fmla="*/ 23 h 31"/>
                <a:gd name="T6" fmla="*/ 18 w 22"/>
                <a:gd name="T7" fmla="*/ 8 h 31"/>
                <a:gd name="T8" fmla="*/ 19 w 22"/>
                <a:gd name="T9" fmla="*/ 8 h 31"/>
                <a:gd name="T10" fmla="*/ 20 w 22"/>
                <a:gd name="T11" fmla="*/ 5 h 31"/>
                <a:gd name="T12" fmla="*/ 5 w 22"/>
                <a:gd name="T13" fmla="*/ 0 h 31"/>
                <a:gd name="T14" fmla="*/ 3 w 22"/>
                <a:gd name="T15" fmla="*/ 1 h 31"/>
                <a:gd name="T16" fmla="*/ 1 w 22"/>
                <a:gd name="T17" fmla="*/ 21 h 31"/>
                <a:gd name="T18" fmla="*/ 3 w 22"/>
                <a:gd name="T19" fmla="*/ 13 h 31"/>
                <a:gd name="T20" fmla="*/ 5 w 22"/>
                <a:gd name="T21" fmla="*/ 3 h 31"/>
                <a:gd name="T22" fmla="*/ 18 w 22"/>
                <a:gd name="T23" fmla="*/ 7 h 31"/>
                <a:gd name="T24" fmla="*/ 15 w 22"/>
                <a:gd name="T25" fmla="*/ 18 h 31"/>
                <a:gd name="T26" fmla="*/ 12 w 22"/>
                <a:gd name="T27" fmla="*/ 23 h 31"/>
                <a:gd name="T28" fmla="*/ 8 w 22"/>
                <a:gd name="T29" fmla="*/ 26 h 31"/>
                <a:gd name="T30" fmla="*/ 4 w 22"/>
                <a:gd name="T31" fmla="*/ 25 h 31"/>
                <a:gd name="T32" fmla="*/ 3 w 22"/>
                <a:gd name="T3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1">
                  <a:moveTo>
                    <a:pt x="1" y="21"/>
                  </a:moveTo>
                  <a:cubicBezTo>
                    <a:pt x="1" y="24"/>
                    <a:pt x="1" y="31"/>
                    <a:pt x="6" y="31"/>
                  </a:cubicBezTo>
                  <a:cubicBezTo>
                    <a:pt x="11" y="31"/>
                    <a:pt x="14" y="25"/>
                    <a:pt x="15" y="23"/>
                  </a:cubicBezTo>
                  <a:cubicBezTo>
                    <a:pt x="18" y="18"/>
                    <a:pt x="19" y="13"/>
                    <a:pt x="18" y="8"/>
                  </a:cubicBezTo>
                  <a:cubicBezTo>
                    <a:pt x="19" y="8"/>
                    <a:pt x="19" y="8"/>
                    <a:pt x="19" y="8"/>
                  </a:cubicBezTo>
                  <a:cubicBezTo>
                    <a:pt x="21" y="9"/>
                    <a:pt x="22" y="6"/>
                    <a:pt x="20" y="5"/>
                  </a:cubicBezTo>
                  <a:cubicBezTo>
                    <a:pt x="15" y="3"/>
                    <a:pt x="10" y="2"/>
                    <a:pt x="5" y="0"/>
                  </a:cubicBezTo>
                  <a:cubicBezTo>
                    <a:pt x="4" y="0"/>
                    <a:pt x="3" y="0"/>
                    <a:pt x="3" y="1"/>
                  </a:cubicBezTo>
                  <a:cubicBezTo>
                    <a:pt x="1" y="7"/>
                    <a:pt x="0" y="14"/>
                    <a:pt x="1" y="21"/>
                  </a:cubicBezTo>
                  <a:close/>
                  <a:moveTo>
                    <a:pt x="3" y="13"/>
                  </a:moveTo>
                  <a:cubicBezTo>
                    <a:pt x="4" y="10"/>
                    <a:pt x="4" y="6"/>
                    <a:pt x="5" y="3"/>
                  </a:cubicBezTo>
                  <a:cubicBezTo>
                    <a:pt x="9" y="4"/>
                    <a:pt x="13" y="6"/>
                    <a:pt x="18" y="7"/>
                  </a:cubicBezTo>
                  <a:cubicBezTo>
                    <a:pt x="17" y="11"/>
                    <a:pt x="17" y="14"/>
                    <a:pt x="15" y="18"/>
                  </a:cubicBezTo>
                  <a:cubicBezTo>
                    <a:pt x="15" y="19"/>
                    <a:pt x="14" y="22"/>
                    <a:pt x="12" y="23"/>
                  </a:cubicBezTo>
                  <a:cubicBezTo>
                    <a:pt x="12" y="25"/>
                    <a:pt x="10" y="26"/>
                    <a:pt x="8" y="26"/>
                  </a:cubicBezTo>
                  <a:cubicBezTo>
                    <a:pt x="5" y="28"/>
                    <a:pt x="4" y="27"/>
                    <a:pt x="4" y="25"/>
                  </a:cubicBezTo>
                  <a:cubicBezTo>
                    <a:pt x="2" y="22"/>
                    <a:pt x="3" y="16"/>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3" name="Freeform 1628">
              <a:extLst>
                <a:ext uri="{FF2B5EF4-FFF2-40B4-BE49-F238E27FC236}">
                  <a16:creationId xmlns:a16="http://schemas.microsoft.com/office/drawing/2014/main" id="{71DA190F-53FD-4914-987B-665DF7EC901A}"/>
                </a:ext>
              </a:extLst>
            </p:cNvPr>
            <p:cNvSpPr>
              <a:spLocks/>
            </p:cNvSpPr>
            <p:nvPr/>
          </p:nvSpPr>
          <p:spPr bwMode="auto">
            <a:xfrm>
              <a:off x="4016376" y="1284287"/>
              <a:ext cx="15875" cy="207963"/>
            </a:xfrm>
            <a:custGeom>
              <a:avLst/>
              <a:gdLst>
                <a:gd name="T0" fmla="*/ 4 w 11"/>
                <a:gd name="T1" fmla="*/ 1 h 135"/>
                <a:gd name="T2" fmla="*/ 7 w 11"/>
                <a:gd name="T3" fmla="*/ 1 h 135"/>
                <a:gd name="T4" fmla="*/ 11 w 11"/>
                <a:gd name="T5" fmla="*/ 135 h 135"/>
                <a:gd name="T6" fmla="*/ 10 w 11"/>
                <a:gd name="T7" fmla="*/ 135 h 135"/>
                <a:gd name="T8" fmla="*/ 4 w 11"/>
                <a:gd name="T9" fmla="*/ 1 h 135"/>
              </a:gdLst>
              <a:ahLst/>
              <a:cxnLst>
                <a:cxn ang="0">
                  <a:pos x="T0" y="T1"/>
                </a:cxn>
                <a:cxn ang="0">
                  <a:pos x="T2" y="T3"/>
                </a:cxn>
                <a:cxn ang="0">
                  <a:pos x="T4" y="T5"/>
                </a:cxn>
                <a:cxn ang="0">
                  <a:pos x="T6" y="T7"/>
                </a:cxn>
                <a:cxn ang="0">
                  <a:pos x="T8" y="T9"/>
                </a:cxn>
              </a:cxnLst>
              <a:rect l="0" t="0" r="r" b="b"/>
              <a:pathLst>
                <a:path w="11" h="135">
                  <a:moveTo>
                    <a:pt x="4" y="1"/>
                  </a:moveTo>
                  <a:cubicBezTo>
                    <a:pt x="4" y="0"/>
                    <a:pt x="7" y="0"/>
                    <a:pt x="7" y="1"/>
                  </a:cubicBezTo>
                  <a:cubicBezTo>
                    <a:pt x="3" y="46"/>
                    <a:pt x="6" y="90"/>
                    <a:pt x="11" y="135"/>
                  </a:cubicBezTo>
                  <a:cubicBezTo>
                    <a:pt x="11" y="135"/>
                    <a:pt x="10" y="135"/>
                    <a:pt x="10" y="135"/>
                  </a:cubicBezTo>
                  <a:cubicBezTo>
                    <a:pt x="1" y="91"/>
                    <a:pt x="0" y="45"/>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4" name="Freeform 1629">
              <a:extLst>
                <a:ext uri="{FF2B5EF4-FFF2-40B4-BE49-F238E27FC236}">
                  <a16:creationId xmlns:a16="http://schemas.microsoft.com/office/drawing/2014/main" id="{D3F3F71D-0C97-4E88-98A2-C80008975319}"/>
                </a:ext>
              </a:extLst>
            </p:cNvPr>
            <p:cNvSpPr>
              <a:spLocks/>
            </p:cNvSpPr>
            <p:nvPr/>
          </p:nvSpPr>
          <p:spPr bwMode="auto">
            <a:xfrm>
              <a:off x="3778251" y="1042987"/>
              <a:ext cx="104775" cy="103188"/>
            </a:xfrm>
            <a:custGeom>
              <a:avLst/>
              <a:gdLst>
                <a:gd name="T0" fmla="*/ 65 w 68"/>
                <a:gd name="T1" fmla="*/ 32 h 67"/>
                <a:gd name="T2" fmla="*/ 55 w 68"/>
                <a:gd name="T3" fmla="*/ 16 h 67"/>
                <a:gd name="T4" fmla="*/ 48 w 68"/>
                <a:gd name="T5" fmla="*/ 7 h 67"/>
                <a:gd name="T6" fmla="*/ 45 w 68"/>
                <a:gd name="T7" fmla="*/ 8 h 67"/>
                <a:gd name="T8" fmla="*/ 44 w 68"/>
                <a:gd name="T9" fmla="*/ 10 h 67"/>
                <a:gd name="T10" fmla="*/ 27 w 68"/>
                <a:gd name="T11" fmla="*/ 3 h 67"/>
                <a:gd name="T12" fmla="*/ 25 w 68"/>
                <a:gd name="T13" fmla="*/ 11 h 67"/>
                <a:gd name="T14" fmla="*/ 12 w 68"/>
                <a:gd name="T15" fmla="*/ 10 h 67"/>
                <a:gd name="T16" fmla="*/ 19 w 68"/>
                <a:gd name="T17" fmla="*/ 23 h 67"/>
                <a:gd name="T18" fmla="*/ 6 w 68"/>
                <a:gd name="T19" fmla="*/ 28 h 67"/>
                <a:gd name="T20" fmla="*/ 20 w 68"/>
                <a:gd name="T21" fmla="*/ 41 h 67"/>
                <a:gd name="T22" fmla="*/ 1 w 68"/>
                <a:gd name="T23" fmla="*/ 62 h 67"/>
                <a:gd name="T24" fmla="*/ 2 w 68"/>
                <a:gd name="T25" fmla="*/ 64 h 67"/>
                <a:gd name="T26" fmla="*/ 30 w 68"/>
                <a:gd name="T27" fmla="*/ 60 h 67"/>
                <a:gd name="T28" fmla="*/ 55 w 68"/>
                <a:gd name="T29" fmla="*/ 49 h 67"/>
                <a:gd name="T30" fmla="*/ 58 w 68"/>
                <a:gd name="T31" fmla="*/ 48 h 67"/>
                <a:gd name="T32" fmla="*/ 61 w 68"/>
                <a:gd name="T33" fmla="*/ 45 h 67"/>
                <a:gd name="T34" fmla="*/ 63 w 68"/>
                <a:gd name="T35" fmla="*/ 43 h 67"/>
                <a:gd name="T36" fmla="*/ 64 w 68"/>
                <a:gd name="T37" fmla="*/ 43 h 67"/>
                <a:gd name="T38" fmla="*/ 65 w 68"/>
                <a:gd name="T39"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67">
                  <a:moveTo>
                    <a:pt x="65" y="32"/>
                  </a:moveTo>
                  <a:cubicBezTo>
                    <a:pt x="63" y="26"/>
                    <a:pt x="58" y="21"/>
                    <a:pt x="55" y="16"/>
                  </a:cubicBezTo>
                  <a:cubicBezTo>
                    <a:pt x="53" y="12"/>
                    <a:pt x="51" y="10"/>
                    <a:pt x="48" y="7"/>
                  </a:cubicBezTo>
                  <a:cubicBezTo>
                    <a:pt x="47" y="6"/>
                    <a:pt x="45" y="7"/>
                    <a:pt x="45" y="8"/>
                  </a:cubicBezTo>
                  <a:cubicBezTo>
                    <a:pt x="44" y="9"/>
                    <a:pt x="44" y="9"/>
                    <a:pt x="44" y="10"/>
                  </a:cubicBezTo>
                  <a:cubicBezTo>
                    <a:pt x="39" y="5"/>
                    <a:pt x="33" y="0"/>
                    <a:pt x="27" y="3"/>
                  </a:cubicBezTo>
                  <a:cubicBezTo>
                    <a:pt x="24" y="5"/>
                    <a:pt x="24" y="8"/>
                    <a:pt x="25" y="11"/>
                  </a:cubicBezTo>
                  <a:cubicBezTo>
                    <a:pt x="20" y="8"/>
                    <a:pt x="15" y="6"/>
                    <a:pt x="12" y="10"/>
                  </a:cubicBezTo>
                  <a:cubicBezTo>
                    <a:pt x="8" y="14"/>
                    <a:pt x="13" y="19"/>
                    <a:pt x="19" y="23"/>
                  </a:cubicBezTo>
                  <a:cubicBezTo>
                    <a:pt x="13" y="22"/>
                    <a:pt x="7" y="23"/>
                    <a:pt x="6" y="28"/>
                  </a:cubicBezTo>
                  <a:cubicBezTo>
                    <a:pt x="4" y="36"/>
                    <a:pt x="13" y="39"/>
                    <a:pt x="20" y="41"/>
                  </a:cubicBezTo>
                  <a:cubicBezTo>
                    <a:pt x="11" y="46"/>
                    <a:pt x="0" y="54"/>
                    <a:pt x="1" y="62"/>
                  </a:cubicBezTo>
                  <a:cubicBezTo>
                    <a:pt x="1" y="63"/>
                    <a:pt x="1" y="64"/>
                    <a:pt x="2" y="64"/>
                  </a:cubicBezTo>
                  <a:cubicBezTo>
                    <a:pt x="11" y="67"/>
                    <a:pt x="22" y="63"/>
                    <a:pt x="30" y="60"/>
                  </a:cubicBezTo>
                  <a:cubicBezTo>
                    <a:pt x="39" y="57"/>
                    <a:pt x="48" y="54"/>
                    <a:pt x="55" y="49"/>
                  </a:cubicBezTo>
                  <a:cubicBezTo>
                    <a:pt x="56" y="49"/>
                    <a:pt x="57" y="49"/>
                    <a:pt x="58" y="48"/>
                  </a:cubicBezTo>
                  <a:cubicBezTo>
                    <a:pt x="59" y="47"/>
                    <a:pt x="60" y="46"/>
                    <a:pt x="61" y="45"/>
                  </a:cubicBezTo>
                  <a:cubicBezTo>
                    <a:pt x="62" y="44"/>
                    <a:pt x="62" y="44"/>
                    <a:pt x="63" y="43"/>
                  </a:cubicBezTo>
                  <a:cubicBezTo>
                    <a:pt x="64" y="43"/>
                    <a:pt x="64" y="43"/>
                    <a:pt x="64" y="43"/>
                  </a:cubicBezTo>
                  <a:cubicBezTo>
                    <a:pt x="66" y="40"/>
                    <a:pt x="68" y="38"/>
                    <a:pt x="65" y="3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5" name="Freeform 1630">
              <a:extLst>
                <a:ext uri="{FF2B5EF4-FFF2-40B4-BE49-F238E27FC236}">
                  <a16:creationId xmlns:a16="http://schemas.microsoft.com/office/drawing/2014/main" id="{20E202F0-FEA6-4CDB-947D-2C23054BB3AF}"/>
                </a:ext>
              </a:extLst>
            </p:cNvPr>
            <p:cNvSpPr>
              <a:spLocks/>
            </p:cNvSpPr>
            <p:nvPr/>
          </p:nvSpPr>
          <p:spPr bwMode="auto">
            <a:xfrm>
              <a:off x="3857626" y="1071562"/>
              <a:ext cx="36513" cy="55563"/>
            </a:xfrm>
            <a:custGeom>
              <a:avLst/>
              <a:gdLst>
                <a:gd name="T0" fmla="*/ 19 w 24"/>
                <a:gd name="T1" fmla="*/ 29 h 36"/>
                <a:gd name="T2" fmla="*/ 15 w 24"/>
                <a:gd name="T3" fmla="*/ 33 h 36"/>
                <a:gd name="T4" fmla="*/ 10 w 24"/>
                <a:gd name="T5" fmla="*/ 35 h 36"/>
                <a:gd name="T6" fmla="*/ 6 w 24"/>
                <a:gd name="T7" fmla="*/ 33 h 36"/>
                <a:gd name="T8" fmla="*/ 5 w 24"/>
                <a:gd name="T9" fmla="*/ 32 h 36"/>
                <a:gd name="T10" fmla="*/ 2 w 24"/>
                <a:gd name="T11" fmla="*/ 23 h 36"/>
                <a:gd name="T12" fmla="*/ 1 w 24"/>
                <a:gd name="T13" fmla="*/ 14 h 36"/>
                <a:gd name="T14" fmla="*/ 6 w 24"/>
                <a:gd name="T15" fmla="*/ 3 h 36"/>
                <a:gd name="T16" fmla="*/ 13 w 24"/>
                <a:gd name="T17" fmla="*/ 0 h 36"/>
                <a:gd name="T18" fmla="*/ 13 w 24"/>
                <a:gd name="T19" fmla="*/ 1 h 36"/>
                <a:gd name="T20" fmla="*/ 21 w 24"/>
                <a:gd name="T21" fmla="*/ 7 h 36"/>
                <a:gd name="T22" fmla="*/ 19 w 24"/>
                <a:gd name="T23"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6">
                  <a:moveTo>
                    <a:pt x="19" y="29"/>
                  </a:moveTo>
                  <a:cubicBezTo>
                    <a:pt x="18" y="31"/>
                    <a:pt x="17" y="32"/>
                    <a:pt x="15" y="33"/>
                  </a:cubicBezTo>
                  <a:cubicBezTo>
                    <a:pt x="14" y="34"/>
                    <a:pt x="12" y="36"/>
                    <a:pt x="10" y="35"/>
                  </a:cubicBezTo>
                  <a:cubicBezTo>
                    <a:pt x="8" y="35"/>
                    <a:pt x="7" y="34"/>
                    <a:pt x="6" y="33"/>
                  </a:cubicBezTo>
                  <a:cubicBezTo>
                    <a:pt x="5" y="32"/>
                    <a:pt x="5" y="32"/>
                    <a:pt x="5" y="32"/>
                  </a:cubicBezTo>
                  <a:cubicBezTo>
                    <a:pt x="2" y="29"/>
                    <a:pt x="1" y="26"/>
                    <a:pt x="2" y="23"/>
                  </a:cubicBezTo>
                  <a:cubicBezTo>
                    <a:pt x="1" y="20"/>
                    <a:pt x="0" y="17"/>
                    <a:pt x="1" y="14"/>
                  </a:cubicBezTo>
                  <a:cubicBezTo>
                    <a:pt x="1" y="10"/>
                    <a:pt x="3" y="5"/>
                    <a:pt x="6" y="3"/>
                  </a:cubicBezTo>
                  <a:cubicBezTo>
                    <a:pt x="8" y="1"/>
                    <a:pt x="10" y="0"/>
                    <a:pt x="13" y="0"/>
                  </a:cubicBezTo>
                  <a:cubicBezTo>
                    <a:pt x="13" y="1"/>
                    <a:pt x="13" y="1"/>
                    <a:pt x="13" y="1"/>
                  </a:cubicBezTo>
                  <a:cubicBezTo>
                    <a:pt x="17" y="1"/>
                    <a:pt x="20" y="4"/>
                    <a:pt x="21" y="7"/>
                  </a:cubicBezTo>
                  <a:cubicBezTo>
                    <a:pt x="24" y="13"/>
                    <a:pt x="23" y="24"/>
                    <a:pt x="19" y="29"/>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6" name="Freeform 1631">
              <a:extLst>
                <a:ext uri="{FF2B5EF4-FFF2-40B4-BE49-F238E27FC236}">
                  <a16:creationId xmlns:a16="http://schemas.microsoft.com/office/drawing/2014/main" id="{AF908184-2F88-4FE0-A5F5-9E1D24154840}"/>
                </a:ext>
              </a:extLst>
            </p:cNvPr>
            <p:cNvSpPr>
              <a:spLocks/>
            </p:cNvSpPr>
            <p:nvPr/>
          </p:nvSpPr>
          <p:spPr bwMode="auto">
            <a:xfrm>
              <a:off x="4159251" y="1133475"/>
              <a:ext cx="47625" cy="80963"/>
            </a:xfrm>
            <a:custGeom>
              <a:avLst/>
              <a:gdLst>
                <a:gd name="T0" fmla="*/ 7 w 31"/>
                <a:gd name="T1" fmla="*/ 11 h 53"/>
                <a:gd name="T2" fmla="*/ 29 w 31"/>
                <a:gd name="T3" fmla="*/ 17 h 53"/>
                <a:gd name="T4" fmla="*/ 10 w 31"/>
                <a:gd name="T5" fmla="*/ 43 h 53"/>
                <a:gd name="T6" fmla="*/ 7 w 31"/>
                <a:gd name="T7" fmla="*/ 11 h 53"/>
              </a:gdLst>
              <a:ahLst/>
              <a:cxnLst>
                <a:cxn ang="0">
                  <a:pos x="T0" y="T1"/>
                </a:cxn>
                <a:cxn ang="0">
                  <a:pos x="T2" y="T3"/>
                </a:cxn>
                <a:cxn ang="0">
                  <a:pos x="T4" y="T5"/>
                </a:cxn>
                <a:cxn ang="0">
                  <a:pos x="T6" y="T7"/>
                </a:cxn>
              </a:cxnLst>
              <a:rect l="0" t="0" r="r" b="b"/>
              <a:pathLst>
                <a:path w="31" h="53">
                  <a:moveTo>
                    <a:pt x="7" y="11"/>
                  </a:moveTo>
                  <a:cubicBezTo>
                    <a:pt x="12" y="0"/>
                    <a:pt x="27" y="7"/>
                    <a:pt x="29" y="17"/>
                  </a:cubicBezTo>
                  <a:cubicBezTo>
                    <a:pt x="31" y="26"/>
                    <a:pt x="24" y="53"/>
                    <a:pt x="10" y="43"/>
                  </a:cubicBezTo>
                  <a:cubicBezTo>
                    <a:pt x="1" y="37"/>
                    <a:pt x="0" y="19"/>
                    <a:pt x="7" y="11"/>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7" name="Freeform 1632">
              <a:extLst>
                <a:ext uri="{FF2B5EF4-FFF2-40B4-BE49-F238E27FC236}">
                  <a16:creationId xmlns:a16="http://schemas.microsoft.com/office/drawing/2014/main" id="{4BD0B9AC-40F9-4EBA-84AE-CBD08C15AE77}"/>
                </a:ext>
              </a:extLst>
            </p:cNvPr>
            <p:cNvSpPr>
              <a:spLocks/>
            </p:cNvSpPr>
            <p:nvPr/>
          </p:nvSpPr>
          <p:spPr bwMode="auto">
            <a:xfrm>
              <a:off x="3851276" y="1071562"/>
              <a:ext cx="84138" cy="184150"/>
            </a:xfrm>
            <a:custGeom>
              <a:avLst/>
              <a:gdLst>
                <a:gd name="T0" fmla="*/ 49 w 54"/>
                <a:gd name="T1" fmla="*/ 0 h 120"/>
                <a:gd name="T2" fmla="*/ 49 w 54"/>
                <a:gd name="T3" fmla="*/ 0 h 120"/>
                <a:gd name="T4" fmla="*/ 20 w 54"/>
                <a:gd name="T5" fmla="*/ 22 h 120"/>
                <a:gd name="T6" fmla="*/ 9 w 54"/>
                <a:gd name="T7" fmla="*/ 35 h 120"/>
                <a:gd name="T8" fmla="*/ 6 w 54"/>
                <a:gd name="T9" fmla="*/ 66 h 120"/>
                <a:gd name="T10" fmla="*/ 14 w 54"/>
                <a:gd name="T11" fmla="*/ 84 h 120"/>
                <a:gd name="T12" fmla="*/ 16 w 54"/>
                <a:gd name="T13" fmla="*/ 87 h 120"/>
                <a:gd name="T14" fmla="*/ 18 w 54"/>
                <a:gd name="T15" fmla="*/ 93 h 120"/>
                <a:gd name="T16" fmla="*/ 15 w 54"/>
                <a:gd name="T17" fmla="*/ 104 h 120"/>
                <a:gd name="T18" fmla="*/ 4 w 54"/>
                <a:gd name="T19" fmla="*/ 101 h 120"/>
                <a:gd name="T20" fmla="*/ 0 w 54"/>
                <a:gd name="T21" fmla="*/ 101 h 120"/>
                <a:gd name="T22" fmla="*/ 25 w 54"/>
                <a:gd name="T23" fmla="*/ 110 h 120"/>
                <a:gd name="T24" fmla="*/ 28 w 54"/>
                <a:gd name="T25" fmla="*/ 78 h 120"/>
                <a:gd name="T26" fmla="*/ 34 w 54"/>
                <a:gd name="T27" fmla="*/ 60 h 120"/>
                <a:gd name="T28" fmla="*/ 52 w 54"/>
                <a:gd name="T29" fmla="*/ 35 h 120"/>
                <a:gd name="T30" fmla="*/ 53 w 54"/>
                <a:gd name="T31" fmla="*/ 12 h 120"/>
                <a:gd name="T32" fmla="*/ 49 w 54"/>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120">
                  <a:moveTo>
                    <a:pt x="49" y="0"/>
                  </a:moveTo>
                  <a:cubicBezTo>
                    <a:pt x="49" y="0"/>
                    <a:pt x="49" y="0"/>
                    <a:pt x="49" y="0"/>
                  </a:cubicBezTo>
                  <a:cubicBezTo>
                    <a:pt x="39" y="4"/>
                    <a:pt x="29" y="15"/>
                    <a:pt x="20" y="22"/>
                  </a:cubicBezTo>
                  <a:cubicBezTo>
                    <a:pt x="16" y="26"/>
                    <a:pt x="12" y="30"/>
                    <a:pt x="9" y="35"/>
                  </a:cubicBezTo>
                  <a:cubicBezTo>
                    <a:pt x="4" y="44"/>
                    <a:pt x="5" y="56"/>
                    <a:pt x="6" y="66"/>
                  </a:cubicBezTo>
                  <a:cubicBezTo>
                    <a:pt x="7" y="72"/>
                    <a:pt x="11" y="78"/>
                    <a:pt x="14" y="84"/>
                  </a:cubicBezTo>
                  <a:cubicBezTo>
                    <a:pt x="15" y="85"/>
                    <a:pt x="15" y="86"/>
                    <a:pt x="16" y="87"/>
                  </a:cubicBezTo>
                  <a:cubicBezTo>
                    <a:pt x="16" y="88"/>
                    <a:pt x="17" y="90"/>
                    <a:pt x="18" y="93"/>
                  </a:cubicBezTo>
                  <a:cubicBezTo>
                    <a:pt x="20" y="97"/>
                    <a:pt x="19" y="101"/>
                    <a:pt x="15" y="104"/>
                  </a:cubicBezTo>
                  <a:cubicBezTo>
                    <a:pt x="12" y="106"/>
                    <a:pt x="7" y="105"/>
                    <a:pt x="4" y="101"/>
                  </a:cubicBezTo>
                  <a:cubicBezTo>
                    <a:pt x="4" y="99"/>
                    <a:pt x="0" y="99"/>
                    <a:pt x="0" y="101"/>
                  </a:cubicBezTo>
                  <a:cubicBezTo>
                    <a:pt x="0" y="116"/>
                    <a:pt x="16" y="120"/>
                    <a:pt x="25" y="110"/>
                  </a:cubicBezTo>
                  <a:cubicBezTo>
                    <a:pt x="34" y="100"/>
                    <a:pt x="29" y="90"/>
                    <a:pt x="28" y="78"/>
                  </a:cubicBezTo>
                  <a:cubicBezTo>
                    <a:pt x="28" y="71"/>
                    <a:pt x="32" y="66"/>
                    <a:pt x="34" y="60"/>
                  </a:cubicBezTo>
                  <a:cubicBezTo>
                    <a:pt x="40" y="51"/>
                    <a:pt x="48" y="46"/>
                    <a:pt x="52" y="35"/>
                  </a:cubicBezTo>
                  <a:cubicBezTo>
                    <a:pt x="54" y="27"/>
                    <a:pt x="54" y="20"/>
                    <a:pt x="53" y="12"/>
                  </a:cubicBezTo>
                  <a:cubicBezTo>
                    <a:pt x="53" y="8"/>
                    <a:pt x="52" y="3"/>
                    <a:pt x="49"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8" name="Freeform 1633">
              <a:extLst>
                <a:ext uri="{FF2B5EF4-FFF2-40B4-BE49-F238E27FC236}">
                  <a16:creationId xmlns:a16="http://schemas.microsoft.com/office/drawing/2014/main" id="{EC545166-6BEB-4B9C-A82F-4A2BB1D5BFE7}"/>
                </a:ext>
              </a:extLst>
            </p:cNvPr>
            <p:cNvSpPr>
              <a:spLocks/>
            </p:cNvSpPr>
            <p:nvPr/>
          </p:nvSpPr>
          <p:spPr bwMode="auto">
            <a:xfrm>
              <a:off x="3862389" y="1023937"/>
              <a:ext cx="312738" cy="258763"/>
            </a:xfrm>
            <a:custGeom>
              <a:avLst/>
              <a:gdLst>
                <a:gd name="T0" fmla="*/ 136 w 204"/>
                <a:gd name="T1" fmla="*/ 157 h 168"/>
                <a:gd name="T2" fmla="*/ 188 w 204"/>
                <a:gd name="T3" fmla="*/ 125 h 168"/>
                <a:gd name="T4" fmla="*/ 200 w 204"/>
                <a:gd name="T5" fmla="*/ 96 h 168"/>
                <a:gd name="T6" fmla="*/ 202 w 204"/>
                <a:gd name="T7" fmla="*/ 64 h 168"/>
                <a:gd name="T8" fmla="*/ 111 w 204"/>
                <a:gd name="T9" fmla="*/ 1 h 168"/>
                <a:gd name="T10" fmla="*/ 42 w 204"/>
                <a:gd name="T11" fmla="*/ 21 h 168"/>
                <a:gd name="T12" fmla="*/ 8 w 204"/>
                <a:gd name="T13" fmla="*/ 103 h 168"/>
                <a:gd name="T14" fmla="*/ 136 w 204"/>
                <a:gd name="T15" fmla="*/ 157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68">
                  <a:moveTo>
                    <a:pt x="136" y="157"/>
                  </a:moveTo>
                  <a:cubicBezTo>
                    <a:pt x="156" y="152"/>
                    <a:pt x="175" y="142"/>
                    <a:pt x="188" y="125"/>
                  </a:cubicBezTo>
                  <a:cubicBezTo>
                    <a:pt x="194" y="117"/>
                    <a:pt x="199" y="106"/>
                    <a:pt x="200" y="96"/>
                  </a:cubicBezTo>
                  <a:cubicBezTo>
                    <a:pt x="202" y="85"/>
                    <a:pt x="204" y="74"/>
                    <a:pt x="202" y="64"/>
                  </a:cubicBezTo>
                  <a:cubicBezTo>
                    <a:pt x="197" y="24"/>
                    <a:pt x="146" y="1"/>
                    <a:pt x="111" y="1"/>
                  </a:cubicBezTo>
                  <a:cubicBezTo>
                    <a:pt x="87" y="0"/>
                    <a:pt x="62" y="7"/>
                    <a:pt x="42" y="21"/>
                  </a:cubicBezTo>
                  <a:cubicBezTo>
                    <a:pt x="15" y="40"/>
                    <a:pt x="0" y="70"/>
                    <a:pt x="8" y="103"/>
                  </a:cubicBezTo>
                  <a:cubicBezTo>
                    <a:pt x="21" y="159"/>
                    <a:pt x="89" y="168"/>
                    <a:pt x="136" y="157"/>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9" name="Freeform 1634">
              <a:extLst>
                <a:ext uri="{FF2B5EF4-FFF2-40B4-BE49-F238E27FC236}">
                  <a16:creationId xmlns:a16="http://schemas.microsoft.com/office/drawing/2014/main" id="{6BAF80FF-7434-4FA2-8EAA-1876DE025A6F}"/>
                </a:ext>
              </a:extLst>
            </p:cNvPr>
            <p:cNvSpPr>
              <a:spLocks/>
            </p:cNvSpPr>
            <p:nvPr/>
          </p:nvSpPr>
          <p:spPr bwMode="auto">
            <a:xfrm>
              <a:off x="3884614" y="1130300"/>
              <a:ext cx="76200" cy="65088"/>
            </a:xfrm>
            <a:custGeom>
              <a:avLst/>
              <a:gdLst>
                <a:gd name="T0" fmla="*/ 18 w 50"/>
                <a:gd name="T1" fmla="*/ 3 h 43"/>
                <a:gd name="T2" fmla="*/ 25 w 50"/>
                <a:gd name="T3" fmla="*/ 1 h 43"/>
                <a:gd name="T4" fmla="*/ 32 w 50"/>
                <a:gd name="T5" fmla="*/ 1 h 43"/>
                <a:gd name="T6" fmla="*/ 48 w 50"/>
                <a:gd name="T7" fmla="*/ 11 h 43"/>
                <a:gd name="T8" fmla="*/ 49 w 50"/>
                <a:gd name="T9" fmla="*/ 14 h 43"/>
                <a:gd name="T10" fmla="*/ 50 w 50"/>
                <a:gd name="T11" fmla="*/ 20 h 43"/>
                <a:gd name="T12" fmla="*/ 49 w 50"/>
                <a:gd name="T13" fmla="*/ 26 h 43"/>
                <a:gd name="T14" fmla="*/ 48 w 50"/>
                <a:gd name="T15" fmla="*/ 30 h 43"/>
                <a:gd name="T16" fmla="*/ 42 w 50"/>
                <a:gd name="T17" fmla="*/ 37 h 43"/>
                <a:gd name="T18" fmla="*/ 42 w 50"/>
                <a:gd name="T19" fmla="*/ 37 h 43"/>
                <a:gd name="T20" fmla="*/ 26 w 50"/>
                <a:gd name="T21" fmla="*/ 42 h 43"/>
                <a:gd name="T22" fmla="*/ 23 w 50"/>
                <a:gd name="T23" fmla="*/ 41 h 43"/>
                <a:gd name="T24" fmla="*/ 18 w 50"/>
                <a:gd name="T25"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43">
                  <a:moveTo>
                    <a:pt x="18" y="3"/>
                  </a:moveTo>
                  <a:cubicBezTo>
                    <a:pt x="20" y="2"/>
                    <a:pt x="23" y="1"/>
                    <a:pt x="25" y="1"/>
                  </a:cubicBezTo>
                  <a:cubicBezTo>
                    <a:pt x="27" y="0"/>
                    <a:pt x="29" y="0"/>
                    <a:pt x="32" y="1"/>
                  </a:cubicBezTo>
                  <a:cubicBezTo>
                    <a:pt x="39" y="0"/>
                    <a:pt x="45" y="3"/>
                    <a:pt x="48" y="11"/>
                  </a:cubicBezTo>
                  <a:cubicBezTo>
                    <a:pt x="48" y="12"/>
                    <a:pt x="49" y="13"/>
                    <a:pt x="49" y="14"/>
                  </a:cubicBezTo>
                  <a:cubicBezTo>
                    <a:pt x="49" y="16"/>
                    <a:pt x="50" y="18"/>
                    <a:pt x="50" y="20"/>
                  </a:cubicBezTo>
                  <a:cubicBezTo>
                    <a:pt x="50" y="22"/>
                    <a:pt x="50" y="24"/>
                    <a:pt x="49" y="26"/>
                  </a:cubicBezTo>
                  <a:cubicBezTo>
                    <a:pt x="49" y="28"/>
                    <a:pt x="48" y="29"/>
                    <a:pt x="48" y="30"/>
                  </a:cubicBezTo>
                  <a:cubicBezTo>
                    <a:pt x="46" y="33"/>
                    <a:pt x="44" y="35"/>
                    <a:pt x="42" y="37"/>
                  </a:cubicBezTo>
                  <a:cubicBezTo>
                    <a:pt x="42" y="37"/>
                    <a:pt x="42" y="37"/>
                    <a:pt x="42" y="37"/>
                  </a:cubicBezTo>
                  <a:cubicBezTo>
                    <a:pt x="38" y="41"/>
                    <a:pt x="32" y="43"/>
                    <a:pt x="26" y="42"/>
                  </a:cubicBezTo>
                  <a:cubicBezTo>
                    <a:pt x="25" y="41"/>
                    <a:pt x="24" y="41"/>
                    <a:pt x="23" y="41"/>
                  </a:cubicBezTo>
                  <a:cubicBezTo>
                    <a:pt x="3" y="38"/>
                    <a:pt x="0" y="11"/>
                    <a:pt x="1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0" name="Freeform 1635">
              <a:extLst>
                <a:ext uri="{FF2B5EF4-FFF2-40B4-BE49-F238E27FC236}">
                  <a16:creationId xmlns:a16="http://schemas.microsoft.com/office/drawing/2014/main" id="{9EEEED52-C4A0-4834-B735-5C4D616050D0}"/>
                </a:ext>
              </a:extLst>
            </p:cNvPr>
            <p:cNvSpPr>
              <a:spLocks/>
            </p:cNvSpPr>
            <p:nvPr/>
          </p:nvSpPr>
          <p:spPr bwMode="auto">
            <a:xfrm>
              <a:off x="3906839" y="1136650"/>
              <a:ext cx="60325" cy="65088"/>
            </a:xfrm>
            <a:custGeom>
              <a:avLst/>
              <a:gdLst>
                <a:gd name="T0" fmla="*/ 0 w 39"/>
                <a:gd name="T1" fmla="*/ 20 h 43"/>
                <a:gd name="T2" fmla="*/ 35 w 39"/>
                <a:gd name="T3" fmla="*/ 13 h 43"/>
                <a:gd name="T4" fmla="*/ 36 w 39"/>
                <a:gd name="T5" fmla="*/ 31 h 43"/>
                <a:gd name="T6" fmla="*/ 9 w 39"/>
                <a:gd name="T7" fmla="*/ 36 h 43"/>
                <a:gd name="T8" fmla="*/ 0 w 39"/>
                <a:gd name="T9" fmla="*/ 24 h 43"/>
                <a:gd name="T10" fmla="*/ 0 w 39"/>
                <a:gd name="T11" fmla="*/ 20 h 43"/>
              </a:gdLst>
              <a:ahLst/>
              <a:cxnLst>
                <a:cxn ang="0">
                  <a:pos x="T0" y="T1"/>
                </a:cxn>
                <a:cxn ang="0">
                  <a:pos x="T2" y="T3"/>
                </a:cxn>
                <a:cxn ang="0">
                  <a:pos x="T4" y="T5"/>
                </a:cxn>
                <a:cxn ang="0">
                  <a:pos x="T6" y="T7"/>
                </a:cxn>
                <a:cxn ang="0">
                  <a:pos x="T8" y="T9"/>
                </a:cxn>
                <a:cxn ang="0">
                  <a:pos x="T10" y="T11"/>
                </a:cxn>
              </a:cxnLst>
              <a:rect l="0" t="0" r="r" b="b"/>
              <a:pathLst>
                <a:path w="39" h="43">
                  <a:moveTo>
                    <a:pt x="0" y="20"/>
                  </a:moveTo>
                  <a:cubicBezTo>
                    <a:pt x="2" y="5"/>
                    <a:pt x="27" y="0"/>
                    <a:pt x="35" y="13"/>
                  </a:cubicBezTo>
                  <a:cubicBezTo>
                    <a:pt x="38" y="19"/>
                    <a:pt x="39" y="25"/>
                    <a:pt x="36" y="31"/>
                  </a:cubicBezTo>
                  <a:cubicBezTo>
                    <a:pt x="30" y="42"/>
                    <a:pt x="19" y="43"/>
                    <a:pt x="9" y="36"/>
                  </a:cubicBezTo>
                  <a:cubicBezTo>
                    <a:pt x="4" y="34"/>
                    <a:pt x="1" y="29"/>
                    <a:pt x="0" y="24"/>
                  </a:cubicBezTo>
                  <a:cubicBezTo>
                    <a:pt x="0" y="23"/>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1" name="Freeform 1636">
              <a:extLst>
                <a:ext uri="{FF2B5EF4-FFF2-40B4-BE49-F238E27FC236}">
                  <a16:creationId xmlns:a16="http://schemas.microsoft.com/office/drawing/2014/main" id="{4593940C-2DDA-4AE3-B7E5-4CFF62C43B95}"/>
                </a:ext>
              </a:extLst>
            </p:cNvPr>
            <p:cNvSpPr>
              <a:spLocks/>
            </p:cNvSpPr>
            <p:nvPr/>
          </p:nvSpPr>
          <p:spPr bwMode="auto">
            <a:xfrm>
              <a:off x="4016376" y="1136650"/>
              <a:ext cx="77788" cy="63500"/>
            </a:xfrm>
            <a:custGeom>
              <a:avLst/>
              <a:gdLst>
                <a:gd name="T0" fmla="*/ 18 w 51"/>
                <a:gd name="T1" fmla="*/ 2 h 42"/>
                <a:gd name="T2" fmla="*/ 25 w 51"/>
                <a:gd name="T3" fmla="*/ 0 h 42"/>
                <a:gd name="T4" fmla="*/ 32 w 51"/>
                <a:gd name="T5" fmla="*/ 0 h 42"/>
                <a:gd name="T6" fmla="*/ 48 w 51"/>
                <a:gd name="T7" fmla="*/ 10 h 42"/>
                <a:gd name="T8" fmla="*/ 49 w 51"/>
                <a:gd name="T9" fmla="*/ 14 h 42"/>
                <a:gd name="T10" fmla="*/ 51 w 51"/>
                <a:gd name="T11" fmla="*/ 19 h 42"/>
                <a:gd name="T12" fmla="*/ 50 w 51"/>
                <a:gd name="T13" fmla="*/ 26 h 42"/>
                <a:gd name="T14" fmla="*/ 48 w 51"/>
                <a:gd name="T15" fmla="*/ 30 h 42"/>
                <a:gd name="T16" fmla="*/ 42 w 51"/>
                <a:gd name="T17" fmla="*/ 36 h 42"/>
                <a:gd name="T18" fmla="*/ 42 w 51"/>
                <a:gd name="T19" fmla="*/ 36 h 42"/>
                <a:gd name="T20" fmla="*/ 27 w 51"/>
                <a:gd name="T21" fmla="*/ 41 h 42"/>
                <a:gd name="T22" fmla="*/ 23 w 51"/>
                <a:gd name="T23" fmla="*/ 40 h 42"/>
                <a:gd name="T24" fmla="*/ 18 w 51"/>
                <a:gd name="T25"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42">
                  <a:moveTo>
                    <a:pt x="18" y="2"/>
                  </a:moveTo>
                  <a:cubicBezTo>
                    <a:pt x="21" y="1"/>
                    <a:pt x="23" y="1"/>
                    <a:pt x="25" y="0"/>
                  </a:cubicBezTo>
                  <a:cubicBezTo>
                    <a:pt x="28" y="0"/>
                    <a:pt x="30" y="0"/>
                    <a:pt x="32" y="0"/>
                  </a:cubicBezTo>
                  <a:cubicBezTo>
                    <a:pt x="39" y="0"/>
                    <a:pt x="46" y="3"/>
                    <a:pt x="48" y="10"/>
                  </a:cubicBezTo>
                  <a:cubicBezTo>
                    <a:pt x="49" y="12"/>
                    <a:pt x="49" y="13"/>
                    <a:pt x="49" y="14"/>
                  </a:cubicBezTo>
                  <a:cubicBezTo>
                    <a:pt x="50" y="16"/>
                    <a:pt x="50" y="17"/>
                    <a:pt x="51" y="19"/>
                  </a:cubicBezTo>
                  <a:cubicBezTo>
                    <a:pt x="51" y="21"/>
                    <a:pt x="50" y="24"/>
                    <a:pt x="50" y="26"/>
                  </a:cubicBezTo>
                  <a:cubicBezTo>
                    <a:pt x="49" y="27"/>
                    <a:pt x="49" y="28"/>
                    <a:pt x="48" y="30"/>
                  </a:cubicBezTo>
                  <a:cubicBezTo>
                    <a:pt x="47" y="32"/>
                    <a:pt x="45" y="35"/>
                    <a:pt x="42" y="36"/>
                  </a:cubicBezTo>
                  <a:cubicBezTo>
                    <a:pt x="42" y="36"/>
                    <a:pt x="42" y="36"/>
                    <a:pt x="42" y="36"/>
                  </a:cubicBezTo>
                  <a:cubicBezTo>
                    <a:pt x="38" y="40"/>
                    <a:pt x="32" y="42"/>
                    <a:pt x="27" y="41"/>
                  </a:cubicBezTo>
                  <a:cubicBezTo>
                    <a:pt x="25" y="41"/>
                    <a:pt x="24" y="41"/>
                    <a:pt x="23" y="40"/>
                  </a:cubicBezTo>
                  <a:cubicBezTo>
                    <a:pt x="3" y="38"/>
                    <a:pt x="0" y="10"/>
                    <a:pt x="1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2" name="Freeform 1637">
              <a:extLst>
                <a:ext uri="{FF2B5EF4-FFF2-40B4-BE49-F238E27FC236}">
                  <a16:creationId xmlns:a16="http://schemas.microsoft.com/office/drawing/2014/main" id="{C6EFF13F-610C-424E-B85B-742E8CA27B65}"/>
                </a:ext>
              </a:extLst>
            </p:cNvPr>
            <p:cNvSpPr>
              <a:spLocks/>
            </p:cNvSpPr>
            <p:nvPr/>
          </p:nvSpPr>
          <p:spPr bwMode="auto">
            <a:xfrm>
              <a:off x="4040189" y="1143000"/>
              <a:ext cx="58738" cy="65088"/>
            </a:xfrm>
            <a:custGeom>
              <a:avLst/>
              <a:gdLst>
                <a:gd name="T0" fmla="*/ 0 w 38"/>
                <a:gd name="T1" fmla="*/ 20 h 43"/>
                <a:gd name="T2" fmla="*/ 35 w 38"/>
                <a:gd name="T3" fmla="*/ 13 h 43"/>
                <a:gd name="T4" fmla="*/ 36 w 38"/>
                <a:gd name="T5" fmla="*/ 30 h 43"/>
                <a:gd name="T6" fmla="*/ 8 w 38"/>
                <a:gd name="T7" fmla="*/ 36 h 43"/>
                <a:gd name="T8" fmla="*/ 0 w 38"/>
                <a:gd name="T9" fmla="*/ 23 h 43"/>
                <a:gd name="T10" fmla="*/ 0 w 38"/>
                <a:gd name="T11" fmla="*/ 20 h 43"/>
              </a:gdLst>
              <a:ahLst/>
              <a:cxnLst>
                <a:cxn ang="0">
                  <a:pos x="T0" y="T1"/>
                </a:cxn>
                <a:cxn ang="0">
                  <a:pos x="T2" y="T3"/>
                </a:cxn>
                <a:cxn ang="0">
                  <a:pos x="T4" y="T5"/>
                </a:cxn>
                <a:cxn ang="0">
                  <a:pos x="T6" y="T7"/>
                </a:cxn>
                <a:cxn ang="0">
                  <a:pos x="T8" y="T9"/>
                </a:cxn>
                <a:cxn ang="0">
                  <a:pos x="T10" y="T11"/>
                </a:cxn>
              </a:cxnLst>
              <a:rect l="0" t="0" r="r" b="b"/>
              <a:pathLst>
                <a:path w="38" h="43">
                  <a:moveTo>
                    <a:pt x="0" y="20"/>
                  </a:moveTo>
                  <a:cubicBezTo>
                    <a:pt x="2" y="5"/>
                    <a:pt x="27" y="0"/>
                    <a:pt x="35" y="13"/>
                  </a:cubicBezTo>
                  <a:cubicBezTo>
                    <a:pt x="38" y="18"/>
                    <a:pt x="38" y="25"/>
                    <a:pt x="36" y="30"/>
                  </a:cubicBezTo>
                  <a:cubicBezTo>
                    <a:pt x="30" y="41"/>
                    <a:pt x="18" y="43"/>
                    <a:pt x="8" y="36"/>
                  </a:cubicBezTo>
                  <a:cubicBezTo>
                    <a:pt x="4" y="33"/>
                    <a:pt x="0" y="29"/>
                    <a:pt x="0" y="23"/>
                  </a:cubicBezTo>
                  <a:cubicBezTo>
                    <a:pt x="0" y="22"/>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3" name="Freeform 1638">
              <a:extLst>
                <a:ext uri="{FF2B5EF4-FFF2-40B4-BE49-F238E27FC236}">
                  <a16:creationId xmlns:a16="http://schemas.microsoft.com/office/drawing/2014/main" id="{C0516EF0-2B3B-4C83-BDC4-05E10EF49193}"/>
                </a:ext>
              </a:extLst>
            </p:cNvPr>
            <p:cNvSpPr>
              <a:spLocks/>
            </p:cNvSpPr>
            <p:nvPr/>
          </p:nvSpPr>
          <p:spPr bwMode="auto">
            <a:xfrm>
              <a:off x="4075114" y="1211262"/>
              <a:ext cx="11113" cy="11113"/>
            </a:xfrm>
            <a:custGeom>
              <a:avLst/>
              <a:gdLst>
                <a:gd name="T0" fmla="*/ 0 w 7"/>
                <a:gd name="T1" fmla="*/ 0 h 7"/>
                <a:gd name="T2" fmla="*/ 6 w 7"/>
                <a:gd name="T3" fmla="*/ 5 h 7"/>
                <a:gd name="T4" fmla="*/ 6 w 7"/>
                <a:gd name="T5" fmla="*/ 5 h 7"/>
                <a:gd name="T6" fmla="*/ 7 w 7"/>
                <a:gd name="T7" fmla="*/ 6 h 7"/>
                <a:gd name="T8" fmla="*/ 5 w 7"/>
                <a:gd name="T9" fmla="*/ 7 h 7"/>
                <a:gd name="T10" fmla="*/ 2 w 7"/>
                <a:gd name="T11" fmla="*/ 4 h 7"/>
                <a:gd name="T12" fmla="*/ 0 w 7"/>
                <a:gd name="T13" fmla="*/ 1 h 7"/>
                <a:gd name="T14" fmla="*/ 0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0" y="0"/>
                  </a:moveTo>
                  <a:cubicBezTo>
                    <a:pt x="3" y="1"/>
                    <a:pt x="4" y="4"/>
                    <a:pt x="6" y="5"/>
                  </a:cubicBezTo>
                  <a:cubicBezTo>
                    <a:pt x="6" y="5"/>
                    <a:pt x="6" y="5"/>
                    <a:pt x="6" y="5"/>
                  </a:cubicBezTo>
                  <a:cubicBezTo>
                    <a:pt x="7" y="6"/>
                    <a:pt x="7" y="6"/>
                    <a:pt x="7" y="6"/>
                  </a:cubicBezTo>
                  <a:cubicBezTo>
                    <a:pt x="7" y="6"/>
                    <a:pt x="6" y="7"/>
                    <a:pt x="5" y="7"/>
                  </a:cubicBezTo>
                  <a:cubicBezTo>
                    <a:pt x="4" y="6"/>
                    <a:pt x="3" y="5"/>
                    <a:pt x="2" y="4"/>
                  </a:cubicBezTo>
                  <a:cubicBezTo>
                    <a:pt x="1" y="3"/>
                    <a:pt x="0" y="2"/>
                    <a:pt x="0" y="1"/>
                  </a:cubicBezTo>
                  <a:lnTo>
                    <a:pt x="0" y="0"/>
                  </a:ln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4" name="Freeform 1639">
              <a:extLst>
                <a:ext uri="{FF2B5EF4-FFF2-40B4-BE49-F238E27FC236}">
                  <a16:creationId xmlns:a16="http://schemas.microsoft.com/office/drawing/2014/main" id="{345409B2-CF08-4DE3-93DD-08796FD93452}"/>
                </a:ext>
              </a:extLst>
            </p:cNvPr>
            <p:cNvSpPr>
              <a:spLocks/>
            </p:cNvSpPr>
            <p:nvPr/>
          </p:nvSpPr>
          <p:spPr bwMode="auto">
            <a:xfrm>
              <a:off x="4064001" y="1212850"/>
              <a:ext cx="12700" cy="11113"/>
            </a:xfrm>
            <a:custGeom>
              <a:avLst/>
              <a:gdLst>
                <a:gd name="T0" fmla="*/ 1 w 9"/>
                <a:gd name="T1" fmla="*/ 0 h 7"/>
                <a:gd name="T2" fmla="*/ 5 w 9"/>
                <a:gd name="T3" fmla="*/ 2 h 7"/>
                <a:gd name="T4" fmla="*/ 9 w 9"/>
                <a:gd name="T5" fmla="*/ 6 h 7"/>
                <a:gd name="T6" fmla="*/ 8 w 9"/>
                <a:gd name="T7" fmla="*/ 7 h 7"/>
                <a:gd name="T8" fmla="*/ 4 w 9"/>
                <a:gd name="T9" fmla="*/ 4 h 7"/>
                <a:gd name="T10" fmla="*/ 0 w 9"/>
                <a:gd name="T11" fmla="*/ 1 h 7"/>
                <a:gd name="T12" fmla="*/ 1 w 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1" y="0"/>
                  </a:moveTo>
                  <a:cubicBezTo>
                    <a:pt x="3" y="0"/>
                    <a:pt x="4" y="1"/>
                    <a:pt x="5" y="2"/>
                  </a:cubicBezTo>
                  <a:cubicBezTo>
                    <a:pt x="7" y="3"/>
                    <a:pt x="8" y="5"/>
                    <a:pt x="9" y="6"/>
                  </a:cubicBezTo>
                  <a:cubicBezTo>
                    <a:pt x="9" y="7"/>
                    <a:pt x="8" y="7"/>
                    <a:pt x="8" y="7"/>
                  </a:cubicBezTo>
                  <a:cubicBezTo>
                    <a:pt x="6" y="6"/>
                    <a:pt x="5" y="5"/>
                    <a:pt x="4" y="4"/>
                  </a:cubicBezTo>
                  <a:cubicBezTo>
                    <a:pt x="3" y="3"/>
                    <a:pt x="1" y="2"/>
                    <a:pt x="0" y="1"/>
                  </a:cubicBezTo>
                  <a:cubicBezTo>
                    <a:pt x="0" y="1"/>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5" name="Freeform 1640">
              <a:extLst>
                <a:ext uri="{FF2B5EF4-FFF2-40B4-BE49-F238E27FC236}">
                  <a16:creationId xmlns:a16="http://schemas.microsoft.com/office/drawing/2014/main" id="{FAE4A1EF-46DA-4309-88C9-DBFAA79E1463}"/>
                </a:ext>
              </a:extLst>
            </p:cNvPr>
            <p:cNvSpPr>
              <a:spLocks/>
            </p:cNvSpPr>
            <p:nvPr/>
          </p:nvSpPr>
          <p:spPr bwMode="auto">
            <a:xfrm>
              <a:off x="4056064" y="1212850"/>
              <a:ext cx="12700" cy="11113"/>
            </a:xfrm>
            <a:custGeom>
              <a:avLst/>
              <a:gdLst>
                <a:gd name="T0" fmla="*/ 1 w 8"/>
                <a:gd name="T1" fmla="*/ 0 h 7"/>
                <a:gd name="T2" fmla="*/ 4 w 8"/>
                <a:gd name="T3" fmla="*/ 2 h 7"/>
                <a:gd name="T4" fmla="*/ 7 w 8"/>
                <a:gd name="T5" fmla="*/ 6 h 7"/>
                <a:gd name="T6" fmla="*/ 6 w 8"/>
                <a:gd name="T7" fmla="*/ 7 h 7"/>
                <a:gd name="T8" fmla="*/ 3 w 8"/>
                <a:gd name="T9" fmla="*/ 4 h 7"/>
                <a:gd name="T10" fmla="*/ 0 w 8"/>
                <a:gd name="T11" fmla="*/ 0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0"/>
                    <a:pt x="3" y="1"/>
                    <a:pt x="4" y="2"/>
                  </a:cubicBezTo>
                  <a:cubicBezTo>
                    <a:pt x="5" y="3"/>
                    <a:pt x="6" y="4"/>
                    <a:pt x="7" y="6"/>
                  </a:cubicBezTo>
                  <a:cubicBezTo>
                    <a:pt x="8" y="6"/>
                    <a:pt x="7" y="7"/>
                    <a:pt x="6" y="7"/>
                  </a:cubicBezTo>
                  <a:cubicBezTo>
                    <a:pt x="5" y="6"/>
                    <a:pt x="4" y="5"/>
                    <a:pt x="3" y="4"/>
                  </a:cubicBezTo>
                  <a:cubicBezTo>
                    <a:pt x="2" y="3"/>
                    <a:pt x="1" y="2"/>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6" name="Freeform 1641">
              <a:extLst>
                <a:ext uri="{FF2B5EF4-FFF2-40B4-BE49-F238E27FC236}">
                  <a16:creationId xmlns:a16="http://schemas.microsoft.com/office/drawing/2014/main" id="{F30CA353-3BFA-4716-B67A-2F164BDEC245}"/>
                </a:ext>
              </a:extLst>
            </p:cNvPr>
            <p:cNvSpPr>
              <a:spLocks/>
            </p:cNvSpPr>
            <p:nvPr/>
          </p:nvSpPr>
          <p:spPr bwMode="auto">
            <a:xfrm>
              <a:off x="4044951" y="1212850"/>
              <a:ext cx="12700" cy="11113"/>
            </a:xfrm>
            <a:custGeom>
              <a:avLst/>
              <a:gdLst>
                <a:gd name="T0" fmla="*/ 1 w 8"/>
                <a:gd name="T1" fmla="*/ 0 h 7"/>
                <a:gd name="T2" fmla="*/ 4 w 8"/>
                <a:gd name="T3" fmla="*/ 3 h 7"/>
                <a:gd name="T4" fmla="*/ 7 w 8"/>
                <a:gd name="T5" fmla="*/ 6 h 7"/>
                <a:gd name="T6" fmla="*/ 7 w 8"/>
                <a:gd name="T7" fmla="*/ 7 h 7"/>
                <a:gd name="T8" fmla="*/ 3 w 8"/>
                <a:gd name="T9" fmla="*/ 4 h 7"/>
                <a:gd name="T10" fmla="*/ 0 w 8"/>
                <a:gd name="T11" fmla="*/ 1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1"/>
                    <a:pt x="3" y="2"/>
                    <a:pt x="4" y="3"/>
                  </a:cubicBezTo>
                  <a:cubicBezTo>
                    <a:pt x="5" y="4"/>
                    <a:pt x="6" y="5"/>
                    <a:pt x="7" y="6"/>
                  </a:cubicBezTo>
                  <a:cubicBezTo>
                    <a:pt x="8" y="7"/>
                    <a:pt x="7" y="7"/>
                    <a:pt x="7" y="7"/>
                  </a:cubicBezTo>
                  <a:cubicBezTo>
                    <a:pt x="5" y="6"/>
                    <a:pt x="4" y="5"/>
                    <a:pt x="3" y="4"/>
                  </a:cubicBezTo>
                  <a:cubicBezTo>
                    <a:pt x="2" y="3"/>
                    <a:pt x="1" y="2"/>
                    <a:pt x="0" y="1"/>
                  </a:cubicBezTo>
                  <a:cubicBezTo>
                    <a:pt x="0" y="1"/>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7" name="Freeform 1642">
              <a:extLst>
                <a:ext uri="{FF2B5EF4-FFF2-40B4-BE49-F238E27FC236}">
                  <a16:creationId xmlns:a16="http://schemas.microsoft.com/office/drawing/2014/main" id="{10784DF0-7A5C-487F-99AF-A86D15BB7A2B}"/>
                </a:ext>
              </a:extLst>
            </p:cNvPr>
            <p:cNvSpPr>
              <a:spLocks/>
            </p:cNvSpPr>
            <p:nvPr/>
          </p:nvSpPr>
          <p:spPr bwMode="auto">
            <a:xfrm>
              <a:off x="3937001" y="1204912"/>
              <a:ext cx="11113" cy="15875"/>
            </a:xfrm>
            <a:custGeom>
              <a:avLst/>
              <a:gdLst>
                <a:gd name="T0" fmla="*/ 0 w 7"/>
                <a:gd name="T1" fmla="*/ 1 h 10"/>
                <a:gd name="T2" fmla="*/ 1 w 7"/>
                <a:gd name="T3" fmla="*/ 0 h 10"/>
                <a:gd name="T4" fmla="*/ 3 w 7"/>
                <a:gd name="T5" fmla="*/ 4 h 10"/>
                <a:gd name="T6" fmla="*/ 5 w 7"/>
                <a:gd name="T7" fmla="*/ 6 h 10"/>
                <a:gd name="T8" fmla="*/ 5 w 7"/>
                <a:gd name="T9" fmla="*/ 7 h 10"/>
                <a:gd name="T10" fmla="*/ 6 w 7"/>
                <a:gd name="T11" fmla="*/ 7 h 10"/>
                <a:gd name="T12" fmla="*/ 6 w 7"/>
                <a:gd name="T13" fmla="*/ 8 h 10"/>
                <a:gd name="T14" fmla="*/ 6 w 7"/>
                <a:gd name="T15" fmla="*/ 8 h 10"/>
                <a:gd name="T16" fmla="*/ 6 w 7"/>
                <a:gd name="T17" fmla="*/ 8 h 10"/>
                <a:gd name="T18" fmla="*/ 6 w 7"/>
                <a:gd name="T19" fmla="*/ 9 h 10"/>
                <a:gd name="T20" fmla="*/ 6 w 7"/>
                <a:gd name="T21" fmla="*/ 10 h 10"/>
                <a:gd name="T22" fmla="*/ 3 w 7"/>
                <a:gd name="T23" fmla="*/ 7 h 10"/>
                <a:gd name="T24" fmla="*/ 0 w 7"/>
                <a:gd name="T25"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0">
                  <a:moveTo>
                    <a:pt x="0" y="1"/>
                  </a:moveTo>
                  <a:cubicBezTo>
                    <a:pt x="0" y="1"/>
                    <a:pt x="0" y="0"/>
                    <a:pt x="1" y="0"/>
                  </a:cubicBezTo>
                  <a:cubicBezTo>
                    <a:pt x="2" y="1"/>
                    <a:pt x="3" y="2"/>
                    <a:pt x="3" y="4"/>
                  </a:cubicBezTo>
                  <a:cubicBezTo>
                    <a:pt x="4" y="4"/>
                    <a:pt x="4" y="5"/>
                    <a:pt x="5" y="6"/>
                  </a:cubicBezTo>
                  <a:cubicBezTo>
                    <a:pt x="5" y="6"/>
                    <a:pt x="5" y="7"/>
                    <a:pt x="5" y="7"/>
                  </a:cubicBezTo>
                  <a:cubicBezTo>
                    <a:pt x="6" y="7"/>
                    <a:pt x="6" y="7"/>
                    <a:pt x="6" y="7"/>
                  </a:cubicBezTo>
                  <a:cubicBezTo>
                    <a:pt x="6" y="8"/>
                    <a:pt x="6" y="8"/>
                    <a:pt x="6" y="8"/>
                  </a:cubicBezTo>
                  <a:cubicBezTo>
                    <a:pt x="6" y="8"/>
                    <a:pt x="6" y="8"/>
                    <a:pt x="6" y="8"/>
                  </a:cubicBezTo>
                  <a:cubicBezTo>
                    <a:pt x="6" y="8"/>
                    <a:pt x="6" y="8"/>
                    <a:pt x="6" y="8"/>
                  </a:cubicBezTo>
                  <a:cubicBezTo>
                    <a:pt x="7" y="8"/>
                    <a:pt x="7" y="9"/>
                    <a:pt x="6" y="9"/>
                  </a:cubicBezTo>
                  <a:cubicBezTo>
                    <a:pt x="6" y="10"/>
                    <a:pt x="6" y="10"/>
                    <a:pt x="6" y="10"/>
                  </a:cubicBezTo>
                  <a:cubicBezTo>
                    <a:pt x="4" y="10"/>
                    <a:pt x="3" y="8"/>
                    <a:pt x="3" y="7"/>
                  </a:cubicBezTo>
                  <a:cubicBezTo>
                    <a:pt x="2" y="5"/>
                    <a:pt x="0" y="3"/>
                    <a:pt x="0"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8" name="Freeform 1643">
              <a:extLst>
                <a:ext uri="{FF2B5EF4-FFF2-40B4-BE49-F238E27FC236}">
                  <a16:creationId xmlns:a16="http://schemas.microsoft.com/office/drawing/2014/main" id="{5DE956BD-E5D8-4154-8DA8-72346AA0D006}"/>
                </a:ext>
              </a:extLst>
            </p:cNvPr>
            <p:cNvSpPr>
              <a:spLocks/>
            </p:cNvSpPr>
            <p:nvPr/>
          </p:nvSpPr>
          <p:spPr bwMode="auto">
            <a:xfrm>
              <a:off x="3929064" y="1206500"/>
              <a:ext cx="7938" cy="14288"/>
            </a:xfrm>
            <a:custGeom>
              <a:avLst/>
              <a:gdLst>
                <a:gd name="T0" fmla="*/ 1 w 5"/>
                <a:gd name="T1" fmla="*/ 0 h 9"/>
                <a:gd name="T2" fmla="*/ 3 w 5"/>
                <a:gd name="T3" fmla="*/ 3 h 9"/>
                <a:gd name="T4" fmla="*/ 5 w 5"/>
                <a:gd name="T5" fmla="*/ 8 h 9"/>
                <a:gd name="T6" fmla="*/ 4 w 5"/>
                <a:gd name="T7" fmla="*/ 8 h 9"/>
                <a:gd name="T8" fmla="*/ 2 w 5"/>
                <a:gd name="T9" fmla="*/ 4 h 9"/>
                <a:gd name="T10" fmla="*/ 0 w 5"/>
                <a:gd name="T11" fmla="*/ 0 h 9"/>
                <a:gd name="T12" fmla="*/ 1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1" y="0"/>
                  </a:moveTo>
                  <a:cubicBezTo>
                    <a:pt x="2" y="1"/>
                    <a:pt x="3" y="2"/>
                    <a:pt x="3" y="3"/>
                  </a:cubicBezTo>
                  <a:cubicBezTo>
                    <a:pt x="4" y="5"/>
                    <a:pt x="5" y="6"/>
                    <a:pt x="5" y="8"/>
                  </a:cubicBezTo>
                  <a:cubicBezTo>
                    <a:pt x="5" y="8"/>
                    <a:pt x="4" y="9"/>
                    <a:pt x="4" y="8"/>
                  </a:cubicBezTo>
                  <a:cubicBezTo>
                    <a:pt x="3" y="7"/>
                    <a:pt x="3" y="6"/>
                    <a:pt x="2" y="4"/>
                  </a:cubicBezTo>
                  <a:cubicBezTo>
                    <a:pt x="1" y="3"/>
                    <a:pt x="0" y="2"/>
                    <a:pt x="0" y="0"/>
                  </a:cubicBezTo>
                  <a:cubicBezTo>
                    <a:pt x="0" y="0"/>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9" name="Freeform 1644">
              <a:extLst>
                <a:ext uri="{FF2B5EF4-FFF2-40B4-BE49-F238E27FC236}">
                  <a16:creationId xmlns:a16="http://schemas.microsoft.com/office/drawing/2014/main" id="{4BB8DD96-F182-4F45-AF03-044F02ED23A6}"/>
                </a:ext>
              </a:extLst>
            </p:cNvPr>
            <p:cNvSpPr>
              <a:spLocks/>
            </p:cNvSpPr>
            <p:nvPr/>
          </p:nvSpPr>
          <p:spPr bwMode="auto">
            <a:xfrm>
              <a:off x="3917951" y="1204912"/>
              <a:ext cx="9525" cy="12700"/>
            </a:xfrm>
            <a:custGeom>
              <a:avLst/>
              <a:gdLst>
                <a:gd name="T0" fmla="*/ 1 w 6"/>
                <a:gd name="T1" fmla="*/ 0 h 8"/>
                <a:gd name="T2" fmla="*/ 6 w 6"/>
                <a:gd name="T3" fmla="*/ 7 h 8"/>
                <a:gd name="T4" fmla="*/ 5 w 6"/>
                <a:gd name="T5" fmla="*/ 8 h 8"/>
                <a:gd name="T6" fmla="*/ 0 w 6"/>
                <a:gd name="T7" fmla="*/ 0 h 8"/>
                <a:gd name="T8" fmla="*/ 1 w 6"/>
                <a:gd name="T9" fmla="*/ 0 h 8"/>
              </a:gdLst>
              <a:ahLst/>
              <a:cxnLst>
                <a:cxn ang="0">
                  <a:pos x="T0" y="T1"/>
                </a:cxn>
                <a:cxn ang="0">
                  <a:pos x="T2" y="T3"/>
                </a:cxn>
                <a:cxn ang="0">
                  <a:pos x="T4" y="T5"/>
                </a:cxn>
                <a:cxn ang="0">
                  <a:pos x="T6" y="T7"/>
                </a:cxn>
                <a:cxn ang="0">
                  <a:pos x="T8" y="T9"/>
                </a:cxn>
              </a:cxnLst>
              <a:rect l="0" t="0" r="r" b="b"/>
              <a:pathLst>
                <a:path w="6" h="8">
                  <a:moveTo>
                    <a:pt x="1" y="0"/>
                  </a:moveTo>
                  <a:cubicBezTo>
                    <a:pt x="3" y="2"/>
                    <a:pt x="5" y="5"/>
                    <a:pt x="6" y="7"/>
                  </a:cubicBezTo>
                  <a:cubicBezTo>
                    <a:pt x="6" y="8"/>
                    <a:pt x="5" y="8"/>
                    <a:pt x="5" y="8"/>
                  </a:cubicBezTo>
                  <a:cubicBezTo>
                    <a:pt x="3" y="6"/>
                    <a:pt x="1" y="3"/>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0" name="Freeform 1645">
              <a:extLst>
                <a:ext uri="{FF2B5EF4-FFF2-40B4-BE49-F238E27FC236}">
                  <a16:creationId xmlns:a16="http://schemas.microsoft.com/office/drawing/2014/main" id="{485A919A-027C-4A9F-99B1-A92ADA12B248}"/>
                </a:ext>
              </a:extLst>
            </p:cNvPr>
            <p:cNvSpPr>
              <a:spLocks/>
            </p:cNvSpPr>
            <p:nvPr/>
          </p:nvSpPr>
          <p:spPr bwMode="auto">
            <a:xfrm>
              <a:off x="3910014" y="1203325"/>
              <a:ext cx="7938" cy="14288"/>
            </a:xfrm>
            <a:custGeom>
              <a:avLst/>
              <a:gdLst>
                <a:gd name="T0" fmla="*/ 1 w 5"/>
                <a:gd name="T1" fmla="*/ 1 h 9"/>
                <a:gd name="T2" fmla="*/ 5 w 5"/>
                <a:gd name="T3" fmla="*/ 7 h 9"/>
                <a:gd name="T4" fmla="*/ 3 w 5"/>
                <a:gd name="T5" fmla="*/ 8 h 9"/>
                <a:gd name="T6" fmla="*/ 0 w 5"/>
                <a:gd name="T7" fmla="*/ 2 h 9"/>
                <a:gd name="T8" fmla="*/ 1 w 5"/>
                <a:gd name="T9" fmla="*/ 1 h 9"/>
              </a:gdLst>
              <a:ahLst/>
              <a:cxnLst>
                <a:cxn ang="0">
                  <a:pos x="T0" y="T1"/>
                </a:cxn>
                <a:cxn ang="0">
                  <a:pos x="T2" y="T3"/>
                </a:cxn>
                <a:cxn ang="0">
                  <a:pos x="T4" y="T5"/>
                </a:cxn>
                <a:cxn ang="0">
                  <a:pos x="T6" y="T7"/>
                </a:cxn>
                <a:cxn ang="0">
                  <a:pos x="T8" y="T9"/>
                </a:cxn>
              </a:cxnLst>
              <a:rect l="0" t="0" r="r" b="b"/>
              <a:pathLst>
                <a:path w="5" h="9">
                  <a:moveTo>
                    <a:pt x="1" y="1"/>
                  </a:moveTo>
                  <a:cubicBezTo>
                    <a:pt x="3" y="2"/>
                    <a:pt x="4" y="5"/>
                    <a:pt x="5" y="7"/>
                  </a:cubicBezTo>
                  <a:cubicBezTo>
                    <a:pt x="5" y="8"/>
                    <a:pt x="4" y="9"/>
                    <a:pt x="3" y="8"/>
                  </a:cubicBezTo>
                  <a:cubicBezTo>
                    <a:pt x="2" y="6"/>
                    <a:pt x="0" y="4"/>
                    <a:pt x="0" y="2"/>
                  </a:cubicBezTo>
                  <a:cubicBezTo>
                    <a:pt x="0" y="1"/>
                    <a:pt x="1" y="0"/>
                    <a:pt x="1"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1" name="Freeform 1646">
              <a:extLst>
                <a:ext uri="{FF2B5EF4-FFF2-40B4-BE49-F238E27FC236}">
                  <a16:creationId xmlns:a16="http://schemas.microsoft.com/office/drawing/2014/main" id="{E6683967-D7B4-4F1B-9604-429A72AF2FB7}"/>
                </a:ext>
              </a:extLst>
            </p:cNvPr>
            <p:cNvSpPr>
              <a:spLocks/>
            </p:cNvSpPr>
            <p:nvPr/>
          </p:nvSpPr>
          <p:spPr bwMode="auto">
            <a:xfrm>
              <a:off x="3986214" y="1216025"/>
              <a:ext cx="20638" cy="14288"/>
            </a:xfrm>
            <a:custGeom>
              <a:avLst/>
              <a:gdLst>
                <a:gd name="T0" fmla="*/ 1 w 13"/>
                <a:gd name="T1" fmla="*/ 1 h 9"/>
                <a:gd name="T2" fmla="*/ 2 w 13"/>
                <a:gd name="T3" fmla="*/ 1 h 9"/>
                <a:gd name="T4" fmla="*/ 4 w 13"/>
                <a:gd name="T5" fmla="*/ 4 h 9"/>
                <a:gd name="T6" fmla="*/ 7 w 13"/>
                <a:gd name="T7" fmla="*/ 6 h 9"/>
                <a:gd name="T8" fmla="*/ 9 w 13"/>
                <a:gd name="T9" fmla="*/ 0 h 9"/>
                <a:gd name="T10" fmla="*/ 11 w 13"/>
                <a:gd name="T11" fmla="*/ 0 h 9"/>
                <a:gd name="T12" fmla="*/ 7 w 13"/>
                <a:gd name="T13" fmla="*/ 8 h 9"/>
                <a:gd name="T14" fmla="*/ 2 w 13"/>
                <a:gd name="T15" fmla="*/ 6 h 9"/>
                <a:gd name="T16" fmla="*/ 1 w 13"/>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9">
                  <a:moveTo>
                    <a:pt x="1" y="1"/>
                  </a:moveTo>
                  <a:cubicBezTo>
                    <a:pt x="2" y="1"/>
                    <a:pt x="2" y="1"/>
                    <a:pt x="2" y="1"/>
                  </a:cubicBezTo>
                  <a:cubicBezTo>
                    <a:pt x="3" y="1"/>
                    <a:pt x="3" y="3"/>
                    <a:pt x="4" y="4"/>
                  </a:cubicBezTo>
                  <a:cubicBezTo>
                    <a:pt x="4" y="5"/>
                    <a:pt x="5" y="6"/>
                    <a:pt x="7" y="6"/>
                  </a:cubicBezTo>
                  <a:cubicBezTo>
                    <a:pt x="10" y="6"/>
                    <a:pt x="9" y="2"/>
                    <a:pt x="9" y="0"/>
                  </a:cubicBezTo>
                  <a:cubicBezTo>
                    <a:pt x="10" y="0"/>
                    <a:pt x="10" y="0"/>
                    <a:pt x="11" y="0"/>
                  </a:cubicBezTo>
                  <a:cubicBezTo>
                    <a:pt x="13" y="3"/>
                    <a:pt x="11" y="8"/>
                    <a:pt x="7" y="8"/>
                  </a:cubicBezTo>
                  <a:cubicBezTo>
                    <a:pt x="5" y="9"/>
                    <a:pt x="3" y="8"/>
                    <a:pt x="2" y="6"/>
                  </a:cubicBezTo>
                  <a:cubicBezTo>
                    <a:pt x="1" y="5"/>
                    <a:pt x="0" y="2"/>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2" name="Freeform 1647">
              <a:extLst>
                <a:ext uri="{FF2B5EF4-FFF2-40B4-BE49-F238E27FC236}">
                  <a16:creationId xmlns:a16="http://schemas.microsoft.com/office/drawing/2014/main" id="{7C804ED0-8222-45BB-9891-67DF49752BCC}"/>
                </a:ext>
              </a:extLst>
            </p:cNvPr>
            <p:cNvSpPr>
              <a:spLocks/>
            </p:cNvSpPr>
            <p:nvPr/>
          </p:nvSpPr>
          <p:spPr bwMode="auto">
            <a:xfrm>
              <a:off x="3971926" y="1185862"/>
              <a:ext cx="22225" cy="20638"/>
            </a:xfrm>
            <a:custGeom>
              <a:avLst/>
              <a:gdLst>
                <a:gd name="T0" fmla="*/ 5 w 15"/>
                <a:gd name="T1" fmla="*/ 2 h 14"/>
                <a:gd name="T2" fmla="*/ 14 w 15"/>
                <a:gd name="T3" fmla="*/ 9 h 14"/>
                <a:gd name="T4" fmla="*/ 12 w 15"/>
                <a:gd name="T5" fmla="*/ 8 h 14"/>
                <a:gd name="T6" fmla="*/ 9 w 15"/>
                <a:gd name="T7" fmla="*/ 4 h 14"/>
                <a:gd name="T8" fmla="*/ 4 w 15"/>
                <a:gd name="T9" fmla="*/ 5 h 14"/>
                <a:gd name="T10" fmla="*/ 5 w 15"/>
                <a:gd name="T11" fmla="*/ 13 h 14"/>
                <a:gd name="T12" fmla="*/ 5 w 15"/>
                <a:gd name="T13" fmla="*/ 13 h 14"/>
                <a:gd name="T14" fmla="*/ 5 w 15"/>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5" y="2"/>
                  </a:moveTo>
                  <a:cubicBezTo>
                    <a:pt x="9" y="0"/>
                    <a:pt x="15" y="4"/>
                    <a:pt x="14" y="9"/>
                  </a:cubicBezTo>
                  <a:cubicBezTo>
                    <a:pt x="13" y="9"/>
                    <a:pt x="12" y="9"/>
                    <a:pt x="12" y="8"/>
                  </a:cubicBezTo>
                  <a:cubicBezTo>
                    <a:pt x="13" y="6"/>
                    <a:pt x="11" y="4"/>
                    <a:pt x="9" y="4"/>
                  </a:cubicBezTo>
                  <a:cubicBezTo>
                    <a:pt x="8" y="3"/>
                    <a:pt x="5" y="3"/>
                    <a:pt x="4" y="5"/>
                  </a:cubicBezTo>
                  <a:cubicBezTo>
                    <a:pt x="3" y="7"/>
                    <a:pt x="5" y="11"/>
                    <a:pt x="5" y="13"/>
                  </a:cubicBezTo>
                  <a:cubicBezTo>
                    <a:pt x="5" y="13"/>
                    <a:pt x="5" y="14"/>
                    <a:pt x="5" y="13"/>
                  </a:cubicBezTo>
                  <a:cubicBezTo>
                    <a:pt x="2" y="11"/>
                    <a:pt x="0" y="3"/>
                    <a:pt x="5"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3" name="Freeform 1648">
              <a:extLst>
                <a:ext uri="{FF2B5EF4-FFF2-40B4-BE49-F238E27FC236}">
                  <a16:creationId xmlns:a16="http://schemas.microsoft.com/office/drawing/2014/main" id="{084F5551-161A-48F3-8765-F5CB2C7FDCA9}"/>
                </a:ext>
              </a:extLst>
            </p:cNvPr>
            <p:cNvSpPr>
              <a:spLocks/>
            </p:cNvSpPr>
            <p:nvPr/>
          </p:nvSpPr>
          <p:spPr bwMode="auto">
            <a:xfrm>
              <a:off x="4173539" y="1152525"/>
              <a:ext cx="23813" cy="41275"/>
            </a:xfrm>
            <a:custGeom>
              <a:avLst/>
              <a:gdLst>
                <a:gd name="T0" fmla="*/ 4 w 15"/>
                <a:gd name="T1" fmla="*/ 5 h 26"/>
                <a:gd name="T2" fmla="*/ 15 w 15"/>
                <a:gd name="T3" fmla="*/ 9 h 26"/>
                <a:gd name="T4" fmla="*/ 14 w 15"/>
                <a:gd name="T5" fmla="*/ 9 h 26"/>
                <a:gd name="T6" fmla="*/ 9 w 15"/>
                <a:gd name="T7" fmla="*/ 5 h 26"/>
                <a:gd name="T8" fmla="*/ 3 w 15"/>
                <a:gd name="T9" fmla="*/ 12 h 26"/>
                <a:gd name="T10" fmla="*/ 5 w 15"/>
                <a:gd name="T11" fmla="*/ 14 h 26"/>
                <a:gd name="T12" fmla="*/ 8 w 15"/>
                <a:gd name="T13" fmla="*/ 17 h 26"/>
                <a:gd name="T14" fmla="*/ 4 w 15"/>
                <a:gd name="T15" fmla="*/ 24 h 26"/>
                <a:gd name="T16" fmla="*/ 4 w 15"/>
                <a:gd name="T17" fmla="*/ 24 h 26"/>
                <a:gd name="T18" fmla="*/ 6 w 15"/>
                <a:gd name="T19" fmla="*/ 18 h 26"/>
                <a:gd name="T20" fmla="*/ 3 w 15"/>
                <a:gd name="T21" fmla="*/ 14 h 26"/>
                <a:gd name="T22" fmla="*/ 1 w 15"/>
                <a:gd name="T23" fmla="*/ 13 h 26"/>
                <a:gd name="T24" fmla="*/ 4 w 15"/>
                <a:gd name="T2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6">
                  <a:moveTo>
                    <a:pt x="4" y="5"/>
                  </a:moveTo>
                  <a:cubicBezTo>
                    <a:pt x="7" y="0"/>
                    <a:pt x="14" y="4"/>
                    <a:pt x="15" y="9"/>
                  </a:cubicBezTo>
                  <a:cubicBezTo>
                    <a:pt x="15" y="9"/>
                    <a:pt x="14" y="10"/>
                    <a:pt x="14" y="9"/>
                  </a:cubicBezTo>
                  <a:cubicBezTo>
                    <a:pt x="13" y="8"/>
                    <a:pt x="11" y="5"/>
                    <a:pt x="9" y="5"/>
                  </a:cubicBezTo>
                  <a:cubicBezTo>
                    <a:pt x="7" y="5"/>
                    <a:pt x="2" y="9"/>
                    <a:pt x="3" y="12"/>
                  </a:cubicBezTo>
                  <a:cubicBezTo>
                    <a:pt x="3" y="13"/>
                    <a:pt x="4" y="13"/>
                    <a:pt x="5" y="14"/>
                  </a:cubicBezTo>
                  <a:cubicBezTo>
                    <a:pt x="6" y="15"/>
                    <a:pt x="7" y="16"/>
                    <a:pt x="8" y="17"/>
                  </a:cubicBezTo>
                  <a:cubicBezTo>
                    <a:pt x="9" y="20"/>
                    <a:pt x="8" y="26"/>
                    <a:pt x="4" y="24"/>
                  </a:cubicBezTo>
                  <a:cubicBezTo>
                    <a:pt x="4" y="24"/>
                    <a:pt x="4" y="24"/>
                    <a:pt x="4" y="24"/>
                  </a:cubicBezTo>
                  <a:cubicBezTo>
                    <a:pt x="6" y="23"/>
                    <a:pt x="6" y="20"/>
                    <a:pt x="6" y="18"/>
                  </a:cubicBezTo>
                  <a:cubicBezTo>
                    <a:pt x="6" y="16"/>
                    <a:pt x="4" y="15"/>
                    <a:pt x="3" y="14"/>
                  </a:cubicBezTo>
                  <a:cubicBezTo>
                    <a:pt x="2" y="14"/>
                    <a:pt x="1" y="14"/>
                    <a:pt x="1" y="13"/>
                  </a:cubicBezTo>
                  <a:cubicBezTo>
                    <a:pt x="0" y="11"/>
                    <a:pt x="3" y="7"/>
                    <a:pt x="4"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4" name="Freeform 1649">
              <a:extLst>
                <a:ext uri="{FF2B5EF4-FFF2-40B4-BE49-F238E27FC236}">
                  <a16:creationId xmlns:a16="http://schemas.microsoft.com/office/drawing/2014/main" id="{7E33B6F1-17E9-47AA-AF1C-28246297F221}"/>
                </a:ext>
              </a:extLst>
            </p:cNvPr>
            <p:cNvSpPr>
              <a:spLocks/>
            </p:cNvSpPr>
            <p:nvPr/>
          </p:nvSpPr>
          <p:spPr bwMode="auto">
            <a:xfrm>
              <a:off x="3862389" y="989012"/>
              <a:ext cx="336550" cy="266700"/>
            </a:xfrm>
            <a:custGeom>
              <a:avLst/>
              <a:gdLst>
                <a:gd name="T0" fmla="*/ 14 w 219"/>
                <a:gd name="T1" fmla="*/ 83 h 174"/>
                <a:gd name="T2" fmla="*/ 65 w 219"/>
                <a:gd name="T3" fmla="*/ 77 h 174"/>
                <a:gd name="T4" fmla="*/ 108 w 219"/>
                <a:gd name="T5" fmla="*/ 43 h 174"/>
                <a:gd name="T6" fmla="*/ 147 w 219"/>
                <a:gd name="T7" fmla="*/ 88 h 174"/>
                <a:gd name="T8" fmla="*/ 169 w 219"/>
                <a:gd name="T9" fmla="*/ 90 h 174"/>
                <a:gd name="T10" fmla="*/ 175 w 219"/>
                <a:gd name="T11" fmla="*/ 113 h 174"/>
                <a:gd name="T12" fmla="*/ 174 w 219"/>
                <a:gd name="T13" fmla="*/ 118 h 174"/>
                <a:gd name="T14" fmla="*/ 179 w 219"/>
                <a:gd name="T15" fmla="*/ 130 h 174"/>
                <a:gd name="T16" fmla="*/ 185 w 219"/>
                <a:gd name="T17" fmla="*/ 138 h 174"/>
                <a:gd name="T18" fmla="*/ 187 w 219"/>
                <a:gd name="T19" fmla="*/ 141 h 174"/>
                <a:gd name="T20" fmla="*/ 190 w 219"/>
                <a:gd name="T21" fmla="*/ 147 h 174"/>
                <a:gd name="T22" fmla="*/ 189 w 219"/>
                <a:gd name="T23" fmla="*/ 158 h 174"/>
                <a:gd name="T24" fmla="*/ 177 w 219"/>
                <a:gd name="T25" fmla="*/ 157 h 174"/>
                <a:gd name="T26" fmla="*/ 173 w 219"/>
                <a:gd name="T27" fmla="*/ 157 h 174"/>
                <a:gd name="T28" fmla="*/ 199 w 219"/>
                <a:gd name="T29" fmla="*/ 163 h 174"/>
                <a:gd name="T30" fmla="*/ 199 w 219"/>
                <a:gd name="T31" fmla="*/ 131 h 174"/>
                <a:gd name="T32" fmla="*/ 203 w 219"/>
                <a:gd name="T33" fmla="*/ 112 h 174"/>
                <a:gd name="T34" fmla="*/ 217 w 219"/>
                <a:gd name="T35" fmla="*/ 85 h 174"/>
                <a:gd name="T36" fmla="*/ 216 w 219"/>
                <a:gd name="T37" fmla="*/ 62 h 174"/>
                <a:gd name="T38" fmla="*/ 181 w 219"/>
                <a:gd name="T39" fmla="*/ 24 h 174"/>
                <a:gd name="T40" fmla="*/ 151 w 219"/>
                <a:gd name="T41" fmla="*/ 13 h 174"/>
                <a:gd name="T42" fmla="*/ 140 w 219"/>
                <a:gd name="T43" fmla="*/ 12 h 174"/>
                <a:gd name="T44" fmla="*/ 122 w 219"/>
                <a:gd name="T45" fmla="*/ 7 h 174"/>
                <a:gd name="T46" fmla="*/ 64 w 219"/>
                <a:gd name="T47" fmla="*/ 7 h 174"/>
                <a:gd name="T48" fmla="*/ 19 w 219"/>
                <a:gd name="T49" fmla="*/ 43 h 174"/>
                <a:gd name="T50" fmla="*/ 14 w 219"/>
                <a:gd name="T51" fmla="*/ 8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9" h="174">
                  <a:moveTo>
                    <a:pt x="14" y="83"/>
                  </a:moveTo>
                  <a:cubicBezTo>
                    <a:pt x="28" y="90"/>
                    <a:pt x="51" y="82"/>
                    <a:pt x="65" y="77"/>
                  </a:cubicBezTo>
                  <a:cubicBezTo>
                    <a:pt x="82" y="69"/>
                    <a:pt x="97" y="57"/>
                    <a:pt x="108" y="43"/>
                  </a:cubicBezTo>
                  <a:cubicBezTo>
                    <a:pt x="112" y="64"/>
                    <a:pt x="125" y="83"/>
                    <a:pt x="147" y="88"/>
                  </a:cubicBezTo>
                  <a:cubicBezTo>
                    <a:pt x="153" y="90"/>
                    <a:pt x="164" y="88"/>
                    <a:pt x="169" y="90"/>
                  </a:cubicBezTo>
                  <a:cubicBezTo>
                    <a:pt x="174" y="94"/>
                    <a:pt x="174" y="108"/>
                    <a:pt x="175" y="113"/>
                  </a:cubicBezTo>
                  <a:cubicBezTo>
                    <a:pt x="175" y="114"/>
                    <a:pt x="174" y="116"/>
                    <a:pt x="174" y="118"/>
                  </a:cubicBezTo>
                  <a:cubicBezTo>
                    <a:pt x="175" y="122"/>
                    <a:pt x="177" y="126"/>
                    <a:pt x="179" y="130"/>
                  </a:cubicBezTo>
                  <a:cubicBezTo>
                    <a:pt x="181" y="133"/>
                    <a:pt x="183" y="135"/>
                    <a:pt x="185" y="138"/>
                  </a:cubicBezTo>
                  <a:cubicBezTo>
                    <a:pt x="186" y="139"/>
                    <a:pt x="187" y="140"/>
                    <a:pt x="187" y="141"/>
                  </a:cubicBezTo>
                  <a:cubicBezTo>
                    <a:pt x="188" y="142"/>
                    <a:pt x="189" y="144"/>
                    <a:pt x="190" y="147"/>
                  </a:cubicBezTo>
                  <a:cubicBezTo>
                    <a:pt x="192" y="150"/>
                    <a:pt x="192" y="155"/>
                    <a:pt x="189" y="158"/>
                  </a:cubicBezTo>
                  <a:cubicBezTo>
                    <a:pt x="186" y="160"/>
                    <a:pt x="180" y="160"/>
                    <a:pt x="177" y="157"/>
                  </a:cubicBezTo>
                  <a:cubicBezTo>
                    <a:pt x="176" y="154"/>
                    <a:pt x="173" y="154"/>
                    <a:pt x="173" y="157"/>
                  </a:cubicBezTo>
                  <a:cubicBezTo>
                    <a:pt x="174" y="172"/>
                    <a:pt x="191" y="174"/>
                    <a:pt x="199" y="163"/>
                  </a:cubicBezTo>
                  <a:cubicBezTo>
                    <a:pt x="207" y="152"/>
                    <a:pt x="201" y="142"/>
                    <a:pt x="199" y="131"/>
                  </a:cubicBezTo>
                  <a:cubicBezTo>
                    <a:pt x="198" y="124"/>
                    <a:pt x="201" y="118"/>
                    <a:pt x="203" y="112"/>
                  </a:cubicBezTo>
                  <a:cubicBezTo>
                    <a:pt x="207" y="102"/>
                    <a:pt x="215" y="96"/>
                    <a:pt x="217" y="85"/>
                  </a:cubicBezTo>
                  <a:cubicBezTo>
                    <a:pt x="219" y="77"/>
                    <a:pt x="218" y="70"/>
                    <a:pt x="216" y="62"/>
                  </a:cubicBezTo>
                  <a:cubicBezTo>
                    <a:pt x="211" y="45"/>
                    <a:pt x="197" y="32"/>
                    <a:pt x="181" y="24"/>
                  </a:cubicBezTo>
                  <a:cubicBezTo>
                    <a:pt x="172" y="19"/>
                    <a:pt x="161" y="15"/>
                    <a:pt x="151" y="13"/>
                  </a:cubicBezTo>
                  <a:cubicBezTo>
                    <a:pt x="147" y="12"/>
                    <a:pt x="143" y="12"/>
                    <a:pt x="140" y="12"/>
                  </a:cubicBezTo>
                  <a:cubicBezTo>
                    <a:pt x="132" y="11"/>
                    <a:pt x="129" y="10"/>
                    <a:pt x="122" y="7"/>
                  </a:cubicBezTo>
                  <a:cubicBezTo>
                    <a:pt x="106" y="0"/>
                    <a:pt x="80" y="3"/>
                    <a:pt x="64" y="7"/>
                  </a:cubicBezTo>
                  <a:cubicBezTo>
                    <a:pt x="44" y="13"/>
                    <a:pt x="30" y="26"/>
                    <a:pt x="19" y="43"/>
                  </a:cubicBezTo>
                  <a:cubicBezTo>
                    <a:pt x="13" y="52"/>
                    <a:pt x="0" y="76"/>
                    <a:pt x="14" y="8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5" name="Freeform 1650">
              <a:extLst>
                <a:ext uri="{FF2B5EF4-FFF2-40B4-BE49-F238E27FC236}">
                  <a16:creationId xmlns:a16="http://schemas.microsoft.com/office/drawing/2014/main" id="{C81EDA1B-2FFC-4E19-8F2F-37F312A808C7}"/>
                </a:ext>
              </a:extLst>
            </p:cNvPr>
            <p:cNvSpPr>
              <a:spLocks/>
            </p:cNvSpPr>
            <p:nvPr/>
          </p:nvSpPr>
          <p:spPr bwMode="auto">
            <a:xfrm>
              <a:off x="4173539" y="1074737"/>
              <a:ext cx="36513" cy="57150"/>
            </a:xfrm>
            <a:custGeom>
              <a:avLst/>
              <a:gdLst>
                <a:gd name="T0" fmla="*/ 6 w 24"/>
                <a:gd name="T1" fmla="*/ 6 h 37"/>
                <a:gd name="T2" fmla="*/ 10 w 24"/>
                <a:gd name="T3" fmla="*/ 3 h 37"/>
                <a:gd name="T4" fmla="*/ 16 w 24"/>
                <a:gd name="T5" fmla="*/ 1 h 37"/>
                <a:gd name="T6" fmla="*/ 20 w 24"/>
                <a:gd name="T7" fmla="*/ 4 h 37"/>
                <a:gd name="T8" fmla="*/ 21 w 24"/>
                <a:gd name="T9" fmla="*/ 5 h 37"/>
                <a:gd name="T10" fmla="*/ 23 w 24"/>
                <a:gd name="T11" fmla="*/ 14 h 37"/>
                <a:gd name="T12" fmla="*/ 24 w 24"/>
                <a:gd name="T13" fmla="*/ 23 h 37"/>
                <a:gd name="T14" fmla="*/ 17 w 24"/>
                <a:gd name="T15" fmla="*/ 34 h 37"/>
                <a:gd name="T16" fmla="*/ 10 w 24"/>
                <a:gd name="T17" fmla="*/ 36 h 37"/>
                <a:gd name="T18" fmla="*/ 10 w 24"/>
                <a:gd name="T19" fmla="*/ 35 h 37"/>
                <a:gd name="T20" fmla="*/ 2 w 24"/>
                <a:gd name="T21" fmla="*/ 28 h 37"/>
                <a:gd name="T22" fmla="*/ 6 w 24"/>
                <a:gd name="T23"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7">
                  <a:moveTo>
                    <a:pt x="6" y="6"/>
                  </a:moveTo>
                  <a:cubicBezTo>
                    <a:pt x="7" y="5"/>
                    <a:pt x="9" y="4"/>
                    <a:pt x="10" y="3"/>
                  </a:cubicBezTo>
                  <a:cubicBezTo>
                    <a:pt x="12" y="1"/>
                    <a:pt x="14" y="0"/>
                    <a:pt x="16" y="1"/>
                  </a:cubicBezTo>
                  <a:cubicBezTo>
                    <a:pt x="18" y="1"/>
                    <a:pt x="19" y="2"/>
                    <a:pt x="20" y="4"/>
                  </a:cubicBezTo>
                  <a:cubicBezTo>
                    <a:pt x="20" y="4"/>
                    <a:pt x="21" y="5"/>
                    <a:pt x="21" y="5"/>
                  </a:cubicBezTo>
                  <a:cubicBezTo>
                    <a:pt x="23" y="8"/>
                    <a:pt x="24" y="11"/>
                    <a:pt x="23" y="14"/>
                  </a:cubicBezTo>
                  <a:cubicBezTo>
                    <a:pt x="24" y="17"/>
                    <a:pt x="24" y="20"/>
                    <a:pt x="24" y="23"/>
                  </a:cubicBezTo>
                  <a:cubicBezTo>
                    <a:pt x="23" y="27"/>
                    <a:pt x="20" y="32"/>
                    <a:pt x="17" y="34"/>
                  </a:cubicBezTo>
                  <a:cubicBezTo>
                    <a:pt x="15" y="36"/>
                    <a:pt x="13" y="37"/>
                    <a:pt x="10" y="36"/>
                  </a:cubicBezTo>
                  <a:cubicBezTo>
                    <a:pt x="10" y="35"/>
                    <a:pt x="10" y="35"/>
                    <a:pt x="10" y="35"/>
                  </a:cubicBezTo>
                  <a:cubicBezTo>
                    <a:pt x="6" y="35"/>
                    <a:pt x="3" y="32"/>
                    <a:pt x="2" y="28"/>
                  </a:cubicBezTo>
                  <a:cubicBezTo>
                    <a:pt x="0" y="22"/>
                    <a:pt x="2" y="11"/>
                    <a:pt x="6" y="6"/>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6" name="Freeform 1651">
              <a:extLst>
                <a:ext uri="{FF2B5EF4-FFF2-40B4-BE49-F238E27FC236}">
                  <a16:creationId xmlns:a16="http://schemas.microsoft.com/office/drawing/2014/main" id="{A3CD8CFC-B6B1-4019-969D-F58D3FBD784B}"/>
                </a:ext>
              </a:extLst>
            </p:cNvPr>
            <p:cNvSpPr>
              <a:spLocks/>
            </p:cNvSpPr>
            <p:nvPr/>
          </p:nvSpPr>
          <p:spPr bwMode="auto">
            <a:xfrm>
              <a:off x="4187826" y="1063625"/>
              <a:ext cx="104775" cy="100013"/>
            </a:xfrm>
            <a:custGeom>
              <a:avLst/>
              <a:gdLst>
                <a:gd name="T0" fmla="*/ 2 w 69"/>
                <a:gd name="T1" fmla="*/ 31 h 66"/>
                <a:gd name="T2" fmla="*/ 11 w 69"/>
                <a:gd name="T3" fmla="*/ 48 h 66"/>
                <a:gd name="T4" fmla="*/ 17 w 69"/>
                <a:gd name="T5" fmla="*/ 57 h 66"/>
                <a:gd name="T6" fmla="*/ 20 w 69"/>
                <a:gd name="T7" fmla="*/ 57 h 66"/>
                <a:gd name="T8" fmla="*/ 22 w 69"/>
                <a:gd name="T9" fmla="*/ 54 h 66"/>
                <a:gd name="T10" fmla="*/ 37 w 69"/>
                <a:gd name="T11" fmla="*/ 63 h 66"/>
                <a:gd name="T12" fmla="*/ 40 w 69"/>
                <a:gd name="T13" fmla="*/ 56 h 66"/>
                <a:gd name="T14" fmla="*/ 53 w 69"/>
                <a:gd name="T15" fmla="*/ 58 h 66"/>
                <a:gd name="T16" fmla="*/ 48 w 69"/>
                <a:gd name="T17" fmla="*/ 44 h 66"/>
                <a:gd name="T18" fmla="*/ 60 w 69"/>
                <a:gd name="T19" fmla="*/ 40 h 66"/>
                <a:gd name="T20" fmla="*/ 47 w 69"/>
                <a:gd name="T21" fmla="*/ 25 h 66"/>
                <a:gd name="T22" fmla="*/ 69 w 69"/>
                <a:gd name="T23" fmla="*/ 6 h 66"/>
                <a:gd name="T24" fmla="*/ 68 w 69"/>
                <a:gd name="T25" fmla="*/ 4 h 66"/>
                <a:gd name="T26" fmla="*/ 39 w 69"/>
                <a:gd name="T27" fmla="*/ 6 h 66"/>
                <a:gd name="T28" fmla="*/ 13 w 69"/>
                <a:gd name="T29" fmla="*/ 15 h 66"/>
                <a:gd name="T30" fmla="*/ 10 w 69"/>
                <a:gd name="T31" fmla="*/ 16 h 66"/>
                <a:gd name="T32" fmla="*/ 7 w 69"/>
                <a:gd name="T33" fmla="*/ 18 h 66"/>
                <a:gd name="T34" fmla="*/ 5 w 69"/>
                <a:gd name="T35" fmla="*/ 20 h 66"/>
                <a:gd name="T36" fmla="*/ 4 w 69"/>
                <a:gd name="T37" fmla="*/ 20 h 66"/>
                <a:gd name="T38" fmla="*/ 2 w 69"/>
                <a:gd name="T39" fmla="*/ 3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66">
                  <a:moveTo>
                    <a:pt x="2" y="31"/>
                  </a:moveTo>
                  <a:cubicBezTo>
                    <a:pt x="4" y="37"/>
                    <a:pt x="8" y="43"/>
                    <a:pt x="11" y="48"/>
                  </a:cubicBezTo>
                  <a:cubicBezTo>
                    <a:pt x="12" y="52"/>
                    <a:pt x="14" y="54"/>
                    <a:pt x="17" y="57"/>
                  </a:cubicBezTo>
                  <a:cubicBezTo>
                    <a:pt x="18" y="58"/>
                    <a:pt x="20" y="58"/>
                    <a:pt x="20" y="57"/>
                  </a:cubicBezTo>
                  <a:cubicBezTo>
                    <a:pt x="21" y="56"/>
                    <a:pt x="21" y="55"/>
                    <a:pt x="22" y="54"/>
                  </a:cubicBezTo>
                  <a:cubicBezTo>
                    <a:pt x="26" y="60"/>
                    <a:pt x="31" y="66"/>
                    <a:pt x="37" y="63"/>
                  </a:cubicBezTo>
                  <a:cubicBezTo>
                    <a:pt x="41" y="62"/>
                    <a:pt x="41" y="59"/>
                    <a:pt x="40" y="56"/>
                  </a:cubicBezTo>
                  <a:cubicBezTo>
                    <a:pt x="45" y="59"/>
                    <a:pt x="50" y="61"/>
                    <a:pt x="53" y="58"/>
                  </a:cubicBezTo>
                  <a:cubicBezTo>
                    <a:pt x="57" y="54"/>
                    <a:pt x="53" y="48"/>
                    <a:pt x="48" y="44"/>
                  </a:cubicBezTo>
                  <a:cubicBezTo>
                    <a:pt x="53" y="45"/>
                    <a:pt x="59" y="45"/>
                    <a:pt x="60" y="40"/>
                  </a:cubicBezTo>
                  <a:cubicBezTo>
                    <a:pt x="63" y="32"/>
                    <a:pt x="55" y="28"/>
                    <a:pt x="47" y="25"/>
                  </a:cubicBezTo>
                  <a:cubicBezTo>
                    <a:pt x="57" y="22"/>
                    <a:pt x="69" y="14"/>
                    <a:pt x="69" y="6"/>
                  </a:cubicBezTo>
                  <a:cubicBezTo>
                    <a:pt x="69" y="6"/>
                    <a:pt x="68" y="5"/>
                    <a:pt x="68" y="4"/>
                  </a:cubicBezTo>
                  <a:cubicBezTo>
                    <a:pt x="59" y="0"/>
                    <a:pt x="48" y="3"/>
                    <a:pt x="39" y="6"/>
                  </a:cubicBezTo>
                  <a:cubicBezTo>
                    <a:pt x="30" y="8"/>
                    <a:pt x="21" y="11"/>
                    <a:pt x="13" y="15"/>
                  </a:cubicBezTo>
                  <a:cubicBezTo>
                    <a:pt x="12" y="15"/>
                    <a:pt x="11" y="15"/>
                    <a:pt x="10" y="16"/>
                  </a:cubicBezTo>
                  <a:cubicBezTo>
                    <a:pt x="9" y="17"/>
                    <a:pt x="8" y="18"/>
                    <a:pt x="7" y="18"/>
                  </a:cubicBezTo>
                  <a:cubicBezTo>
                    <a:pt x="6" y="19"/>
                    <a:pt x="6" y="19"/>
                    <a:pt x="5" y="20"/>
                  </a:cubicBezTo>
                  <a:cubicBezTo>
                    <a:pt x="4" y="20"/>
                    <a:pt x="4" y="20"/>
                    <a:pt x="4" y="20"/>
                  </a:cubicBezTo>
                  <a:cubicBezTo>
                    <a:pt x="2" y="23"/>
                    <a:pt x="0" y="25"/>
                    <a:pt x="2" y="3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7" name="Freeform 1652">
              <a:extLst>
                <a:ext uri="{FF2B5EF4-FFF2-40B4-BE49-F238E27FC236}">
                  <a16:creationId xmlns:a16="http://schemas.microsoft.com/office/drawing/2014/main" id="{EED72E88-9588-41D7-A01C-0AD74A7DCA6A}"/>
                </a:ext>
              </a:extLst>
            </p:cNvPr>
            <p:cNvSpPr>
              <a:spLocks/>
            </p:cNvSpPr>
            <p:nvPr/>
          </p:nvSpPr>
          <p:spPr bwMode="auto">
            <a:xfrm>
              <a:off x="4043364" y="1055687"/>
              <a:ext cx="71438" cy="55563"/>
            </a:xfrm>
            <a:custGeom>
              <a:avLst/>
              <a:gdLst>
                <a:gd name="T0" fmla="*/ 0 w 47"/>
                <a:gd name="T1" fmla="*/ 0 h 37"/>
                <a:gd name="T2" fmla="*/ 47 w 47"/>
                <a:gd name="T3" fmla="*/ 36 h 37"/>
                <a:gd name="T4" fmla="*/ 47 w 47"/>
                <a:gd name="T5" fmla="*/ 37 h 37"/>
                <a:gd name="T6" fmla="*/ 0 w 47"/>
                <a:gd name="T7" fmla="*/ 0 h 37"/>
              </a:gdLst>
              <a:ahLst/>
              <a:cxnLst>
                <a:cxn ang="0">
                  <a:pos x="T0" y="T1"/>
                </a:cxn>
                <a:cxn ang="0">
                  <a:pos x="T2" y="T3"/>
                </a:cxn>
                <a:cxn ang="0">
                  <a:pos x="T4" y="T5"/>
                </a:cxn>
                <a:cxn ang="0">
                  <a:pos x="T6" y="T7"/>
                </a:cxn>
              </a:cxnLst>
              <a:rect l="0" t="0" r="r" b="b"/>
              <a:pathLst>
                <a:path w="47" h="37">
                  <a:moveTo>
                    <a:pt x="0" y="0"/>
                  </a:moveTo>
                  <a:cubicBezTo>
                    <a:pt x="7" y="21"/>
                    <a:pt x="25" y="33"/>
                    <a:pt x="47" y="36"/>
                  </a:cubicBezTo>
                  <a:cubicBezTo>
                    <a:pt x="47" y="37"/>
                    <a:pt x="47" y="37"/>
                    <a:pt x="47" y="37"/>
                  </a:cubicBezTo>
                  <a:cubicBezTo>
                    <a:pt x="25" y="37"/>
                    <a:pt x="5" y="2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8" name="Freeform 1653">
              <a:extLst>
                <a:ext uri="{FF2B5EF4-FFF2-40B4-BE49-F238E27FC236}">
                  <a16:creationId xmlns:a16="http://schemas.microsoft.com/office/drawing/2014/main" id="{6AC0D64D-88EE-41AE-B6F1-AFECABD309AD}"/>
                </a:ext>
              </a:extLst>
            </p:cNvPr>
            <p:cNvSpPr>
              <a:spLocks/>
            </p:cNvSpPr>
            <p:nvPr/>
          </p:nvSpPr>
          <p:spPr bwMode="auto">
            <a:xfrm>
              <a:off x="4051301" y="1050925"/>
              <a:ext cx="49213" cy="47625"/>
            </a:xfrm>
            <a:custGeom>
              <a:avLst/>
              <a:gdLst>
                <a:gd name="T0" fmla="*/ 0 w 32"/>
                <a:gd name="T1" fmla="*/ 0 h 31"/>
                <a:gd name="T2" fmla="*/ 32 w 32"/>
                <a:gd name="T3" fmla="*/ 31 h 31"/>
                <a:gd name="T4" fmla="*/ 32 w 32"/>
                <a:gd name="T5" fmla="*/ 31 h 31"/>
                <a:gd name="T6" fmla="*/ 15 w 32"/>
                <a:gd name="T7" fmla="*/ 21 h 31"/>
                <a:gd name="T8" fmla="*/ 0 w 32"/>
                <a:gd name="T9" fmla="*/ 0 h 31"/>
              </a:gdLst>
              <a:ahLst/>
              <a:cxnLst>
                <a:cxn ang="0">
                  <a:pos x="T0" y="T1"/>
                </a:cxn>
                <a:cxn ang="0">
                  <a:pos x="T2" y="T3"/>
                </a:cxn>
                <a:cxn ang="0">
                  <a:pos x="T4" y="T5"/>
                </a:cxn>
                <a:cxn ang="0">
                  <a:pos x="T6" y="T7"/>
                </a:cxn>
                <a:cxn ang="0">
                  <a:pos x="T8" y="T9"/>
                </a:cxn>
              </a:cxnLst>
              <a:rect l="0" t="0" r="r" b="b"/>
              <a:pathLst>
                <a:path w="32" h="31">
                  <a:moveTo>
                    <a:pt x="0" y="0"/>
                  </a:moveTo>
                  <a:cubicBezTo>
                    <a:pt x="7" y="10"/>
                    <a:pt x="18" y="28"/>
                    <a:pt x="32" y="31"/>
                  </a:cubicBezTo>
                  <a:cubicBezTo>
                    <a:pt x="32" y="31"/>
                    <a:pt x="32" y="31"/>
                    <a:pt x="32" y="31"/>
                  </a:cubicBezTo>
                  <a:cubicBezTo>
                    <a:pt x="25" y="31"/>
                    <a:pt x="20" y="25"/>
                    <a:pt x="15" y="21"/>
                  </a:cubicBezTo>
                  <a:cubicBezTo>
                    <a:pt x="9" y="14"/>
                    <a:pt x="4" y="8"/>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9" name="Freeform 1654">
              <a:extLst>
                <a:ext uri="{FF2B5EF4-FFF2-40B4-BE49-F238E27FC236}">
                  <a16:creationId xmlns:a16="http://schemas.microsoft.com/office/drawing/2014/main" id="{D064C487-209D-48BB-A33A-87AF6D1FDFCC}"/>
                </a:ext>
              </a:extLst>
            </p:cNvPr>
            <p:cNvSpPr>
              <a:spLocks/>
            </p:cNvSpPr>
            <p:nvPr/>
          </p:nvSpPr>
          <p:spPr bwMode="auto">
            <a:xfrm>
              <a:off x="4067176" y="1035050"/>
              <a:ext cx="36513" cy="46038"/>
            </a:xfrm>
            <a:custGeom>
              <a:avLst/>
              <a:gdLst>
                <a:gd name="T0" fmla="*/ 0 w 24"/>
                <a:gd name="T1" fmla="*/ 0 h 30"/>
                <a:gd name="T2" fmla="*/ 24 w 24"/>
                <a:gd name="T3" fmla="*/ 30 h 30"/>
                <a:gd name="T4" fmla="*/ 24 w 24"/>
                <a:gd name="T5" fmla="*/ 30 h 30"/>
                <a:gd name="T6" fmla="*/ 0 w 24"/>
                <a:gd name="T7" fmla="*/ 1 h 30"/>
                <a:gd name="T8" fmla="*/ 0 w 24"/>
                <a:gd name="T9" fmla="*/ 0 h 30"/>
              </a:gdLst>
              <a:ahLst/>
              <a:cxnLst>
                <a:cxn ang="0">
                  <a:pos x="T0" y="T1"/>
                </a:cxn>
                <a:cxn ang="0">
                  <a:pos x="T2" y="T3"/>
                </a:cxn>
                <a:cxn ang="0">
                  <a:pos x="T4" y="T5"/>
                </a:cxn>
                <a:cxn ang="0">
                  <a:pos x="T6" y="T7"/>
                </a:cxn>
                <a:cxn ang="0">
                  <a:pos x="T8" y="T9"/>
                </a:cxn>
              </a:cxnLst>
              <a:rect l="0" t="0" r="r" b="b"/>
              <a:pathLst>
                <a:path w="24" h="30">
                  <a:moveTo>
                    <a:pt x="0" y="0"/>
                  </a:moveTo>
                  <a:cubicBezTo>
                    <a:pt x="7" y="12"/>
                    <a:pt x="15" y="21"/>
                    <a:pt x="24" y="30"/>
                  </a:cubicBezTo>
                  <a:cubicBezTo>
                    <a:pt x="24" y="30"/>
                    <a:pt x="24" y="30"/>
                    <a:pt x="24" y="30"/>
                  </a:cubicBezTo>
                  <a:cubicBezTo>
                    <a:pt x="14" y="23"/>
                    <a:pt x="5" y="12"/>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0" name="Freeform 1655">
              <a:extLst>
                <a:ext uri="{FF2B5EF4-FFF2-40B4-BE49-F238E27FC236}">
                  <a16:creationId xmlns:a16="http://schemas.microsoft.com/office/drawing/2014/main" id="{F5358B3C-950C-4096-B907-DD6713A454C5}"/>
                </a:ext>
              </a:extLst>
            </p:cNvPr>
            <p:cNvSpPr>
              <a:spLocks/>
            </p:cNvSpPr>
            <p:nvPr/>
          </p:nvSpPr>
          <p:spPr bwMode="auto">
            <a:xfrm>
              <a:off x="4106864" y="1060450"/>
              <a:ext cx="34925" cy="68263"/>
            </a:xfrm>
            <a:custGeom>
              <a:avLst/>
              <a:gdLst>
                <a:gd name="T0" fmla="*/ 1 w 23"/>
                <a:gd name="T1" fmla="*/ 0 h 45"/>
                <a:gd name="T2" fmla="*/ 23 w 23"/>
                <a:gd name="T3" fmla="*/ 45 h 45"/>
                <a:gd name="T4" fmla="*/ 23 w 23"/>
                <a:gd name="T5" fmla="*/ 45 h 45"/>
                <a:gd name="T6" fmla="*/ 0 w 23"/>
                <a:gd name="T7" fmla="*/ 0 h 45"/>
                <a:gd name="T8" fmla="*/ 1 w 23"/>
                <a:gd name="T9" fmla="*/ 0 h 45"/>
              </a:gdLst>
              <a:ahLst/>
              <a:cxnLst>
                <a:cxn ang="0">
                  <a:pos x="T0" y="T1"/>
                </a:cxn>
                <a:cxn ang="0">
                  <a:pos x="T2" y="T3"/>
                </a:cxn>
                <a:cxn ang="0">
                  <a:pos x="T4" y="T5"/>
                </a:cxn>
                <a:cxn ang="0">
                  <a:pos x="T6" y="T7"/>
                </a:cxn>
                <a:cxn ang="0">
                  <a:pos x="T8" y="T9"/>
                </a:cxn>
              </a:cxnLst>
              <a:rect l="0" t="0" r="r" b="b"/>
              <a:pathLst>
                <a:path w="23" h="45">
                  <a:moveTo>
                    <a:pt x="1" y="0"/>
                  </a:moveTo>
                  <a:cubicBezTo>
                    <a:pt x="14" y="11"/>
                    <a:pt x="23" y="28"/>
                    <a:pt x="23" y="45"/>
                  </a:cubicBezTo>
                  <a:cubicBezTo>
                    <a:pt x="23" y="45"/>
                    <a:pt x="23" y="45"/>
                    <a:pt x="23" y="45"/>
                  </a:cubicBezTo>
                  <a:cubicBezTo>
                    <a:pt x="19" y="27"/>
                    <a:pt x="13" y="14"/>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1" name="Freeform 1656">
              <a:extLst>
                <a:ext uri="{FF2B5EF4-FFF2-40B4-BE49-F238E27FC236}">
                  <a16:creationId xmlns:a16="http://schemas.microsoft.com/office/drawing/2014/main" id="{8CB12CA6-711F-48C0-ACEF-553FCDFA426C}"/>
                </a:ext>
              </a:extLst>
            </p:cNvPr>
            <p:cNvSpPr>
              <a:spLocks/>
            </p:cNvSpPr>
            <p:nvPr/>
          </p:nvSpPr>
          <p:spPr bwMode="auto">
            <a:xfrm>
              <a:off x="4117976" y="1055687"/>
              <a:ext cx="34925" cy="47625"/>
            </a:xfrm>
            <a:custGeom>
              <a:avLst/>
              <a:gdLst>
                <a:gd name="T0" fmla="*/ 1 w 22"/>
                <a:gd name="T1" fmla="*/ 0 h 31"/>
                <a:gd name="T2" fmla="*/ 22 w 22"/>
                <a:gd name="T3" fmla="*/ 31 h 31"/>
                <a:gd name="T4" fmla="*/ 22 w 22"/>
                <a:gd name="T5" fmla="*/ 31 h 31"/>
                <a:gd name="T6" fmla="*/ 0 w 22"/>
                <a:gd name="T7" fmla="*/ 0 h 31"/>
                <a:gd name="T8" fmla="*/ 1 w 22"/>
                <a:gd name="T9" fmla="*/ 0 h 31"/>
              </a:gdLst>
              <a:ahLst/>
              <a:cxnLst>
                <a:cxn ang="0">
                  <a:pos x="T0" y="T1"/>
                </a:cxn>
                <a:cxn ang="0">
                  <a:pos x="T2" y="T3"/>
                </a:cxn>
                <a:cxn ang="0">
                  <a:pos x="T4" y="T5"/>
                </a:cxn>
                <a:cxn ang="0">
                  <a:pos x="T6" y="T7"/>
                </a:cxn>
                <a:cxn ang="0">
                  <a:pos x="T8" y="T9"/>
                </a:cxn>
              </a:cxnLst>
              <a:rect l="0" t="0" r="r" b="b"/>
              <a:pathLst>
                <a:path w="22" h="31">
                  <a:moveTo>
                    <a:pt x="1" y="0"/>
                  </a:moveTo>
                  <a:cubicBezTo>
                    <a:pt x="10" y="9"/>
                    <a:pt x="18" y="19"/>
                    <a:pt x="22" y="31"/>
                  </a:cubicBezTo>
                  <a:cubicBezTo>
                    <a:pt x="22" y="31"/>
                    <a:pt x="22" y="31"/>
                    <a:pt x="22" y="31"/>
                  </a:cubicBezTo>
                  <a:cubicBezTo>
                    <a:pt x="17" y="19"/>
                    <a:pt x="10" y="9"/>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2" name="Freeform 1657">
              <a:extLst>
                <a:ext uri="{FF2B5EF4-FFF2-40B4-BE49-F238E27FC236}">
                  <a16:creationId xmlns:a16="http://schemas.microsoft.com/office/drawing/2014/main" id="{E0583A78-9169-4B0C-9290-A693A2571E49}"/>
                </a:ext>
              </a:extLst>
            </p:cNvPr>
            <p:cNvSpPr>
              <a:spLocks/>
            </p:cNvSpPr>
            <p:nvPr/>
          </p:nvSpPr>
          <p:spPr bwMode="auto">
            <a:xfrm>
              <a:off x="4110039" y="1031875"/>
              <a:ext cx="49213" cy="39688"/>
            </a:xfrm>
            <a:custGeom>
              <a:avLst/>
              <a:gdLst>
                <a:gd name="T0" fmla="*/ 0 w 33"/>
                <a:gd name="T1" fmla="*/ 1 h 26"/>
                <a:gd name="T2" fmla="*/ 33 w 33"/>
                <a:gd name="T3" fmla="*/ 25 h 26"/>
                <a:gd name="T4" fmla="*/ 33 w 33"/>
                <a:gd name="T5" fmla="*/ 26 h 26"/>
                <a:gd name="T6" fmla="*/ 0 w 33"/>
                <a:gd name="T7" fmla="*/ 1 h 26"/>
                <a:gd name="T8" fmla="*/ 0 w 33"/>
                <a:gd name="T9" fmla="*/ 1 h 26"/>
              </a:gdLst>
              <a:ahLst/>
              <a:cxnLst>
                <a:cxn ang="0">
                  <a:pos x="T0" y="T1"/>
                </a:cxn>
                <a:cxn ang="0">
                  <a:pos x="T2" y="T3"/>
                </a:cxn>
                <a:cxn ang="0">
                  <a:pos x="T4" y="T5"/>
                </a:cxn>
                <a:cxn ang="0">
                  <a:pos x="T6" y="T7"/>
                </a:cxn>
                <a:cxn ang="0">
                  <a:pos x="T8" y="T9"/>
                </a:cxn>
              </a:cxnLst>
              <a:rect l="0" t="0" r="r" b="b"/>
              <a:pathLst>
                <a:path w="33" h="26">
                  <a:moveTo>
                    <a:pt x="0" y="1"/>
                  </a:moveTo>
                  <a:cubicBezTo>
                    <a:pt x="13" y="5"/>
                    <a:pt x="26" y="14"/>
                    <a:pt x="33" y="25"/>
                  </a:cubicBezTo>
                  <a:cubicBezTo>
                    <a:pt x="33" y="26"/>
                    <a:pt x="33" y="26"/>
                    <a:pt x="33" y="26"/>
                  </a:cubicBezTo>
                  <a:cubicBezTo>
                    <a:pt x="24" y="15"/>
                    <a:pt x="13" y="7"/>
                    <a:pt x="0" y="1"/>
                  </a:cubicBezTo>
                  <a:cubicBezTo>
                    <a:pt x="0"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3" name="Freeform 1658">
              <a:extLst>
                <a:ext uri="{FF2B5EF4-FFF2-40B4-BE49-F238E27FC236}">
                  <a16:creationId xmlns:a16="http://schemas.microsoft.com/office/drawing/2014/main" id="{9DD550DD-BF3D-44B7-B5E8-AC3387E5AE38}"/>
                </a:ext>
              </a:extLst>
            </p:cNvPr>
            <p:cNvSpPr>
              <a:spLocks/>
            </p:cNvSpPr>
            <p:nvPr/>
          </p:nvSpPr>
          <p:spPr bwMode="auto">
            <a:xfrm>
              <a:off x="3946526" y="996950"/>
              <a:ext cx="77788" cy="22225"/>
            </a:xfrm>
            <a:custGeom>
              <a:avLst/>
              <a:gdLst>
                <a:gd name="T0" fmla="*/ 0 w 50"/>
                <a:gd name="T1" fmla="*/ 13 h 14"/>
                <a:gd name="T2" fmla="*/ 50 w 50"/>
                <a:gd name="T3" fmla="*/ 8 h 14"/>
                <a:gd name="T4" fmla="*/ 50 w 50"/>
                <a:gd name="T5" fmla="*/ 8 h 14"/>
                <a:gd name="T6" fmla="*/ 49 w 50"/>
                <a:gd name="T7" fmla="*/ 10 h 14"/>
                <a:gd name="T8" fmla="*/ 49 w 50"/>
                <a:gd name="T9" fmla="*/ 9 h 14"/>
                <a:gd name="T10" fmla="*/ 38 w 50"/>
                <a:gd name="T11" fmla="*/ 6 h 14"/>
                <a:gd name="T12" fmla="*/ 23 w 50"/>
                <a:gd name="T13" fmla="*/ 7 h 14"/>
                <a:gd name="T14" fmla="*/ 0 w 50"/>
                <a:gd name="T15" fmla="*/ 14 h 14"/>
                <a:gd name="T16" fmla="*/ 0 w 50"/>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4">
                  <a:moveTo>
                    <a:pt x="0" y="13"/>
                  </a:moveTo>
                  <a:cubicBezTo>
                    <a:pt x="15" y="6"/>
                    <a:pt x="34" y="0"/>
                    <a:pt x="50" y="8"/>
                  </a:cubicBezTo>
                  <a:cubicBezTo>
                    <a:pt x="50" y="8"/>
                    <a:pt x="50" y="8"/>
                    <a:pt x="50" y="8"/>
                  </a:cubicBezTo>
                  <a:cubicBezTo>
                    <a:pt x="50" y="9"/>
                    <a:pt x="49" y="9"/>
                    <a:pt x="49" y="10"/>
                  </a:cubicBezTo>
                  <a:cubicBezTo>
                    <a:pt x="49" y="9"/>
                    <a:pt x="49" y="9"/>
                    <a:pt x="49" y="9"/>
                  </a:cubicBezTo>
                  <a:cubicBezTo>
                    <a:pt x="50" y="7"/>
                    <a:pt x="38" y="6"/>
                    <a:pt x="38" y="6"/>
                  </a:cubicBezTo>
                  <a:cubicBezTo>
                    <a:pt x="33" y="5"/>
                    <a:pt x="28" y="6"/>
                    <a:pt x="23" y="7"/>
                  </a:cubicBezTo>
                  <a:cubicBezTo>
                    <a:pt x="15" y="8"/>
                    <a:pt x="7" y="11"/>
                    <a:pt x="0" y="14"/>
                  </a:cubicBez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4" name="Freeform 1659">
              <a:extLst>
                <a:ext uri="{FF2B5EF4-FFF2-40B4-BE49-F238E27FC236}">
                  <a16:creationId xmlns:a16="http://schemas.microsoft.com/office/drawing/2014/main" id="{F4F1E370-947E-4DEF-B868-DEF9A7D16477}"/>
                </a:ext>
              </a:extLst>
            </p:cNvPr>
            <p:cNvSpPr>
              <a:spLocks/>
            </p:cNvSpPr>
            <p:nvPr/>
          </p:nvSpPr>
          <p:spPr bwMode="auto">
            <a:xfrm>
              <a:off x="3935414" y="1038225"/>
              <a:ext cx="84138" cy="49213"/>
            </a:xfrm>
            <a:custGeom>
              <a:avLst/>
              <a:gdLst>
                <a:gd name="T0" fmla="*/ 1 w 55"/>
                <a:gd name="T1" fmla="*/ 31 h 32"/>
                <a:gd name="T2" fmla="*/ 55 w 55"/>
                <a:gd name="T3" fmla="*/ 0 h 32"/>
                <a:gd name="T4" fmla="*/ 55 w 55"/>
                <a:gd name="T5" fmla="*/ 0 h 32"/>
                <a:gd name="T6" fmla="*/ 1 w 55"/>
                <a:gd name="T7" fmla="*/ 32 h 32"/>
                <a:gd name="T8" fmla="*/ 1 w 55"/>
                <a:gd name="T9" fmla="*/ 31 h 32"/>
              </a:gdLst>
              <a:ahLst/>
              <a:cxnLst>
                <a:cxn ang="0">
                  <a:pos x="T0" y="T1"/>
                </a:cxn>
                <a:cxn ang="0">
                  <a:pos x="T2" y="T3"/>
                </a:cxn>
                <a:cxn ang="0">
                  <a:pos x="T4" y="T5"/>
                </a:cxn>
                <a:cxn ang="0">
                  <a:pos x="T6" y="T7"/>
                </a:cxn>
                <a:cxn ang="0">
                  <a:pos x="T8" y="T9"/>
                </a:cxn>
              </a:cxnLst>
              <a:rect l="0" t="0" r="r" b="b"/>
              <a:pathLst>
                <a:path w="55" h="32">
                  <a:moveTo>
                    <a:pt x="1" y="31"/>
                  </a:moveTo>
                  <a:cubicBezTo>
                    <a:pt x="22" y="25"/>
                    <a:pt x="39" y="16"/>
                    <a:pt x="55" y="0"/>
                  </a:cubicBezTo>
                  <a:cubicBezTo>
                    <a:pt x="55" y="0"/>
                    <a:pt x="55" y="0"/>
                    <a:pt x="55" y="0"/>
                  </a:cubicBezTo>
                  <a:cubicBezTo>
                    <a:pt x="41" y="16"/>
                    <a:pt x="22" y="28"/>
                    <a:pt x="1" y="32"/>
                  </a:cubicBezTo>
                  <a:cubicBezTo>
                    <a:pt x="0" y="32"/>
                    <a:pt x="0" y="31"/>
                    <a:pt x="1"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5" name="Freeform 1660">
              <a:extLst>
                <a:ext uri="{FF2B5EF4-FFF2-40B4-BE49-F238E27FC236}">
                  <a16:creationId xmlns:a16="http://schemas.microsoft.com/office/drawing/2014/main" id="{0F3A5D14-790E-4223-95F9-033A4FAC6A1C}"/>
                </a:ext>
              </a:extLst>
            </p:cNvPr>
            <p:cNvSpPr>
              <a:spLocks/>
            </p:cNvSpPr>
            <p:nvPr/>
          </p:nvSpPr>
          <p:spPr bwMode="auto">
            <a:xfrm>
              <a:off x="3922714" y="1031875"/>
              <a:ext cx="76200" cy="38100"/>
            </a:xfrm>
            <a:custGeom>
              <a:avLst/>
              <a:gdLst>
                <a:gd name="T0" fmla="*/ 1 w 50"/>
                <a:gd name="T1" fmla="*/ 23 h 25"/>
                <a:gd name="T2" fmla="*/ 50 w 50"/>
                <a:gd name="T3" fmla="*/ 0 h 25"/>
                <a:gd name="T4" fmla="*/ 50 w 50"/>
                <a:gd name="T5" fmla="*/ 1 h 25"/>
                <a:gd name="T6" fmla="*/ 1 w 50"/>
                <a:gd name="T7" fmla="*/ 24 h 25"/>
                <a:gd name="T8" fmla="*/ 1 w 50"/>
                <a:gd name="T9" fmla="*/ 23 h 25"/>
              </a:gdLst>
              <a:ahLst/>
              <a:cxnLst>
                <a:cxn ang="0">
                  <a:pos x="T0" y="T1"/>
                </a:cxn>
                <a:cxn ang="0">
                  <a:pos x="T2" y="T3"/>
                </a:cxn>
                <a:cxn ang="0">
                  <a:pos x="T4" y="T5"/>
                </a:cxn>
                <a:cxn ang="0">
                  <a:pos x="T6" y="T7"/>
                </a:cxn>
                <a:cxn ang="0">
                  <a:pos x="T8" y="T9"/>
                </a:cxn>
              </a:cxnLst>
              <a:rect l="0" t="0" r="r" b="b"/>
              <a:pathLst>
                <a:path w="50" h="25">
                  <a:moveTo>
                    <a:pt x="1" y="23"/>
                  </a:moveTo>
                  <a:cubicBezTo>
                    <a:pt x="18" y="18"/>
                    <a:pt x="34" y="10"/>
                    <a:pt x="50" y="0"/>
                  </a:cubicBezTo>
                  <a:cubicBezTo>
                    <a:pt x="50" y="1"/>
                    <a:pt x="50" y="1"/>
                    <a:pt x="50" y="1"/>
                  </a:cubicBezTo>
                  <a:cubicBezTo>
                    <a:pt x="36" y="12"/>
                    <a:pt x="19" y="20"/>
                    <a:pt x="1" y="24"/>
                  </a:cubicBezTo>
                  <a:cubicBezTo>
                    <a:pt x="1" y="25"/>
                    <a:pt x="0" y="24"/>
                    <a:pt x="1"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6" name="Freeform 1661">
              <a:extLst>
                <a:ext uri="{FF2B5EF4-FFF2-40B4-BE49-F238E27FC236}">
                  <a16:creationId xmlns:a16="http://schemas.microsoft.com/office/drawing/2014/main" id="{32290CDA-1C04-4173-9C25-8F5894759DC0}"/>
                </a:ext>
              </a:extLst>
            </p:cNvPr>
            <p:cNvSpPr>
              <a:spLocks/>
            </p:cNvSpPr>
            <p:nvPr/>
          </p:nvSpPr>
          <p:spPr bwMode="auto">
            <a:xfrm>
              <a:off x="4203701" y="1111250"/>
              <a:ext cx="15875" cy="39688"/>
            </a:xfrm>
            <a:custGeom>
              <a:avLst/>
              <a:gdLst>
                <a:gd name="T0" fmla="*/ 0 w 10"/>
                <a:gd name="T1" fmla="*/ 0 h 25"/>
                <a:gd name="T2" fmla="*/ 10 w 10"/>
                <a:gd name="T3" fmla="*/ 25 h 25"/>
                <a:gd name="T4" fmla="*/ 9 w 10"/>
                <a:gd name="T5" fmla="*/ 25 h 25"/>
                <a:gd name="T6" fmla="*/ 0 w 10"/>
                <a:gd name="T7" fmla="*/ 1 h 25"/>
                <a:gd name="T8" fmla="*/ 0 w 10"/>
                <a:gd name="T9" fmla="*/ 0 h 25"/>
              </a:gdLst>
              <a:ahLst/>
              <a:cxnLst>
                <a:cxn ang="0">
                  <a:pos x="T0" y="T1"/>
                </a:cxn>
                <a:cxn ang="0">
                  <a:pos x="T2" y="T3"/>
                </a:cxn>
                <a:cxn ang="0">
                  <a:pos x="T4" y="T5"/>
                </a:cxn>
                <a:cxn ang="0">
                  <a:pos x="T6" y="T7"/>
                </a:cxn>
                <a:cxn ang="0">
                  <a:pos x="T8" y="T9"/>
                </a:cxn>
              </a:cxnLst>
              <a:rect l="0" t="0" r="r" b="b"/>
              <a:pathLst>
                <a:path w="10" h="25">
                  <a:moveTo>
                    <a:pt x="0" y="0"/>
                  </a:moveTo>
                  <a:cubicBezTo>
                    <a:pt x="6" y="7"/>
                    <a:pt x="10" y="16"/>
                    <a:pt x="10" y="25"/>
                  </a:cubicBezTo>
                  <a:cubicBezTo>
                    <a:pt x="10" y="25"/>
                    <a:pt x="10" y="25"/>
                    <a:pt x="9" y="25"/>
                  </a:cubicBezTo>
                  <a:cubicBezTo>
                    <a:pt x="8" y="16"/>
                    <a:pt x="5" y="8"/>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7" name="Freeform 1662">
              <a:extLst>
                <a:ext uri="{FF2B5EF4-FFF2-40B4-BE49-F238E27FC236}">
                  <a16:creationId xmlns:a16="http://schemas.microsoft.com/office/drawing/2014/main" id="{0FBE17D1-D28A-4340-A882-C10D8432DA9B}"/>
                </a:ext>
              </a:extLst>
            </p:cNvPr>
            <p:cNvSpPr>
              <a:spLocks/>
            </p:cNvSpPr>
            <p:nvPr/>
          </p:nvSpPr>
          <p:spPr bwMode="auto">
            <a:xfrm>
              <a:off x="4224339" y="1112837"/>
              <a:ext cx="22225" cy="31750"/>
            </a:xfrm>
            <a:custGeom>
              <a:avLst/>
              <a:gdLst>
                <a:gd name="T0" fmla="*/ 1 w 15"/>
                <a:gd name="T1" fmla="*/ 0 h 20"/>
                <a:gd name="T2" fmla="*/ 9 w 15"/>
                <a:gd name="T3" fmla="*/ 10 h 20"/>
                <a:gd name="T4" fmla="*/ 15 w 15"/>
                <a:gd name="T5" fmla="*/ 20 h 20"/>
                <a:gd name="T6" fmla="*/ 15 w 15"/>
                <a:gd name="T7" fmla="*/ 20 h 20"/>
                <a:gd name="T8" fmla="*/ 8 w 15"/>
                <a:gd name="T9" fmla="*/ 11 h 20"/>
                <a:gd name="T10" fmla="*/ 0 w 15"/>
                <a:gd name="T11" fmla="*/ 0 h 20"/>
                <a:gd name="T12" fmla="*/ 1 w 1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5" h="20">
                  <a:moveTo>
                    <a:pt x="1" y="0"/>
                  </a:moveTo>
                  <a:cubicBezTo>
                    <a:pt x="4" y="3"/>
                    <a:pt x="6" y="6"/>
                    <a:pt x="9" y="10"/>
                  </a:cubicBezTo>
                  <a:cubicBezTo>
                    <a:pt x="11" y="13"/>
                    <a:pt x="14" y="16"/>
                    <a:pt x="15" y="20"/>
                  </a:cubicBezTo>
                  <a:cubicBezTo>
                    <a:pt x="15" y="20"/>
                    <a:pt x="15" y="20"/>
                    <a:pt x="15" y="20"/>
                  </a:cubicBezTo>
                  <a:cubicBezTo>
                    <a:pt x="12" y="18"/>
                    <a:pt x="10" y="14"/>
                    <a:pt x="8" y="11"/>
                  </a:cubicBezTo>
                  <a:cubicBezTo>
                    <a:pt x="5" y="7"/>
                    <a:pt x="3" y="4"/>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8" name="Freeform 1663">
              <a:extLst>
                <a:ext uri="{FF2B5EF4-FFF2-40B4-BE49-F238E27FC236}">
                  <a16:creationId xmlns:a16="http://schemas.microsoft.com/office/drawing/2014/main" id="{043881C2-2875-4CB7-89E0-A2093E546450}"/>
                </a:ext>
              </a:extLst>
            </p:cNvPr>
            <p:cNvSpPr>
              <a:spLocks/>
            </p:cNvSpPr>
            <p:nvPr/>
          </p:nvSpPr>
          <p:spPr bwMode="auto">
            <a:xfrm>
              <a:off x="4235451" y="1111250"/>
              <a:ext cx="26988" cy="17463"/>
            </a:xfrm>
            <a:custGeom>
              <a:avLst/>
              <a:gdLst>
                <a:gd name="T0" fmla="*/ 0 w 18"/>
                <a:gd name="T1" fmla="*/ 0 h 11"/>
                <a:gd name="T2" fmla="*/ 18 w 18"/>
                <a:gd name="T3" fmla="*/ 10 h 11"/>
                <a:gd name="T4" fmla="*/ 18 w 18"/>
                <a:gd name="T5" fmla="*/ 11 h 11"/>
                <a:gd name="T6" fmla="*/ 0 w 18"/>
                <a:gd name="T7" fmla="*/ 0 h 11"/>
              </a:gdLst>
              <a:ahLst/>
              <a:cxnLst>
                <a:cxn ang="0">
                  <a:pos x="T0" y="T1"/>
                </a:cxn>
                <a:cxn ang="0">
                  <a:pos x="T2" y="T3"/>
                </a:cxn>
                <a:cxn ang="0">
                  <a:pos x="T4" y="T5"/>
                </a:cxn>
                <a:cxn ang="0">
                  <a:pos x="T6" y="T7"/>
                </a:cxn>
              </a:cxnLst>
              <a:rect l="0" t="0" r="r" b="b"/>
              <a:pathLst>
                <a:path w="18" h="11">
                  <a:moveTo>
                    <a:pt x="0" y="0"/>
                  </a:moveTo>
                  <a:cubicBezTo>
                    <a:pt x="6" y="3"/>
                    <a:pt x="12" y="7"/>
                    <a:pt x="18" y="10"/>
                  </a:cubicBezTo>
                  <a:cubicBezTo>
                    <a:pt x="18" y="11"/>
                    <a:pt x="18" y="11"/>
                    <a:pt x="18" y="11"/>
                  </a:cubicBezTo>
                  <a:cubicBezTo>
                    <a:pt x="12" y="7"/>
                    <a:pt x="5" y="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9" name="Freeform 1664">
              <a:extLst>
                <a:ext uri="{FF2B5EF4-FFF2-40B4-BE49-F238E27FC236}">
                  <a16:creationId xmlns:a16="http://schemas.microsoft.com/office/drawing/2014/main" id="{B17C8D39-3D16-4053-B25D-CB21E2A7A33B}"/>
                </a:ext>
              </a:extLst>
            </p:cNvPr>
            <p:cNvSpPr>
              <a:spLocks/>
            </p:cNvSpPr>
            <p:nvPr/>
          </p:nvSpPr>
          <p:spPr bwMode="auto">
            <a:xfrm>
              <a:off x="4214814" y="1093787"/>
              <a:ext cx="46038" cy="1588"/>
            </a:xfrm>
            <a:custGeom>
              <a:avLst/>
              <a:gdLst>
                <a:gd name="T0" fmla="*/ 0 w 30"/>
                <a:gd name="T1" fmla="*/ 1 h 1"/>
                <a:gd name="T2" fmla="*/ 30 w 30"/>
                <a:gd name="T3" fmla="*/ 1 h 1"/>
                <a:gd name="T4" fmla="*/ 30 w 30"/>
                <a:gd name="T5" fmla="*/ 1 h 1"/>
                <a:gd name="T6" fmla="*/ 0 w 30"/>
                <a:gd name="T7" fmla="*/ 1 h 1"/>
              </a:gdLst>
              <a:ahLst/>
              <a:cxnLst>
                <a:cxn ang="0">
                  <a:pos x="T0" y="T1"/>
                </a:cxn>
                <a:cxn ang="0">
                  <a:pos x="T2" y="T3"/>
                </a:cxn>
                <a:cxn ang="0">
                  <a:pos x="T4" y="T5"/>
                </a:cxn>
                <a:cxn ang="0">
                  <a:pos x="T6" y="T7"/>
                </a:cxn>
              </a:cxnLst>
              <a:rect l="0" t="0" r="r" b="b"/>
              <a:pathLst>
                <a:path w="30" h="1">
                  <a:moveTo>
                    <a:pt x="0" y="1"/>
                  </a:moveTo>
                  <a:cubicBezTo>
                    <a:pt x="10" y="0"/>
                    <a:pt x="20" y="1"/>
                    <a:pt x="30" y="1"/>
                  </a:cubicBezTo>
                  <a:cubicBezTo>
                    <a:pt x="30" y="1"/>
                    <a:pt x="30" y="1"/>
                    <a:pt x="30" y="1"/>
                  </a:cubicBezTo>
                  <a:cubicBezTo>
                    <a:pt x="20" y="1"/>
                    <a:pt x="1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0" name="Freeform 1665">
              <a:extLst>
                <a:ext uri="{FF2B5EF4-FFF2-40B4-BE49-F238E27FC236}">
                  <a16:creationId xmlns:a16="http://schemas.microsoft.com/office/drawing/2014/main" id="{FDFF941D-7F01-4AA4-8D8E-C522A7BD3ADA}"/>
                </a:ext>
              </a:extLst>
            </p:cNvPr>
            <p:cNvSpPr>
              <a:spLocks/>
            </p:cNvSpPr>
            <p:nvPr/>
          </p:nvSpPr>
          <p:spPr bwMode="auto">
            <a:xfrm>
              <a:off x="3802064" y="1101725"/>
              <a:ext cx="39688" cy="6350"/>
            </a:xfrm>
            <a:custGeom>
              <a:avLst/>
              <a:gdLst>
                <a:gd name="T0" fmla="*/ 0 w 26"/>
                <a:gd name="T1" fmla="*/ 5 h 5"/>
                <a:gd name="T2" fmla="*/ 25 w 26"/>
                <a:gd name="T3" fmla="*/ 0 h 5"/>
                <a:gd name="T4" fmla="*/ 25 w 26"/>
                <a:gd name="T5" fmla="*/ 1 h 5"/>
                <a:gd name="T6" fmla="*/ 0 w 26"/>
                <a:gd name="T7" fmla="*/ 5 h 5"/>
              </a:gdLst>
              <a:ahLst/>
              <a:cxnLst>
                <a:cxn ang="0">
                  <a:pos x="T0" y="T1"/>
                </a:cxn>
                <a:cxn ang="0">
                  <a:pos x="T2" y="T3"/>
                </a:cxn>
                <a:cxn ang="0">
                  <a:pos x="T4" y="T5"/>
                </a:cxn>
                <a:cxn ang="0">
                  <a:pos x="T6" y="T7"/>
                </a:cxn>
              </a:cxnLst>
              <a:rect l="0" t="0" r="r" b="b"/>
              <a:pathLst>
                <a:path w="26" h="5">
                  <a:moveTo>
                    <a:pt x="0" y="5"/>
                  </a:moveTo>
                  <a:cubicBezTo>
                    <a:pt x="8" y="3"/>
                    <a:pt x="17" y="1"/>
                    <a:pt x="25" y="0"/>
                  </a:cubicBezTo>
                  <a:cubicBezTo>
                    <a:pt x="25" y="0"/>
                    <a:pt x="26" y="1"/>
                    <a:pt x="25" y="1"/>
                  </a:cubicBezTo>
                  <a:cubicBezTo>
                    <a:pt x="17" y="4"/>
                    <a:pt x="8"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1" name="Freeform 1666">
              <a:extLst>
                <a:ext uri="{FF2B5EF4-FFF2-40B4-BE49-F238E27FC236}">
                  <a16:creationId xmlns:a16="http://schemas.microsoft.com/office/drawing/2014/main" id="{3A2D163E-DEF4-42EC-ABD0-EEF3155F6639}"/>
                </a:ext>
              </a:extLst>
            </p:cNvPr>
            <p:cNvSpPr>
              <a:spLocks/>
            </p:cNvSpPr>
            <p:nvPr/>
          </p:nvSpPr>
          <p:spPr bwMode="auto">
            <a:xfrm>
              <a:off x="3802064" y="1076325"/>
              <a:ext cx="36513" cy="11113"/>
            </a:xfrm>
            <a:custGeom>
              <a:avLst/>
              <a:gdLst>
                <a:gd name="T0" fmla="*/ 0 w 24"/>
                <a:gd name="T1" fmla="*/ 1 h 7"/>
                <a:gd name="T2" fmla="*/ 23 w 24"/>
                <a:gd name="T3" fmla="*/ 6 h 7"/>
                <a:gd name="T4" fmla="*/ 23 w 24"/>
                <a:gd name="T5" fmla="*/ 7 h 7"/>
                <a:gd name="T6" fmla="*/ 12 w 24"/>
                <a:gd name="T7" fmla="*/ 3 h 7"/>
                <a:gd name="T8" fmla="*/ 0 w 24"/>
                <a:gd name="T9" fmla="*/ 1 h 7"/>
              </a:gdLst>
              <a:ahLst/>
              <a:cxnLst>
                <a:cxn ang="0">
                  <a:pos x="T0" y="T1"/>
                </a:cxn>
                <a:cxn ang="0">
                  <a:pos x="T2" y="T3"/>
                </a:cxn>
                <a:cxn ang="0">
                  <a:pos x="T4" y="T5"/>
                </a:cxn>
                <a:cxn ang="0">
                  <a:pos x="T6" y="T7"/>
                </a:cxn>
                <a:cxn ang="0">
                  <a:pos x="T8" y="T9"/>
                </a:cxn>
              </a:cxnLst>
              <a:rect l="0" t="0" r="r" b="b"/>
              <a:pathLst>
                <a:path w="24" h="7">
                  <a:moveTo>
                    <a:pt x="0" y="1"/>
                  </a:moveTo>
                  <a:cubicBezTo>
                    <a:pt x="8" y="0"/>
                    <a:pt x="17" y="2"/>
                    <a:pt x="23" y="6"/>
                  </a:cubicBezTo>
                  <a:cubicBezTo>
                    <a:pt x="24" y="6"/>
                    <a:pt x="24" y="7"/>
                    <a:pt x="23" y="7"/>
                  </a:cubicBezTo>
                  <a:cubicBezTo>
                    <a:pt x="19" y="6"/>
                    <a:pt x="15" y="4"/>
                    <a:pt x="12" y="3"/>
                  </a:cubicBezTo>
                  <a:cubicBezTo>
                    <a:pt x="8" y="2"/>
                    <a:pt x="4" y="2"/>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2" name="Freeform 1667">
              <a:extLst>
                <a:ext uri="{FF2B5EF4-FFF2-40B4-BE49-F238E27FC236}">
                  <a16:creationId xmlns:a16="http://schemas.microsoft.com/office/drawing/2014/main" id="{97EE5669-E63C-4B57-B885-0B6016937F94}"/>
                </a:ext>
              </a:extLst>
            </p:cNvPr>
            <p:cNvSpPr>
              <a:spLocks/>
            </p:cNvSpPr>
            <p:nvPr/>
          </p:nvSpPr>
          <p:spPr bwMode="auto">
            <a:xfrm>
              <a:off x="3814764" y="1060450"/>
              <a:ext cx="31750" cy="12700"/>
            </a:xfrm>
            <a:custGeom>
              <a:avLst/>
              <a:gdLst>
                <a:gd name="T0" fmla="*/ 0 w 20"/>
                <a:gd name="T1" fmla="*/ 0 h 9"/>
                <a:gd name="T2" fmla="*/ 19 w 20"/>
                <a:gd name="T3" fmla="*/ 8 h 9"/>
                <a:gd name="T4" fmla="*/ 19 w 20"/>
                <a:gd name="T5" fmla="*/ 9 h 9"/>
                <a:gd name="T6" fmla="*/ 0 w 20"/>
                <a:gd name="T7" fmla="*/ 0 h 9"/>
              </a:gdLst>
              <a:ahLst/>
              <a:cxnLst>
                <a:cxn ang="0">
                  <a:pos x="T0" y="T1"/>
                </a:cxn>
                <a:cxn ang="0">
                  <a:pos x="T2" y="T3"/>
                </a:cxn>
                <a:cxn ang="0">
                  <a:pos x="T4" y="T5"/>
                </a:cxn>
                <a:cxn ang="0">
                  <a:pos x="T6" y="T7"/>
                </a:cxn>
              </a:cxnLst>
              <a:rect l="0" t="0" r="r" b="b"/>
              <a:pathLst>
                <a:path w="20" h="9">
                  <a:moveTo>
                    <a:pt x="0" y="0"/>
                  </a:moveTo>
                  <a:cubicBezTo>
                    <a:pt x="7" y="1"/>
                    <a:pt x="14" y="4"/>
                    <a:pt x="19" y="8"/>
                  </a:cubicBezTo>
                  <a:cubicBezTo>
                    <a:pt x="20" y="8"/>
                    <a:pt x="19" y="9"/>
                    <a:pt x="19" y="9"/>
                  </a:cubicBezTo>
                  <a:cubicBezTo>
                    <a:pt x="13" y="6"/>
                    <a:pt x="6" y="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3" name="Freeform 1668">
              <a:extLst>
                <a:ext uri="{FF2B5EF4-FFF2-40B4-BE49-F238E27FC236}">
                  <a16:creationId xmlns:a16="http://schemas.microsoft.com/office/drawing/2014/main" id="{CBA4A311-38AF-41C6-A8DC-610071289ED4}"/>
                </a:ext>
              </a:extLst>
            </p:cNvPr>
            <p:cNvSpPr>
              <a:spLocks/>
            </p:cNvSpPr>
            <p:nvPr/>
          </p:nvSpPr>
          <p:spPr bwMode="auto">
            <a:xfrm>
              <a:off x="4100514" y="1290637"/>
              <a:ext cx="12700" cy="106363"/>
            </a:xfrm>
            <a:custGeom>
              <a:avLst/>
              <a:gdLst>
                <a:gd name="T0" fmla="*/ 1 w 8"/>
                <a:gd name="T1" fmla="*/ 1 h 69"/>
                <a:gd name="T2" fmla="*/ 3 w 8"/>
                <a:gd name="T3" fmla="*/ 1 h 69"/>
                <a:gd name="T4" fmla="*/ 7 w 8"/>
                <a:gd name="T5" fmla="*/ 69 h 69"/>
                <a:gd name="T6" fmla="*/ 6 w 8"/>
                <a:gd name="T7" fmla="*/ 69 h 69"/>
                <a:gd name="T8" fmla="*/ 1 w 8"/>
                <a:gd name="T9" fmla="*/ 1 h 69"/>
              </a:gdLst>
              <a:ahLst/>
              <a:cxnLst>
                <a:cxn ang="0">
                  <a:pos x="T0" y="T1"/>
                </a:cxn>
                <a:cxn ang="0">
                  <a:pos x="T2" y="T3"/>
                </a:cxn>
                <a:cxn ang="0">
                  <a:pos x="T4" y="T5"/>
                </a:cxn>
                <a:cxn ang="0">
                  <a:pos x="T6" y="T7"/>
                </a:cxn>
                <a:cxn ang="0">
                  <a:pos x="T8" y="T9"/>
                </a:cxn>
              </a:cxnLst>
              <a:rect l="0" t="0" r="r" b="b"/>
              <a:pathLst>
                <a:path w="8" h="69">
                  <a:moveTo>
                    <a:pt x="1" y="1"/>
                  </a:moveTo>
                  <a:cubicBezTo>
                    <a:pt x="1" y="0"/>
                    <a:pt x="3" y="0"/>
                    <a:pt x="3" y="1"/>
                  </a:cubicBezTo>
                  <a:cubicBezTo>
                    <a:pt x="2" y="24"/>
                    <a:pt x="8" y="46"/>
                    <a:pt x="7" y="69"/>
                  </a:cubicBezTo>
                  <a:cubicBezTo>
                    <a:pt x="7" y="69"/>
                    <a:pt x="6" y="69"/>
                    <a:pt x="6" y="69"/>
                  </a:cubicBezTo>
                  <a:cubicBezTo>
                    <a:pt x="2" y="48"/>
                    <a:pt x="0" y="23"/>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4" name="Freeform 1669">
              <a:extLst>
                <a:ext uri="{FF2B5EF4-FFF2-40B4-BE49-F238E27FC236}">
                  <a16:creationId xmlns:a16="http://schemas.microsoft.com/office/drawing/2014/main" id="{8FB84DD2-AB87-494A-9C4C-87DA9D7E3201}"/>
                </a:ext>
              </a:extLst>
            </p:cNvPr>
            <p:cNvSpPr>
              <a:spLocks/>
            </p:cNvSpPr>
            <p:nvPr/>
          </p:nvSpPr>
          <p:spPr bwMode="auto">
            <a:xfrm>
              <a:off x="4130676" y="1389062"/>
              <a:ext cx="42863" cy="12700"/>
            </a:xfrm>
            <a:custGeom>
              <a:avLst/>
              <a:gdLst>
                <a:gd name="T0" fmla="*/ 1 w 28"/>
                <a:gd name="T1" fmla="*/ 6 h 8"/>
                <a:gd name="T2" fmla="*/ 28 w 28"/>
                <a:gd name="T3" fmla="*/ 1 h 8"/>
                <a:gd name="T4" fmla="*/ 28 w 28"/>
                <a:gd name="T5" fmla="*/ 1 h 8"/>
                <a:gd name="T6" fmla="*/ 2 w 28"/>
                <a:gd name="T7" fmla="*/ 8 h 8"/>
                <a:gd name="T8" fmla="*/ 1 w 28"/>
                <a:gd name="T9" fmla="*/ 6 h 8"/>
              </a:gdLst>
              <a:ahLst/>
              <a:cxnLst>
                <a:cxn ang="0">
                  <a:pos x="T0" y="T1"/>
                </a:cxn>
                <a:cxn ang="0">
                  <a:pos x="T2" y="T3"/>
                </a:cxn>
                <a:cxn ang="0">
                  <a:pos x="T4" y="T5"/>
                </a:cxn>
                <a:cxn ang="0">
                  <a:pos x="T6" y="T7"/>
                </a:cxn>
                <a:cxn ang="0">
                  <a:pos x="T8" y="T9"/>
                </a:cxn>
              </a:cxnLst>
              <a:rect l="0" t="0" r="r" b="b"/>
              <a:pathLst>
                <a:path w="28" h="8">
                  <a:moveTo>
                    <a:pt x="1" y="6"/>
                  </a:moveTo>
                  <a:cubicBezTo>
                    <a:pt x="9" y="3"/>
                    <a:pt x="19" y="0"/>
                    <a:pt x="28" y="1"/>
                  </a:cubicBezTo>
                  <a:cubicBezTo>
                    <a:pt x="28" y="1"/>
                    <a:pt x="28" y="1"/>
                    <a:pt x="28" y="1"/>
                  </a:cubicBezTo>
                  <a:cubicBezTo>
                    <a:pt x="19" y="3"/>
                    <a:pt x="10" y="4"/>
                    <a:pt x="2" y="8"/>
                  </a:cubicBezTo>
                  <a:cubicBezTo>
                    <a:pt x="1" y="8"/>
                    <a:pt x="0" y="7"/>
                    <a:pt x="1"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5" name="Freeform 1670">
              <a:extLst>
                <a:ext uri="{FF2B5EF4-FFF2-40B4-BE49-F238E27FC236}">
                  <a16:creationId xmlns:a16="http://schemas.microsoft.com/office/drawing/2014/main" id="{C8774A1B-0034-4056-BC51-4F5E4CF4F281}"/>
                </a:ext>
              </a:extLst>
            </p:cNvPr>
            <p:cNvSpPr>
              <a:spLocks/>
            </p:cNvSpPr>
            <p:nvPr/>
          </p:nvSpPr>
          <p:spPr bwMode="auto">
            <a:xfrm>
              <a:off x="4162426" y="1428750"/>
              <a:ext cx="20638" cy="28575"/>
            </a:xfrm>
            <a:custGeom>
              <a:avLst/>
              <a:gdLst>
                <a:gd name="T0" fmla="*/ 1 w 13"/>
                <a:gd name="T1" fmla="*/ 0 h 19"/>
                <a:gd name="T2" fmla="*/ 12 w 13"/>
                <a:gd name="T3" fmla="*/ 17 h 19"/>
                <a:gd name="T4" fmla="*/ 11 w 13"/>
                <a:gd name="T5" fmla="*/ 18 h 19"/>
                <a:gd name="T6" fmla="*/ 0 w 13"/>
                <a:gd name="T7" fmla="*/ 0 h 19"/>
                <a:gd name="T8" fmla="*/ 1 w 13"/>
                <a:gd name="T9" fmla="*/ 0 h 19"/>
              </a:gdLst>
              <a:ahLst/>
              <a:cxnLst>
                <a:cxn ang="0">
                  <a:pos x="T0" y="T1"/>
                </a:cxn>
                <a:cxn ang="0">
                  <a:pos x="T2" y="T3"/>
                </a:cxn>
                <a:cxn ang="0">
                  <a:pos x="T4" y="T5"/>
                </a:cxn>
                <a:cxn ang="0">
                  <a:pos x="T6" y="T7"/>
                </a:cxn>
                <a:cxn ang="0">
                  <a:pos x="T8" y="T9"/>
                </a:cxn>
              </a:cxnLst>
              <a:rect l="0" t="0" r="r" b="b"/>
              <a:pathLst>
                <a:path w="13" h="19">
                  <a:moveTo>
                    <a:pt x="1" y="0"/>
                  </a:moveTo>
                  <a:cubicBezTo>
                    <a:pt x="4" y="6"/>
                    <a:pt x="6" y="12"/>
                    <a:pt x="12" y="17"/>
                  </a:cubicBezTo>
                  <a:cubicBezTo>
                    <a:pt x="13" y="18"/>
                    <a:pt x="12" y="19"/>
                    <a:pt x="11" y="18"/>
                  </a:cubicBezTo>
                  <a:cubicBezTo>
                    <a:pt x="6" y="13"/>
                    <a:pt x="1" y="7"/>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6" name="Freeform 1671">
              <a:extLst>
                <a:ext uri="{FF2B5EF4-FFF2-40B4-BE49-F238E27FC236}">
                  <a16:creationId xmlns:a16="http://schemas.microsoft.com/office/drawing/2014/main" id="{0AF429F2-DA11-47D0-B387-8121959D643D}"/>
                </a:ext>
              </a:extLst>
            </p:cNvPr>
            <p:cNvSpPr>
              <a:spLocks/>
            </p:cNvSpPr>
            <p:nvPr/>
          </p:nvSpPr>
          <p:spPr bwMode="auto">
            <a:xfrm>
              <a:off x="4141789" y="1416050"/>
              <a:ext cx="7938" cy="23813"/>
            </a:xfrm>
            <a:custGeom>
              <a:avLst/>
              <a:gdLst>
                <a:gd name="T0" fmla="*/ 2 w 5"/>
                <a:gd name="T1" fmla="*/ 1 h 15"/>
                <a:gd name="T2" fmla="*/ 2 w 5"/>
                <a:gd name="T3" fmla="*/ 1 h 15"/>
                <a:gd name="T4" fmla="*/ 5 w 5"/>
                <a:gd name="T5" fmla="*/ 14 h 15"/>
                <a:gd name="T6" fmla="*/ 3 w 5"/>
                <a:gd name="T7" fmla="*/ 14 h 15"/>
                <a:gd name="T8" fmla="*/ 2 w 5"/>
                <a:gd name="T9" fmla="*/ 1 h 15"/>
              </a:gdLst>
              <a:ahLst/>
              <a:cxnLst>
                <a:cxn ang="0">
                  <a:pos x="T0" y="T1"/>
                </a:cxn>
                <a:cxn ang="0">
                  <a:pos x="T2" y="T3"/>
                </a:cxn>
                <a:cxn ang="0">
                  <a:pos x="T4" y="T5"/>
                </a:cxn>
                <a:cxn ang="0">
                  <a:pos x="T6" y="T7"/>
                </a:cxn>
                <a:cxn ang="0">
                  <a:pos x="T8" y="T9"/>
                </a:cxn>
              </a:cxnLst>
              <a:rect l="0" t="0" r="r" b="b"/>
              <a:pathLst>
                <a:path w="5" h="15">
                  <a:moveTo>
                    <a:pt x="2" y="1"/>
                  </a:moveTo>
                  <a:cubicBezTo>
                    <a:pt x="2" y="0"/>
                    <a:pt x="2" y="0"/>
                    <a:pt x="2" y="1"/>
                  </a:cubicBezTo>
                  <a:cubicBezTo>
                    <a:pt x="2" y="5"/>
                    <a:pt x="2" y="10"/>
                    <a:pt x="5" y="14"/>
                  </a:cubicBezTo>
                  <a:cubicBezTo>
                    <a:pt x="5" y="14"/>
                    <a:pt x="4" y="15"/>
                    <a:pt x="3" y="14"/>
                  </a:cubicBezTo>
                  <a:cubicBezTo>
                    <a:pt x="1" y="10"/>
                    <a:pt x="0" y="5"/>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7" name="Freeform 1672">
              <a:extLst>
                <a:ext uri="{FF2B5EF4-FFF2-40B4-BE49-F238E27FC236}">
                  <a16:creationId xmlns:a16="http://schemas.microsoft.com/office/drawing/2014/main" id="{587B8F61-F905-4AF0-8430-82F28ABE93E4}"/>
                </a:ext>
              </a:extLst>
            </p:cNvPr>
            <p:cNvSpPr>
              <a:spLocks/>
            </p:cNvSpPr>
            <p:nvPr/>
          </p:nvSpPr>
          <p:spPr bwMode="auto">
            <a:xfrm>
              <a:off x="3917951" y="1287462"/>
              <a:ext cx="19050" cy="112713"/>
            </a:xfrm>
            <a:custGeom>
              <a:avLst/>
              <a:gdLst>
                <a:gd name="T0" fmla="*/ 9 w 12"/>
                <a:gd name="T1" fmla="*/ 1 h 73"/>
                <a:gd name="T2" fmla="*/ 11 w 12"/>
                <a:gd name="T3" fmla="*/ 2 h 73"/>
                <a:gd name="T4" fmla="*/ 1 w 12"/>
                <a:gd name="T5" fmla="*/ 73 h 73"/>
                <a:gd name="T6" fmla="*/ 0 w 12"/>
                <a:gd name="T7" fmla="*/ 72 h 73"/>
                <a:gd name="T8" fmla="*/ 9 w 12"/>
                <a:gd name="T9" fmla="*/ 1 h 73"/>
              </a:gdLst>
              <a:ahLst/>
              <a:cxnLst>
                <a:cxn ang="0">
                  <a:pos x="T0" y="T1"/>
                </a:cxn>
                <a:cxn ang="0">
                  <a:pos x="T2" y="T3"/>
                </a:cxn>
                <a:cxn ang="0">
                  <a:pos x="T4" y="T5"/>
                </a:cxn>
                <a:cxn ang="0">
                  <a:pos x="T6" y="T7"/>
                </a:cxn>
                <a:cxn ang="0">
                  <a:pos x="T8" y="T9"/>
                </a:cxn>
              </a:cxnLst>
              <a:rect l="0" t="0" r="r" b="b"/>
              <a:pathLst>
                <a:path w="12" h="73">
                  <a:moveTo>
                    <a:pt x="9" y="1"/>
                  </a:moveTo>
                  <a:cubicBezTo>
                    <a:pt x="10" y="0"/>
                    <a:pt x="12" y="0"/>
                    <a:pt x="11" y="2"/>
                  </a:cubicBezTo>
                  <a:cubicBezTo>
                    <a:pt x="7" y="25"/>
                    <a:pt x="4" y="49"/>
                    <a:pt x="1" y="73"/>
                  </a:cubicBezTo>
                  <a:cubicBezTo>
                    <a:pt x="1" y="73"/>
                    <a:pt x="0" y="73"/>
                    <a:pt x="0" y="72"/>
                  </a:cubicBezTo>
                  <a:cubicBezTo>
                    <a:pt x="1" y="49"/>
                    <a:pt x="5" y="2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8" name="Freeform 1673">
              <a:extLst>
                <a:ext uri="{FF2B5EF4-FFF2-40B4-BE49-F238E27FC236}">
                  <a16:creationId xmlns:a16="http://schemas.microsoft.com/office/drawing/2014/main" id="{D7625916-E628-4A0D-A97A-A800FFF32E18}"/>
                </a:ext>
              </a:extLst>
            </p:cNvPr>
            <p:cNvSpPr>
              <a:spLocks/>
            </p:cNvSpPr>
            <p:nvPr/>
          </p:nvSpPr>
          <p:spPr bwMode="auto">
            <a:xfrm>
              <a:off x="4051301" y="1277937"/>
              <a:ext cx="31750" cy="44450"/>
            </a:xfrm>
            <a:custGeom>
              <a:avLst/>
              <a:gdLst>
                <a:gd name="T0" fmla="*/ 0 w 21"/>
                <a:gd name="T1" fmla="*/ 8 h 29"/>
                <a:gd name="T2" fmla="*/ 11 w 21"/>
                <a:gd name="T3" fmla="*/ 20 h 29"/>
                <a:gd name="T4" fmla="*/ 17 w 21"/>
                <a:gd name="T5" fmla="*/ 21 h 29"/>
                <a:gd name="T6" fmla="*/ 14 w 21"/>
                <a:gd name="T7" fmla="*/ 14 h 29"/>
                <a:gd name="T8" fmla="*/ 6 w 21"/>
                <a:gd name="T9" fmla="*/ 3 h 29"/>
                <a:gd name="T10" fmla="*/ 8 w 21"/>
                <a:gd name="T11" fmla="*/ 1 h 29"/>
                <a:gd name="T12" fmla="*/ 18 w 21"/>
                <a:gd name="T13" fmla="*/ 16 h 29"/>
                <a:gd name="T14" fmla="*/ 18 w 21"/>
                <a:gd name="T15" fmla="*/ 27 h 29"/>
                <a:gd name="T16" fmla="*/ 10 w 21"/>
                <a:gd name="T17" fmla="*/ 23 h 29"/>
                <a:gd name="T18" fmla="*/ 6 w 21"/>
                <a:gd name="T19" fmla="*/ 15 h 29"/>
                <a:gd name="T20" fmla="*/ 0 w 21"/>
                <a:gd name="T21"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9">
                  <a:moveTo>
                    <a:pt x="0" y="8"/>
                  </a:moveTo>
                  <a:cubicBezTo>
                    <a:pt x="6" y="8"/>
                    <a:pt x="9" y="16"/>
                    <a:pt x="11" y="20"/>
                  </a:cubicBezTo>
                  <a:cubicBezTo>
                    <a:pt x="11" y="21"/>
                    <a:pt x="15" y="28"/>
                    <a:pt x="17" y="21"/>
                  </a:cubicBezTo>
                  <a:cubicBezTo>
                    <a:pt x="18" y="19"/>
                    <a:pt x="15" y="16"/>
                    <a:pt x="14" y="14"/>
                  </a:cubicBezTo>
                  <a:cubicBezTo>
                    <a:pt x="12" y="10"/>
                    <a:pt x="9" y="6"/>
                    <a:pt x="6" y="3"/>
                  </a:cubicBezTo>
                  <a:cubicBezTo>
                    <a:pt x="5" y="2"/>
                    <a:pt x="7" y="0"/>
                    <a:pt x="8" y="1"/>
                  </a:cubicBezTo>
                  <a:cubicBezTo>
                    <a:pt x="12" y="6"/>
                    <a:pt x="16" y="10"/>
                    <a:pt x="18" y="16"/>
                  </a:cubicBezTo>
                  <a:cubicBezTo>
                    <a:pt x="19" y="19"/>
                    <a:pt x="21" y="24"/>
                    <a:pt x="18" y="27"/>
                  </a:cubicBezTo>
                  <a:cubicBezTo>
                    <a:pt x="14" y="29"/>
                    <a:pt x="12" y="25"/>
                    <a:pt x="10" y="23"/>
                  </a:cubicBezTo>
                  <a:cubicBezTo>
                    <a:pt x="9" y="20"/>
                    <a:pt x="8" y="18"/>
                    <a:pt x="6" y="15"/>
                  </a:cubicBezTo>
                  <a:cubicBezTo>
                    <a:pt x="4" y="12"/>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9" name="Freeform 1674">
              <a:extLst>
                <a:ext uri="{FF2B5EF4-FFF2-40B4-BE49-F238E27FC236}">
                  <a16:creationId xmlns:a16="http://schemas.microsoft.com/office/drawing/2014/main" id="{D9D8338A-F793-48D8-923A-1975816C5C2B}"/>
                </a:ext>
              </a:extLst>
            </p:cNvPr>
            <p:cNvSpPr>
              <a:spLocks/>
            </p:cNvSpPr>
            <p:nvPr/>
          </p:nvSpPr>
          <p:spPr bwMode="auto">
            <a:xfrm>
              <a:off x="3962401" y="1308100"/>
              <a:ext cx="12700" cy="14288"/>
            </a:xfrm>
            <a:custGeom>
              <a:avLst/>
              <a:gdLst>
                <a:gd name="T0" fmla="*/ 1 w 8"/>
                <a:gd name="T1" fmla="*/ 3 h 9"/>
                <a:gd name="T2" fmla="*/ 5 w 8"/>
                <a:gd name="T3" fmla="*/ 0 h 9"/>
                <a:gd name="T4" fmla="*/ 5 w 8"/>
                <a:gd name="T5" fmla="*/ 1 h 9"/>
                <a:gd name="T6" fmla="*/ 3 w 8"/>
                <a:gd name="T7" fmla="*/ 4 h 9"/>
                <a:gd name="T8" fmla="*/ 2 w 8"/>
                <a:gd name="T9" fmla="*/ 7 h 9"/>
                <a:gd name="T10" fmla="*/ 5 w 8"/>
                <a:gd name="T11" fmla="*/ 5 h 9"/>
                <a:gd name="T12" fmla="*/ 7 w 8"/>
                <a:gd name="T13" fmla="*/ 3 h 9"/>
                <a:gd name="T14" fmla="*/ 8 w 8"/>
                <a:gd name="T15" fmla="*/ 3 h 9"/>
                <a:gd name="T16" fmla="*/ 1 w 8"/>
                <a:gd name="T17" fmla="*/ 9 h 9"/>
                <a:gd name="T18" fmla="*/ 0 w 8"/>
                <a:gd name="T19" fmla="*/ 8 h 9"/>
                <a:gd name="T20" fmla="*/ 1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1" y="3"/>
                  </a:moveTo>
                  <a:cubicBezTo>
                    <a:pt x="2" y="2"/>
                    <a:pt x="3" y="0"/>
                    <a:pt x="5" y="0"/>
                  </a:cubicBezTo>
                  <a:cubicBezTo>
                    <a:pt x="5" y="0"/>
                    <a:pt x="6" y="0"/>
                    <a:pt x="5" y="1"/>
                  </a:cubicBezTo>
                  <a:cubicBezTo>
                    <a:pt x="5" y="2"/>
                    <a:pt x="4" y="3"/>
                    <a:pt x="3" y="4"/>
                  </a:cubicBezTo>
                  <a:cubicBezTo>
                    <a:pt x="2" y="5"/>
                    <a:pt x="2" y="6"/>
                    <a:pt x="2" y="7"/>
                  </a:cubicBezTo>
                  <a:cubicBezTo>
                    <a:pt x="3" y="6"/>
                    <a:pt x="4" y="6"/>
                    <a:pt x="5" y="5"/>
                  </a:cubicBezTo>
                  <a:cubicBezTo>
                    <a:pt x="6" y="4"/>
                    <a:pt x="6" y="3"/>
                    <a:pt x="7" y="3"/>
                  </a:cubicBezTo>
                  <a:cubicBezTo>
                    <a:pt x="8" y="3"/>
                    <a:pt x="8" y="3"/>
                    <a:pt x="8" y="3"/>
                  </a:cubicBezTo>
                  <a:cubicBezTo>
                    <a:pt x="7" y="5"/>
                    <a:pt x="4"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0" name="Freeform 1675">
              <a:extLst>
                <a:ext uri="{FF2B5EF4-FFF2-40B4-BE49-F238E27FC236}">
                  <a16:creationId xmlns:a16="http://schemas.microsoft.com/office/drawing/2014/main" id="{BFF74C7F-7E03-4290-9D35-C2B9631FFFF8}"/>
                </a:ext>
              </a:extLst>
            </p:cNvPr>
            <p:cNvSpPr>
              <a:spLocks/>
            </p:cNvSpPr>
            <p:nvPr/>
          </p:nvSpPr>
          <p:spPr bwMode="auto">
            <a:xfrm>
              <a:off x="4019551" y="1312862"/>
              <a:ext cx="22225"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0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9" y="5"/>
                    <a:pt x="9" y="5"/>
                  </a:cubicBezTo>
                  <a:cubicBezTo>
                    <a:pt x="10" y="5"/>
                    <a:pt x="13" y="5"/>
                    <a:pt x="12" y="4"/>
                  </a:cubicBezTo>
                  <a:cubicBezTo>
                    <a:pt x="11" y="2"/>
                    <a:pt x="8" y="2"/>
                    <a:pt x="6" y="2"/>
                  </a:cubicBezTo>
                  <a:cubicBezTo>
                    <a:pt x="5" y="1"/>
                    <a:pt x="3" y="2"/>
                    <a:pt x="1" y="1"/>
                  </a:cubicBezTo>
                  <a:cubicBezTo>
                    <a:pt x="1" y="1"/>
                    <a:pt x="1" y="1"/>
                    <a:pt x="1" y="1"/>
                  </a:cubicBezTo>
                  <a:cubicBezTo>
                    <a:pt x="3" y="0"/>
                    <a:pt x="7" y="0"/>
                    <a:pt x="9" y="0"/>
                  </a:cubicBezTo>
                  <a:cubicBezTo>
                    <a:pt x="11" y="1"/>
                    <a:pt x="13" y="2"/>
                    <a:pt x="14" y="4"/>
                  </a:cubicBezTo>
                  <a:cubicBezTo>
                    <a:pt x="15" y="6"/>
                    <a:pt x="13" y="6"/>
                    <a:pt x="11" y="6"/>
                  </a:cubicBezTo>
                  <a:cubicBezTo>
                    <a:pt x="8" y="6"/>
                    <a:pt x="4" y="7"/>
                    <a:pt x="1" y="6"/>
                  </a:cubicBezTo>
                  <a:cubicBezTo>
                    <a:pt x="0" y="5"/>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1" name="Freeform 1676">
              <a:extLst>
                <a:ext uri="{FF2B5EF4-FFF2-40B4-BE49-F238E27FC236}">
                  <a16:creationId xmlns:a16="http://schemas.microsoft.com/office/drawing/2014/main" id="{4D204B90-D54F-452A-8013-75675B568A14}"/>
                </a:ext>
              </a:extLst>
            </p:cNvPr>
            <p:cNvSpPr>
              <a:spLocks/>
            </p:cNvSpPr>
            <p:nvPr/>
          </p:nvSpPr>
          <p:spPr bwMode="auto">
            <a:xfrm>
              <a:off x="3951289" y="1308100"/>
              <a:ext cx="19050" cy="22225"/>
            </a:xfrm>
            <a:custGeom>
              <a:avLst/>
              <a:gdLst>
                <a:gd name="T0" fmla="*/ 3 w 12"/>
                <a:gd name="T1" fmla="*/ 1 h 15"/>
                <a:gd name="T2" fmla="*/ 9 w 12"/>
                <a:gd name="T3" fmla="*/ 5 h 15"/>
                <a:gd name="T4" fmla="*/ 9 w 12"/>
                <a:gd name="T5" fmla="*/ 7 h 15"/>
                <a:gd name="T6" fmla="*/ 11 w 12"/>
                <a:gd name="T7" fmla="*/ 12 h 15"/>
                <a:gd name="T8" fmla="*/ 11 w 12"/>
                <a:gd name="T9" fmla="*/ 13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5" y="0"/>
                    <a:pt x="8" y="4"/>
                    <a:pt x="9" y="5"/>
                  </a:cubicBezTo>
                  <a:cubicBezTo>
                    <a:pt x="9" y="6"/>
                    <a:pt x="9" y="6"/>
                    <a:pt x="9" y="7"/>
                  </a:cubicBezTo>
                  <a:cubicBezTo>
                    <a:pt x="10" y="8"/>
                    <a:pt x="11" y="10"/>
                    <a:pt x="11" y="12"/>
                  </a:cubicBezTo>
                  <a:cubicBezTo>
                    <a:pt x="12" y="13"/>
                    <a:pt x="11" y="13"/>
                    <a:pt x="11" y="13"/>
                  </a:cubicBezTo>
                  <a:cubicBezTo>
                    <a:pt x="11" y="14"/>
                    <a:pt x="10" y="15"/>
                    <a:pt x="9" y="15"/>
                  </a:cubicBezTo>
                  <a:cubicBezTo>
                    <a:pt x="6" y="13"/>
                    <a:pt x="4" y="10"/>
                    <a:pt x="3" y="8"/>
                  </a:cubicBezTo>
                  <a:cubicBezTo>
                    <a:pt x="2" y="6"/>
                    <a:pt x="0" y="1"/>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2" name="Freeform 1677">
              <a:extLst>
                <a:ext uri="{FF2B5EF4-FFF2-40B4-BE49-F238E27FC236}">
                  <a16:creationId xmlns:a16="http://schemas.microsoft.com/office/drawing/2014/main" id="{1773A49C-46A2-4265-BA52-2E130218676B}"/>
                </a:ext>
              </a:extLst>
            </p:cNvPr>
            <p:cNvSpPr>
              <a:spLocks/>
            </p:cNvSpPr>
            <p:nvPr/>
          </p:nvSpPr>
          <p:spPr bwMode="auto">
            <a:xfrm>
              <a:off x="3956051" y="1352550"/>
              <a:ext cx="12700" cy="12700"/>
            </a:xfrm>
            <a:custGeom>
              <a:avLst/>
              <a:gdLst>
                <a:gd name="T0" fmla="*/ 2 w 8"/>
                <a:gd name="T1" fmla="*/ 3 h 8"/>
                <a:gd name="T2" fmla="*/ 5 w 8"/>
                <a:gd name="T3" fmla="*/ 0 h 8"/>
                <a:gd name="T4" fmla="*/ 6 w 8"/>
                <a:gd name="T5" fmla="*/ 0 h 8"/>
                <a:gd name="T6" fmla="*/ 4 w 8"/>
                <a:gd name="T7" fmla="*/ 3 h 8"/>
                <a:gd name="T8" fmla="*/ 2 w 8"/>
                <a:gd name="T9" fmla="*/ 6 h 8"/>
                <a:gd name="T10" fmla="*/ 5 w 8"/>
                <a:gd name="T11" fmla="*/ 5 h 8"/>
                <a:gd name="T12" fmla="*/ 8 w 8"/>
                <a:gd name="T13" fmla="*/ 2 h 8"/>
                <a:gd name="T14" fmla="*/ 8 w 8"/>
                <a:gd name="T15" fmla="*/ 2 h 8"/>
                <a:gd name="T16" fmla="*/ 1 w 8"/>
                <a:gd name="T17" fmla="*/ 8 h 8"/>
                <a:gd name="T18" fmla="*/ 1 w 8"/>
                <a:gd name="T19" fmla="*/ 7 h 8"/>
                <a:gd name="T20" fmla="*/ 2 w 8"/>
                <a:gd name="T2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2" y="3"/>
                  </a:moveTo>
                  <a:cubicBezTo>
                    <a:pt x="2" y="2"/>
                    <a:pt x="4" y="0"/>
                    <a:pt x="5" y="0"/>
                  </a:cubicBezTo>
                  <a:cubicBezTo>
                    <a:pt x="6" y="0"/>
                    <a:pt x="6" y="0"/>
                    <a:pt x="6" y="0"/>
                  </a:cubicBezTo>
                  <a:cubicBezTo>
                    <a:pt x="6" y="1"/>
                    <a:pt x="4" y="2"/>
                    <a:pt x="4" y="3"/>
                  </a:cubicBezTo>
                  <a:cubicBezTo>
                    <a:pt x="3" y="4"/>
                    <a:pt x="2" y="5"/>
                    <a:pt x="2" y="6"/>
                  </a:cubicBezTo>
                  <a:cubicBezTo>
                    <a:pt x="3" y="6"/>
                    <a:pt x="4" y="5"/>
                    <a:pt x="5" y="5"/>
                  </a:cubicBezTo>
                  <a:cubicBezTo>
                    <a:pt x="6" y="4"/>
                    <a:pt x="7" y="3"/>
                    <a:pt x="8" y="2"/>
                  </a:cubicBezTo>
                  <a:cubicBezTo>
                    <a:pt x="8" y="2"/>
                    <a:pt x="8" y="2"/>
                    <a:pt x="8" y="2"/>
                  </a:cubicBezTo>
                  <a:cubicBezTo>
                    <a:pt x="8" y="5"/>
                    <a:pt x="4" y="7"/>
                    <a:pt x="1" y="8"/>
                  </a:cubicBezTo>
                  <a:cubicBezTo>
                    <a:pt x="1" y="8"/>
                    <a:pt x="0" y="8"/>
                    <a:pt x="1" y="7"/>
                  </a:cubicBezTo>
                  <a:cubicBezTo>
                    <a:pt x="1" y="6"/>
                    <a:pt x="1" y="4"/>
                    <a:pt x="2"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3" name="Freeform 1678">
              <a:extLst>
                <a:ext uri="{FF2B5EF4-FFF2-40B4-BE49-F238E27FC236}">
                  <a16:creationId xmlns:a16="http://schemas.microsoft.com/office/drawing/2014/main" id="{158DEC82-3D42-4CFE-B6A5-FDD27D0427F3}"/>
                </a:ext>
              </a:extLst>
            </p:cNvPr>
            <p:cNvSpPr>
              <a:spLocks/>
            </p:cNvSpPr>
            <p:nvPr/>
          </p:nvSpPr>
          <p:spPr bwMode="auto">
            <a:xfrm>
              <a:off x="4017964" y="1354137"/>
              <a:ext cx="22225" cy="11113"/>
            </a:xfrm>
            <a:custGeom>
              <a:avLst/>
              <a:gdLst>
                <a:gd name="T0" fmla="*/ 1 w 15"/>
                <a:gd name="T1" fmla="*/ 5 h 7"/>
                <a:gd name="T2" fmla="*/ 7 w 15"/>
                <a:gd name="T3" fmla="*/ 5 h 7"/>
                <a:gd name="T4" fmla="*/ 10 w 15"/>
                <a:gd name="T5" fmla="*/ 5 h 7"/>
                <a:gd name="T6" fmla="*/ 12 w 15"/>
                <a:gd name="T7" fmla="*/ 4 h 7"/>
                <a:gd name="T8" fmla="*/ 6 w 15"/>
                <a:gd name="T9" fmla="*/ 2 h 7"/>
                <a:gd name="T10" fmla="*/ 2 w 15"/>
                <a:gd name="T11" fmla="*/ 1 h 7"/>
                <a:gd name="T12" fmla="*/ 2 w 15"/>
                <a:gd name="T13" fmla="*/ 1 h 7"/>
                <a:gd name="T14" fmla="*/ 9 w 15"/>
                <a:gd name="T15" fmla="*/ 1 h 7"/>
                <a:gd name="T16" fmla="*/ 14 w 15"/>
                <a:gd name="T17" fmla="*/ 4 h 7"/>
                <a:gd name="T18" fmla="*/ 11 w 15"/>
                <a:gd name="T19" fmla="*/ 7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5"/>
                    <a:pt x="5" y="5"/>
                    <a:pt x="7" y="5"/>
                  </a:cubicBezTo>
                  <a:cubicBezTo>
                    <a:pt x="8" y="5"/>
                    <a:pt x="9" y="5"/>
                    <a:pt x="10" y="5"/>
                  </a:cubicBezTo>
                  <a:cubicBezTo>
                    <a:pt x="11" y="5"/>
                    <a:pt x="13" y="6"/>
                    <a:pt x="12" y="4"/>
                  </a:cubicBezTo>
                  <a:cubicBezTo>
                    <a:pt x="11" y="3"/>
                    <a:pt x="8" y="2"/>
                    <a:pt x="6" y="2"/>
                  </a:cubicBezTo>
                  <a:cubicBezTo>
                    <a:pt x="5" y="2"/>
                    <a:pt x="3" y="2"/>
                    <a:pt x="2" y="1"/>
                  </a:cubicBezTo>
                  <a:cubicBezTo>
                    <a:pt x="2" y="1"/>
                    <a:pt x="2" y="1"/>
                    <a:pt x="2" y="1"/>
                  </a:cubicBezTo>
                  <a:cubicBezTo>
                    <a:pt x="3" y="0"/>
                    <a:pt x="7" y="0"/>
                    <a:pt x="9" y="1"/>
                  </a:cubicBezTo>
                  <a:cubicBezTo>
                    <a:pt x="11" y="1"/>
                    <a:pt x="14" y="3"/>
                    <a:pt x="14" y="4"/>
                  </a:cubicBezTo>
                  <a:cubicBezTo>
                    <a:pt x="15" y="6"/>
                    <a:pt x="13" y="7"/>
                    <a:pt x="11" y="7"/>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4" name="Freeform 1679">
              <a:extLst>
                <a:ext uri="{FF2B5EF4-FFF2-40B4-BE49-F238E27FC236}">
                  <a16:creationId xmlns:a16="http://schemas.microsoft.com/office/drawing/2014/main" id="{571346DA-3A95-42DE-B0D2-43135C3C7F1F}"/>
                </a:ext>
              </a:extLst>
            </p:cNvPr>
            <p:cNvSpPr>
              <a:spLocks/>
            </p:cNvSpPr>
            <p:nvPr/>
          </p:nvSpPr>
          <p:spPr bwMode="auto">
            <a:xfrm>
              <a:off x="3949701" y="1349375"/>
              <a:ext cx="19050" cy="22225"/>
            </a:xfrm>
            <a:custGeom>
              <a:avLst/>
              <a:gdLst>
                <a:gd name="T0" fmla="*/ 3 w 12"/>
                <a:gd name="T1" fmla="*/ 1 h 15"/>
                <a:gd name="T2" fmla="*/ 9 w 12"/>
                <a:gd name="T3" fmla="*/ 6 h 15"/>
                <a:gd name="T4" fmla="*/ 9 w 12"/>
                <a:gd name="T5" fmla="*/ 7 h 15"/>
                <a:gd name="T6" fmla="*/ 12 w 12"/>
                <a:gd name="T7" fmla="*/ 12 h 15"/>
                <a:gd name="T8" fmla="*/ 11 w 12"/>
                <a:gd name="T9" fmla="*/ 14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6" y="0"/>
                    <a:pt x="8" y="4"/>
                    <a:pt x="9" y="6"/>
                  </a:cubicBezTo>
                  <a:cubicBezTo>
                    <a:pt x="9" y="6"/>
                    <a:pt x="9" y="7"/>
                    <a:pt x="9" y="7"/>
                  </a:cubicBezTo>
                  <a:cubicBezTo>
                    <a:pt x="10" y="9"/>
                    <a:pt x="11" y="10"/>
                    <a:pt x="12" y="12"/>
                  </a:cubicBezTo>
                  <a:cubicBezTo>
                    <a:pt x="12" y="13"/>
                    <a:pt x="11" y="13"/>
                    <a:pt x="11" y="14"/>
                  </a:cubicBezTo>
                  <a:cubicBezTo>
                    <a:pt x="11" y="15"/>
                    <a:pt x="10" y="15"/>
                    <a:pt x="9" y="15"/>
                  </a:cubicBezTo>
                  <a:cubicBezTo>
                    <a:pt x="6" y="14"/>
                    <a:pt x="4" y="11"/>
                    <a:pt x="3" y="8"/>
                  </a:cubicBezTo>
                  <a:cubicBezTo>
                    <a:pt x="3"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5" name="Freeform 1680">
              <a:extLst>
                <a:ext uri="{FF2B5EF4-FFF2-40B4-BE49-F238E27FC236}">
                  <a16:creationId xmlns:a16="http://schemas.microsoft.com/office/drawing/2014/main" id="{4CE75229-CD51-4AAB-97E0-61A199BE21DC}"/>
                </a:ext>
              </a:extLst>
            </p:cNvPr>
            <p:cNvSpPr>
              <a:spLocks/>
            </p:cNvSpPr>
            <p:nvPr/>
          </p:nvSpPr>
          <p:spPr bwMode="auto">
            <a:xfrm>
              <a:off x="3951289" y="1395412"/>
              <a:ext cx="11113" cy="14288"/>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1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2" y="2"/>
                    <a:pt x="3" y="0"/>
                    <a:pt x="4" y="0"/>
                  </a:cubicBezTo>
                  <a:cubicBezTo>
                    <a:pt x="5" y="0"/>
                    <a:pt x="5" y="0"/>
                    <a:pt x="5" y="1"/>
                  </a:cubicBezTo>
                  <a:cubicBezTo>
                    <a:pt x="5" y="2"/>
                    <a:pt x="3" y="3"/>
                    <a:pt x="3" y="4"/>
                  </a:cubicBezTo>
                  <a:cubicBezTo>
                    <a:pt x="2" y="5"/>
                    <a:pt x="2" y="6"/>
                    <a:pt x="1" y="7"/>
                  </a:cubicBezTo>
                  <a:cubicBezTo>
                    <a:pt x="2" y="6"/>
                    <a:pt x="3" y="6"/>
                    <a:pt x="4" y="5"/>
                  </a:cubicBezTo>
                  <a:cubicBezTo>
                    <a:pt x="5" y="5"/>
                    <a:pt x="6" y="3"/>
                    <a:pt x="7" y="3"/>
                  </a:cubicBezTo>
                  <a:cubicBezTo>
                    <a:pt x="7" y="3"/>
                    <a:pt x="7" y="3"/>
                    <a:pt x="7" y="3"/>
                  </a:cubicBezTo>
                  <a:cubicBezTo>
                    <a:pt x="7" y="6"/>
                    <a:pt x="3"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6" name="Freeform 1681">
              <a:extLst>
                <a:ext uri="{FF2B5EF4-FFF2-40B4-BE49-F238E27FC236}">
                  <a16:creationId xmlns:a16="http://schemas.microsoft.com/office/drawing/2014/main" id="{C41DB9C7-69F6-4A83-BD77-806E273C2796}"/>
                </a:ext>
              </a:extLst>
            </p:cNvPr>
            <p:cNvSpPr>
              <a:spLocks/>
            </p:cNvSpPr>
            <p:nvPr/>
          </p:nvSpPr>
          <p:spPr bwMode="auto">
            <a:xfrm>
              <a:off x="4022726" y="1397000"/>
              <a:ext cx="20638" cy="11113"/>
            </a:xfrm>
            <a:custGeom>
              <a:avLst/>
              <a:gdLst>
                <a:gd name="T0" fmla="*/ 1 w 14"/>
                <a:gd name="T1" fmla="*/ 5 h 7"/>
                <a:gd name="T2" fmla="*/ 7 w 14"/>
                <a:gd name="T3" fmla="*/ 5 h 7"/>
                <a:gd name="T4" fmla="*/ 9 w 14"/>
                <a:gd name="T5" fmla="*/ 5 h 7"/>
                <a:gd name="T6" fmla="*/ 11 w 14"/>
                <a:gd name="T7" fmla="*/ 4 h 7"/>
                <a:gd name="T8" fmla="*/ 6 w 14"/>
                <a:gd name="T9" fmla="*/ 2 h 7"/>
                <a:gd name="T10" fmla="*/ 1 w 14"/>
                <a:gd name="T11" fmla="*/ 2 h 7"/>
                <a:gd name="T12" fmla="*/ 1 w 14"/>
                <a:gd name="T13" fmla="*/ 1 h 7"/>
                <a:gd name="T14" fmla="*/ 8 w 14"/>
                <a:gd name="T15" fmla="*/ 1 h 7"/>
                <a:gd name="T16" fmla="*/ 14 w 14"/>
                <a:gd name="T17" fmla="*/ 4 h 7"/>
                <a:gd name="T18" fmla="*/ 11 w 14"/>
                <a:gd name="T19" fmla="*/ 7 h 7"/>
                <a:gd name="T20" fmla="*/ 0 w 14"/>
                <a:gd name="T21" fmla="*/ 6 h 7"/>
                <a:gd name="T22" fmla="*/ 1 w 14"/>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1" y="5"/>
                  </a:moveTo>
                  <a:cubicBezTo>
                    <a:pt x="2" y="5"/>
                    <a:pt x="5" y="5"/>
                    <a:pt x="7" y="5"/>
                  </a:cubicBezTo>
                  <a:cubicBezTo>
                    <a:pt x="7" y="5"/>
                    <a:pt x="8" y="5"/>
                    <a:pt x="9" y="5"/>
                  </a:cubicBezTo>
                  <a:cubicBezTo>
                    <a:pt x="10" y="5"/>
                    <a:pt x="13" y="6"/>
                    <a:pt x="11" y="4"/>
                  </a:cubicBezTo>
                  <a:cubicBezTo>
                    <a:pt x="10" y="3"/>
                    <a:pt x="8" y="2"/>
                    <a:pt x="6" y="2"/>
                  </a:cubicBezTo>
                  <a:cubicBezTo>
                    <a:pt x="4" y="2"/>
                    <a:pt x="2" y="2"/>
                    <a:pt x="1" y="2"/>
                  </a:cubicBezTo>
                  <a:cubicBezTo>
                    <a:pt x="1" y="1"/>
                    <a:pt x="1" y="1"/>
                    <a:pt x="1" y="1"/>
                  </a:cubicBezTo>
                  <a:cubicBezTo>
                    <a:pt x="2" y="0"/>
                    <a:pt x="6" y="0"/>
                    <a:pt x="8" y="1"/>
                  </a:cubicBezTo>
                  <a:cubicBezTo>
                    <a:pt x="10" y="1"/>
                    <a:pt x="13" y="3"/>
                    <a:pt x="14" y="4"/>
                  </a:cubicBezTo>
                  <a:cubicBezTo>
                    <a:pt x="14" y="6"/>
                    <a:pt x="12" y="7"/>
                    <a:pt x="11" y="7"/>
                  </a:cubicBezTo>
                  <a:cubicBezTo>
                    <a:pt x="7" y="7"/>
                    <a:pt x="3" y="7"/>
                    <a:pt x="0"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7" name="Freeform 1682">
              <a:extLst>
                <a:ext uri="{FF2B5EF4-FFF2-40B4-BE49-F238E27FC236}">
                  <a16:creationId xmlns:a16="http://schemas.microsoft.com/office/drawing/2014/main" id="{FD0A3C3B-487A-4350-A2F1-099AB4C6D520}"/>
                </a:ext>
              </a:extLst>
            </p:cNvPr>
            <p:cNvSpPr>
              <a:spLocks/>
            </p:cNvSpPr>
            <p:nvPr/>
          </p:nvSpPr>
          <p:spPr bwMode="auto">
            <a:xfrm>
              <a:off x="3940176" y="1395412"/>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3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1" y="10"/>
                    <a:pt x="11" y="12"/>
                  </a:cubicBezTo>
                  <a:cubicBezTo>
                    <a:pt x="11" y="13"/>
                    <a:pt x="11" y="13"/>
                    <a:pt x="10" y="14"/>
                  </a:cubicBezTo>
                  <a:cubicBezTo>
                    <a:pt x="11" y="15"/>
                    <a:pt x="9" y="15"/>
                    <a:pt x="8" y="15"/>
                  </a:cubicBezTo>
                  <a:cubicBezTo>
                    <a:pt x="5" y="14"/>
                    <a:pt x="4" y="10"/>
                    <a:pt x="3"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8" name="Freeform 1683">
              <a:extLst>
                <a:ext uri="{FF2B5EF4-FFF2-40B4-BE49-F238E27FC236}">
                  <a16:creationId xmlns:a16="http://schemas.microsoft.com/office/drawing/2014/main" id="{049F861C-092D-46D3-881B-F90239F71933}"/>
                </a:ext>
              </a:extLst>
            </p:cNvPr>
            <p:cNvSpPr>
              <a:spLocks/>
            </p:cNvSpPr>
            <p:nvPr/>
          </p:nvSpPr>
          <p:spPr bwMode="auto">
            <a:xfrm>
              <a:off x="3948114" y="1444625"/>
              <a:ext cx="11113" cy="12700"/>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0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1" y="2"/>
                    <a:pt x="3" y="0"/>
                    <a:pt x="4" y="0"/>
                  </a:cubicBezTo>
                  <a:cubicBezTo>
                    <a:pt x="5" y="0"/>
                    <a:pt x="5" y="0"/>
                    <a:pt x="5" y="1"/>
                  </a:cubicBezTo>
                  <a:cubicBezTo>
                    <a:pt x="5" y="2"/>
                    <a:pt x="3" y="3"/>
                    <a:pt x="3" y="4"/>
                  </a:cubicBezTo>
                  <a:cubicBezTo>
                    <a:pt x="2" y="5"/>
                    <a:pt x="2" y="6"/>
                    <a:pt x="1" y="7"/>
                  </a:cubicBezTo>
                  <a:cubicBezTo>
                    <a:pt x="2" y="7"/>
                    <a:pt x="3" y="6"/>
                    <a:pt x="4" y="5"/>
                  </a:cubicBezTo>
                  <a:cubicBezTo>
                    <a:pt x="5" y="5"/>
                    <a:pt x="6" y="3"/>
                    <a:pt x="7" y="3"/>
                  </a:cubicBezTo>
                  <a:cubicBezTo>
                    <a:pt x="7" y="3"/>
                    <a:pt x="7" y="3"/>
                    <a:pt x="7" y="3"/>
                  </a:cubicBezTo>
                  <a:cubicBezTo>
                    <a:pt x="7" y="6"/>
                    <a:pt x="3" y="8"/>
                    <a:pt x="0"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9" name="Freeform 1684">
              <a:extLst>
                <a:ext uri="{FF2B5EF4-FFF2-40B4-BE49-F238E27FC236}">
                  <a16:creationId xmlns:a16="http://schemas.microsoft.com/office/drawing/2014/main" id="{E807EEB5-905E-41DB-AA83-CF660638E23F}"/>
                </a:ext>
              </a:extLst>
            </p:cNvPr>
            <p:cNvSpPr>
              <a:spLocks/>
            </p:cNvSpPr>
            <p:nvPr/>
          </p:nvSpPr>
          <p:spPr bwMode="auto">
            <a:xfrm>
              <a:off x="4025901" y="1446212"/>
              <a:ext cx="23813"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1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8" y="5"/>
                    <a:pt x="9" y="5"/>
                  </a:cubicBezTo>
                  <a:cubicBezTo>
                    <a:pt x="10" y="5"/>
                    <a:pt x="13" y="5"/>
                    <a:pt x="12" y="4"/>
                  </a:cubicBezTo>
                  <a:cubicBezTo>
                    <a:pt x="11" y="3"/>
                    <a:pt x="8" y="2"/>
                    <a:pt x="6" y="2"/>
                  </a:cubicBezTo>
                  <a:cubicBezTo>
                    <a:pt x="4" y="1"/>
                    <a:pt x="3" y="2"/>
                    <a:pt x="1" y="1"/>
                  </a:cubicBezTo>
                  <a:cubicBezTo>
                    <a:pt x="1" y="1"/>
                    <a:pt x="1" y="1"/>
                    <a:pt x="1" y="1"/>
                  </a:cubicBezTo>
                  <a:cubicBezTo>
                    <a:pt x="3" y="0"/>
                    <a:pt x="7" y="0"/>
                    <a:pt x="9" y="1"/>
                  </a:cubicBezTo>
                  <a:cubicBezTo>
                    <a:pt x="11" y="1"/>
                    <a:pt x="13" y="2"/>
                    <a:pt x="14" y="4"/>
                  </a:cubicBezTo>
                  <a:cubicBezTo>
                    <a:pt x="15" y="6"/>
                    <a:pt x="12" y="6"/>
                    <a:pt x="11" y="6"/>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0" name="Freeform 1685">
              <a:extLst>
                <a:ext uri="{FF2B5EF4-FFF2-40B4-BE49-F238E27FC236}">
                  <a16:creationId xmlns:a16="http://schemas.microsoft.com/office/drawing/2014/main" id="{0931A7C2-5701-4C9A-BD30-F6D373C0D35C}"/>
                </a:ext>
              </a:extLst>
            </p:cNvPr>
            <p:cNvSpPr>
              <a:spLocks/>
            </p:cNvSpPr>
            <p:nvPr/>
          </p:nvSpPr>
          <p:spPr bwMode="auto">
            <a:xfrm>
              <a:off x="3937001" y="1444625"/>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2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0" y="10"/>
                    <a:pt x="11" y="12"/>
                  </a:cubicBezTo>
                  <a:cubicBezTo>
                    <a:pt x="11" y="13"/>
                    <a:pt x="11" y="13"/>
                    <a:pt x="10" y="14"/>
                  </a:cubicBezTo>
                  <a:cubicBezTo>
                    <a:pt x="10" y="15"/>
                    <a:pt x="9" y="15"/>
                    <a:pt x="8" y="15"/>
                  </a:cubicBezTo>
                  <a:cubicBezTo>
                    <a:pt x="5" y="14"/>
                    <a:pt x="4" y="10"/>
                    <a:pt x="2"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31" name="文本框 104">
            <a:extLst>
              <a:ext uri="{FF2B5EF4-FFF2-40B4-BE49-F238E27FC236}">
                <a16:creationId xmlns:a16="http://schemas.microsoft.com/office/drawing/2014/main" id="{2B38135C-6C41-4E7B-9462-4A0D6DE862C2}"/>
              </a:ext>
            </a:extLst>
          </p:cNvPr>
          <p:cNvSpPr txBox="1"/>
          <p:nvPr/>
        </p:nvSpPr>
        <p:spPr>
          <a:xfrm>
            <a:off x="2500429" y="2298833"/>
            <a:ext cx="7529665" cy="1200329"/>
          </a:xfrm>
          <a:prstGeom prst="rect">
            <a:avLst/>
          </a:prstGeom>
          <a:noFill/>
        </p:spPr>
        <p:txBody>
          <a:bodyPr wrap="square" rtlCol="0">
            <a:spAutoFit/>
          </a:bodyPr>
          <a:lstStyle/>
          <a:p>
            <a:pPr algn="l"/>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Cần</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hiếu</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thảo</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với</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ông</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cha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mẹ</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luôn</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trung</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thực</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thật</a:t>
            </a:r>
            <a:r>
              <a:rPr lang="en-US" altLang="zh-CN"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thà</a:t>
            </a:r>
            <a:endParaRPr lang="zh-CN" altLang="en-US" sz="3600" b="1" dirty="0">
              <a:solidFill>
                <a:srgbClr val="07723E"/>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4293624950"/>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wd">
                                    <p:tmPct val="5000"/>
                                  </p:iterate>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fltVal val="0"/>
                                          </p:val>
                                        </p:tav>
                                        <p:tav tm="100000">
                                          <p:val>
                                            <p:strVal val="#ppt_w"/>
                                          </p:val>
                                        </p:tav>
                                      </p:tavLst>
                                    </p:anim>
                                    <p:anim calcmode="lin" valueType="num">
                                      <p:cBhvr>
                                        <p:cTn id="8" dur="1000" fill="hold"/>
                                        <p:tgtEl>
                                          <p:spTgt spid="106"/>
                                        </p:tgtEl>
                                        <p:attrNameLst>
                                          <p:attrName>ppt_h</p:attrName>
                                        </p:attrNameLst>
                                      </p:cBhvr>
                                      <p:tavLst>
                                        <p:tav tm="0">
                                          <p:val>
                                            <p:fltVal val="0"/>
                                          </p:val>
                                        </p:tav>
                                        <p:tav tm="100000">
                                          <p:val>
                                            <p:strVal val="#ppt_h"/>
                                          </p:val>
                                        </p:tav>
                                      </p:tavLst>
                                    </p:anim>
                                    <p:anim calcmode="lin" valueType="num">
                                      <p:cBhvr>
                                        <p:cTn id="9" dur="1000" fill="hold"/>
                                        <p:tgtEl>
                                          <p:spTgt spid="106"/>
                                        </p:tgtEl>
                                        <p:attrNameLst>
                                          <p:attrName>style.rotation</p:attrName>
                                        </p:attrNameLst>
                                      </p:cBhvr>
                                      <p:tavLst>
                                        <p:tav tm="0">
                                          <p:val>
                                            <p:fltVal val="90"/>
                                          </p:val>
                                        </p:tav>
                                        <p:tav tm="100000">
                                          <p:val>
                                            <p:fltVal val="0"/>
                                          </p:val>
                                        </p:tav>
                                      </p:tavLst>
                                    </p:anim>
                                    <p:animEffect transition="in" filter="fade">
                                      <p:cBhvr>
                                        <p:cTn id="10" dur="1000"/>
                                        <p:tgtEl>
                                          <p:spTgt spid="106"/>
                                        </p:tgtEl>
                                      </p:cBhvr>
                                    </p:animEffect>
                                  </p:childTnLst>
                                </p:cTn>
                              </p:par>
                              <p:par>
                                <p:cTn id="11" presetID="2" presetClass="entr" presetSubtype="6" fill="hold" nodeType="withEffect">
                                  <p:stCondLst>
                                    <p:cond delay="0"/>
                                  </p:stCondLst>
                                  <p:iterate type="wd">
                                    <p:tmPct val="10000"/>
                                  </p:iterate>
                                  <p:childTnLst>
                                    <p:set>
                                      <p:cBhvr>
                                        <p:cTn id="12" dur="1" fill="hold">
                                          <p:stCondLst>
                                            <p:cond delay="0"/>
                                          </p:stCondLst>
                                        </p:cTn>
                                        <p:tgtEl>
                                          <p:spTgt spid="111"/>
                                        </p:tgtEl>
                                        <p:attrNameLst>
                                          <p:attrName>style.visibility</p:attrName>
                                        </p:attrNameLst>
                                      </p:cBhvr>
                                      <p:to>
                                        <p:strVal val="visible"/>
                                      </p:to>
                                    </p:set>
                                    <p:anim calcmode="lin" valueType="num">
                                      <p:cBhvr additive="base">
                                        <p:cTn id="13" dur="1000" fill="hold"/>
                                        <p:tgtEl>
                                          <p:spTgt spid="111"/>
                                        </p:tgtEl>
                                        <p:attrNameLst>
                                          <p:attrName>ppt_x</p:attrName>
                                        </p:attrNameLst>
                                      </p:cBhvr>
                                      <p:tavLst>
                                        <p:tav tm="0">
                                          <p:val>
                                            <p:strVal val="1+#ppt_w/2"/>
                                          </p:val>
                                        </p:tav>
                                        <p:tav tm="100000">
                                          <p:val>
                                            <p:strVal val="#ppt_x"/>
                                          </p:val>
                                        </p:tav>
                                      </p:tavLst>
                                    </p:anim>
                                    <p:anim calcmode="lin" valueType="num">
                                      <p:cBhvr additive="base">
                                        <p:cTn id="14" dur="1000" fill="hold"/>
                                        <p:tgtEl>
                                          <p:spTgt spid="11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114"/>
                                        </p:tgtEl>
                                        <p:attrNameLst>
                                          <p:attrName>style.visibility</p:attrName>
                                        </p:attrNameLst>
                                      </p:cBhvr>
                                      <p:to>
                                        <p:strVal val="visible"/>
                                      </p:to>
                                    </p:set>
                                    <p:animEffect transition="in" filter="fade">
                                      <p:cBhvr>
                                        <p:cTn id="18" dur="500"/>
                                        <p:tgtEl>
                                          <p:spTgt spid="114"/>
                                        </p:tgtEl>
                                      </p:cBhvr>
                                    </p:animEffect>
                                    <p:anim calcmode="lin" valueType="num">
                                      <p:cBhvr>
                                        <p:cTn id="19" dur="500" fill="hold"/>
                                        <p:tgtEl>
                                          <p:spTgt spid="114"/>
                                        </p:tgtEl>
                                        <p:attrNameLst>
                                          <p:attrName>ppt_x</p:attrName>
                                        </p:attrNameLst>
                                      </p:cBhvr>
                                      <p:tavLst>
                                        <p:tav tm="0">
                                          <p:val>
                                            <p:strVal val="#ppt_x"/>
                                          </p:val>
                                        </p:tav>
                                        <p:tav tm="100000">
                                          <p:val>
                                            <p:strVal val="#ppt_x"/>
                                          </p:val>
                                        </p:tav>
                                      </p:tavLst>
                                    </p:anim>
                                    <p:anim calcmode="lin" valueType="num">
                                      <p:cBhvr>
                                        <p:cTn id="20" dur="500" fill="hold"/>
                                        <p:tgtEl>
                                          <p:spTgt spid="114"/>
                                        </p:tgtEl>
                                        <p:attrNameLst>
                                          <p:attrName>ppt_y</p:attrName>
                                        </p:attrNameLst>
                                      </p:cBhvr>
                                      <p:tavLst>
                                        <p:tav tm="0">
                                          <p:val>
                                            <p:strVal val="#ppt_y+.1"/>
                                          </p:val>
                                        </p:tav>
                                        <p:tav tm="100000">
                                          <p:val>
                                            <p:strVal val="#ppt_y"/>
                                          </p:val>
                                        </p:tav>
                                      </p:tavLst>
                                    </p:anim>
                                  </p:childTnLst>
                                </p:cTn>
                              </p:par>
                              <p:par>
                                <p:cTn id="21" presetID="2" presetClass="entr" presetSubtype="6" fill="hold" nodeType="withEffect">
                                  <p:stCondLst>
                                    <p:cond delay="0"/>
                                  </p:stCondLst>
                                  <p:iterate type="wd">
                                    <p:tmPct val="10000"/>
                                  </p:iterate>
                                  <p:childTnLst>
                                    <p:set>
                                      <p:cBhvr>
                                        <p:cTn id="22" dur="1" fill="hold">
                                          <p:stCondLst>
                                            <p:cond delay="0"/>
                                          </p:stCondLst>
                                        </p:cTn>
                                        <p:tgtEl>
                                          <p:spTgt spid="216"/>
                                        </p:tgtEl>
                                        <p:attrNameLst>
                                          <p:attrName>style.visibility</p:attrName>
                                        </p:attrNameLst>
                                      </p:cBhvr>
                                      <p:to>
                                        <p:strVal val="visible"/>
                                      </p:to>
                                    </p:set>
                                    <p:anim calcmode="lin" valueType="num">
                                      <p:cBhvr additive="base">
                                        <p:cTn id="23" dur="1000" fill="hold"/>
                                        <p:tgtEl>
                                          <p:spTgt spid="216"/>
                                        </p:tgtEl>
                                        <p:attrNameLst>
                                          <p:attrName>ppt_x</p:attrName>
                                        </p:attrNameLst>
                                      </p:cBhvr>
                                      <p:tavLst>
                                        <p:tav tm="0">
                                          <p:val>
                                            <p:strVal val="1+#ppt_w/2"/>
                                          </p:val>
                                        </p:tav>
                                        <p:tav tm="100000">
                                          <p:val>
                                            <p:strVal val="#ppt_x"/>
                                          </p:val>
                                        </p:tav>
                                      </p:tavLst>
                                    </p:anim>
                                    <p:anim calcmode="lin" valueType="num">
                                      <p:cBhvr additive="base">
                                        <p:cTn id="24" dur="1000" fill="hold"/>
                                        <p:tgtEl>
                                          <p:spTgt spid="216"/>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iterate type="wd">
                                    <p:tmPct val="10000"/>
                                  </p:iterate>
                                  <p:childTnLst>
                                    <p:set>
                                      <p:cBhvr>
                                        <p:cTn id="26" dur="1" fill="hold">
                                          <p:stCondLst>
                                            <p:cond delay="0"/>
                                          </p:stCondLst>
                                        </p:cTn>
                                        <p:tgtEl>
                                          <p:spTgt spid="219"/>
                                        </p:tgtEl>
                                        <p:attrNameLst>
                                          <p:attrName>style.visibility</p:attrName>
                                        </p:attrNameLst>
                                      </p:cBhvr>
                                      <p:to>
                                        <p:strVal val="visible"/>
                                      </p:to>
                                    </p:set>
                                    <p:anim calcmode="lin" valueType="num">
                                      <p:cBhvr additive="base">
                                        <p:cTn id="27" dur="1000" fill="hold"/>
                                        <p:tgtEl>
                                          <p:spTgt spid="219"/>
                                        </p:tgtEl>
                                        <p:attrNameLst>
                                          <p:attrName>ppt_x</p:attrName>
                                        </p:attrNameLst>
                                      </p:cBhvr>
                                      <p:tavLst>
                                        <p:tav tm="0">
                                          <p:val>
                                            <p:strVal val="1+#ppt_w/2"/>
                                          </p:val>
                                        </p:tav>
                                        <p:tav tm="100000">
                                          <p:val>
                                            <p:strVal val="#ppt_x"/>
                                          </p:val>
                                        </p:tav>
                                      </p:tavLst>
                                    </p:anim>
                                    <p:anim calcmode="lin" valueType="num">
                                      <p:cBhvr additive="base">
                                        <p:cTn id="28" dur="1000" fill="hold"/>
                                        <p:tgtEl>
                                          <p:spTgt spid="2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iterate type="wd">
                                    <p:tmPct val="10000"/>
                                  </p:iterate>
                                  <p:childTnLst>
                                    <p:set>
                                      <p:cBhvr>
                                        <p:cTn id="30" dur="1" fill="hold">
                                          <p:stCondLst>
                                            <p:cond delay="0"/>
                                          </p:stCondLst>
                                        </p:cTn>
                                        <p:tgtEl>
                                          <p:spTgt spid="222"/>
                                        </p:tgtEl>
                                        <p:attrNameLst>
                                          <p:attrName>style.visibility</p:attrName>
                                        </p:attrNameLst>
                                      </p:cBhvr>
                                      <p:to>
                                        <p:strVal val="visible"/>
                                      </p:to>
                                    </p:set>
                                    <p:anim calcmode="lin" valueType="num">
                                      <p:cBhvr additive="base">
                                        <p:cTn id="31" dur="1000" fill="hold"/>
                                        <p:tgtEl>
                                          <p:spTgt spid="222"/>
                                        </p:tgtEl>
                                        <p:attrNameLst>
                                          <p:attrName>ppt_x</p:attrName>
                                        </p:attrNameLst>
                                      </p:cBhvr>
                                      <p:tavLst>
                                        <p:tav tm="0">
                                          <p:val>
                                            <p:strVal val="#ppt_x"/>
                                          </p:val>
                                        </p:tav>
                                        <p:tav tm="100000">
                                          <p:val>
                                            <p:strVal val="#ppt_x"/>
                                          </p:val>
                                        </p:tav>
                                      </p:tavLst>
                                    </p:anim>
                                    <p:anim calcmode="lin" valueType="num">
                                      <p:cBhvr additive="base">
                                        <p:cTn id="32" dur="1000" fill="hold"/>
                                        <p:tgtEl>
                                          <p:spTgt spid="222"/>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53" presetClass="entr" presetSubtype="16" fill="hold" nodeType="afterEffect">
                                  <p:stCondLst>
                                    <p:cond delay="0"/>
                                  </p:stCondLst>
                                  <p:iterate type="wd">
                                    <p:tmPct val="10000"/>
                                  </p:iterate>
                                  <p:childTnLst>
                                    <p:set>
                                      <p:cBhvr>
                                        <p:cTn id="35" dur="1" fill="hold">
                                          <p:stCondLst>
                                            <p:cond delay="0"/>
                                          </p:stCondLst>
                                        </p:cTn>
                                        <p:tgtEl>
                                          <p:spTgt spid="116"/>
                                        </p:tgtEl>
                                        <p:attrNameLst>
                                          <p:attrName>style.visibility</p:attrName>
                                        </p:attrNameLst>
                                      </p:cBhvr>
                                      <p:to>
                                        <p:strVal val="visible"/>
                                      </p:to>
                                    </p:set>
                                    <p:anim calcmode="lin" valueType="num">
                                      <p:cBhvr>
                                        <p:cTn id="36" dur="500" fill="hold"/>
                                        <p:tgtEl>
                                          <p:spTgt spid="116"/>
                                        </p:tgtEl>
                                        <p:attrNameLst>
                                          <p:attrName>ppt_w</p:attrName>
                                        </p:attrNameLst>
                                      </p:cBhvr>
                                      <p:tavLst>
                                        <p:tav tm="0">
                                          <p:val>
                                            <p:fltVal val="0"/>
                                          </p:val>
                                        </p:tav>
                                        <p:tav tm="100000">
                                          <p:val>
                                            <p:strVal val="#ppt_w"/>
                                          </p:val>
                                        </p:tav>
                                      </p:tavLst>
                                    </p:anim>
                                    <p:anim calcmode="lin" valueType="num">
                                      <p:cBhvr>
                                        <p:cTn id="37" dur="500" fill="hold"/>
                                        <p:tgtEl>
                                          <p:spTgt spid="116"/>
                                        </p:tgtEl>
                                        <p:attrNameLst>
                                          <p:attrName>ppt_h</p:attrName>
                                        </p:attrNameLst>
                                      </p:cBhvr>
                                      <p:tavLst>
                                        <p:tav tm="0">
                                          <p:val>
                                            <p:fltVal val="0"/>
                                          </p:val>
                                        </p:tav>
                                        <p:tav tm="100000">
                                          <p:val>
                                            <p:strVal val="#ppt_h"/>
                                          </p:val>
                                        </p:tav>
                                      </p:tavLst>
                                    </p:anim>
                                    <p:animEffect transition="in" filter="fade">
                                      <p:cBhvr>
                                        <p:cTn id="38" dur="500"/>
                                        <p:tgtEl>
                                          <p:spTgt spid="116"/>
                                        </p:tgtEl>
                                      </p:cBhvr>
                                    </p:animEffect>
                                  </p:childTnLst>
                                </p:cTn>
                              </p:par>
                            </p:childTnLst>
                          </p:cTn>
                        </p:par>
                        <p:par>
                          <p:cTn id="39" fill="hold">
                            <p:stCondLst>
                              <p:cond delay="2500"/>
                            </p:stCondLst>
                            <p:childTnLst>
                              <p:par>
                                <p:cTn id="40" presetID="42" presetClass="entr" presetSubtype="0" fill="hold" grpId="0" nodeType="afterEffect">
                                  <p:stCondLst>
                                    <p:cond delay="0"/>
                                  </p:stCondLst>
                                  <p:iterate type="wd">
                                    <p:tmPct val="10000"/>
                                  </p:iterate>
                                  <p:childTnLst>
                                    <p:set>
                                      <p:cBhvr>
                                        <p:cTn id="41" dur="1" fill="hold">
                                          <p:stCondLst>
                                            <p:cond delay="0"/>
                                          </p:stCondLst>
                                        </p:cTn>
                                        <p:tgtEl>
                                          <p:spTgt spid="331"/>
                                        </p:tgtEl>
                                        <p:attrNameLst>
                                          <p:attrName>style.visibility</p:attrName>
                                        </p:attrNameLst>
                                      </p:cBhvr>
                                      <p:to>
                                        <p:strVal val="visible"/>
                                      </p:to>
                                    </p:set>
                                    <p:animEffect transition="in" filter="fade">
                                      <p:cBhvr>
                                        <p:cTn id="42" dur="500"/>
                                        <p:tgtEl>
                                          <p:spTgt spid="331"/>
                                        </p:tgtEl>
                                      </p:cBhvr>
                                    </p:animEffect>
                                    <p:anim calcmode="lin" valueType="num">
                                      <p:cBhvr>
                                        <p:cTn id="43" dur="500" fill="hold"/>
                                        <p:tgtEl>
                                          <p:spTgt spid="331"/>
                                        </p:tgtEl>
                                        <p:attrNameLst>
                                          <p:attrName>ppt_x</p:attrName>
                                        </p:attrNameLst>
                                      </p:cBhvr>
                                      <p:tavLst>
                                        <p:tav tm="0">
                                          <p:val>
                                            <p:strVal val="#ppt_x"/>
                                          </p:val>
                                        </p:tav>
                                        <p:tav tm="100000">
                                          <p:val>
                                            <p:strVal val="#ppt_x"/>
                                          </p:val>
                                        </p:tav>
                                      </p:tavLst>
                                    </p:anim>
                                    <p:anim calcmode="lin" valueType="num">
                                      <p:cBhvr>
                                        <p:cTn id="44" dur="500" fill="hold"/>
                                        <p:tgtEl>
                                          <p:spTgt spid="3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3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1-原创素材\1_mm1102\PPT\PPT_014\materaials\pageimg_g16.png">
            <a:extLst>
              <a:ext uri="{FF2B5EF4-FFF2-40B4-BE49-F238E27FC236}">
                <a16:creationId xmlns:a16="http://schemas.microsoft.com/office/drawing/2014/main" id="{1E51D711-61FB-414F-99E2-BE1FB7F55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96" y="401233"/>
            <a:ext cx="10632504" cy="588380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 name="组合 1">
            <a:extLst>
              <a:ext uri="{FF2B5EF4-FFF2-40B4-BE49-F238E27FC236}">
                <a16:creationId xmlns:a16="http://schemas.microsoft.com/office/drawing/2014/main" id="{BF4BB5B6-830C-437A-9B20-D204218105C2}"/>
              </a:ext>
            </a:extLst>
          </p:cNvPr>
          <p:cNvGrpSpPr/>
          <p:nvPr/>
        </p:nvGrpSpPr>
        <p:grpSpPr>
          <a:xfrm>
            <a:off x="4853845" y="2395689"/>
            <a:ext cx="2425902" cy="3217535"/>
            <a:chOff x="3355393" y="1522865"/>
            <a:chExt cx="2425902" cy="3217535"/>
          </a:xfrm>
        </p:grpSpPr>
        <p:pic>
          <p:nvPicPr>
            <p:cNvPr id="3" name="Picture 3">
              <a:extLst>
                <a:ext uri="{FF2B5EF4-FFF2-40B4-BE49-F238E27FC236}">
                  <a16:creationId xmlns:a16="http://schemas.microsoft.com/office/drawing/2014/main" id="{B4968487-A21B-4E17-9509-1556931D38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322932">
              <a:off x="3355393" y="1522865"/>
              <a:ext cx="2425902" cy="3217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5">
              <a:extLst>
                <a:ext uri="{FF2B5EF4-FFF2-40B4-BE49-F238E27FC236}">
                  <a16:creationId xmlns:a16="http://schemas.microsoft.com/office/drawing/2014/main" id="{BAEEB115-DCCC-4160-84A1-68BB5C5D7274}"/>
                </a:ext>
              </a:extLst>
            </p:cNvPr>
            <p:cNvSpPr txBox="1"/>
            <p:nvPr/>
          </p:nvSpPr>
          <p:spPr>
            <a:xfrm>
              <a:off x="4271392" y="1708448"/>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01</a:t>
              </a:r>
            </a:p>
          </p:txBody>
        </p:sp>
        <p:sp>
          <p:nvSpPr>
            <p:cNvPr id="5" name="TextBox 27">
              <a:extLst>
                <a:ext uri="{FF2B5EF4-FFF2-40B4-BE49-F238E27FC236}">
                  <a16:creationId xmlns:a16="http://schemas.microsoft.com/office/drawing/2014/main" id="{CCEE777A-5A0D-4955-9161-FF11E2EB8304}"/>
                </a:ext>
              </a:extLst>
            </p:cNvPr>
            <p:cNvSpPr txBox="1"/>
            <p:nvPr/>
          </p:nvSpPr>
          <p:spPr>
            <a:xfrm>
              <a:off x="4271392" y="2510409"/>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02</a:t>
              </a:r>
            </a:p>
          </p:txBody>
        </p:sp>
        <p:sp>
          <p:nvSpPr>
            <p:cNvPr id="6" name="TextBox 28">
              <a:extLst>
                <a:ext uri="{FF2B5EF4-FFF2-40B4-BE49-F238E27FC236}">
                  <a16:creationId xmlns:a16="http://schemas.microsoft.com/office/drawing/2014/main" id="{299FB636-B30A-4843-8D8D-154158FB069F}"/>
                </a:ext>
              </a:extLst>
            </p:cNvPr>
            <p:cNvSpPr txBox="1"/>
            <p:nvPr/>
          </p:nvSpPr>
          <p:spPr>
            <a:xfrm>
              <a:off x="4271392" y="3292624"/>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03</a:t>
              </a:r>
            </a:p>
          </p:txBody>
        </p:sp>
      </p:grpSp>
      <p:sp>
        <p:nvSpPr>
          <p:cNvPr id="8" name="文本框 7">
            <a:extLst>
              <a:ext uri="{FF2B5EF4-FFF2-40B4-BE49-F238E27FC236}">
                <a16:creationId xmlns:a16="http://schemas.microsoft.com/office/drawing/2014/main" id="{702FBDFC-CEE2-4A48-8D48-D9F9AAB64F0D}"/>
              </a:ext>
            </a:extLst>
          </p:cNvPr>
          <p:cNvSpPr txBox="1"/>
          <p:nvPr/>
        </p:nvSpPr>
        <p:spPr>
          <a:xfrm>
            <a:off x="4444444" y="424888"/>
            <a:ext cx="4904990" cy="1107996"/>
          </a:xfrm>
          <a:prstGeom prst="rect">
            <a:avLst/>
          </a:prstGeom>
          <a:noFill/>
        </p:spPr>
        <p:txBody>
          <a:bodyPr wrap="square" rtlCol="0">
            <a:spAutoFit/>
          </a:bodyPr>
          <a:lstStyle/>
          <a:p>
            <a:r>
              <a:rPr lang="en-US" altLang="zh-CN" sz="660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CỦNG CỐ</a:t>
            </a:r>
            <a:endParaRPr lang="zh-CN" altLang="en-US" sz="6600" dirty="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
        <p:nvSpPr>
          <p:cNvPr id="9" name="文本框 8">
            <a:extLst>
              <a:ext uri="{FF2B5EF4-FFF2-40B4-BE49-F238E27FC236}">
                <a16:creationId xmlns:a16="http://schemas.microsoft.com/office/drawing/2014/main" id="{0C8B595A-8369-4237-A956-5AEEC0FD8DD6}"/>
              </a:ext>
            </a:extLst>
          </p:cNvPr>
          <p:cNvSpPr txBox="1"/>
          <p:nvPr/>
        </p:nvSpPr>
        <p:spPr>
          <a:xfrm>
            <a:off x="1397429" y="2455232"/>
            <a:ext cx="3918778" cy="1307537"/>
          </a:xfrm>
          <a:prstGeom prst="rect">
            <a:avLst/>
          </a:prstGeom>
          <a:noFill/>
        </p:spPr>
        <p:txBody>
          <a:bodyPr wrap="square" rtlCol="0">
            <a:spAutoFit/>
          </a:bodyPr>
          <a:lstStyle/>
          <a:p>
            <a:pPr algn="ctr">
              <a:lnSpc>
                <a:spcPct val="150000"/>
              </a:lnSpc>
            </a:pPr>
            <a:r>
              <a:rPr lang="en-US" altLang="zh-CN" sz="2800" b="1">
                <a:solidFill>
                  <a:srgbClr val="436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Xem lại bài, học thuộc Ghi nhớ.</a:t>
            </a:r>
            <a:endParaRPr lang="zh-CN" altLang="en-US" sz="2800" b="1" dirty="0">
              <a:solidFill>
                <a:srgbClr val="436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0" name="文本框 9">
            <a:extLst>
              <a:ext uri="{FF2B5EF4-FFF2-40B4-BE49-F238E27FC236}">
                <a16:creationId xmlns:a16="http://schemas.microsoft.com/office/drawing/2014/main" id="{BCC1E22F-AA12-421C-8D07-33E6F3CBACAE}"/>
              </a:ext>
            </a:extLst>
          </p:cNvPr>
          <p:cNvSpPr txBox="1"/>
          <p:nvPr/>
        </p:nvSpPr>
        <p:spPr>
          <a:xfrm>
            <a:off x="7145617" y="2973422"/>
            <a:ext cx="3296144" cy="2031325"/>
          </a:xfrm>
          <a:prstGeom prst="rect">
            <a:avLst/>
          </a:prstGeom>
          <a:noFill/>
        </p:spPr>
        <p:txBody>
          <a:bodyPr wrap="square" rtlCol="0">
            <a:spAutoFit/>
          </a:bodyPr>
          <a:lstStyle/>
          <a:p>
            <a:pPr algn="ctr">
              <a:lnSpc>
                <a:spcPct val="150000"/>
              </a:lnSpc>
            </a:pPr>
            <a:r>
              <a:rPr lang="en-US" altLang="zh-CN" sz="2800" b="1">
                <a:solidFill>
                  <a:srgbClr val="D08B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Tập viết đoạn văn trong bài văn kể chuyện.</a:t>
            </a:r>
            <a:endParaRPr lang="zh-CN" altLang="en-US" sz="2800" b="1" dirty="0">
              <a:solidFill>
                <a:srgbClr val="D08B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10">
            <a:extLst>
              <a:ext uri="{FF2B5EF4-FFF2-40B4-BE49-F238E27FC236}">
                <a16:creationId xmlns:a16="http://schemas.microsoft.com/office/drawing/2014/main" id="{92483A4E-91E4-4B6A-BF42-AAD69CBFD75A}"/>
              </a:ext>
            </a:extLst>
          </p:cNvPr>
          <p:cNvSpPr txBox="1"/>
          <p:nvPr/>
        </p:nvSpPr>
        <p:spPr>
          <a:xfrm>
            <a:off x="1501058" y="4173511"/>
            <a:ext cx="3738009" cy="1384995"/>
          </a:xfrm>
          <a:prstGeom prst="rect">
            <a:avLst/>
          </a:prstGeom>
          <a:noFill/>
        </p:spPr>
        <p:txBody>
          <a:bodyPr wrap="square" rtlCol="0">
            <a:spAutoFit/>
          </a:bodyPr>
          <a:lstStyle/>
          <a:p>
            <a:pPr algn="ctr">
              <a:lnSpc>
                <a:spcPct val="150000"/>
              </a:lnSpc>
            </a:pPr>
            <a:r>
              <a:rPr lang="en-US" altLang="zh-CN" sz="2800" b="1">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Chuẩn bị bài sau: </a:t>
            </a:r>
          </a:p>
          <a:p>
            <a:pPr algn="ctr">
              <a:lnSpc>
                <a:spcPct val="150000"/>
              </a:lnSpc>
            </a:pPr>
            <a:r>
              <a:rPr lang="en-US" altLang="zh-CN" sz="2800" b="1">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 bài văn viết thư.</a:t>
            </a:r>
            <a:endParaRPr lang="zh-CN" altLang="en-US" sz="2800" b="1" dirty="0">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629135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227" fill="hold">
                                          <p:stCondLst>
                                            <p:cond delay="0"/>
                                          </p:stCondLst>
                                        </p:cTn>
                                        <p:tgtEl>
                                          <p:spTgt spid="8"/>
                                        </p:tgtEl>
                                        <p:attrNameLst>
                                          <p:attrName>style.rotation</p:attrName>
                                        </p:attrNameLst>
                                      </p:cBhvr>
                                      <p:to>
                                        <p:strVal val="-45.0"/>
                                      </p:to>
                                    </p:set>
                                    <p:anim calcmode="lin" valueType="num">
                                      <p:cBhvr>
                                        <p:cTn id="8" dur="227" fill="hold">
                                          <p:stCondLst>
                                            <p:cond delay="227"/>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8"/>
                                        </p:tgtEl>
                                        <p:attrNameLst>
                                          <p:attrName>ppt_y</p:attrName>
                                        </p:attrNameLst>
                                      </p:cBhvr>
                                      <p:tavLst>
                                        <p:tav tm="0">
                                          <p:val>
                                            <p:strVal val="#ppt_y-(0.354*#ppt_w-0.172*#ppt_h)"/>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par>
                          <p:cTn id="22" fill="hold">
                            <p:stCondLst>
                              <p:cond delay="2250"/>
                            </p:stCondLst>
                            <p:childTnLst>
                              <p:par>
                                <p:cTn id="23" presetID="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2750"/>
                            </p:stCondLst>
                            <p:childTnLst>
                              <p:par>
                                <p:cTn id="28" presetID="2" presetClass="entr" presetSubtype="2"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par>
                          <p:cTn id="32" fill="hold">
                            <p:stCondLst>
                              <p:cond delay="3250"/>
                            </p:stCondLst>
                            <p:childTnLst>
                              <p:par>
                                <p:cTn id="33" presetID="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1">
            <a:extLst>
              <a:ext uri="{FF2B5EF4-FFF2-40B4-BE49-F238E27FC236}">
                <a16:creationId xmlns:a16="http://schemas.microsoft.com/office/drawing/2014/main" id="{8D2927FC-25D4-4ED1-8C2B-CC4A09159DD1}"/>
              </a:ext>
            </a:extLst>
          </p:cNvPr>
          <p:cNvGrpSpPr/>
          <p:nvPr/>
        </p:nvGrpSpPr>
        <p:grpSpPr>
          <a:xfrm rot="939091">
            <a:off x="5519722" y="67951"/>
            <a:ext cx="1653006" cy="2096362"/>
            <a:chOff x="6889751" y="6794500"/>
            <a:chExt cx="479425" cy="608013"/>
          </a:xfrm>
        </p:grpSpPr>
        <p:sp>
          <p:nvSpPr>
            <p:cNvPr id="73" name="Freeform 1928">
              <a:extLst>
                <a:ext uri="{FF2B5EF4-FFF2-40B4-BE49-F238E27FC236}">
                  <a16:creationId xmlns:a16="http://schemas.microsoft.com/office/drawing/2014/main" id="{38104019-5470-4472-AADE-0444C27C2463}"/>
                </a:ext>
              </a:extLst>
            </p:cNvPr>
            <p:cNvSpPr>
              <a:spLocks/>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1929">
              <a:extLst>
                <a:ext uri="{FF2B5EF4-FFF2-40B4-BE49-F238E27FC236}">
                  <a16:creationId xmlns:a16="http://schemas.microsoft.com/office/drawing/2014/main" id="{418184C5-F9C1-46E1-976E-5BA21865BE52}"/>
                </a:ext>
              </a:extLst>
            </p:cNvPr>
            <p:cNvSpPr>
              <a:spLocks/>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1930">
              <a:extLst>
                <a:ext uri="{FF2B5EF4-FFF2-40B4-BE49-F238E27FC236}">
                  <a16:creationId xmlns:a16="http://schemas.microsoft.com/office/drawing/2014/main" id="{1817F599-ACC1-470F-980D-2E6F616E7CE5}"/>
                </a:ext>
              </a:extLst>
            </p:cNvPr>
            <p:cNvSpPr>
              <a:spLocks/>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1931">
              <a:extLst>
                <a:ext uri="{FF2B5EF4-FFF2-40B4-BE49-F238E27FC236}">
                  <a16:creationId xmlns:a16="http://schemas.microsoft.com/office/drawing/2014/main" id="{A1C22902-8378-46C1-925A-1294751B8AF5}"/>
                </a:ext>
              </a:extLst>
            </p:cNvPr>
            <p:cNvSpPr>
              <a:spLocks/>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Oval 1932">
              <a:extLst>
                <a:ext uri="{FF2B5EF4-FFF2-40B4-BE49-F238E27FC236}">
                  <a16:creationId xmlns:a16="http://schemas.microsoft.com/office/drawing/2014/main" id="{773F2D9E-DDDF-483E-9F01-77AA52B3F7EA}"/>
                </a:ext>
              </a:extLst>
            </p:cNvPr>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1933">
              <a:extLst>
                <a:ext uri="{FF2B5EF4-FFF2-40B4-BE49-F238E27FC236}">
                  <a16:creationId xmlns:a16="http://schemas.microsoft.com/office/drawing/2014/main" id="{2E8E568D-00F4-47BB-899A-94972D9867F2}"/>
                </a:ext>
              </a:extLst>
            </p:cNvPr>
            <p:cNvSpPr>
              <a:spLocks/>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1934">
              <a:extLst>
                <a:ext uri="{FF2B5EF4-FFF2-40B4-BE49-F238E27FC236}">
                  <a16:creationId xmlns:a16="http://schemas.microsoft.com/office/drawing/2014/main" id="{BC164826-A5B0-46D6-8F91-3F27867F0F54}"/>
                </a:ext>
              </a:extLst>
            </p:cNvPr>
            <p:cNvSpPr>
              <a:spLocks/>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Rectangle 1935">
              <a:extLst>
                <a:ext uri="{FF2B5EF4-FFF2-40B4-BE49-F238E27FC236}">
                  <a16:creationId xmlns:a16="http://schemas.microsoft.com/office/drawing/2014/main" id="{E527CFD8-C36F-4520-A971-1E3778F4F954}"/>
                </a:ext>
              </a:extLst>
            </p:cNvPr>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1936">
              <a:extLst>
                <a:ext uri="{FF2B5EF4-FFF2-40B4-BE49-F238E27FC236}">
                  <a16:creationId xmlns:a16="http://schemas.microsoft.com/office/drawing/2014/main" id="{0DCFEA24-EAFB-40D5-A92B-CC0B4CD60EE9}"/>
                </a:ext>
              </a:extLst>
            </p:cNvPr>
            <p:cNvSpPr>
              <a:spLocks/>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1937">
              <a:extLst>
                <a:ext uri="{FF2B5EF4-FFF2-40B4-BE49-F238E27FC236}">
                  <a16:creationId xmlns:a16="http://schemas.microsoft.com/office/drawing/2014/main" id="{6DB4037E-DA16-4C06-8631-799CDBA9F4C3}"/>
                </a:ext>
              </a:extLst>
            </p:cNvPr>
            <p:cNvSpPr>
              <a:spLocks/>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1938">
              <a:extLst>
                <a:ext uri="{FF2B5EF4-FFF2-40B4-BE49-F238E27FC236}">
                  <a16:creationId xmlns:a16="http://schemas.microsoft.com/office/drawing/2014/main" id="{76BB7A38-6508-4370-A78F-3B8CFB83DCFF}"/>
                </a:ext>
              </a:extLst>
            </p:cNvPr>
            <p:cNvSpPr>
              <a:spLocks/>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1939">
              <a:extLst>
                <a:ext uri="{FF2B5EF4-FFF2-40B4-BE49-F238E27FC236}">
                  <a16:creationId xmlns:a16="http://schemas.microsoft.com/office/drawing/2014/main" id="{4ED11149-F976-486C-AE24-C2FBA6CEC36F}"/>
                </a:ext>
              </a:extLst>
            </p:cNvPr>
            <p:cNvSpPr>
              <a:spLocks/>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Oval 1940">
              <a:extLst>
                <a:ext uri="{FF2B5EF4-FFF2-40B4-BE49-F238E27FC236}">
                  <a16:creationId xmlns:a16="http://schemas.microsoft.com/office/drawing/2014/main" id="{C0E141F8-E7A0-43C5-83B5-6CCF4AC792CA}"/>
                </a:ext>
              </a:extLst>
            </p:cNvPr>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1941">
              <a:extLst>
                <a:ext uri="{FF2B5EF4-FFF2-40B4-BE49-F238E27FC236}">
                  <a16:creationId xmlns:a16="http://schemas.microsoft.com/office/drawing/2014/main" id="{B47E6661-D9EC-48FE-87A8-44FD56F69C61}"/>
                </a:ext>
              </a:extLst>
            </p:cNvPr>
            <p:cNvSpPr>
              <a:spLocks/>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1942">
              <a:extLst>
                <a:ext uri="{FF2B5EF4-FFF2-40B4-BE49-F238E27FC236}">
                  <a16:creationId xmlns:a16="http://schemas.microsoft.com/office/drawing/2014/main" id="{D01EB008-5761-4344-A8B0-E253497F0AD8}"/>
                </a:ext>
              </a:extLst>
            </p:cNvPr>
            <p:cNvSpPr>
              <a:spLocks/>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Oval 1943">
              <a:extLst>
                <a:ext uri="{FF2B5EF4-FFF2-40B4-BE49-F238E27FC236}">
                  <a16:creationId xmlns:a16="http://schemas.microsoft.com/office/drawing/2014/main" id="{200B1F62-2DB4-4548-A8B5-B39DCFD490A3}"/>
                </a:ext>
              </a:extLst>
            </p:cNvPr>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Oval 1944">
              <a:extLst>
                <a:ext uri="{FF2B5EF4-FFF2-40B4-BE49-F238E27FC236}">
                  <a16:creationId xmlns:a16="http://schemas.microsoft.com/office/drawing/2014/main" id="{2518A54A-CAF0-439B-9B52-6C6B4988101B}"/>
                </a:ext>
              </a:extLst>
            </p:cNvPr>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1945">
              <a:extLst>
                <a:ext uri="{FF2B5EF4-FFF2-40B4-BE49-F238E27FC236}">
                  <a16:creationId xmlns:a16="http://schemas.microsoft.com/office/drawing/2014/main" id="{4FE2AAFD-AA56-4982-A6A8-5CF98BEC73C2}"/>
                </a:ext>
              </a:extLst>
            </p:cNvPr>
            <p:cNvSpPr>
              <a:spLocks/>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1946">
              <a:extLst>
                <a:ext uri="{FF2B5EF4-FFF2-40B4-BE49-F238E27FC236}">
                  <a16:creationId xmlns:a16="http://schemas.microsoft.com/office/drawing/2014/main" id="{90D26A80-E4F0-4B2E-9525-0A5F1619E525}"/>
                </a:ext>
              </a:extLst>
            </p:cNvPr>
            <p:cNvSpPr>
              <a:spLocks/>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1947">
              <a:extLst>
                <a:ext uri="{FF2B5EF4-FFF2-40B4-BE49-F238E27FC236}">
                  <a16:creationId xmlns:a16="http://schemas.microsoft.com/office/drawing/2014/main" id="{6633EE91-9698-4023-82AA-F66EF7B59D86}"/>
                </a:ext>
              </a:extLst>
            </p:cNvPr>
            <p:cNvSpPr>
              <a:spLocks/>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3" name="组合 22">
            <a:extLst>
              <a:ext uri="{FF2B5EF4-FFF2-40B4-BE49-F238E27FC236}">
                <a16:creationId xmlns:a16="http://schemas.microsoft.com/office/drawing/2014/main" id="{8640B8BF-F6DC-40F4-B6DA-EBDE83E50F25}"/>
              </a:ext>
            </a:extLst>
          </p:cNvPr>
          <p:cNvGrpSpPr/>
          <p:nvPr/>
        </p:nvGrpSpPr>
        <p:grpSpPr>
          <a:xfrm rot="1137054">
            <a:off x="7213465" y="402545"/>
            <a:ext cx="1763760" cy="2088954"/>
            <a:chOff x="4813301" y="6792913"/>
            <a:chExt cx="508000" cy="601662"/>
          </a:xfrm>
        </p:grpSpPr>
        <p:sp>
          <p:nvSpPr>
            <p:cNvPr id="24" name="Freeform 1948">
              <a:extLst>
                <a:ext uri="{FF2B5EF4-FFF2-40B4-BE49-F238E27FC236}">
                  <a16:creationId xmlns:a16="http://schemas.microsoft.com/office/drawing/2014/main" id="{0542E791-8BE9-4300-BB42-BA3DAC00B284}"/>
                </a:ext>
              </a:extLst>
            </p:cNvPr>
            <p:cNvSpPr>
              <a:spLocks/>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Oval 1949">
              <a:extLst>
                <a:ext uri="{FF2B5EF4-FFF2-40B4-BE49-F238E27FC236}">
                  <a16:creationId xmlns:a16="http://schemas.microsoft.com/office/drawing/2014/main" id="{03DE0B70-F3DA-40F1-8310-360D0AC5371E}"/>
                </a:ext>
              </a:extLst>
            </p:cNvPr>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1950">
              <a:extLst>
                <a:ext uri="{FF2B5EF4-FFF2-40B4-BE49-F238E27FC236}">
                  <a16:creationId xmlns:a16="http://schemas.microsoft.com/office/drawing/2014/main" id="{02A1176E-5C39-4672-9B8F-847749B4C836}"/>
                </a:ext>
              </a:extLst>
            </p:cNvPr>
            <p:cNvSpPr>
              <a:spLocks/>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1951">
              <a:extLst>
                <a:ext uri="{FF2B5EF4-FFF2-40B4-BE49-F238E27FC236}">
                  <a16:creationId xmlns:a16="http://schemas.microsoft.com/office/drawing/2014/main" id="{8AA479DE-455B-4FE4-8760-29BA7D37E5FB}"/>
                </a:ext>
              </a:extLst>
            </p:cNvPr>
            <p:cNvSpPr>
              <a:spLocks/>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1952">
              <a:extLst>
                <a:ext uri="{FF2B5EF4-FFF2-40B4-BE49-F238E27FC236}">
                  <a16:creationId xmlns:a16="http://schemas.microsoft.com/office/drawing/2014/main" id="{21A1A992-29A8-4E5B-B634-FFD5462D743D}"/>
                </a:ext>
              </a:extLst>
            </p:cNvPr>
            <p:cNvSpPr>
              <a:spLocks/>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1953">
              <a:extLst>
                <a:ext uri="{FF2B5EF4-FFF2-40B4-BE49-F238E27FC236}">
                  <a16:creationId xmlns:a16="http://schemas.microsoft.com/office/drawing/2014/main" id="{52DD5B36-A8A0-47D1-BB99-7A001C94BBCD}"/>
                </a:ext>
              </a:extLst>
            </p:cNvPr>
            <p:cNvSpPr>
              <a:spLocks/>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1954">
              <a:extLst>
                <a:ext uri="{FF2B5EF4-FFF2-40B4-BE49-F238E27FC236}">
                  <a16:creationId xmlns:a16="http://schemas.microsoft.com/office/drawing/2014/main" id="{0B6F8E82-A199-4D9B-8520-42BD2F749B45}"/>
                </a:ext>
              </a:extLst>
            </p:cNvPr>
            <p:cNvSpPr>
              <a:spLocks/>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1955">
              <a:extLst>
                <a:ext uri="{FF2B5EF4-FFF2-40B4-BE49-F238E27FC236}">
                  <a16:creationId xmlns:a16="http://schemas.microsoft.com/office/drawing/2014/main" id="{0D5C33B2-0782-4E1A-B779-E5FB3371FD88}"/>
                </a:ext>
              </a:extLst>
            </p:cNvPr>
            <p:cNvSpPr>
              <a:spLocks/>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1956">
              <a:extLst>
                <a:ext uri="{FF2B5EF4-FFF2-40B4-BE49-F238E27FC236}">
                  <a16:creationId xmlns:a16="http://schemas.microsoft.com/office/drawing/2014/main" id="{42E04876-D670-4B22-83B9-71ED3B60FD81}"/>
                </a:ext>
              </a:extLst>
            </p:cNvPr>
            <p:cNvSpPr>
              <a:spLocks/>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1957">
              <a:extLst>
                <a:ext uri="{FF2B5EF4-FFF2-40B4-BE49-F238E27FC236}">
                  <a16:creationId xmlns:a16="http://schemas.microsoft.com/office/drawing/2014/main" id="{8C78D452-9240-455E-B988-CC483FA01E55}"/>
                </a:ext>
              </a:extLst>
            </p:cNvPr>
            <p:cNvSpPr>
              <a:spLocks/>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Oval 1958">
              <a:extLst>
                <a:ext uri="{FF2B5EF4-FFF2-40B4-BE49-F238E27FC236}">
                  <a16:creationId xmlns:a16="http://schemas.microsoft.com/office/drawing/2014/main" id="{3548E2DB-018F-4119-8DF7-FA036792DA75}"/>
                </a:ext>
              </a:extLst>
            </p:cNvPr>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1959">
              <a:extLst>
                <a:ext uri="{FF2B5EF4-FFF2-40B4-BE49-F238E27FC236}">
                  <a16:creationId xmlns:a16="http://schemas.microsoft.com/office/drawing/2014/main" id="{E7E3683E-FF3E-4697-B6E3-2E621E800F31}"/>
                </a:ext>
              </a:extLst>
            </p:cNvPr>
            <p:cNvSpPr>
              <a:spLocks/>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1960">
              <a:extLst>
                <a:ext uri="{FF2B5EF4-FFF2-40B4-BE49-F238E27FC236}">
                  <a16:creationId xmlns:a16="http://schemas.microsoft.com/office/drawing/2014/main" id="{24701EE7-60F7-44B4-8172-B1278F57CBD7}"/>
                </a:ext>
              </a:extLst>
            </p:cNvPr>
            <p:cNvSpPr>
              <a:spLocks/>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Oval 1961">
              <a:extLst>
                <a:ext uri="{FF2B5EF4-FFF2-40B4-BE49-F238E27FC236}">
                  <a16:creationId xmlns:a16="http://schemas.microsoft.com/office/drawing/2014/main" id="{326BD579-A157-4123-9AA3-AAE4315EA4FE}"/>
                </a:ext>
              </a:extLst>
            </p:cNvPr>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Oval 1962">
              <a:extLst>
                <a:ext uri="{FF2B5EF4-FFF2-40B4-BE49-F238E27FC236}">
                  <a16:creationId xmlns:a16="http://schemas.microsoft.com/office/drawing/2014/main" id="{78041BAD-DB37-406D-B983-D5EBAE206615}"/>
                </a:ext>
              </a:extLst>
            </p:cNvPr>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1963">
              <a:extLst>
                <a:ext uri="{FF2B5EF4-FFF2-40B4-BE49-F238E27FC236}">
                  <a16:creationId xmlns:a16="http://schemas.microsoft.com/office/drawing/2014/main" id="{2FFA741E-41E2-487F-8340-86C4D29154FD}"/>
                </a:ext>
              </a:extLst>
            </p:cNvPr>
            <p:cNvSpPr>
              <a:spLocks/>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1964">
              <a:extLst>
                <a:ext uri="{FF2B5EF4-FFF2-40B4-BE49-F238E27FC236}">
                  <a16:creationId xmlns:a16="http://schemas.microsoft.com/office/drawing/2014/main" id="{057C361A-0B60-4D5E-B56F-C2B545E68A10}"/>
                </a:ext>
              </a:extLst>
            </p:cNvPr>
            <p:cNvSpPr>
              <a:spLocks/>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1965">
              <a:extLst>
                <a:ext uri="{FF2B5EF4-FFF2-40B4-BE49-F238E27FC236}">
                  <a16:creationId xmlns:a16="http://schemas.microsoft.com/office/drawing/2014/main" id="{4CF64E82-D751-4DC1-A0C8-85B9036B4760}"/>
                </a:ext>
              </a:extLst>
            </p:cNvPr>
            <p:cNvSpPr>
              <a:spLocks/>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1966">
              <a:extLst>
                <a:ext uri="{FF2B5EF4-FFF2-40B4-BE49-F238E27FC236}">
                  <a16:creationId xmlns:a16="http://schemas.microsoft.com/office/drawing/2014/main" id="{7C535D6C-C38A-49FB-8D93-6BBD08B8FF3E}"/>
                </a:ext>
              </a:extLst>
            </p:cNvPr>
            <p:cNvSpPr>
              <a:spLocks/>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1967">
              <a:extLst>
                <a:ext uri="{FF2B5EF4-FFF2-40B4-BE49-F238E27FC236}">
                  <a16:creationId xmlns:a16="http://schemas.microsoft.com/office/drawing/2014/main" id="{1FD6FC91-C391-4B86-B5BE-1AB247730A46}"/>
                </a:ext>
              </a:extLst>
            </p:cNvPr>
            <p:cNvSpPr>
              <a:spLocks/>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1968">
              <a:extLst>
                <a:ext uri="{FF2B5EF4-FFF2-40B4-BE49-F238E27FC236}">
                  <a16:creationId xmlns:a16="http://schemas.microsoft.com/office/drawing/2014/main" id="{52D7871D-7DF6-4433-90E2-DFA5DB71C00B}"/>
                </a:ext>
              </a:extLst>
            </p:cNvPr>
            <p:cNvSpPr>
              <a:spLocks/>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1969">
              <a:extLst>
                <a:ext uri="{FF2B5EF4-FFF2-40B4-BE49-F238E27FC236}">
                  <a16:creationId xmlns:a16="http://schemas.microsoft.com/office/drawing/2014/main" id="{2B85E1A3-1C71-42DF-BBD2-61DC4579790E}"/>
                </a:ext>
              </a:extLst>
            </p:cNvPr>
            <p:cNvSpPr>
              <a:spLocks/>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1970">
              <a:extLst>
                <a:ext uri="{FF2B5EF4-FFF2-40B4-BE49-F238E27FC236}">
                  <a16:creationId xmlns:a16="http://schemas.microsoft.com/office/drawing/2014/main" id="{12B27D23-66CC-4945-BCBB-41D4FBF3B918}"/>
                </a:ext>
              </a:extLst>
            </p:cNvPr>
            <p:cNvSpPr>
              <a:spLocks/>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1971">
              <a:extLst>
                <a:ext uri="{FF2B5EF4-FFF2-40B4-BE49-F238E27FC236}">
                  <a16:creationId xmlns:a16="http://schemas.microsoft.com/office/drawing/2014/main" id="{418D7720-F220-49A2-9C91-A6BCDDA20F27}"/>
                </a:ext>
              </a:extLst>
            </p:cNvPr>
            <p:cNvSpPr>
              <a:spLocks/>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1972">
              <a:extLst>
                <a:ext uri="{FF2B5EF4-FFF2-40B4-BE49-F238E27FC236}">
                  <a16:creationId xmlns:a16="http://schemas.microsoft.com/office/drawing/2014/main" id="{6443A341-809B-4A8B-A592-76B3B778D9EB}"/>
                </a:ext>
              </a:extLst>
            </p:cNvPr>
            <p:cNvSpPr>
              <a:spLocks/>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1973">
              <a:extLst>
                <a:ext uri="{FF2B5EF4-FFF2-40B4-BE49-F238E27FC236}">
                  <a16:creationId xmlns:a16="http://schemas.microsoft.com/office/drawing/2014/main" id="{694A474F-2544-4E44-8A73-E65D52816B30}"/>
                </a:ext>
              </a:extLst>
            </p:cNvPr>
            <p:cNvSpPr>
              <a:spLocks/>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1974">
              <a:extLst>
                <a:ext uri="{FF2B5EF4-FFF2-40B4-BE49-F238E27FC236}">
                  <a16:creationId xmlns:a16="http://schemas.microsoft.com/office/drawing/2014/main" id="{437FCDE7-3A71-42EE-BBEA-D347F78F0393}"/>
                </a:ext>
              </a:extLst>
            </p:cNvPr>
            <p:cNvSpPr>
              <a:spLocks/>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1975">
              <a:extLst>
                <a:ext uri="{FF2B5EF4-FFF2-40B4-BE49-F238E27FC236}">
                  <a16:creationId xmlns:a16="http://schemas.microsoft.com/office/drawing/2014/main" id="{8ADFF2E5-6C56-4C87-BD1D-152647C04BFC}"/>
                </a:ext>
              </a:extLst>
            </p:cNvPr>
            <p:cNvSpPr>
              <a:spLocks/>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1976">
              <a:extLst>
                <a:ext uri="{FF2B5EF4-FFF2-40B4-BE49-F238E27FC236}">
                  <a16:creationId xmlns:a16="http://schemas.microsoft.com/office/drawing/2014/main" id="{65BE48E2-E7EF-4077-BAF0-6EA3C2C92FC4}"/>
                </a:ext>
              </a:extLst>
            </p:cNvPr>
            <p:cNvSpPr>
              <a:spLocks/>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1977">
              <a:extLst>
                <a:ext uri="{FF2B5EF4-FFF2-40B4-BE49-F238E27FC236}">
                  <a16:creationId xmlns:a16="http://schemas.microsoft.com/office/drawing/2014/main" id="{AC5CCF2B-A7C6-47EB-93AA-4A0224301CAF}"/>
                </a:ext>
              </a:extLst>
            </p:cNvPr>
            <p:cNvSpPr>
              <a:spLocks/>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1978">
              <a:extLst>
                <a:ext uri="{FF2B5EF4-FFF2-40B4-BE49-F238E27FC236}">
                  <a16:creationId xmlns:a16="http://schemas.microsoft.com/office/drawing/2014/main" id="{4402804B-8CA5-4FED-8C41-94F15D3C914A}"/>
                </a:ext>
              </a:extLst>
            </p:cNvPr>
            <p:cNvSpPr>
              <a:spLocks/>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1979">
              <a:extLst>
                <a:ext uri="{FF2B5EF4-FFF2-40B4-BE49-F238E27FC236}">
                  <a16:creationId xmlns:a16="http://schemas.microsoft.com/office/drawing/2014/main" id="{B0093131-070D-4C8B-ABBD-71E6E2058D7C}"/>
                </a:ext>
              </a:extLst>
            </p:cNvPr>
            <p:cNvSpPr>
              <a:spLocks/>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1980">
              <a:extLst>
                <a:ext uri="{FF2B5EF4-FFF2-40B4-BE49-F238E27FC236}">
                  <a16:creationId xmlns:a16="http://schemas.microsoft.com/office/drawing/2014/main" id="{C6A2B656-F6E2-44DF-8272-2803ACC0329D}"/>
                </a:ext>
              </a:extLst>
            </p:cNvPr>
            <p:cNvSpPr>
              <a:spLocks/>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1981">
              <a:extLst>
                <a:ext uri="{FF2B5EF4-FFF2-40B4-BE49-F238E27FC236}">
                  <a16:creationId xmlns:a16="http://schemas.microsoft.com/office/drawing/2014/main" id="{F23C6B27-865B-43D6-B98E-6A68BFFD9A7B}"/>
                </a:ext>
              </a:extLst>
            </p:cNvPr>
            <p:cNvSpPr>
              <a:spLocks/>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1982">
              <a:extLst>
                <a:ext uri="{FF2B5EF4-FFF2-40B4-BE49-F238E27FC236}">
                  <a16:creationId xmlns:a16="http://schemas.microsoft.com/office/drawing/2014/main" id="{47BEBF5C-6B1E-4375-B477-FDF906030102}"/>
                </a:ext>
              </a:extLst>
            </p:cNvPr>
            <p:cNvSpPr>
              <a:spLocks/>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1983">
              <a:extLst>
                <a:ext uri="{FF2B5EF4-FFF2-40B4-BE49-F238E27FC236}">
                  <a16:creationId xmlns:a16="http://schemas.microsoft.com/office/drawing/2014/main" id="{3E6A4170-A8D3-4662-BB46-9D3251C468EA}"/>
                </a:ext>
              </a:extLst>
            </p:cNvPr>
            <p:cNvSpPr>
              <a:spLocks/>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1984">
              <a:extLst>
                <a:ext uri="{FF2B5EF4-FFF2-40B4-BE49-F238E27FC236}">
                  <a16:creationId xmlns:a16="http://schemas.microsoft.com/office/drawing/2014/main" id="{D28CEAFC-1967-47CB-8BAD-2970BD3DCB15}"/>
                </a:ext>
              </a:extLst>
            </p:cNvPr>
            <p:cNvSpPr>
              <a:spLocks/>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1985">
              <a:extLst>
                <a:ext uri="{FF2B5EF4-FFF2-40B4-BE49-F238E27FC236}">
                  <a16:creationId xmlns:a16="http://schemas.microsoft.com/office/drawing/2014/main" id="{B5BCBDC0-B133-4568-8FDC-D324F523C629}"/>
                </a:ext>
              </a:extLst>
            </p:cNvPr>
            <p:cNvSpPr>
              <a:spLocks/>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1986">
              <a:extLst>
                <a:ext uri="{FF2B5EF4-FFF2-40B4-BE49-F238E27FC236}">
                  <a16:creationId xmlns:a16="http://schemas.microsoft.com/office/drawing/2014/main" id="{E4C9E405-9557-4A4D-A723-EE2DFDA53D9A}"/>
                </a:ext>
              </a:extLst>
            </p:cNvPr>
            <p:cNvSpPr>
              <a:spLocks/>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1987">
              <a:extLst>
                <a:ext uri="{FF2B5EF4-FFF2-40B4-BE49-F238E27FC236}">
                  <a16:creationId xmlns:a16="http://schemas.microsoft.com/office/drawing/2014/main" id="{DA2F42A6-1F93-4C91-B5AF-D766220FA7A6}"/>
                </a:ext>
              </a:extLst>
            </p:cNvPr>
            <p:cNvSpPr>
              <a:spLocks/>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1988">
              <a:extLst>
                <a:ext uri="{FF2B5EF4-FFF2-40B4-BE49-F238E27FC236}">
                  <a16:creationId xmlns:a16="http://schemas.microsoft.com/office/drawing/2014/main" id="{03F07088-13C6-4E31-8D47-82FED94C9D9B}"/>
                </a:ext>
              </a:extLst>
            </p:cNvPr>
            <p:cNvSpPr>
              <a:spLocks/>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1989">
              <a:extLst>
                <a:ext uri="{FF2B5EF4-FFF2-40B4-BE49-F238E27FC236}">
                  <a16:creationId xmlns:a16="http://schemas.microsoft.com/office/drawing/2014/main" id="{48D27352-B0B5-462B-ABD5-578F05E69684}"/>
                </a:ext>
              </a:extLst>
            </p:cNvPr>
            <p:cNvSpPr>
              <a:spLocks/>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1990">
              <a:extLst>
                <a:ext uri="{FF2B5EF4-FFF2-40B4-BE49-F238E27FC236}">
                  <a16:creationId xmlns:a16="http://schemas.microsoft.com/office/drawing/2014/main" id="{C365F879-4391-4B59-894F-12A8B9BDE694}"/>
                </a:ext>
              </a:extLst>
            </p:cNvPr>
            <p:cNvSpPr>
              <a:spLocks/>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70" name="Picture 2" descr="F:\1-原创素材\1_mm1102\PPT\PPT_014\materaials\pageimg_g19.png">
            <a:extLst>
              <a:ext uri="{FF2B5EF4-FFF2-40B4-BE49-F238E27FC236}">
                <a16:creationId xmlns:a16="http://schemas.microsoft.com/office/drawing/2014/main" id="{FB495AF2-3390-4028-AF8F-519352EB6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599" y="435370"/>
            <a:ext cx="7129917" cy="6450876"/>
          </a:xfrm>
          <a:prstGeom prst="rect">
            <a:avLst/>
          </a:prstGeom>
          <a:noFill/>
          <a:extLst>
            <a:ext uri="{909E8E84-426E-40DD-AFC4-6F175D3DCCD1}">
              <a14:hiddenFill xmlns:a14="http://schemas.microsoft.com/office/drawing/2010/main">
                <a:solidFill>
                  <a:srgbClr val="FFFFFF"/>
                </a:solidFill>
              </a14:hiddenFill>
            </a:ext>
          </a:extLst>
        </p:spPr>
      </p:pic>
      <p:sp>
        <p:nvSpPr>
          <p:cNvPr id="71" name="文本框 68">
            <a:extLst>
              <a:ext uri="{FF2B5EF4-FFF2-40B4-BE49-F238E27FC236}">
                <a16:creationId xmlns:a16="http://schemas.microsoft.com/office/drawing/2014/main" id="{61A2E3EC-4E51-4A36-BDF9-2B9E1EA2B591}"/>
              </a:ext>
            </a:extLst>
          </p:cNvPr>
          <p:cNvSpPr txBox="1"/>
          <p:nvPr/>
        </p:nvSpPr>
        <p:spPr>
          <a:xfrm rot="721854">
            <a:off x="3789603" y="2189228"/>
            <a:ext cx="4628796" cy="3785652"/>
          </a:xfrm>
          <a:prstGeom prst="rect">
            <a:avLst/>
          </a:prstGeom>
          <a:noFill/>
        </p:spPr>
        <p:txBody>
          <a:bodyPr wrap="square" rtlCol="0">
            <a:spAutoFit/>
          </a:bodyPr>
          <a:lstStyle/>
          <a:p>
            <a:pPr algn="ctr">
              <a:lnSpc>
                <a:spcPct val="150000"/>
              </a:lnSpc>
            </a:pPr>
            <a:r>
              <a:rPr lang="en-US" altLang="zh-CN" sz="4000">
                <a:ln w="19050">
                  <a:noFill/>
                </a:ln>
                <a:solidFill>
                  <a:srgbClr val="713C3F"/>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Tạm biệt! </a:t>
            </a:r>
          </a:p>
          <a:p>
            <a:pPr algn="ctr">
              <a:lnSpc>
                <a:spcPct val="150000"/>
              </a:lnSpc>
            </a:pPr>
            <a:r>
              <a:rPr lang="en-US" altLang="zh-CN" sz="400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Chúc </a:t>
            </a:r>
          </a:p>
          <a:p>
            <a:pPr algn="ctr">
              <a:lnSpc>
                <a:spcPct val="150000"/>
              </a:lnSpc>
            </a:pPr>
            <a:r>
              <a:rPr lang="en-US" altLang="zh-CN" sz="400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Các em </a:t>
            </a:r>
          </a:p>
          <a:p>
            <a:pPr algn="ctr">
              <a:lnSpc>
                <a:spcPct val="150000"/>
              </a:lnSpc>
            </a:pPr>
            <a:r>
              <a:rPr lang="en-US" altLang="zh-CN" sz="400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học tốt!</a:t>
            </a:r>
            <a:endParaRPr lang="zh-CN" altLang="en-US" sz="4000" dirty="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508578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p:cTn id="19" dur="500" fill="hold"/>
                                        <p:tgtEl>
                                          <p:spTgt spid="72"/>
                                        </p:tgtEl>
                                        <p:attrNameLst>
                                          <p:attrName>ppt_w</p:attrName>
                                        </p:attrNameLst>
                                      </p:cBhvr>
                                      <p:tavLst>
                                        <p:tav tm="0">
                                          <p:val>
                                            <p:fltVal val="0"/>
                                          </p:val>
                                        </p:tav>
                                        <p:tav tm="100000">
                                          <p:val>
                                            <p:strVal val="#ppt_w"/>
                                          </p:val>
                                        </p:tav>
                                      </p:tavLst>
                                    </p:anim>
                                    <p:anim calcmode="lin" valueType="num">
                                      <p:cBhvr>
                                        <p:cTn id="20" dur="500" fill="hold"/>
                                        <p:tgtEl>
                                          <p:spTgt spid="72"/>
                                        </p:tgtEl>
                                        <p:attrNameLst>
                                          <p:attrName>ppt_h</p:attrName>
                                        </p:attrNameLst>
                                      </p:cBhvr>
                                      <p:tavLst>
                                        <p:tav tm="0">
                                          <p:val>
                                            <p:fltVal val="0"/>
                                          </p:val>
                                        </p:tav>
                                        <p:tav tm="100000">
                                          <p:val>
                                            <p:strVal val="#ppt_h"/>
                                          </p:val>
                                        </p:tav>
                                      </p:tavLst>
                                    </p:anim>
                                    <p:animEffect transition="in" filter="fade">
                                      <p:cBhvr>
                                        <p:cTn id="21" dur="500"/>
                                        <p:tgtEl>
                                          <p:spTgt spid="72"/>
                                        </p:tgtEl>
                                      </p:cBhvr>
                                    </p:animEffect>
                                  </p:childTnLst>
                                </p:cTn>
                              </p:par>
                            </p:childTnLst>
                          </p:cTn>
                        </p:par>
                        <p:par>
                          <p:cTn id="22" fill="hold">
                            <p:stCondLst>
                              <p:cond delay="1500"/>
                            </p:stCondLst>
                            <p:childTnLst>
                              <p:par>
                                <p:cTn id="23" presetID="16" presetClass="entr" presetSubtype="21" fill="hold" grpId="0" nodeType="afterEffect">
                                  <p:stCondLst>
                                    <p:cond delay="0"/>
                                  </p:stCondLst>
                                  <p:iterate type="wd">
                                    <p:tmPct val="10000"/>
                                  </p:iterate>
                                  <p:childTnLst>
                                    <p:set>
                                      <p:cBhvr>
                                        <p:cTn id="24" dur="1" fill="hold">
                                          <p:stCondLst>
                                            <p:cond delay="0"/>
                                          </p:stCondLst>
                                        </p:cTn>
                                        <p:tgtEl>
                                          <p:spTgt spid="71"/>
                                        </p:tgtEl>
                                        <p:attrNameLst>
                                          <p:attrName>style.visibility</p:attrName>
                                        </p:attrNameLst>
                                      </p:cBhvr>
                                      <p:to>
                                        <p:strVal val="visible"/>
                                      </p:to>
                                    </p:set>
                                    <p:animEffect transition="in" filter="barn(inVertical)">
                                      <p:cBhvr>
                                        <p:cTn id="2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3F869DD-0BF2-4C3B-9078-23E13EABD6EA}"/>
              </a:ext>
            </a:extLst>
          </p:cNvPr>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rot="5400000">
            <a:off x="4332323" y="-927373"/>
            <a:ext cx="5571374" cy="80200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373116C6-A90A-4465-B015-B4041CC5D94A}"/>
              </a:ext>
            </a:extLst>
          </p:cNvPr>
          <p:cNvSpPr txBox="1"/>
          <p:nvPr/>
        </p:nvSpPr>
        <p:spPr>
          <a:xfrm>
            <a:off x="5453824" y="1396835"/>
            <a:ext cx="3597904" cy="742511"/>
          </a:xfrm>
          <a:prstGeom prst="rect">
            <a:avLst/>
          </a:prstGeom>
          <a:noFill/>
        </p:spPr>
        <p:txBody>
          <a:bodyPr wrap="square" rtlCol="0">
            <a:spAutoFit/>
          </a:bodyPr>
          <a:lstStyle/>
          <a:p>
            <a:pPr>
              <a:lnSpc>
                <a:spcPct val="150000"/>
              </a:lnSpc>
            </a:pPr>
            <a:r>
              <a:rPr lang="en-US" altLang="zh-CN"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CÒN NHỚ?</a:t>
            </a:r>
            <a:endParaRPr lang="zh-CN" altLang="en-US"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4" name="图片 15">
            <a:extLst>
              <a:ext uri="{FF2B5EF4-FFF2-40B4-BE49-F238E27FC236}">
                <a16:creationId xmlns:a16="http://schemas.microsoft.com/office/drawing/2014/main" id="{74ECE13E-E6A2-4101-95D8-A4C0A2A64C9A}"/>
              </a:ext>
            </a:extLst>
          </p:cNvPr>
          <p:cNvPicPr>
            <a:picLocks noChangeAspect="1"/>
          </p:cNvPicPr>
          <p:nvPr/>
        </p:nvPicPr>
        <p:blipFill>
          <a:blip r:embed="rId3"/>
          <a:stretch>
            <a:fillRect/>
          </a:stretch>
        </p:blipFill>
        <p:spPr>
          <a:xfrm rot="4100832">
            <a:off x="1382447" y="135520"/>
            <a:ext cx="1534028" cy="1492540"/>
          </a:xfrm>
          <a:prstGeom prst="rect">
            <a:avLst/>
          </a:prstGeom>
        </p:spPr>
      </p:pic>
      <p:grpSp>
        <p:nvGrpSpPr>
          <p:cNvPr id="5" name="组合 153">
            <a:extLst>
              <a:ext uri="{FF2B5EF4-FFF2-40B4-BE49-F238E27FC236}">
                <a16:creationId xmlns:a16="http://schemas.microsoft.com/office/drawing/2014/main" id="{F8E72D74-0D10-4B43-B1B3-26F98108B191}"/>
              </a:ext>
            </a:extLst>
          </p:cNvPr>
          <p:cNvGrpSpPr/>
          <p:nvPr/>
        </p:nvGrpSpPr>
        <p:grpSpPr>
          <a:xfrm flipH="1">
            <a:off x="385680" y="2901333"/>
            <a:ext cx="2280866" cy="3845180"/>
            <a:chOff x="5921376" y="3316287"/>
            <a:chExt cx="358775" cy="604838"/>
          </a:xfrm>
        </p:grpSpPr>
        <p:sp>
          <p:nvSpPr>
            <p:cNvPr id="6" name="Freeform 293">
              <a:extLst>
                <a:ext uri="{FF2B5EF4-FFF2-40B4-BE49-F238E27FC236}">
                  <a16:creationId xmlns:a16="http://schemas.microsoft.com/office/drawing/2014/main" id="{99FFAF50-197B-4760-8D43-4DF66D94FB31}"/>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Freeform 294">
              <a:extLst>
                <a:ext uri="{FF2B5EF4-FFF2-40B4-BE49-F238E27FC236}">
                  <a16:creationId xmlns:a16="http://schemas.microsoft.com/office/drawing/2014/main" id="{415A5318-7F92-40A1-8DC1-9F73711A08C6}"/>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Freeform 295">
              <a:extLst>
                <a:ext uri="{FF2B5EF4-FFF2-40B4-BE49-F238E27FC236}">
                  <a16:creationId xmlns:a16="http://schemas.microsoft.com/office/drawing/2014/main" id="{86F4945B-7B36-44B6-8DE5-BF282C039407}"/>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Freeform 296">
              <a:extLst>
                <a:ext uri="{FF2B5EF4-FFF2-40B4-BE49-F238E27FC236}">
                  <a16:creationId xmlns:a16="http://schemas.microsoft.com/office/drawing/2014/main" id="{58733DA1-6DF0-4060-8CC4-A7A0EB1CB45D}"/>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Freeform 297">
              <a:extLst>
                <a:ext uri="{FF2B5EF4-FFF2-40B4-BE49-F238E27FC236}">
                  <a16:creationId xmlns:a16="http://schemas.microsoft.com/office/drawing/2014/main" id="{5DFDDA36-5C11-4CD6-A75A-E3A7F1F89C6E}"/>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298">
              <a:extLst>
                <a:ext uri="{FF2B5EF4-FFF2-40B4-BE49-F238E27FC236}">
                  <a16:creationId xmlns:a16="http://schemas.microsoft.com/office/drawing/2014/main" id="{4AE17786-9620-47E6-8F49-7865375860A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299">
              <a:extLst>
                <a:ext uri="{FF2B5EF4-FFF2-40B4-BE49-F238E27FC236}">
                  <a16:creationId xmlns:a16="http://schemas.microsoft.com/office/drawing/2014/main" id="{F294213D-EC70-49B1-9B0E-04D8AF1FC5F3}"/>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300">
              <a:extLst>
                <a:ext uri="{FF2B5EF4-FFF2-40B4-BE49-F238E27FC236}">
                  <a16:creationId xmlns:a16="http://schemas.microsoft.com/office/drawing/2014/main" id="{ED611DF8-6B0F-4516-956B-74AF744E5F39}"/>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Freeform 301">
              <a:extLst>
                <a:ext uri="{FF2B5EF4-FFF2-40B4-BE49-F238E27FC236}">
                  <a16:creationId xmlns:a16="http://schemas.microsoft.com/office/drawing/2014/main" id="{CEC570D1-B282-4311-B6B7-883D1408740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 name="Freeform 302">
              <a:extLst>
                <a:ext uri="{FF2B5EF4-FFF2-40B4-BE49-F238E27FC236}">
                  <a16:creationId xmlns:a16="http://schemas.microsoft.com/office/drawing/2014/main" id="{E0DA21CA-7421-4C7C-A227-6330B4790EE9}"/>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303">
              <a:extLst>
                <a:ext uri="{FF2B5EF4-FFF2-40B4-BE49-F238E27FC236}">
                  <a16:creationId xmlns:a16="http://schemas.microsoft.com/office/drawing/2014/main" id="{1D500A88-0066-4C00-B505-D30661DD390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304">
              <a:extLst>
                <a:ext uri="{FF2B5EF4-FFF2-40B4-BE49-F238E27FC236}">
                  <a16:creationId xmlns:a16="http://schemas.microsoft.com/office/drawing/2014/main" id="{2049E26E-4616-4DB3-9A97-CB811537913C}"/>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305">
              <a:extLst>
                <a:ext uri="{FF2B5EF4-FFF2-40B4-BE49-F238E27FC236}">
                  <a16:creationId xmlns:a16="http://schemas.microsoft.com/office/drawing/2014/main" id="{B7C892B2-57FA-43E2-BC6F-EE20DD25010B}"/>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306">
              <a:extLst>
                <a:ext uri="{FF2B5EF4-FFF2-40B4-BE49-F238E27FC236}">
                  <a16:creationId xmlns:a16="http://schemas.microsoft.com/office/drawing/2014/main" id="{60AD8C80-2BE8-421D-8987-78369865B5F2}"/>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307">
              <a:extLst>
                <a:ext uri="{FF2B5EF4-FFF2-40B4-BE49-F238E27FC236}">
                  <a16:creationId xmlns:a16="http://schemas.microsoft.com/office/drawing/2014/main" id="{B8F61FE6-04E0-4D70-B987-71A5DE1F8100}"/>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308">
              <a:extLst>
                <a:ext uri="{FF2B5EF4-FFF2-40B4-BE49-F238E27FC236}">
                  <a16:creationId xmlns:a16="http://schemas.microsoft.com/office/drawing/2014/main" id="{E90F7618-C5F8-4824-B014-53208266F988}"/>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309">
              <a:extLst>
                <a:ext uri="{FF2B5EF4-FFF2-40B4-BE49-F238E27FC236}">
                  <a16:creationId xmlns:a16="http://schemas.microsoft.com/office/drawing/2014/main" id="{40A3D801-5C1A-4DCB-825E-F9214138DDC8}"/>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310">
              <a:extLst>
                <a:ext uri="{FF2B5EF4-FFF2-40B4-BE49-F238E27FC236}">
                  <a16:creationId xmlns:a16="http://schemas.microsoft.com/office/drawing/2014/main" id="{17CB1208-F7A5-4A49-B32B-14515035CC9A}"/>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311">
              <a:extLst>
                <a:ext uri="{FF2B5EF4-FFF2-40B4-BE49-F238E27FC236}">
                  <a16:creationId xmlns:a16="http://schemas.microsoft.com/office/drawing/2014/main" id="{41FFCDED-AD34-43F1-B565-75BEA0772757}"/>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12">
              <a:extLst>
                <a:ext uri="{FF2B5EF4-FFF2-40B4-BE49-F238E27FC236}">
                  <a16:creationId xmlns:a16="http://schemas.microsoft.com/office/drawing/2014/main" id="{30A485C4-934F-4B17-A1D9-69D5AFB91932}"/>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13">
              <a:extLst>
                <a:ext uri="{FF2B5EF4-FFF2-40B4-BE49-F238E27FC236}">
                  <a16:creationId xmlns:a16="http://schemas.microsoft.com/office/drawing/2014/main" id="{4AB60A6B-A6D2-4549-98B7-C6FED49A1CFD}"/>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14">
              <a:extLst>
                <a:ext uri="{FF2B5EF4-FFF2-40B4-BE49-F238E27FC236}">
                  <a16:creationId xmlns:a16="http://schemas.microsoft.com/office/drawing/2014/main" id="{7E08E547-1752-4BB0-B561-EB3122FDFAE7}"/>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15">
              <a:extLst>
                <a:ext uri="{FF2B5EF4-FFF2-40B4-BE49-F238E27FC236}">
                  <a16:creationId xmlns:a16="http://schemas.microsoft.com/office/drawing/2014/main" id="{314D81FC-E68B-4162-9814-445C91D26777}"/>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16">
              <a:extLst>
                <a:ext uri="{FF2B5EF4-FFF2-40B4-BE49-F238E27FC236}">
                  <a16:creationId xmlns:a16="http://schemas.microsoft.com/office/drawing/2014/main" id="{D43A5E4C-CE7B-4705-B5BE-84B9E67F7BD3}"/>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17">
              <a:extLst>
                <a:ext uri="{FF2B5EF4-FFF2-40B4-BE49-F238E27FC236}">
                  <a16:creationId xmlns:a16="http://schemas.microsoft.com/office/drawing/2014/main" id="{54FA4078-8C38-42FF-A928-6659D5D5DBD3}"/>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18">
              <a:extLst>
                <a:ext uri="{FF2B5EF4-FFF2-40B4-BE49-F238E27FC236}">
                  <a16:creationId xmlns:a16="http://schemas.microsoft.com/office/drawing/2014/main" id="{ABC7EE08-8678-4F81-B0D7-7B5C24CDA811}"/>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19">
              <a:extLst>
                <a:ext uri="{FF2B5EF4-FFF2-40B4-BE49-F238E27FC236}">
                  <a16:creationId xmlns:a16="http://schemas.microsoft.com/office/drawing/2014/main" id="{4DCE0A05-5E05-4511-9CA0-8903E9190373}"/>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20">
              <a:extLst>
                <a:ext uri="{FF2B5EF4-FFF2-40B4-BE49-F238E27FC236}">
                  <a16:creationId xmlns:a16="http://schemas.microsoft.com/office/drawing/2014/main" id="{AB1B5CD6-3337-4DFA-B915-E49555212563}"/>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21">
              <a:extLst>
                <a:ext uri="{FF2B5EF4-FFF2-40B4-BE49-F238E27FC236}">
                  <a16:creationId xmlns:a16="http://schemas.microsoft.com/office/drawing/2014/main" id="{B451ED5F-EA9A-4D87-95F0-BEA156DEAFDD}"/>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22">
              <a:extLst>
                <a:ext uri="{FF2B5EF4-FFF2-40B4-BE49-F238E27FC236}">
                  <a16:creationId xmlns:a16="http://schemas.microsoft.com/office/drawing/2014/main" id="{63513144-229D-438D-A3A8-3D2C185BC9BA}"/>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23">
              <a:extLst>
                <a:ext uri="{FF2B5EF4-FFF2-40B4-BE49-F238E27FC236}">
                  <a16:creationId xmlns:a16="http://schemas.microsoft.com/office/drawing/2014/main" id="{A1FA4EC1-4FC5-4FC4-A392-31E40EDC7E19}"/>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24">
              <a:extLst>
                <a:ext uri="{FF2B5EF4-FFF2-40B4-BE49-F238E27FC236}">
                  <a16:creationId xmlns:a16="http://schemas.microsoft.com/office/drawing/2014/main" id="{E6B365F5-1D23-4837-95E4-2B323DCAA990}"/>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25">
              <a:extLst>
                <a:ext uri="{FF2B5EF4-FFF2-40B4-BE49-F238E27FC236}">
                  <a16:creationId xmlns:a16="http://schemas.microsoft.com/office/drawing/2014/main" id="{0ACBFB8F-4EDA-470E-BD8E-5CB6379C42A3}"/>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26">
              <a:extLst>
                <a:ext uri="{FF2B5EF4-FFF2-40B4-BE49-F238E27FC236}">
                  <a16:creationId xmlns:a16="http://schemas.microsoft.com/office/drawing/2014/main" id="{0001E7D3-E8DA-4038-B94C-96C0360C9F37}"/>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27">
              <a:extLst>
                <a:ext uri="{FF2B5EF4-FFF2-40B4-BE49-F238E27FC236}">
                  <a16:creationId xmlns:a16="http://schemas.microsoft.com/office/drawing/2014/main" id="{12F571CE-FCF4-4A8F-A74D-FB697999F4D6}"/>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28">
              <a:extLst>
                <a:ext uri="{FF2B5EF4-FFF2-40B4-BE49-F238E27FC236}">
                  <a16:creationId xmlns:a16="http://schemas.microsoft.com/office/drawing/2014/main" id="{0A4A4B28-0BDD-4134-9392-6569B0336D0F}"/>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29">
              <a:extLst>
                <a:ext uri="{FF2B5EF4-FFF2-40B4-BE49-F238E27FC236}">
                  <a16:creationId xmlns:a16="http://schemas.microsoft.com/office/drawing/2014/main" id="{063F58D2-5854-4998-A6DB-BC6447A91754}"/>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30">
              <a:extLst>
                <a:ext uri="{FF2B5EF4-FFF2-40B4-BE49-F238E27FC236}">
                  <a16:creationId xmlns:a16="http://schemas.microsoft.com/office/drawing/2014/main" id="{6E096C9D-3643-4F4D-B34E-08E2DA466CE8}"/>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31">
              <a:extLst>
                <a:ext uri="{FF2B5EF4-FFF2-40B4-BE49-F238E27FC236}">
                  <a16:creationId xmlns:a16="http://schemas.microsoft.com/office/drawing/2014/main" id="{9CFE57A7-44DF-4FD5-BD5E-F181855F5119}"/>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32">
              <a:extLst>
                <a:ext uri="{FF2B5EF4-FFF2-40B4-BE49-F238E27FC236}">
                  <a16:creationId xmlns:a16="http://schemas.microsoft.com/office/drawing/2014/main" id="{1B2CCF32-8A8D-4F60-BE9F-775518E8AD50}"/>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33">
              <a:extLst>
                <a:ext uri="{FF2B5EF4-FFF2-40B4-BE49-F238E27FC236}">
                  <a16:creationId xmlns:a16="http://schemas.microsoft.com/office/drawing/2014/main" id="{317A99AB-023D-4DEA-BD31-0FCC1073DADF}"/>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34">
              <a:extLst>
                <a:ext uri="{FF2B5EF4-FFF2-40B4-BE49-F238E27FC236}">
                  <a16:creationId xmlns:a16="http://schemas.microsoft.com/office/drawing/2014/main" id="{D02A401E-F027-4070-B2E9-A5AB9B7CB631}"/>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35">
              <a:extLst>
                <a:ext uri="{FF2B5EF4-FFF2-40B4-BE49-F238E27FC236}">
                  <a16:creationId xmlns:a16="http://schemas.microsoft.com/office/drawing/2014/main" id="{9BF82648-FC5E-4751-8A09-8845DF896EC0}"/>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36">
              <a:extLst>
                <a:ext uri="{FF2B5EF4-FFF2-40B4-BE49-F238E27FC236}">
                  <a16:creationId xmlns:a16="http://schemas.microsoft.com/office/drawing/2014/main" id="{1BDE747E-0FB6-422D-865C-CE936AF68B09}"/>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37">
              <a:extLst>
                <a:ext uri="{FF2B5EF4-FFF2-40B4-BE49-F238E27FC236}">
                  <a16:creationId xmlns:a16="http://schemas.microsoft.com/office/drawing/2014/main" id="{FAB47D3A-D0A7-4CE3-8455-6B1399E33C2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38">
              <a:extLst>
                <a:ext uri="{FF2B5EF4-FFF2-40B4-BE49-F238E27FC236}">
                  <a16:creationId xmlns:a16="http://schemas.microsoft.com/office/drawing/2014/main" id="{E9C8D7EB-5994-4823-9F58-C020E12A6B59}"/>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39">
              <a:extLst>
                <a:ext uri="{FF2B5EF4-FFF2-40B4-BE49-F238E27FC236}">
                  <a16:creationId xmlns:a16="http://schemas.microsoft.com/office/drawing/2014/main" id="{E9932F5B-77FB-4FD3-A617-FDEF204CD252}"/>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40">
              <a:extLst>
                <a:ext uri="{FF2B5EF4-FFF2-40B4-BE49-F238E27FC236}">
                  <a16:creationId xmlns:a16="http://schemas.microsoft.com/office/drawing/2014/main" id="{05B850F7-84B1-4DAC-BD86-C651D711F368}"/>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41">
              <a:extLst>
                <a:ext uri="{FF2B5EF4-FFF2-40B4-BE49-F238E27FC236}">
                  <a16:creationId xmlns:a16="http://schemas.microsoft.com/office/drawing/2014/main" id="{9BA566E7-7A33-43AC-85E3-FBB179BA088B}"/>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42">
              <a:extLst>
                <a:ext uri="{FF2B5EF4-FFF2-40B4-BE49-F238E27FC236}">
                  <a16:creationId xmlns:a16="http://schemas.microsoft.com/office/drawing/2014/main" id="{1BB007A1-1E6C-4732-AA20-B95C6F9A34DF}"/>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43">
              <a:extLst>
                <a:ext uri="{FF2B5EF4-FFF2-40B4-BE49-F238E27FC236}">
                  <a16:creationId xmlns:a16="http://schemas.microsoft.com/office/drawing/2014/main" id="{4816A5BD-0E90-4774-8FDF-663BE6D1025C}"/>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44">
              <a:extLst>
                <a:ext uri="{FF2B5EF4-FFF2-40B4-BE49-F238E27FC236}">
                  <a16:creationId xmlns:a16="http://schemas.microsoft.com/office/drawing/2014/main" id="{68976797-5978-4CAD-8796-8524D6A0504B}"/>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45">
              <a:extLst>
                <a:ext uri="{FF2B5EF4-FFF2-40B4-BE49-F238E27FC236}">
                  <a16:creationId xmlns:a16="http://schemas.microsoft.com/office/drawing/2014/main" id="{22CF58E9-0F5C-470D-9C27-84D880261F94}"/>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46">
              <a:extLst>
                <a:ext uri="{FF2B5EF4-FFF2-40B4-BE49-F238E27FC236}">
                  <a16:creationId xmlns:a16="http://schemas.microsoft.com/office/drawing/2014/main" id="{D8791527-5E3F-4A7F-AE51-FCD9C6F21CCD}"/>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47">
              <a:extLst>
                <a:ext uri="{FF2B5EF4-FFF2-40B4-BE49-F238E27FC236}">
                  <a16:creationId xmlns:a16="http://schemas.microsoft.com/office/drawing/2014/main" id="{A36C5162-E58D-4E5D-9598-E6CAAAA5897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48">
              <a:extLst>
                <a:ext uri="{FF2B5EF4-FFF2-40B4-BE49-F238E27FC236}">
                  <a16:creationId xmlns:a16="http://schemas.microsoft.com/office/drawing/2014/main" id="{3779FA24-F755-4EC7-91BF-A649FD76BA2F}"/>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49">
              <a:extLst>
                <a:ext uri="{FF2B5EF4-FFF2-40B4-BE49-F238E27FC236}">
                  <a16:creationId xmlns:a16="http://schemas.microsoft.com/office/drawing/2014/main" id="{3DE11C6F-29CF-4CAE-BFBF-2B61B1EFE03E}"/>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50">
              <a:extLst>
                <a:ext uri="{FF2B5EF4-FFF2-40B4-BE49-F238E27FC236}">
                  <a16:creationId xmlns:a16="http://schemas.microsoft.com/office/drawing/2014/main" id="{FE442D40-A2EB-413C-B8FB-A3CDA1C1622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51">
              <a:extLst>
                <a:ext uri="{FF2B5EF4-FFF2-40B4-BE49-F238E27FC236}">
                  <a16:creationId xmlns:a16="http://schemas.microsoft.com/office/drawing/2014/main" id="{E567AC36-4E17-4E10-A8DF-C8D8732900D0}"/>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52">
              <a:extLst>
                <a:ext uri="{FF2B5EF4-FFF2-40B4-BE49-F238E27FC236}">
                  <a16:creationId xmlns:a16="http://schemas.microsoft.com/office/drawing/2014/main" id="{E6682F56-74B4-4E0E-B63D-5E550902A555}"/>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53">
              <a:extLst>
                <a:ext uri="{FF2B5EF4-FFF2-40B4-BE49-F238E27FC236}">
                  <a16:creationId xmlns:a16="http://schemas.microsoft.com/office/drawing/2014/main" id="{407B8B84-508E-4B63-803E-7260FA815F55}"/>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54">
              <a:extLst>
                <a:ext uri="{FF2B5EF4-FFF2-40B4-BE49-F238E27FC236}">
                  <a16:creationId xmlns:a16="http://schemas.microsoft.com/office/drawing/2014/main" id="{87537EA6-3908-4258-8681-906CC314FB4B}"/>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55">
              <a:extLst>
                <a:ext uri="{FF2B5EF4-FFF2-40B4-BE49-F238E27FC236}">
                  <a16:creationId xmlns:a16="http://schemas.microsoft.com/office/drawing/2014/main" id="{D26BA2BB-F0D2-44D8-A7BE-3104C8103150}"/>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56">
              <a:extLst>
                <a:ext uri="{FF2B5EF4-FFF2-40B4-BE49-F238E27FC236}">
                  <a16:creationId xmlns:a16="http://schemas.microsoft.com/office/drawing/2014/main" id="{EBCD1F12-60F4-4886-BE91-FD2E94DCEA67}"/>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57">
              <a:extLst>
                <a:ext uri="{FF2B5EF4-FFF2-40B4-BE49-F238E27FC236}">
                  <a16:creationId xmlns:a16="http://schemas.microsoft.com/office/drawing/2014/main" id="{8A259EA1-4F2C-48B8-B55F-5FC624793068}"/>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58">
              <a:extLst>
                <a:ext uri="{FF2B5EF4-FFF2-40B4-BE49-F238E27FC236}">
                  <a16:creationId xmlns:a16="http://schemas.microsoft.com/office/drawing/2014/main" id="{AC4EB464-AD14-49A6-8261-63033E4849C0}"/>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59">
              <a:extLst>
                <a:ext uri="{FF2B5EF4-FFF2-40B4-BE49-F238E27FC236}">
                  <a16:creationId xmlns:a16="http://schemas.microsoft.com/office/drawing/2014/main" id="{28F5E362-9DF6-462E-A410-06A58AA0B57A}"/>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60">
              <a:extLst>
                <a:ext uri="{FF2B5EF4-FFF2-40B4-BE49-F238E27FC236}">
                  <a16:creationId xmlns:a16="http://schemas.microsoft.com/office/drawing/2014/main" id="{61D864E3-56E4-4F38-BE93-24149B1B3802}"/>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61">
              <a:extLst>
                <a:ext uri="{FF2B5EF4-FFF2-40B4-BE49-F238E27FC236}">
                  <a16:creationId xmlns:a16="http://schemas.microsoft.com/office/drawing/2014/main" id="{9EC040A1-6F03-47C3-9E23-2CFBA4001D08}"/>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62">
              <a:extLst>
                <a:ext uri="{FF2B5EF4-FFF2-40B4-BE49-F238E27FC236}">
                  <a16:creationId xmlns:a16="http://schemas.microsoft.com/office/drawing/2014/main" id="{C2DFFF31-F19C-40DE-AF11-C9D02EF9B4B6}"/>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63">
              <a:extLst>
                <a:ext uri="{FF2B5EF4-FFF2-40B4-BE49-F238E27FC236}">
                  <a16:creationId xmlns:a16="http://schemas.microsoft.com/office/drawing/2014/main" id="{D294D55B-8F31-4FA3-BE3F-08630B6B4179}"/>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64">
              <a:extLst>
                <a:ext uri="{FF2B5EF4-FFF2-40B4-BE49-F238E27FC236}">
                  <a16:creationId xmlns:a16="http://schemas.microsoft.com/office/drawing/2014/main" id="{6ACBA642-2440-4840-91B0-48CD8D7CBCF2}"/>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65">
              <a:extLst>
                <a:ext uri="{FF2B5EF4-FFF2-40B4-BE49-F238E27FC236}">
                  <a16:creationId xmlns:a16="http://schemas.microsoft.com/office/drawing/2014/main" id="{1A080BD3-8751-4E66-AB0B-99FE73CBBC6E}"/>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66">
              <a:extLst>
                <a:ext uri="{FF2B5EF4-FFF2-40B4-BE49-F238E27FC236}">
                  <a16:creationId xmlns:a16="http://schemas.microsoft.com/office/drawing/2014/main" id="{B4BFC613-CAC7-455D-91CF-A72850A27FF4}"/>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67">
              <a:extLst>
                <a:ext uri="{FF2B5EF4-FFF2-40B4-BE49-F238E27FC236}">
                  <a16:creationId xmlns:a16="http://schemas.microsoft.com/office/drawing/2014/main" id="{176A2524-14CF-4114-A397-4AA0F85EF63B}"/>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68">
              <a:extLst>
                <a:ext uri="{FF2B5EF4-FFF2-40B4-BE49-F238E27FC236}">
                  <a16:creationId xmlns:a16="http://schemas.microsoft.com/office/drawing/2014/main" id="{04329681-EC6F-4CAB-B293-08CD389EA842}"/>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69">
              <a:extLst>
                <a:ext uri="{FF2B5EF4-FFF2-40B4-BE49-F238E27FC236}">
                  <a16:creationId xmlns:a16="http://schemas.microsoft.com/office/drawing/2014/main" id="{287F1FDE-9A2B-4C94-A674-26B1D24A107D}"/>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70">
              <a:extLst>
                <a:ext uri="{FF2B5EF4-FFF2-40B4-BE49-F238E27FC236}">
                  <a16:creationId xmlns:a16="http://schemas.microsoft.com/office/drawing/2014/main" id="{E35F3089-FE37-4067-A148-10A6EC97B51D}"/>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71">
              <a:extLst>
                <a:ext uri="{FF2B5EF4-FFF2-40B4-BE49-F238E27FC236}">
                  <a16:creationId xmlns:a16="http://schemas.microsoft.com/office/drawing/2014/main" id="{D59979DF-CFA1-4265-89F8-6C14B277B5FC}"/>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72">
              <a:extLst>
                <a:ext uri="{FF2B5EF4-FFF2-40B4-BE49-F238E27FC236}">
                  <a16:creationId xmlns:a16="http://schemas.microsoft.com/office/drawing/2014/main" id="{80590D75-41E1-43B7-A8C9-B1BF2ED71B14}"/>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73">
              <a:extLst>
                <a:ext uri="{FF2B5EF4-FFF2-40B4-BE49-F238E27FC236}">
                  <a16:creationId xmlns:a16="http://schemas.microsoft.com/office/drawing/2014/main" id="{B0EC8A4D-8B8F-41F6-A7EF-EE297E915EE9}"/>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74">
              <a:extLst>
                <a:ext uri="{FF2B5EF4-FFF2-40B4-BE49-F238E27FC236}">
                  <a16:creationId xmlns:a16="http://schemas.microsoft.com/office/drawing/2014/main" id="{1DE17F1A-26BE-42EF-9ACB-E2F2F38622B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75">
              <a:extLst>
                <a:ext uri="{FF2B5EF4-FFF2-40B4-BE49-F238E27FC236}">
                  <a16:creationId xmlns:a16="http://schemas.microsoft.com/office/drawing/2014/main" id="{D3C51099-622C-46B5-BAD9-DACAA003B907}"/>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76">
              <a:extLst>
                <a:ext uri="{FF2B5EF4-FFF2-40B4-BE49-F238E27FC236}">
                  <a16:creationId xmlns:a16="http://schemas.microsoft.com/office/drawing/2014/main" id="{A1EA2234-63A8-4555-84F1-1603A938F846}"/>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77">
              <a:extLst>
                <a:ext uri="{FF2B5EF4-FFF2-40B4-BE49-F238E27FC236}">
                  <a16:creationId xmlns:a16="http://schemas.microsoft.com/office/drawing/2014/main" id="{44BFB29F-9433-4BB2-9BB5-165EC0FF0A5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78">
              <a:extLst>
                <a:ext uri="{FF2B5EF4-FFF2-40B4-BE49-F238E27FC236}">
                  <a16:creationId xmlns:a16="http://schemas.microsoft.com/office/drawing/2014/main" id="{44767ED4-6E07-4150-B75F-A4C948474657}"/>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79">
              <a:extLst>
                <a:ext uri="{FF2B5EF4-FFF2-40B4-BE49-F238E27FC236}">
                  <a16:creationId xmlns:a16="http://schemas.microsoft.com/office/drawing/2014/main" id="{8C26511F-C33C-4AF9-A112-22F9F2A85FF2}"/>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80">
              <a:extLst>
                <a:ext uri="{FF2B5EF4-FFF2-40B4-BE49-F238E27FC236}">
                  <a16:creationId xmlns:a16="http://schemas.microsoft.com/office/drawing/2014/main" id="{725AA721-E3C1-4684-8A82-FE67F6DAE89F}"/>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81">
              <a:extLst>
                <a:ext uri="{FF2B5EF4-FFF2-40B4-BE49-F238E27FC236}">
                  <a16:creationId xmlns:a16="http://schemas.microsoft.com/office/drawing/2014/main" id="{09BB7DEE-207C-4AC3-9374-044B7ED4619D}"/>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82">
              <a:extLst>
                <a:ext uri="{FF2B5EF4-FFF2-40B4-BE49-F238E27FC236}">
                  <a16:creationId xmlns:a16="http://schemas.microsoft.com/office/drawing/2014/main" id="{F47345E4-18E1-4929-86D5-A644967DEB1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83">
              <a:extLst>
                <a:ext uri="{FF2B5EF4-FFF2-40B4-BE49-F238E27FC236}">
                  <a16:creationId xmlns:a16="http://schemas.microsoft.com/office/drawing/2014/main" id="{86DFA03E-3A99-4A00-BA8E-CF47EAC6F325}"/>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84">
              <a:extLst>
                <a:ext uri="{FF2B5EF4-FFF2-40B4-BE49-F238E27FC236}">
                  <a16:creationId xmlns:a16="http://schemas.microsoft.com/office/drawing/2014/main" id="{F63B73BC-234E-4DF5-BC7E-7B1794D485E5}"/>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85">
              <a:extLst>
                <a:ext uri="{FF2B5EF4-FFF2-40B4-BE49-F238E27FC236}">
                  <a16:creationId xmlns:a16="http://schemas.microsoft.com/office/drawing/2014/main" id="{CA8B18F3-34FF-4040-A64A-BB5FEDD29D3A}"/>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86">
              <a:extLst>
                <a:ext uri="{FF2B5EF4-FFF2-40B4-BE49-F238E27FC236}">
                  <a16:creationId xmlns:a16="http://schemas.microsoft.com/office/drawing/2014/main" id="{D559294C-DC8E-4A08-A357-01B119188A30}"/>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87">
              <a:extLst>
                <a:ext uri="{FF2B5EF4-FFF2-40B4-BE49-F238E27FC236}">
                  <a16:creationId xmlns:a16="http://schemas.microsoft.com/office/drawing/2014/main" id="{06D742D6-3F6A-4AB3-A5A9-862BB18F9E2C}"/>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88">
              <a:extLst>
                <a:ext uri="{FF2B5EF4-FFF2-40B4-BE49-F238E27FC236}">
                  <a16:creationId xmlns:a16="http://schemas.microsoft.com/office/drawing/2014/main" id="{750DE4EA-EAE7-4F18-A411-73BFC0BE8154}"/>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89">
              <a:extLst>
                <a:ext uri="{FF2B5EF4-FFF2-40B4-BE49-F238E27FC236}">
                  <a16:creationId xmlns:a16="http://schemas.microsoft.com/office/drawing/2014/main" id="{C0823CDD-B8BD-42FF-B453-6E97A70733F5}"/>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90">
              <a:extLst>
                <a:ext uri="{FF2B5EF4-FFF2-40B4-BE49-F238E27FC236}">
                  <a16:creationId xmlns:a16="http://schemas.microsoft.com/office/drawing/2014/main" id="{FBA4E471-F9C3-441C-A1F8-751ECA261B18}"/>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91">
              <a:extLst>
                <a:ext uri="{FF2B5EF4-FFF2-40B4-BE49-F238E27FC236}">
                  <a16:creationId xmlns:a16="http://schemas.microsoft.com/office/drawing/2014/main" id="{AD1BD708-49D1-4D07-8A4A-FA00E3B361DD}"/>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92">
              <a:extLst>
                <a:ext uri="{FF2B5EF4-FFF2-40B4-BE49-F238E27FC236}">
                  <a16:creationId xmlns:a16="http://schemas.microsoft.com/office/drawing/2014/main" id="{A650C6C0-D38B-44F5-A713-29FE0B427A48}"/>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93">
              <a:extLst>
                <a:ext uri="{FF2B5EF4-FFF2-40B4-BE49-F238E27FC236}">
                  <a16:creationId xmlns:a16="http://schemas.microsoft.com/office/drawing/2014/main" id="{12D039AD-F388-4CF7-8EF1-B788E119E840}"/>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94">
              <a:extLst>
                <a:ext uri="{FF2B5EF4-FFF2-40B4-BE49-F238E27FC236}">
                  <a16:creationId xmlns:a16="http://schemas.microsoft.com/office/drawing/2014/main" id="{7683A32F-236D-4372-A05B-F82616F3863B}"/>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95">
              <a:extLst>
                <a:ext uri="{FF2B5EF4-FFF2-40B4-BE49-F238E27FC236}">
                  <a16:creationId xmlns:a16="http://schemas.microsoft.com/office/drawing/2014/main" id="{DE856367-AD37-4135-A03D-B34C19D692DA}"/>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96">
              <a:extLst>
                <a:ext uri="{FF2B5EF4-FFF2-40B4-BE49-F238E27FC236}">
                  <a16:creationId xmlns:a16="http://schemas.microsoft.com/office/drawing/2014/main" id="{08B2D7BD-EAB2-4750-A7CE-C69AE6212E93}"/>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97">
              <a:extLst>
                <a:ext uri="{FF2B5EF4-FFF2-40B4-BE49-F238E27FC236}">
                  <a16:creationId xmlns:a16="http://schemas.microsoft.com/office/drawing/2014/main" id="{CF1E2BAF-E0FA-4175-9B59-A7BD23817082}"/>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11" name="文本框 2">
            <a:extLst>
              <a:ext uri="{FF2B5EF4-FFF2-40B4-BE49-F238E27FC236}">
                <a16:creationId xmlns:a16="http://schemas.microsoft.com/office/drawing/2014/main" id="{8C16EA57-F8B3-465A-A8DD-CFE039441C8F}"/>
              </a:ext>
            </a:extLst>
          </p:cNvPr>
          <p:cNvSpPr txBox="1"/>
          <p:nvPr/>
        </p:nvSpPr>
        <p:spPr>
          <a:xfrm>
            <a:off x="4359416" y="2054440"/>
            <a:ext cx="5727635" cy="742511"/>
          </a:xfrm>
          <a:prstGeom prst="rect">
            <a:avLst/>
          </a:prstGeom>
          <a:noFill/>
        </p:spPr>
        <p:txBody>
          <a:bodyPr wrap="square" rtlCol="0">
            <a:spAutoFit/>
          </a:bodyPr>
          <a:lstStyle/>
          <a:p>
            <a:pPr>
              <a:lnSpc>
                <a:spcPct val="150000"/>
              </a:lnSpc>
            </a:pP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gồm</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có</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mấy</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phần</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endParaRPr lang="zh-CN" altLang="en-US"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2" name="文本框 2">
            <a:extLst>
              <a:ext uri="{FF2B5EF4-FFF2-40B4-BE49-F238E27FC236}">
                <a16:creationId xmlns:a16="http://schemas.microsoft.com/office/drawing/2014/main" id="{47921397-3FB6-4F58-9113-6B0E98846011}"/>
              </a:ext>
            </a:extLst>
          </p:cNvPr>
          <p:cNvSpPr txBox="1"/>
          <p:nvPr/>
        </p:nvSpPr>
        <p:spPr>
          <a:xfrm>
            <a:off x="4192618" y="2901333"/>
            <a:ext cx="5894434" cy="1307537"/>
          </a:xfrm>
          <a:prstGeom prst="rect">
            <a:avLst/>
          </a:prstGeom>
          <a:noFill/>
        </p:spPr>
        <p:txBody>
          <a:bodyPr wrap="square" rtlCol="0">
            <a:spAutoFit/>
          </a:bodyPr>
          <a:lstStyle/>
          <a:p>
            <a:pPr>
              <a:lnSpc>
                <a:spcPct val="150000"/>
              </a:lnSpc>
            </a:pPr>
            <a:r>
              <a:rPr lang="en-US" altLang="zh-CN" sz="2800" b="1" dirty="0" err="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a:t>
            </a:r>
            <a:r>
              <a:rPr lang="en-US" altLang="zh-CN"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a:t>
            </a:r>
            <a:r>
              <a:rPr lang="en-US" altLang="zh-CN"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có</a:t>
            </a:r>
            <a:r>
              <a:rPr lang="en-US" altLang="zh-CN"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ba</a:t>
            </a:r>
            <a:r>
              <a:rPr lang="en-US" altLang="zh-CN"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phần</a:t>
            </a:r>
            <a:r>
              <a:rPr lang="en-US" altLang="zh-CN"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p>
          <a:p>
            <a:pPr>
              <a:lnSpc>
                <a:spcPct val="150000"/>
              </a:lnSpc>
            </a:pPr>
            <a:r>
              <a:rPr lang="en-US" altLang="zh-CN"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Mở</a:t>
            </a:r>
            <a:r>
              <a:rPr lang="en-US" altLang="zh-CN"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đầu</a:t>
            </a:r>
            <a:r>
              <a:rPr lang="en-US" altLang="zh-CN"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 </a:t>
            </a:r>
            <a:r>
              <a:rPr lang="en-US" altLang="zh-CN" sz="2800" b="1" dirty="0" err="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Diễn</a:t>
            </a:r>
            <a:r>
              <a:rPr lang="en-US" altLang="zh-CN"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biến</a:t>
            </a:r>
            <a:r>
              <a:rPr lang="en-US" altLang="zh-CN"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 </a:t>
            </a:r>
            <a:r>
              <a:rPr lang="en-US" altLang="zh-CN" sz="2800" b="1" dirty="0" err="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Kết</a:t>
            </a:r>
            <a:r>
              <a:rPr lang="en-US" altLang="zh-CN"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thúc</a:t>
            </a:r>
            <a:endParaRPr lang="zh-CN" altLang="en-US"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64627248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650"/>
                            </p:stCondLst>
                            <p:childTnLst>
                              <p:par>
                                <p:cTn id="22" presetID="42" presetClass="entr" presetSubtype="0" fill="hold" grpId="0" nodeType="afterEffect">
                                  <p:stCondLst>
                                    <p:cond delay="0"/>
                                  </p:stCondLst>
                                  <p:iterate type="wd">
                                    <p:tmPct val="10000"/>
                                  </p:iterate>
                                  <p:childTnLst>
                                    <p:set>
                                      <p:cBhvr>
                                        <p:cTn id="23" dur="1" fill="hold">
                                          <p:stCondLst>
                                            <p:cond delay="0"/>
                                          </p:stCondLst>
                                        </p:cTn>
                                        <p:tgtEl>
                                          <p:spTgt spid="111"/>
                                        </p:tgtEl>
                                        <p:attrNameLst>
                                          <p:attrName>style.visibility</p:attrName>
                                        </p:attrNameLst>
                                      </p:cBhvr>
                                      <p:to>
                                        <p:strVal val="visible"/>
                                      </p:to>
                                    </p:set>
                                    <p:animEffect transition="in" filter="fade">
                                      <p:cBhvr>
                                        <p:cTn id="24" dur="500"/>
                                        <p:tgtEl>
                                          <p:spTgt spid="111"/>
                                        </p:tgtEl>
                                      </p:cBhvr>
                                    </p:animEffect>
                                    <p:anim calcmode="lin" valueType="num">
                                      <p:cBhvr>
                                        <p:cTn id="25" dur="500" fill="hold"/>
                                        <p:tgtEl>
                                          <p:spTgt spid="111"/>
                                        </p:tgtEl>
                                        <p:attrNameLst>
                                          <p:attrName>ppt_x</p:attrName>
                                        </p:attrNameLst>
                                      </p:cBhvr>
                                      <p:tavLst>
                                        <p:tav tm="0">
                                          <p:val>
                                            <p:strVal val="#ppt_x"/>
                                          </p:val>
                                        </p:tav>
                                        <p:tav tm="100000">
                                          <p:val>
                                            <p:strVal val="#ppt_x"/>
                                          </p:val>
                                        </p:tav>
                                      </p:tavLst>
                                    </p:anim>
                                    <p:anim calcmode="lin" valueType="num">
                                      <p:cBhvr>
                                        <p:cTn id="26" dur="500" fill="hold"/>
                                        <p:tgtEl>
                                          <p:spTgt spid="1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iterate type="wd">
                                    <p:tmPct val="10000"/>
                                  </p:iterate>
                                  <p:childTnLst>
                                    <p:set>
                                      <p:cBhvr>
                                        <p:cTn id="30" dur="1" fill="hold">
                                          <p:stCondLst>
                                            <p:cond delay="0"/>
                                          </p:stCondLst>
                                        </p:cTn>
                                        <p:tgtEl>
                                          <p:spTgt spid="112"/>
                                        </p:tgtEl>
                                        <p:attrNameLst>
                                          <p:attrName>style.visibility</p:attrName>
                                        </p:attrNameLst>
                                      </p:cBhvr>
                                      <p:to>
                                        <p:strVal val="visible"/>
                                      </p:to>
                                    </p:set>
                                    <p:animEffect transition="in" filter="fade">
                                      <p:cBhvr>
                                        <p:cTn id="31" dur="500"/>
                                        <p:tgtEl>
                                          <p:spTgt spid="112"/>
                                        </p:tgtEl>
                                      </p:cBhvr>
                                    </p:animEffect>
                                    <p:anim calcmode="lin" valueType="num">
                                      <p:cBhvr>
                                        <p:cTn id="32" dur="500" fill="hold"/>
                                        <p:tgtEl>
                                          <p:spTgt spid="112"/>
                                        </p:tgtEl>
                                        <p:attrNameLst>
                                          <p:attrName>ppt_x</p:attrName>
                                        </p:attrNameLst>
                                      </p:cBhvr>
                                      <p:tavLst>
                                        <p:tav tm="0">
                                          <p:val>
                                            <p:strVal val="#ppt_x"/>
                                          </p:val>
                                        </p:tav>
                                        <p:tav tm="100000">
                                          <p:val>
                                            <p:strVal val="#ppt_x"/>
                                          </p:val>
                                        </p:tav>
                                      </p:tavLst>
                                    </p:anim>
                                    <p:anim calcmode="lin" valueType="num">
                                      <p:cBhvr>
                                        <p:cTn id="33" dur="500" fill="hold"/>
                                        <p:tgtEl>
                                          <p:spTgt spid="1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1" grpId="0"/>
      <p:bldP spid="1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E257AA1-6D30-4A6C-BF07-42152790D3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4021471" y="-887902"/>
            <a:ext cx="5571374" cy="80200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544A4F8-E6BE-47C5-BB5A-8F9C55060FFE}"/>
              </a:ext>
            </a:extLst>
          </p:cNvPr>
          <p:cNvSpPr txBox="1"/>
          <p:nvPr/>
        </p:nvSpPr>
        <p:spPr>
          <a:xfrm>
            <a:off x="5306044" y="971964"/>
            <a:ext cx="3597904" cy="742511"/>
          </a:xfrm>
          <a:prstGeom prst="rect">
            <a:avLst/>
          </a:prstGeom>
          <a:noFill/>
        </p:spPr>
        <p:txBody>
          <a:bodyPr wrap="square" rtlCol="0">
            <a:spAutoFit/>
          </a:bodyPr>
          <a:lstStyle/>
          <a:p>
            <a:pPr>
              <a:lnSpc>
                <a:spcPct val="150000"/>
              </a:lnSpc>
            </a:pPr>
            <a:r>
              <a:rPr lang="en-US" altLang="zh-CN"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CÓ BIẾT?</a:t>
            </a:r>
            <a:endParaRPr lang="zh-CN" altLang="en-US"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5">
            <a:extLst>
              <a:ext uri="{FF2B5EF4-FFF2-40B4-BE49-F238E27FC236}">
                <a16:creationId xmlns:a16="http://schemas.microsoft.com/office/drawing/2014/main" id="{370838DB-EF6A-4E2C-BFA4-21309990DE33}"/>
              </a:ext>
            </a:extLst>
          </p:cNvPr>
          <p:cNvPicPr>
            <a:picLocks noChangeAspect="1"/>
          </p:cNvPicPr>
          <p:nvPr/>
        </p:nvPicPr>
        <p:blipFill>
          <a:blip r:embed="rId4"/>
          <a:stretch>
            <a:fillRect/>
          </a:stretch>
        </p:blipFill>
        <p:spPr>
          <a:xfrm rot="4100832">
            <a:off x="1262379" y="135520"/>
            <a:ext cx="1534028" cy="1492540"/>
          </a:xfrm>
          <a:prstGeom prst="rect">
            <a:avLst/>
          </a:prstGeom>
        </p:spPr>
      </p:pic>
      <p:grpSp>
        <p:nvGrpSpPr>
          <p:cNvPr id="17" name="组合 153">
            <a:extLst>
              <a:ext uri="{FF2B5EF4-FFF2-40B4-BE49-F238E27FC236}">
                <a16:creationId xmlns:a16="http://schemas.microsoft.com/office/drawing/2014/main" id="{084DD2B5-C1E5-45DF-9238-1372BAB55C63}"/>
              </a:ext>
            </a:extLst>
          </p:cNvPr>
          <p:cNvGrpSpPr/>
          <p:nvPr/>
        </p:nvGrpSpPr>
        <p:grpSpPr>
          <a:xfrm flipH="1">
            <a:off x="284129" y="2879924"/>
            <a:ext cx="2280866" cy="3845180"/>
            <a:chOff x="5921376" y="3316287"/>
            <a:chExt cx="358775" cy="604838"/>
          </a:xfrm>
        </p:grpSpPr>
        <p:sp>
          <p:nvSpPr>
            <p:cNvPr id="18"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3" name="文本框 2">
            <a:extLst>
              <a:ext uri="{FF2B5EF4-FFF2-40B4-BE49-F238E27FC236}">
                <a16:creationId xmlns:a16="http://schemas.microsoft.com/office/drawing/2014/main" id="{2544A4F8-E6BE-47C5-BB5A-8F9C55060FFE}"/>
              </a:ext>
            </a:extLst>
          </p:cNvPr>
          <p:cNvSpPr txBox="1"/>
          <p:nvPr/>
        </p:nvSpPr>
        <p:spPr>
          <a:xfrm>
            <a:off x="4048564" y="2276785"/>
            <a:ext cx="5906127" cy="1481175"/>
          </a:xfrm>
          <a:prstGeom prst="rect">
            <a:avLst/>
          </a:prstGeom>
          <a:noFill/>
        </p:spPr>
        <p:txBody>
          <a:bodyPr wrap="square" rtlCol="0">
            <a:spAutoFit/>
          </a:bodyPr>
          <a:lstStyle/>
          <a:p>
            <a:pPr algn="ctr">
              <a:lnSpc>
                <a:spcPct val="150000"/>
              </a:lnSpc>
            </a:pP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Mỗi</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đoạn</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văn</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trong</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văn</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kể</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chuyện</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kể</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điều</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gì</a:t>
            </a:r>
            <a:r>
              <a:rPr lang="en-US" altLang="zh-CN"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endParaRPr lang="zh-CN" altLang="en-US"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85881392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650"/>
                            </p:stCondLst>
                            <p:childTnLst>
                              <p:par>
                                <p:cTn id="22" presetID="42" presetClass="entr" presetSubtype="0" fill="hold" grpId="0" nodeType="afterEffect">
                                  <p:stCondLst>
                                    <p:cond delay="0"/>
                                  </p:stCondLst>
                                  <p:iterate type="wd">
                                    <p:tmPct val="10000"/>
                                  </p:iterate>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anim calcmode="lin" valueType="num">
                                      <p:cBhvr>
                                        <p:cTn id="25" dur="500" fill="hold"/>
                                        <p:tgtEl>
                                          <p:spTgt spid="123"/>
                                        </p:tgtEl>
                                        <p:attrNameLst>
                                          <p:attrName>ppt_x</p:attrName>
                                        </p:attrNameLst>
                                      </p:cBhvr>
                                      <p:tavLst>
                                        <p:tav tm="0">
                                          <p:val>
                                            <p:strVal val="#ppt_x"/>
                                          </p:val>
                                        </p:tav>
                                        <p:tav tm="100000">
                                          <p:val>
                                            <p:strVal val="#ppt_x"/>
                                          </p:val>
                                        </p:tav>
                                      </p:tavLst>
                                    </p:anim>
                                    <p:anim calcmode="lin" valueType="num">
                                      <p:cBhvr>
                                        <p:cTn id="26"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E257AA1-6D30-4A6C-BF07-42152790D3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3768324" y="-967084"/>
            <a:ext cx="5571374" cy="80200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544A4F8-E6BE-47C5-BB5A-8F9C55060FFE}"/>
              </a:ext>
            </a:extLst>
          </p:cNvPr>
          <p:cNvSpPr txBox="1"/>
          <p:nvPr/>
        </p:nvSpPr>
        <p:spPr>
          <a:xfrm>
            <a:off x="5056666" y="907310"/>
            <a:ext cx="3597904" cy="742511"/>
          </a:xfrm>
          <a:prstGeom prst="rect">
            <a:avLst/>
          </a:prstGeom>
          <a:noFill/>
        </p:spPr>
        <p:txBody>
          <a:bodyPr wrap="square" rtlCol="0">
            <a:spAutoFit/>
          </a:bodyPr>
          <a:lstStyle/>
          <a:p>
            <a:pPr>
              <a:lnSpc>
                <a:spcPct val="150000"/>
              </a:lnSpc>
            </a:pPr>
            <a:r>
              <a:rPr lang="en-US" altLang="zh-CN"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CÓ BIẾT?</a:t>
            </a:r>
            <a:endParaRPr lang="zh-CN" altLang="en-US"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5">
            <a:extLst>
              <a:ext uri="{FF2B5EF4-FFF2-40B4-BE49-F238E27FC236}">
                <a16:creationId xmlns:a16="http://schemas.microsoft.com/office/drawing/2014/main" id="{370838DB-EF6A-4E2C-BFA4-21309990DE33}"/>
              </a:ext>
            </a:extLst>
          </p:cNvPr>
          <p:cNvPicPr>
            <a:picLocks noChangeAspect="1"/>
          </p:cNvPicPr>
          <p:nvPr/>
        </p:nvPicPr>
        <p:blipFill>
          <a:blip r:embed="rId4"/>
          <a:stretch>
            <a:fillRect/>
          </a:stretch>
        </p:blipFill>
        <p:spPr>
          <a:xfrm rot="4100832">
            <a:off x="1262379" y="135520"/>
            <a:ext cx="1534028" cy="1492540"/>
          </a:xfrm>
          <a:prstGeom prst="rect">
            <a:avLst/>
          </a:prstGeom>
        </p:spPr>
      </p:pic>
      <p:grpSp>
        <p:nvGrpSpPr>
          <p:cNvPr id="17" name="组合 153">
            <a:extLst>
              <a:ext uri="{FF2B5EF4-FFF2-40B4-BE49-F238E27FC236}">
                <a16:creationId xmlns:a16="http://schemas.microsoft.com/office/drawing/2014/main" id="{084DD2B5-C1E5-45DF-9238-1372BAB55C63}"/>
              </a:ext>
            </a:extLst>
          </p:cNvPr>
          <p:cNvGrpSpPr/>
          <p:nvPr/>
        </p:nvGrpSpPr>
        <p:grpSpPr>
          <a:xfrm flipH="1">
            <a:off x="256420" y="2687358"/>
            <a:ext cx="2280866" cy="3845180"/>
            <a:chOff x="5921376" y="3316287"/>
            <a:chExt cx="358775" cy="604838"/>
          </a:xfrm>
        </p:grpSpPr>
        <p:sp>
          <p:nvSpPr>
            <p:cNvPr id="18"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3" name="文本框 2">
            <a:extLst>
              <a:ext uri="{FF2B5EF4-FFF2-40B4-BE49-F238E27FC236}">
                <a16:creationId xmlns:a16="http://schemas.microsoft.com/office/drawing/2014/main" id="{2544A4F8-E6BE-47C5-BB5A-8F9C55060FFE}"/>
              </a:ext>
            </a:extLst>
          </p:cNvPr>
          <p:cNvSpPr txBox="1"/>
          <p:nvPr/>
        </p:nvSpPr>
        <p:spPr>
          <a:xfrm>
            <a:off x="3652693" y="2066597"/>
            <a:ext cx="5906127" cy="1481175"/>
          </a:xfrm>
          <a:prstGeom prst="rect">
            <a:avLst/>
          </a:prstGeom>
          <a:noFill/>
        </p:spPr>
        <p:txBody>
          <a:bodyPr wrap="square" rtlCol="0">
            <a:spAutoFit/>
          </a:bodyPr>
          <a:lstStyle/>
          <a:p>
            <a:pPr algn="ctr">
              <a:lnSpc>
                <a:spcPct val="150000"/>
              </a:lnSpc>
            </a:pPr>
            <a:r>
              <a:rPr lang="vi-VN"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Đoạn văn được nhận ra nhờ </a:t>
            </a:r>
            <a:endParaRPr lang="en-US"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gn="ctr">
              <a:lnSpc>
                <a:spcPct val="150000"/>
              </a:lnSpc>
            </a:pPr>
            <a:r>
              <a:rPr lang="vi-VN"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dấu hiệu nào?</a:t>
            </a:r>
          </a:p>
        </p:txBody>
      </p:sp>
    </p:spTree>
    <p:extLst>
      <p:ext uri="{BB962C8B-B14F-4D97-AF65-F5344CB8AC3E}">
        <p14:creationId xmlns:p14="http://schemas.microsoft.com/office/powerpoint/2010/main" val="89117956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650"/>
                            </p:stCondLst>
                            <p:childTnLst>
                              <p:par>
                                <p:cTn id="22" presetID="42" presetClass="entr" presetSubtype="0" fill="hold" grpId="0" nodeType="afterEffect">
                                  <p:stCondLst>
                                    <p:cond delay="0"/>
                                  </p:stCondLst>
                                  <p:iterate type="wd">
                                    <p:tmPct val="10000"/>
                                  </p:iterate>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anim calcmode="lin" valueType="num">
                                      <p:cBhvr>
                                        <p:cTn id="25" dur="500" fill="hold"/>
                                        <p:tgtEl>
                                          <p:spTgt spid="123"/>
                                        </p:tgtEl>
                                        <p:attrNameLst>
                                          <p:attrName>ppt_x</p:attrName>
                                        </p:attrNameLst>
                                      </p:cBhvr>
                                      <p:tavLst>
                                        <p:tav tm="0">
                                          <p:val>
                                            <p:strVal val="#ppt_x"/>
                                          </p:val>
                                        </p:tav>
                                        <p:tav tm="100000">
                                          <p:val>
                                            <p:strVal val="#ppt_x"/>
                                          </p:val>
                                        </p:tav>
                                      </p:tavLst>
                                    </p:anim>
                                    <p:anim calcmode="lin" valueType="num">
                                      <p:cBhvr>
                                        <p:cTn id="26"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grpSp>
        <p:nvGrpSpPr>
          <p:cNvPr id="154" name="组合 153">
            <a:extLst>
              <a:ext uri="{FF2B5EF4-FFF2-40B4-BE49-F238E27FC236}">
                <a16:creationId xmlns:a16="http://schemas.microsoft.com/office/drawing/2014/main" id="{084DD2B5-C1E5-45DF-9238-1372BAB55C63}"/>
              </a:ext>
            </a:extLst>
          </p:cNvPr>
          <p:cNvGrpSpPr/>
          <p:nvPr/>
        </p:nvGrpSpPr>
        <p:grpSpPr>
          <a:xfrm>
            <a:off x="8035926" y="4230686"/>
            <a:ext cx="1248681" cy="2105079"/>
            <a:chOff x="5921376" y="3316287"/>
            <a:chExt cx="358775" cy="604838"/>
          </a:xfrm>
        </p:grpSpPr>
        <p:sp>
          <p:nvSpPr>
            <p:cNvPr id="49"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3"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4"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5"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6"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7"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8"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9"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0"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1"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2"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3"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4"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5"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6"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7"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8"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9"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0"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1"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2"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3"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4"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5"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6"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7"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8"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9"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0"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1"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2"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3"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0" name="组合 289">
            <a:extLst>
              <a:ext uri="{FF2B5EF4-FFF2-40B4-BE49-F238E27FC236}">
                <a16:creationId xmlns:a16="http://schemas.microsoft.com/office/drawing/2014/main" id="{330A6DA5-40DF-484F-A744-AF4788A34115}"/>
              </a:ext>
            </a:extLst>
          </p:cNvPr>
          <p:cNvGrpSpPr/>
          <p:nvPr/>
        </p:nvGrpSpPr>
        <p:grpSpPr>
          <a:xfrm>
            <a:off x="3259267" y="4457996"/>
            <a:ext cx="1793616" cy="2019709"/>
            <a:chOff x="7899401" y="3314700"/>
            <a:chExt cx="525463" cy="601663"/>
          </a:xfrm>
        </p:grpSpPr>
        <p:sp>
          <p:nvSpPr>
            <p:cNvPr id="288" name="Freeform 850">
              <a:extLst>
                <a:ext uri="{FF2B5EF4-FFF2-40B4-BE49-F238E27FC236}">
                  <a16:creationId xmlns:a16="http://schemas.microsoft.com/office/drawing/2014/main" id="{F2412406-B8EB-4327-8F86-162D58237BB3}"/>
                </a:ext>
              </a:extLst>
            </p:cNvPr>
            <p:cNvSpPr>
              <a:spLocks/>
            </p:cNvSpPr>
            <p:nvPr/>
          </p:nvSpPr>
          <p:spPr bwMode="auto">
            <a:xfrm flipH="1">
              <a:off x="7960021" y="3482975"/>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21" name="组合 220">
              <a:extLst>
                <a:ext uri="{FF2B5EF4-FFF2-40B4-BE49-F238E27FC236}">
                  <a16:creationId xmlns:a16="http://schemas.microsoft.com/office/drawing/2014/main" id="{26A0415F-3393-456E-B92E-1E3CADB4B214}"/>
                </a:ext>
              </a:extLst>
            </p:cNvPr>
            <p:cNvGrpSpPr/>
            <p:nvPr/>
          </p:nvGrpSpPr>
          <p:grpSpPr>
            <a:xfrm>
              <a:off x="7899401" y="3314700"/>
              <a:ext cx="525463" cy="601663"/>
              <a:chOff x="7899401" y="3314700"/>
              <a:chExt cx="525463" cy="601663"/>
            </a:xfrm>
          </p:grpSpPr>
          <p:sp>
            <p:nvSpPr>
              <p:cNvPr id="155" name="Freeform 825">
                <a:extLst>
                  <a:ext uri="{FF2B5EF4-FFF2-40B4-BE49-F238E27FC236}">
                    <a16:creationId xmlns:a16="http://schemas.microsoft.com/office/drawing/2014/main" id="{708FA653-EE42-4F47-B0DE-DAAFC793B928}"/>
                  </a:ext>
                </a:extLst>
              </p:cNvPr>
              <p:cNvSpPr>
                <a:spLocks/>
              </p:cNvSpPr>
              <p:nvPr/>
            </p:nvSpPr>
            <p:spPr bwMode="auto">
              <a:xfrm>
                <a:off x="7961314" y="3848100"/>
                <a:ext cx="319088" cy="68263"/>
              </a:xfrm>
              <a:custGeom>
                <a:avLst/>
                <a:gdLst>
                  <a:gd name="T0" fmla="*/ 108 w 208"/>
                  <a:gd name="T1" fmla="*/ 0 h 45"/>
                  <a:gd name="T2" fmla="*/ 48 w 208"/>
                  <a:gd name="T3" fmla="*/ 13 h 45"/>
                  <a:gd name="T4" fmla="*/ 56 w 208"/>
                  <a:gd name="T5" fmla="*/ 20 h 45"/>
                  <a:gd name="T6" fmla="*/ 0 w 208"/>
                  <a:gd name="T7" fmla="*/ 32 h 45"/>
                  <a:gd name="T8" fmla="*/ 104 w 208"/>
                  <a:gd name="T9" fmla="*/ 45 h 45"/>
                  <a:gd name="T10" fmla="*/ 208 w 208"/>
                  <a:gd name="T11" fmla="*/ 32 h 45"/>
                  <a:gd name="T12" fmla="*/ 158 w 208"/>
                  <a:gd name="T13" fmla="*/ 20 h 45"/>
                  <a:gd name="T14" fmla="*/ 167 w 208"/>
                  <a:gd name="T15" fmla="*/ 13 h 45"/>
                  <a:gd name="T16" fmla="*/ 108 w 208"/>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5">
                    <a:moveTo>
                      <a:pt x="108" y="0"/>
                    </a:moveTo>
                    <a:cubicBezTo>
                      <a:pt x="75" y="0"/>
                      <a:pt x="48" y="6"/>
                      <a:pt x="48" y="13"/>
                    </a:cubicBezTo>
                    <a:cubicBezTo>
                      <a:pt x="48" y="15"/>
                      <a:pt x="51" y="18"/>
                      <a:pt x="56" y="20"/>
                    </a:cubicBezTo>
                    <a:cubicBezTo>
                      <a:pt x="23" y="22"/>
                      <a:pt x="0" y="26"/>
                      <a:pt x="0" y="32"/>
                    </a:cubicBezTo>
                    <a:cubicBezTo>
                      <a:pt x="0" y="39"/>
                      <a:pt x="46" y="45"/>
                      <a:pt x="104" y="45"/>
                    </a:cubicBezTo>
                    <a:cubicBezTo>
                      <a:pt x="161" y="45"/>
                      <a:pt x="208" y="39"/>
                      <a:pt x="208" y="32"/>
                    </a:cubicBezTo>
                    <a:cubicBezTo>
                      <a:pt x="208" y="27"/>
                      <a:pt x="188" y="22"/>
                      <a:pt x="158" y="20"/>
                    </a:cubicBezTo>
                    <a:cubicBezTo>
                      <a:pt x="164" y="18"/>
                      <a:pt x="167" y="16"/>
                      <a:pt x="167" y="13"/>
                    </a:cubicBezTo>
                    <a:cubicBezTo>
                      <a:pt x="167" y="6"/>
                      <a:pt x="141" y="0"/>
                      <a:pt x="108"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6" name="Freeform 826">
                <a:extLst>
                  <a:ext uri="{FF2B5EF4-FFF2-40B4-BE49-F238E27FC236}">
                    <a16:creationId xmlns:a16="http://schemas.microsoft.com/office/drawing/2014/main" id="{C4BF93F4-E5FE-4340-AF0C-C5BAAFC86245}"/>
                  </a:ext>
                </a:extLst>
              </p:cNvPr>
              <p:cNvSpPr>
                <a:spLocks/>
              </p:cNvSpPr>
              <p:nvPr/>
            </p:nvSpPr>
            <p:spPr bwMode="auto">
              <a:xfrm>
                <a:off x="8029576" y="3790950"/>
                <a:ext cx="87313" cy="77788"/>
              </a:xfrm>
              <a:custGeom>
                <a:avLst/>
                <a:gdLst>
                  <a:gd name="T0" fmla="*/ 19 w 57"/>
                  <a:gd name="T1" fmla="*/ 0 h 51"/>
                  <a:gd name="T2" fmla="*/ 6 w 57"/>
                  <a:gd name="T3" fmla="*/ 4 h 51"/>
                  <a:gd name="T4" fmla="*/ 29 w 57"/>
                  <a:gd name="T5" fmla="*/ 49 h 51"/>
                  <a:gd name="T6" fmla="*/ 27 w 57"/>
                  <a:gd name="T7" fmla="*/ 0 h 51"/>
                  <a:gd name="T8" fmla="*/ 19 w 57"/>
                  <a:gd name="T9" fmla="*/ 0 h 51"/>
                </a:gdLst>
                <a:ahLst/>
                <a:cxnLst>
                  <a:cxn ang="0">
                    <a:pos x="T0" y="T1"/>
                  </a:cxn>
                  <a:cxn ang="0">
                    <a:pos x="T2" y="T3"/>
                  </a:cxn>
                  <a:cxn ang="0">
                    <a:pos x="T4" y="T5"/>
                  </a:cxn>
                  <a:cxn ang="0">
                    <a:pos x="T6" y="T7"/>
                  </a:cxn>
                  <a:cxn ang="0">
                    <a:pos x="T8" y="T9"/>
                  </a:cxn>
                </a:cxnLst>
                <a:rect l="0" t="0" r="r" b="b"/>
                <a:pathLst>
                  <a:path w="57" h="51">
                    <a:moveTo>
                      <a:pt x="19" y="0"/>
                    </a:moveTo>
                    <a:cubicBezTo>
                      <a:pt x="19" y="0"/>
                      <a:pt x="7" y="0"/>
                      <a:pt x="6" y="4"/>
                    </a:cubicBezTo>
                    <a:cubicBezTo>
                      <a:pt x="5" y="8"/>
                      <a:pt x="0" y="51"/>
                      <a:pt x="29" y="49"/>
                    </a:cubicBezTo>
                    <a:cubicBezTo>
                      <a:pt x="57" y="46"/>
                      <a:pt x="27" y="0"/>
                      <a:pt x="27" y="0"/>
                    </a:cubicBezTo>
                    <a:lnTo>
                      <a:pt x="1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7" name="Freeform 827">
                <a:extLst>
                  <a:ext uri="{FF2B5EF4-FFF2-40B4-BE49-F238E27FC236}">
                    <a16:creationId xmlns:a16="http://schemas.microsoft.com/office/drawing/2014/main" id="{83DA24F7-DBD7-4E0F-A6EE-215B6B567D7A}"/>
                  </a:ext>
                </a:extLst>
              </p:cNvPr>
              <p:cNvSpPr>
                <a:spLocks/>
              </p:cNvSpPr>
              <p:nvPr/>
            </p:nvSpPr>
            <p:spPr bwMode="auto">
              <a:xfrm>
                <a:off x="8126414" y="3784600"/>
                <a:ext cx="87313" cy="77788"/>
              </a:xfrm>
              <a:custGeom>
                <a:avLst/>
                <a:gdLst>
                  <a:gd name="T0" fmla="*/ 39 w 57"/>
                  <a:gd name="T1" fmla="*/ 0 h 51"/>
                  <a:gd name="T2" fmla="*/ 53 w 57"/>
                  <a:gd name="T3" fmla="*/ 5 h 51"/>
                  <a:gd name="T4" fmla="*/ 29 w 57"/>
                  <a:gd name="T5" fmla="*/ 49 h 51"/>
                  <a:gd name="T6" fmla="*/ 31 w 57"/>
                  <a:gd name="T7" fmla="*/ 0 h 51"/>
                  <a:gd name="T8" fmla="*/ 39 w 57"/>
                  <a:gd name="T9" fmla="*/ 0 h 51"/>
                </a:gdLst>
                <a:ahLst/>
                <a:cxnLst>
                  <a:cxn ang="0">
                    <a:pos x="T0" y="T1"/>
                  </a:cxn>
                  <a:cxn ang="0">
                    <a:pos x="T2" y="T3"/>
                  </a:cxn>
                  <a:cxn ang="0">
                    <a:pos x="T4" y="T5"/>
                  </a:cxn>
                  <a:cxn ang="0">
                    <a:pos x="T6" y="T7"/>
                  </a:cxn>
                  <a:cxn ang="0">
                    <a:pos x="T8" y="T9"/>
                  </a:cxn>
                </a:cxnLst>
                <a:rect l="0" t="0" r="r" b="b"/>
                <a:pathLst>
                  <a:path w="57" h="51">
                    <a:moveTo>
                      <a:pt x="39" y="0"/>
                    </a:moveTo>
                    <a:cubicBezTo>
                      <a:pt x="39" y="0"/>
                      <a:pt x="51" y="0"/>
                      <a:pt x="53" y="5"/>
                    </a:cubicBezTo>
                    <a:cubicBezTo>
                      <a:pt x="54" y="9"/>
                      <a:pt x="57" y="51"/>
                      <a:pt x="29" y="49"/>
                    </a:cubicBezTo>
                    <a:cubicBezTo>
                      <a:pt x="0" y="47"/>
                      <a:pt x="31" y="0"/>
                      <a:pt x="31" y="0"/>
                    </a:cubicBezTo>
                    <a:lnTo>
                      <a:pt x="3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8" name="Freeform 828">
                <a:extLst>
                  <a:ext uri="{FF2B5EF4-FFF2-40B4-BE49-F238E27FC236}">
                    <a16:creationId xmlns:a16="http://schemas.microsoft.com/office/drawing/2014/main" id="{C8D61813-F0CB-4393-823D-BE26F6BE032E}"/>
                  </a:ext>
                </a:extLst>
              </p:cNvPr>
              <p:cNvSpPr>
                <a:spLocks/>
              </p:cNvSpPr>
              <p:nvPr/>
            </p:nvSpPr>
            <p:spPr bwMode="auto">
              <a:xfrm>
                <a:off x="8035926" y="3722688"/>
                <a:ext cx="84138" cy="107950"/>
              </a:xfrm>
              <a:custGeom>
                <a:avLst/>
                <a:gdLst>
                  <a:gd name="T0" fmla="*/ 55 w 55"/>
                  <a:gd name="T1" fmla="*/ 5 h 70"/>
                  <a:gd name="T2" fmla="*/ 51 w 55"/>
                  <a:gd name="T3" fmla="*/ 62 h 70"/>
                  <a:gd name="T4" fmla="*/ 18 w 55"/>
                  <a:gd name="T5" fmla="*/ 67 h 70"/>
                  <a:gd name="T6" fmla="*/ 0 w 55"/>
                  <a:gd name="T7" fmla="*/ 0 h 70"/>
                  <a:gd name="T8" fmla="*/ 55 w 55"/>
                  <a:gd name="T9" fmla="*/ 5 h 70"/>
                </a:gdLst>
                <a:ahLst/>
                <a:cxnLst>
                  <a:cxn ang="0">
                    <a:pos x="T0" y="T1"/>
                  </a:cxn>
                  <a:cxn ang="0">
                    <a:pos x="T2" y="T3"/>
                  </a:cxn>
                  <a:cxn ang="0">
                    <a:pos x="T4" y="T5"/>
                  </a:cxn>
                  <a:cxn ang="0">
                    <a:pos x="T6" y="T7"/>
                  </a:cxn>
                  <a:cxn ang="0">
                    <a:pos x="T8" y="T9"/>
                  </a:cxn>
                </a:cxnLst>
                <a:rect l="0" t="0" r="r" b="b"/>
                <a:pathLst>
                  <a:path w="55" h="70">
                    <a:moveTo>
                      <a:pt x="55" y="5"/>
                    </a:moveTo>
                    <a:cubicBezTo>
                      <a:pt x="55" y="23"/>
                      <a:pt x="53" y="56"/>
                      <a:pt x="51" y="62"/>
                    </a:cubicBezTo>
                    <a:cubicBezTo>
                      <a:pt x="48" y="70"/>
                      <a:pt x="26" y="68"/>
                      <a:pt x="18" y="67"/>
                    </a:cubicBezTo>
                    <a:cubicBezTo>
                      <a:pt x="12" y="67"/>
                      <a:pt x="3" y="21"/>
                      <a:pt x="0" y="0"/>
                    </a:cubicBezTo>
                    <a:cubicBezTo>
                      <a:pt x="9" y="2"/>
                      <a:pt x="28" y="6"/>
                      <a:pt x="55" y="5"/>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9" name="Freeform 829">
                <a:extLst>
                  <a:ext uri="{FF2B5EF4-FFF2-40B4-BE49-F238E27FC236}">
                    <a16:creationId xmlns:a16="http://schemas.microsoft.com/office/drawing/2014/main" id="{83D0B8E8-C63B-4180-A9AD-1F8ADEBB307C}"/>
                  </a:ext>
                </a:extLst>
              </p:cNvPr>
              <p:cNvSpPr>
                <a:spLocks/>
              </p:cNvSpPr>
              <p:nvPr/>
            </p:nvSpPr>
            <p:spPr bwMode="auto">
              <a:xfrm>
                <a:off x="8112126" y="3705225"/>
                <a:ext cx="88900" cy="122238"/>
              </a:xfrm>
              <a:custGeom>
                <a:avLst/>
                <a:gdLst>
                  <a:gd name="T0" fmla="*/ 54 w 58"/>
                  <a:gd name="T1" fmla="*/ 72 h 80"/>
                  <a:gd name="T2" fmla="*/ 21 w 58"/>
                  <a:gd name="T3" fmla="*/ 77 h 80"/>
                  <a:gd name="T4" fmla="*/ 0 w 58"/>
                  <a:gd name="T5" fmla="*/ 0 h 80"/>
                  <a:gd name="T6" fmla="*/ 57 w 58"/>
                  <a:gd name="T7" fmla="*/ 3 h 80"/>
                  <a:gd name="T8" fmla="*/ 58 w 58"/>
                  <a:gd name="T9" fmla="*/ 7 h 80"/>
                  <a:gd name="T10" fmla="*/ 54 w 58"/>
                  <a:gd name="T11" fmla="*/ 72 h 80"/>
                </a:gdLst>
                <a:ahLst/>
                <a:cxnLst>
                  <a:cxn ang="0">
                    <a:pos x="T0" y="T1"/>
                  </a:cxn>
                  <a:cxn ang="0">
                    <a:pos x="T2" y="T3"/>
                  </a:cxn>
                  <a:cxn ang="0">
                    <a:pos x="T4" y="T5"/>
                  </a:cxn>
                  <a:cxn ang="0">
                    <a:pos x="T6" y="T7"/>
                  </a:cxn>
                  <a:cxn ang="0">
                    <a:pos x="T8" y="T9"/>
                  </a:cxn>
                  <a:cxn ang="0">
                    <a:pos x="T10" y="T11"/>
                  </a:cxn>
                </a:cxnLst>
                <a:rect l="0" t="0" r="r" b="b"/>
                <a:pathLst>
                  <a:path w="58" h="80">
                    <a:moveTo>
                      <a:pt x="54" y="72"/>
                    </a:moveTo>
                    <a:cubicBezTo>
                      <a:pt x="51" y="80"/>
                      <a:pt x="28" y="78"/>
                      <a:pt x="21" y="77"/>
                    </a:cubicBezTo>
                    <a:cubicBezTo>
                      <a:pt x="13" y="77"/>
                      <a:pt x="0" y="0"/>
                      <a:pt x="0" y="0"/>
                    </a:cubicBezTo>
                    <a:cubicBezTo>
                      <a:pt x="0" y="0"/>
                      <a:pt x="54" y="1"/>
                      <a:pt x="57" y="3"/>
                    </a:cubicBezTo>
                    <a:cubicBezTo>
                      <a:pt x="58" y="4"/>
                      <a:pt x="58" y="5"/>
                      <a:pt x="58" y="7"/>
                    </a:cubicBezTo>
                    <a:cubicBezTo>
                      <a:pt x="56" y="55"/>
                      <a:pt x="56" y="65"/>
                      <a:pt x="54" y="72"/>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0" name="Freeform 830">
                <a:extLst>
                  <a:ext uri="{FF2B5EF4-FFF2-40B4-BE49-F238E27FC236}">
                    <a16:creationId xmlns:a16="http://schemas.microsoft.com/office/drawing/2014/main" id="{95BF9B8A-8474-4D48-A420-31B10E89C9C7}"/>
                  </a:ext>
                </a:extLst>
              </p:cNvPr>
              <p:cNvSpPr>
                <a:spLocks/>
              </p:cNvSpPr>
              <p:nvPr/>
            </p:nvSpPr>
            <p:spPr bwMode="auto">
              <a:xfrm>
                <a:off x="8034339" y="3716338"/>
                <a:ext cx="166688" cy="19050"/>
              </a:xfrm>
              <a:custGeom>
                <a:avLst/>
                <a:gdLst>
                  <a:gd name="T0" fmla="*/ 109 w 109"/>
                  <a:gd name="T1" fmla="*/ 3 h 13"/>
                  <a:gd name="T2" fmla="*/ 109 w 109"/>
                  <a:gd name="T3" fmla="*/ 0 h 13"/>
                  <a:gd name="T4" fmla="*/ 57 w 109"/>
                  <a:gd name="T5" fmla="*/ 7 h 13"/>
                  <a:gd name="T6" fmla="*/ 57 w 109"/>
                  <a:gd name="T7" fmla="*/ 7 h 13"/>
                  <a:gd name="T8" fmla="*/ 0 w 109"/>
                  <a:gd name="T9" fmla="*/ 2 h 13"/>
                  <a:gd name="T10" fmla="*/ 1 w 109"/>
                  <a:gd name="T11" fmla="*/ 5 h 13"/>
                  <a:gd name="T12" fmla="*/ 56 w 109"/>
                  <a:gd name="T13" fmla="*/ 12 h 13"/>
                  <a:gd name="T14" fmla="*/ 56 w 109"/>
                  <a:gd name="T15" fmla="*/ 12 h 13"/>
                  <a:gd name="T16" fmla="*/ 109 w 109"/>
                  <a:gd name="T1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3">
                    <a:moveTo>
                      <a:pt x="109" y="3"/>
                    </a:moveTo>
                    <a:cubicBezTo>
                      <a:pt x="109" y="2"/>
                      <a:pt x="109" y="1"/>
                      <a:pt x="109" y="0"/>
                    </a:cubicBezTo>
                    <a:cubicBezTo>
                      <a:pt x="101" y="4"/>
                      <a:pt x="79" y="7"/>
                      <a:pt x="57" y="7"/>
                    </a:cubicBezTo>
                    <a:cubicBezTo>
                      <a:pt x="57" y="7"/>
                      <a:pt x="57" y="7"/>
                      <a:pt x="57" y="7"/>
                    </a:cubicBezTo>
                    <a:cubicBezTo>
                      <a:pt x="35" y="7"/>
                      <a:pt x="12" y="5"/>
                      <a:pt x="0" y="2"/>
                    </a:cubicBezTo>
                    <a:cubicBezTo>
                      <a:pt x="0" y="3"/>
                      <a:pt x="0" y="4"/>
                      <a:pt x="1" y="5"/>
                    </a:cubicBezTo>
                    <a:cubicBezTo>
                      <a:pt x="9" y="8"/>
                      <a:pt x="30" y="13"/>
                      <a:pt x="56" y="12"/>
                    </a:cubicBezTo>
                    <a:cubicBezTo>
                      <a:pt x="56" y="12"/>
                      <a:pt x="56" y="12"/>
                      <a:pt x="56" y="12"/>
                    </a:cubicBezTo>
                    <a:cubicBezTo>
                      <a:pt x="72" y="11"/>
                      <a:pt x="90" y="9"/>
                      <a:pt x="109" y="3"/>
                    </a:cubicBezTo>
                    <a:close/>
                  </a:path>
                </a:pathLst>
              </a:custGeom>
              <a:solidFill>
                <a:srgbClr val="002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1" name="Freeform 831">
                <a:extLst>
                  <a:ext uri="{FF2B5EF4-FFF2-40B4-BE49-F238E27FC236}">
                    <a16:creationId xmlns:a16="http://schemas.microsoft.com/office/drawing/2014/main" id="{9E9D1071-E6B6-4231-A28B-7314D73C08B2}"/>
                  </a:ext>
                </a:extLst>
              </p:cNvPr>
              <p:cNvSpPr>
                <a:spLocks/>
              </p:cNvSpPr>
              <p:nvPr/>
            </p:nvSpPr>
            <p:spPr bwMode="auto">
              <a:xfrm>
                <a:off x="8032751" y="3708400"/>
                <a:ext cx="88900" cy="17463"/>
              </a:xfrm>
              <a:custGeom>
                <a:avLst/>
                <a:gdLst>
                  <a:gd name="T0" fmla="*/ 1 w 58"/>
                  <a:gd name="T1" fmla="*/ 7 h 12"/>
                  <a:gd name="T2" fmla="*/ 0 w 58"/>
                  <a:gd name="T3" fmla="*/ 3 h 12"/>
                  <a:gd name="T4" fmla="*/ 0 w 58"/>
                  <a:gd name="T5" fmla="*/ 0 h 12"/>
                  <a:gd name="T6" fmla="*/ 57 w 58"/>
                  <a:gd name="T7" fmla="*/ 4 h 12"/>
                  <a:gd name="T8" fmla="*/ 57 w 58"/>
                  <a:gd name="T9" fmla="*/ 5 h 12"/>
                  <a:gd name="T10" fmla="*/ 58 w 58"/>
                  <a:gd name="T11" fmla="*/ 12 h 12"/>
                  <a:gd name="T12" fmla="*/ 1 w 58"/>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58" h="12">
                    <a:moveTo>
                      <a:pt x="1" y="7"/>
                    </a:moveTo>
                    <a:cubicBezTo>
                      <a:pt x="1" y="6"/>
                      <a:pt x="1" y="4"/>
                      <a:pt x="0" y="3"/>
                    </a:cubicBezTo>
                    <a:cubicBezTo>
                      <a:pt x="0" y="1"/>
                      <a:pt x="0" y="0"/>
                      <a:pt x="0" y="0"/>
                    </a:cubicBezTo>
                    <a:cubicBezTo>
                      <a:pt x="0" y="0"/>
                      <a:pt x="53" y="2"/>
                      <a:pt x="57" y="4"/>
                    </a:cubicBezTo>
                    <a:cubicBezTo>
                      <a:pt x="57" y="4"/>
                      <a:pt x="57" y="4"/>
                      <a:pt x="57" y="5"/>
                    </a:cubicBezTo>
                    <a:cubicBezTo>
                      <a:pt x="58" y="6"/>
                      <a:pt x="58" y="8"/>
                      <a:pt x="58" y="12"/>
                    </a:cubicBezTo>
                    <a:cubicBezTo>
                      <a:pt x="36" y="12"/>
                      <a:pt x="13" y="10"/>
                      <a:pt x="1" y="7"/>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2" name="Freeform 832">
                <a:extLst>
                  <a:ext uri="{FF2B5EF4-FFF2-40B4-BE49-F238E27FC236}">
                    <a16:creationId xmlns:a16="http://schemas.microsoft.com/office/drawing/2014/main" id="{08FA4540-7F48-49EB-9571-362E4DE65B5C}"/>
                  </a:ext>
                </a:extLst>
              </p:cNvPr>
              <p:cNvSpPr>
                <a:spLocks/>
              </p:cNvSpPr>
              <p:nvPr/>
            </p:nvSpPr>
            <p:spPr bwMode="auto">
              <a:xfrm>
                <a:off x="8183564" y="3556000"/>
                <a:ext cx="19050" cy="49213"/>
              </a:xfrm>
              <a:custGeom>
                <a:avLst/>
                <a:gdLst>
                  <a:gd name="T0" fmla="*/ 12 w 12"/>
                  <a:gd name="T1" fmla="*/ 31 h 32"/>
                  <a:gd name="T2" fmla="*/ 10 w 12"/>
                  <a:gd name="T3" fmla="*/ 31 h 32"/>
                  <a:gd name="T4" fmla="*/ 2 w 12"/>
                  <a:gd name="T5" fmla="*/ 32 h 32"/>
                  <a:gd name="T6" fmla="*/ 1 w 12"/>
                  <a:gd name="T7" fmla="*/ 7 h 32"/>
                  <a:gd name="T8" fmla="*/ 0 w 12"/>
                  <a:gd name="T9" fmla="*/ 0 h 32"/>
                  <a:gd name="T10" fmla="*/ 2 w 12"/>
                  <a:gd name="T11" fmla="*/ 0 h 32"/>
                  <a:gd name="T12" fmla="*/ 12 w 12"/>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12" h="32">
                    <a:moveTo>
                      <a:pt x="12" y="31"/>
                    </a:moveTo>
                    <a:cubicBezTo>
                      <a:pt x="11" y="31"/>
                      <a:pt x="10" y="31"/>
                      <a:pt x="10" y="31"/>
                    </a:cubicBezTo>
                    <a:cubicBezTo>
                      <a:pt x="7" y="32"/>
                      <a:pt x="4" y="32"/>
                      <a:pt x="2" y="32"/>
                    </a:cubicBezTo>
                    <a:cubicBezTo>
                      <a:pt x="1" y="7"/>
                      <a:pt x="1" y="7"/>
                      <a:pt x="1" y="7"/>
                    </a:cubicBezTo>
                    <a:cubicBezTo>
                      <a:pt x="0" y="0"/>
                      <a:pt x="0" y="0"/>
                      <a:pt x="0" y="0"/>
                    </a:cubicBezTo>
                    <a:cubicBezTo>
                      <a:pt x="0" y="0"/>
                      <a:pt x="1" y="0"/>
                      <a:pt x="2" y="0"/>
                    </a:cubicBezTo>
                    <a:cubicBezTo>
                      <a:pt x="7" y="3"/>
                      <a:pt x="11" y="20"/>
                      <a:pt x="12" y="31"/>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3" name="Freeform 833">
                <a:extLst>
                  <a:ext uri="{FF2B5EF4-FFF2-40B4-BE49-F238E27FC236}">
                    <a16:creationId xmlns:a16="http://schemas.microsoft.com/office/drawing/2014/main" id="{4E78DDCD-B5CC-4261-9044-0A0F5602887A}"/>
                  </a:ext>
                </a:extLst>
              </p:cNvPr>
              <p:cNvSpPr>
                <a:spLocks/>
              </p:cNvSpPr>
              <p:nvPr/>
            </p:nvSpPr>
            <p:spPr bwMode="auto">
              <a:xfrm>
                <a:off x="8012114" y="3552825"/>
                <a:ext cx="206375" cy="173038"/>
              </a:xfrm>
              <a:custGeom>
                <a:avLst/>
                <a:gdLst>
                  <a:gd name="T0" fmla="*/ 126 w 135"/>
                  <a:gd name="T1" fmla="*/ 103 h 113"/>
                  <a:gd name="T2" fmla="*/ 125 w 135"/>
                  <a:gd name="T3" fmla="*/ 105 h 113"/>
                  <a:gd name="T4" fmla="*/ 71 w 135"/>
                  <a:gd name="T5" fmla="*/ 113 h 113"/>
                  <a:gd name="T6" fmla="*/ 14 w 135"/>
                  <a:gd name="T7" fmla="*/ 108 h 113"/>
                  <a:gd name="T8" fmla="*/ 6 w 135"/>
                  <a:gd name="T9" fmla="*/ 104 h 113"/>
                  <a:gd name="T10" fmla="*/ 6 w 135"/>
                  <a:gd name="T11" fmla="*/ 104 h 113"/>
                  <a:gd name="T12" fmla="*/ 6 w 135"/>
                  <a:gd name="T13" fmla="*/ 104 h 113"/>
                  <a:gd name="T14" fmla="*/ 6 w 135"/>
                  <a:gd name="T15" fmla="*/ 76 h 113"/>
                  <a:gd name="T16" fmla="*/ 5 w 135"/>
                  <a:gd name="T17" fmla="*/ 68 h 113"/>
                  <a:gd name="T18" fmla="*/ 14 w 135"/>
                  <a:gd name="T19" fmla="*/ 44 h 113"/>
                  <a:gd name="T20" fmla="*/ 13 w 135"/>
                  <a:gd name="T21" fmla="*/ 40 h 113"/>
                  <a:gd name="T22" fmla="*/ 10 w 135"/>
                  <a:gd name="T23" fmla="*/ 31 h 113"/>
                  <a:gd name="T24" fmla="*/ 10 w 135"/>
                  <a:gd name="T25" fmla="*/ 30 h 113"/>
                  <a:gd name="T26" fmla="*/ 24 w 135"/>
                  <a:gd name="T27" fmla="*/ 1 h 113"/>
                  <a:gd name="T28" fmla="*/ 24 w 135"/>
                  <a:gd name="T29" fmla="*/ 1 h 113"/>
                  <a:gd name="T30" fmla="*/ 25 w 135"/>
                  <a:gd name="T31" fmla="*/ 1 h 113"/>
                  <a:gd name="T32" fmla="*/ 26 w 135"/>
                  <a:gd name="T33" fmla="*/ 1 h 113"/>
                  <a:gd name="T34" fmla="*/ 46 w 135"/>
                  <a:gd name="T35" fmla="*/ 1 h 113"/>
                  <a:gd name="T36" fmla="*/ 110 w 135"/>
                  <a:gd name="T37" fmla="*/ 1 h 113"/>
                  <a:gd name="T38" fmla="*/ 111 w 135"/>
                  <a:gd name="T39" fmla="*/ 1 h 113"/>
                  <a:gd name="T40" fmla="*/ 112 w 135"/>
                  <a:gd name="T41" fmla="*/ 1 h 113"/>
                  <a:gd name="T42" fmla="*/ 114 w 135"/>
                  <a:gd name="T43" fmla="*/ 2 h 113"/>
                  <a:gd name="T44" fmla="*/ 124 w 135"/>
                  <a:gd name="T45" fmla="*/ 33 h 113"/>
                  <a:gd name="T46" fmla="*/ 124 w 135"/>
                  <a:gd name="T47" fmla="*/ 34 h 113"/>
                  <a:gd name="T48" fmla="*/ 124 w 135"/>
                  <a:gd name="T49" fmla="*/ 39 h 113"/>
                  <a:gd name="T50" fmla="*/ 121 w 135"/>
                  <a:gd name="T51" fmla="*/ 47 h 113"/>
                  <a:gd name="T52" fmla="*/ 124 w 135"/>
                  <a:gd name="T53" fmla="*/ 76 h 113"/>
                  <a:gd name="T54" fmla="*/ 126 w 135"/>
                  <a:gd name="T55" fmla="*/ 10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5" h="113">
                    <a:moveTo>
                      <a:pt x="126" y="103"/>
                    </a:moveTo>
                    <a:cubicBezTo>
                      <a:pt x="126" y="104"/>
                      <a:pt x="126" y="104"/>
                      <a:pt x="125" y="105"/>
                    </a:cubicBezTo>
                    <a:cubicBezTo>
                      <a:pt x="120" y="110"/>
                      <a:pt x="96" y="113"/>
                      <a:pt x="71" y="113"/>
                    </a:cubicBezTo>
                    <a:cubicBezTo>
                      <a:pt x="49" y="113"/>
                      <a:pt x="26" y="111"/>
                      <a:pt x="14" y="108"/>
                    </a:cubicBezTo>
                    <a:cubicBezTo>
                      <a:pt x="10" y="107"/>
                      <a:pt x="7" y="105"/>
                      <a:pt x="6" y="104"/>
                    </a:cubicBezTo>
                    <a:cubicBezTo>
                      <a:pt x="6" y="104"/>
                      <a:pt x="6" y="104"/>
                      <a:pt x="6" y="104"/>
                    </a:cubicBezTo>
                    <a:cubicBezTo>
                      <a:pt x="6" y="104"/>
                      <a:pt x="6" y="104"/>
                      <a:pt x="6" y="104"/>
                    </a:cubicBezTo>
                    <a:cubicBezTo>
                      <a:pt x="0" y="94"/>
                      <a:pt x="1" y="80"/>
                      <a:pt x="6" y="76"/>
                    </a:cubicBezTo>
                    <a:cubicBezTo>
                      <a:pt x="11" y="74"/>
                      <a:pt x="7" y="72"/>
                      <a:pt x="5" y="68"/>
                    </a:cubicBezTo>
                    <a:cubicBezTo>
                      <a:pt x="0" y="53"/>
                      <a:pt x="12" y="45"/>
                      <a:pt x="14" y="44"/>
                    </a:cubicBezTo>
                    <a:cubicBezTo>
                      <a:pt x="16" y="43"/>
                      <a:pt x="13" y="40"/>
                      <a:pt x="13" y="40"/>
                    </a:cubicBezTo>
                    <a:cubicBezTo>
                      <a:pt x="11" y="37"/>
                      <a:pt x="10" y="34"/>
                      <a:pt x="10" y="31"/>
                    </a:cubicBezTo>
                    <a:cubicBezTo>
                      <a:pt x="10" y="30"/>
                      <a:pt x="10" y="30"/>
                      <a:pt x="10" y="30"/>
                    </a:cubicBezTo>
                    <a:cubicBezTo>
                      <a:pt x="9" y="17"/>
                      <a:pt x="21" y="2"/>
                      <a:pt x="24" y="1"/>
                    </a:cubicBezTo>
                    <a:cubicBezTo>
                      <a:pt x="24" y="1"/>
                      <a:pt x="24" y="1"/>
                      <a:pt x="24" y="1"/>
                    </a:cubicBezTo>
                    <a:cubicBezTo>
                      <a:pt x="25" y="1"/>
                      <a:pt x="25" y="1"/>
                      <a:pt x="25" y="1"/>
                    </a:cubicBezTo>
                    <a:cubicBezTo>
                      <a:pt x="26" y="1"/>
                      <a:pt x="26" y="1"/>
                      <a:pt x="26" y="1"/>
                    </a:cubicBezTo>
                    <a:cubicBezTo>
                      <a:pt x="32" y="1"/>
                      <a:pt x="46" y="1"/>
                      <a:pt x="46" y="1"/>
                    </a:cubicBezTo>
                    <a:cubicBezTo>
                      <a:pt x="77" y="0"/>
                      <a:pt x="100" y="0"/>
                      <a:pt x="110" y="1"/>
                    </a:cubicBezTo>
                    <a:cubicBezTo>
                      <a:pt x="110" y="1"/>
                      <a:pt x="110" y="1"/>
                      <a:pt x="111" y="1"/>
                    </a:cubicBezTo>
                    <a:cubicBezTo>
                      <a:pt x="111" y="1"/>
                      <a:pt x="112" y="1"/>
                      <a:pt x="112" y="1"/>
                    </a:cubicBezTo>
                    <a:cubicBezTo>
                      <a:pt x="113" y="1"/>
                      <a:pt x="113" y="1"/>
                      <a:pt x="114" y="2"/>
                    </a:cubicBezTo>
                    <a:cubicBezTo>
                      <a:pt x="119" y="5"/>
                      <a:pt x="123" y="22"/>
                      <a:pt x="124" y="33"/>
                    </a:cubicBezTo>
                    <a:cubicBezTo>
                      <a:pt x="124" y="33"/>
                      <a:pt x="124" y="34"/>
                      <a:pt x="124" y="34"/>
                    </a:cubicBezTo>
                    <a:cubicBezTo>
                      <a:pt x="124" y="36"/>
                      <a:pt x="124" y="38"/>
                      <a:pt x="124" y="39"/>
                    </a:cubicBezTo>
                    <a:cubicBezTo>
                      <a:pt x="123" y="44"/>
                      <a:pt x="121" y="47"/>
                      <a:pt x="121" y="47"/>
                    </a:cubicBezTo>
                    <a:cubicBezTo>
                      <a:pt x="135" y="56"/>
                      <a:pt x="127" y="73"/>
                      <a:pt x="124" y="76"/>
                    </a:cubicBezTo>
                    <a:cubicBezTo>
                      <a:pt x="122" y="77"/>
                      <a:pt x="134" y="83"/>
                      <a:pt x="126" y="103"/>
                    </a:cubicBezTo>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4" name="Freeform 834">
                <a:extLst>
                  <a:ext uri="{FF2B5EF4-FFF2-40B4-BE49-F238E27FC236}">
                    <a16:creationId xmlns:a16="http://schemas.microsoft.com/office/drawing/2014/main" id="{37C4C85D-6870-4F63-9059-5C33E6D40DDE}"/>
                  </a:ext>
                </a:extLst>
              </p:cNvPr>
              <p:cNvSpPr>
                <a:spLocks/>
              </p:cNvSpPr>
              <p:nvPr/>
            </p:nvSpPr>
            <p:spPr bwMode="auto">
              <a:xfrm>
                <a:off x="8108951" y="3567113"/>
                <a:ext cx="9525" cy="158750"/>
              </a:xfrm>
              <a:custGeom>
                <a:avLst/>
                <a:gdLst>
                  <a:gd name="T0" fmla="*/ 3 w 6"/>
                  <a:gd name="T1" fmla="*/ 0 h 104"/>
                  <a:gd name="T2" fmla="*/ 3 w 6"/>
                  <a:gd name="T3" fmla="*/ 104 h 104"/>
                  <a:gd name="T4" fmla="*/ 6 w 6"/>
                  <a:gd name="T5" fmla="*/ 0 h 104"/>
                  <a:gd name="T6" fmla="*/ 3 w 6"/>
                  <a:gd name="T7" fmla="*/ 0 h 104"/>
                </a:gdLst>
                <a:ahLst/>
                <a:cxnLst>
                  <a:cxn ang="0">
                    <a:pos x="T0" y="T1"/>
                  </a:cxn>
                  <a:cxn ang="0">
                    <a:pos x="T2" y="T3"/>
                  </a:cxn>
                  <a:cxn ang="0">
                    <a:pos x="T4" y="T5"/>
                  </a:cxn>
                  <a:cxn ang="0">
                    <a:pos x="T6" y="T7"/>
                  </a:cxn>
                </a:cxnLst>
                <a:rect l="0" t="0" r="r" b="b"/>
                <a:pathLst>
                  <a:path w="6" h="104">
                    <a:moveTo>
                      <a:pt x="3" y="0"/>
                    </a:moveTo>
                    <a:cubicBezTo>
                      <a:pt x="3" y="0"/>
                      <a:pt x="0" y="104"/>
                      <a:pt x="3" y="104"/>
                    </a:cubicBezTo>
                    <a:cubicBezTo>
                      <a:pt x="6" y="104"/>
                      <a:pt x="6" y="0"/>
                      <a:pt x="6" y="0"/>
                    </a:cubicBezTo>
                    <a:cubicBezTo>
                      <a:pt x="3" y="0"/>
                      <a:pt x="3" y="0"/>
                      <a:pt x="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5" name="Freeform 835">
                <a:extLst>
                  <a:ext uri="{FF2B5EF4-FFF2-40B4-BE49-F238E27FC236}">
                    <a16:creationId xmlns:a16="http://schemas.microsoft.com/office/drawing/2014/main" id="{BF586887-0FCA-4428-81D7-CCEFFB5E0064}"/>
                  </a:ext>
                </a:extLst>
              </p:cNvPr>
              <p:cNvSpPr>
                <a:spLocks/>
              </p:cNvSpPr>
              <p:nvPr/>
            </p:nvSpPr>
            <p:spPr bwMode="auto">
              <a:xfrm>
                <a:off x="8164514" y="3622675"/>
                <a:ext cx="30163" cy="9525"/>
              </a:xfrm>
              <a:custGeom>
                <a:avLst/>
                <a:gdLst>
                  <a:gd name="T0" fmla="*/ 18 w 20"/>
                  <a:gd name="T1" fmla="*/ 1 h 6"/>
                  <a:gd name="T2" fmla="*/ 17 w 20"/>
                  <a:gd name="T3" fmla="*/ 1 h 6"/>
                  <a:gd name="T4" fmla="*/ 5 w 20"/>
                  <a:gd name="T5" fmla="*/ 2 h 6"/>
                  <a:gd name="T6" fmla="*/ 3 w 20"/>
                  <a:gd name="T7" fmla="*/ 2 h 6"/>
                  <a:gd name="T8" fmla="*/ 1 w 20"/>
                  <a:gd name="T9" fmla="*/ 4 h 6"/>
                  <a:gd name="T10" fmla="*/ 2 w 20"/>
                  <a:gd name="T11" fmla="*/ 6 h 6"/>
                  <a:gd name="T12" fmla="*/ 5 w 20"/>
                  <a:gd name="T13" fmla="*/ 6 h 6"/>
                  <a:gd name="T14" fmla="*/ 19 w 20"/>
                  <a:gd name="T15" fmla="*/ 4 h 6"/>
                  <a:gd name="T16" fmla="*/ 20 w 20"/>
                  <a:gd name="T17" fmla="*/ 2 h 6"/>
                  <a:gd name="T18" fmla="*/ 18 w 20"/>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
                    <a:moveTo>
                      <a:pt x="18" y="1"/>
                    </a:moveTo>
                    <a:cubicBezTo>
                      <a:pt x="18" y="1"/>
                      <a:pt x="17" y="1"/>
                      <a:pt x="17" y="1"/>
                    </a:cubicBezTo>
                    <a:cubicBezTo>
                      <a:pt x="14" y="1"/>
                      <a:pt x="9" y="2"/>
                      <a:pt x="5" y="2"/>
                    </a:cubicBezTo>
                    <a:cubicBezTo>
                      <a:pt x="4" y="2"/>
                      <a:pt x="3" y="2"/>
                      <a:pt x="3" y="2"/>
                    </a:cubicBezTo>
                    <a:cubicBezTo>
                      <a:pt x="2" y="2"/>
                      <a:pt x="1" y="3"/>
                      <a:pt x="1" y="4"/>
                    </a:cubicBezTo>
                    <a:cubicBezTo>
                      <a:pt x="0" y="5"/>
                      <a:pt x="1" y="6"/>
                      <a:pt x="2" y="6"/>
                    </a:cubicBezTo>
                    <a:cubicBezTo>
                      <a:pt x="3" y="6"/>
                      <a:pt x="4" y="6"/>
                      <a:pt x="5" y="6"/>
                    </a:cubicBezTo>
                    <a:cubicBezTo>
                      <a:pt x="11" y="6"/>
                      <a:pt x="18" y="5"/>
                      <a:pt x="19" y="4"/>
                    </a:cubicBezTo>
                    <a:cubicBezTo>
                      <a:pt x="20" y="4"/>
                      <a:pt x="20" y="3"/>
                      <a:pt x="20" y="2"/>
                    </a:cubicBezTo>
                    <a:cubicBezTo>
                      <a:pt x="20" y="1"/>
                      <a:pt x="19" y="0"/>
                      <a:pt x="18" y="1"/>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6" name="Freeform 836">
                <a:extLst>
                  <a:ext uri="{FF2B5EF4-FFF2-40B4-BE49-F238E27FC236}">
                    <a16:creationId xmlns:a16="http://schemas.microsoft.com/office/drawing/2014/main" id="{2D07C26E-706E-4D87-94FC-9892C8EC4425}"/>
                  </a:ext>
                </a:extLst>
              </p:cNvPr>
              <p:cNvSpPr>
                <a:spLocks/>
              </p:cNvSpPr>
              <p:nvPr/>
            </p:nvSpPr>
            <p:spPr bwMode="auto">
              <a:xfrm>
                <a:off x="8026401" y="3663950"/>
                <a:ext cx="57150" cy="11113"/>
              </a:xfrm>
              <a:custGeom>
                <a:avLst/>
                <a:gdLst>
                  <a:gd name="T0" fmla="*/ 1 w 38"/>
                  <a:gd name="T1" fmla="*/ 4 h 7"/>
                  <a:gd name="T2" fmla="*/ 33 w 38"/>
                  <a:gd name="T3" fmla="*/ 7 h 7"/>
                  <a:gd name="T4" fmla="*/ 36 w 38"/>
                  <a:gd name="T5" fmla="*/ 7 h 7"/>
                  <a:gd name="T6" fmla="*/ 38 w 38"/>
                  <a:gd name="T7" fmla="*/ 5 h 7"/>
                  <a:gd name="T8" fmla="*/ 35 w 38"/>
                  <a:gd name="T9" fmla="*/ 3 h 7"/>
                  <a:gd name="T10" fmla="*/ 33 w 38"/>
                  <a:gd name="T11" fmla="*/ 3 h 7"/>
                  <a:gd name="T12" fmla="*/ 14 w 38"/>
                  <a:gd name="T13" fmla="*/ 2 h 7"/>
                  <a:gd name="T14" fmla="*/ 5 w 38"/>
                  <a:gd name="T15" fmla="*/ 1 h 7"/>
                  <a:gd name="T16" fmla="*/ 2 w 38"/>
                  <a:gd name="T17" fmla="*/ 0 h 7"/>
                  <a:gd name="T18" fmla="*/ 0 w 38"/>
                  <a:gd name="T19" fmla="*/ 2 h 7"/>
                  <a:gd name="T20" fmla="*/ 1 w 38"/>
                  <a:gd name="T21" fmla="*/ 4 h 7"/>
                  <a:gd name="T22" fmla="*/ 1 w 38"/>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7">
                    <a:moveTo>
                      <a:pt x="1" y="4"/>
                    </a:moveTo>
                    <a:cubicBezTo>
                      <a:pt x="2" y="4"/>
                      <a:pt x="22" y="7"/>
                      <a:pt x="33" y="7"/>
                    </a:cubicBezTo>
                    <a:cubicBezTo>
                      <a:pt x="34" y="7"/>
                      <a:pt x="35" y="7"/>
                      <a:pt x="36" y="7"/>
                    </a:cubicBezTo>
                    <a:cubicBezTo>
                      <a:pt x="37" y="7"/>
                      <a:pt x="38" y="6"/>
                      <a:pt x="38" y="5"/>
                    </a:cubicBezTo>
                    <a:cubicBezTo>
                      <a:pt x="38" y="4"/>
                      <a:pt x="37" y="3"/>
                      <a:pt x="35" y="3"/>
                    </a:cubicBezTo>
                    <a:cubicBezTo>
                      <a:pt x="35" y="3"/>
                      <a:pt x="34" y="3"/>
                      <a:pt x="33" y="3"/>
                    </a:cubicBezTo>
                    <a:cubicBezTo>
                      <a:pt x="28" y="3"/>
                      <a:pt x="20" y="3"/>
                      <a:pt x="14" y="2"/>
                    </a:cubicBezTo>
                    <a:cubicBezTo>
                      <a:pt x="10" y="1"/>
                      <a:pt x="8" y="1"/>
                      <a:pt x="5" y="1"/>
                    </a:cubicBezTo>
                    <a:cubicBezTo>
                      <a:pt x="3" y="0"/>
                      <a:pt x="2" y="0"/>
                      <a:pt x="2" y="0"/>
                    </a:cubicBezTo>
                    <a:cubicBezTo>
                      <a:pt x="1" y="0"/>
                      <a:pt x="0" y="1"/>
                      <a:pt x="0" y="2"/>
                    </a:cubicBezTo>
                    <a:cubicBezTo>
                      <a:pt x="0" y="3"/>
                      <a:pt x="0" y="4"/>
                      <a:pt x="1" y="4"/>
                    </a:cubicBezTo>
                    <a:cubicBezTo>
                      <a:pt x="1" y="4"/>
                      <a:pt x="1" y="4"/>
                      <a:pt x="1" y="4"/>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7" name="Freeform 837">
                <a:extLst>
                  <a:ext uri="{FF2B5EF4-FFF2-40B4-BE49-F238E27FC236}">
                    <a16:creationId xmlns:a16="http://schemas.microsoft.com/office/drawing/2014/main" id="{D7808BE0-2392-4F03-8D84-9479BA3303B0}"/>
                  </a:ext>
                </a:extLst>
              </p:cNvPr>
              <p:cNvSpPr>
                <a:spLocks/>
              </p:cNvSpPr>
              <p:nvPr/>
            </p:nvSpPr>
            <p:spPr bwMode="auto">
              <a:xfrm>
                <a:off x="8167689" y="3667125"/>
                <a:ext cx="38100" cy="7938"/>
              </a:xfrm>
              <a:custGeom>
                <a:avLst/>
                <a:gdLst>
                  <a:gd name="T0" fmla="*/ 23 w 25"/>
                  <a:gd name="T1" fmla="*/ 0 h 5"/>
                  <a:gd name="T2" fmla="*/ 14 w 25"/>
                  <a:gd name="T3" fmla="*/ 0 h 5"/>
                  <a:gd name="T4" fmla="*/ 2 w 25"/>
                  <a:gd name="T5" fmla="*/ 1 h 5"/>
                  <a:gd name="T6" fmla="*/ 0 w 25"/>
                  <a:gd name="T7" fmla="*/ 3 h 5"/>
                  <a:gd name="T8" fmla="*/ 2 w 25"/>
                  <a:gd name="T9" fmla="*/ 5 h 5"/>
                  <a:gd name="T10" fmla="*/ 23 w 25"/>
                  <a:gd name="T11" fmla="*/ 4 h 5"/>
                  <a:gd name="T12" fmla="*/ 25 w 25"/>
                  <a:gd name="T13" fmla="*/ 2 h 5"/>
                  <a:gd name="T14" fmla="*/ 23 w 2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5">
                    <a:moveTo>
                      <a:pt x="23" y="0"/>
                    </a:moveTo>
                    <a:cubicBezTo>
                      <a:pt x="23" y="0"/>
                      <a:pt x="19" y="0"/>
                      <a:pt x="14" y="0"/>
                    </a:cubicBezTo>
                    <a:cubicBezTo>
                      <a:pt x="10" y="1"/>
                      <a:pt x="4" y="1"/>
                      <a:pt x="2" y="1"/>
                    </a:cubicBezTo>
                    <a:cubicBezTo>
                      <a:pt x="1" y="1"/>
                      <a:pt x="0" y="2"/>
                      <a:pt x="0" y="3"/>
                    </a:cubicBezTo>
                    <a:cubicBezTo>
                      <a:pt x="0" y="5"/>
                      <a:pt x="1" y="5"/>
                      <a:pt x="2" y="5"/>
                    </a:cubicBezTo>
                    <a:cubicBezTo>
                      <a:pt x="7" y="5"/>
                      <a:pt x="23" y="4"/>
                      <a:pt x="23" y="4"/>
                    </a:cubicBezTo>
                    <a:cubicBezTo>
                      <a:pt x="24" y="4"/>
                      <a:pt x="25" y="3"/>
                      <a:pt x="25" y="2"/>
                    </a:cubicBezTo>
                    <a:cubicBezTo>
                      <a:pt x="25" y="1"/>
                      <a:pt x="24" y="0"/>
                      <a:pt x="2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8" name="Freeform 838">
                <a:extLst>
                  <a:ext uri="{FF2B5EF4-FFF2-40B4-BE49-F238E27FC236}">
                    <a16:creationId xmlns:a16="http://schemas.microsoft.com/office/drawing/2014/main" id="{9E4B9081-CF91-455B-8426-14C7224328CE}"/>
                  </a:ext>
                </a:extLst>
              </p:cNvPr>
              <p:cNvSpPr>
                <a:spLocks/>
              </p:cNvSpPr>
              <p:nvPr/>
            </p:nvSpPr>
            <p:spPr bwMode="auto">
              <a:xfrm>
                <a:off x="8018464" y="3651250"/>
                <a:ext cx="6350" cy="12700"/>
              </a:xfrm>
              <a:custGeom>
                <a:avLst/>
                <a:gdLst>
                  <a:gd name="T0" fmla="*/ 0 w 4"/>
                  <a:gd name="T1" fmla="*/ 0 h 8"/>
                  <a:gd name="T2" fmla="*/ 4 w 4"/>
                  <a:gd name="T3" fmla="*/ 8 h 8"/>
                  <a:gd name="T4" fmla="*/ 1 w 4"/>
                  <a:gd name="T5" fmla="*/ 4 h 8"/>
                  <a:gd name="T6" fmla="*/ 1 w 4"/>
                  <a:gd name="T7" fmla="*/ 1 h 8"/>
                  <a:gd name="T8" fmla="*/ 0 w 4"/>
                  <a:gd name="T9" fmla="*/ 0 h 8"/>
                </a:gdLst>
                <a:ahLst/>
                <a:cxnLst>
                  <a:cxn ang="0">
                    <a:pos x="T0" y="T1"/>
                  </a:cxn>
                  <a:cxn ang="0">
                    <a:pos x="T2" y="T3"/>
                  </a:cxn>
                  <a:cxn ang="0">
                    <a:pos x="T4" y="T5"/>
                  </a:cxn>
                  <a:cxn ang="0">
                    <a:pos x="T6" y="T7"/>
                  </a:cxn>
                  <a:cxn ang="0">
                    <a:pos x="T8" y="T9"/>
                  </a:cxn>
                </a:cxnLst>
                <a:rect l="0" t="0" r="r" b="b"/>
                <a:pathLst>
                  <a:path w="4" h="8">
                    <a:moveTo>
                      <a:pt x="0" y="0"/>
                    </a:moveTo>
                    <a:cubicBezTo>
                      <a:pt x="0" y="0"/>
                      <a:pt x="1" y="4"/>
                      <a:pt x="4" y="8"/>
                    </a:cubicBezTo>
                    <a:cubicBezTo>
                      <a:pt x="3" y="7"/>
                      <a:pt x="2" y="5"/>
                      <a:pt x="1" y="4"/>
                    </a:cubicBezTo>
                    <a:cubicBezTo>
                      <a:pt x="1" y="3"/>
                      <a:pt x="1" y="2"/>
                      <a:pt x="1" y="1"/>
                    </a:cubicBezTo>
                    <a:cubicBezTo>
                      <a:pt x="0" y="1"/>
                      <a:pt x="0" y="0"/>
                      <a:pt x="0"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9" name="Freeform 839">
                <a:extLst>
                  <a:ext uri="{FF2B5EF4-FFF2-40B4-BE49-F238E27FC236}">
                    <a16:creationId xmlns:a16="http://schemas.microsoft.com/office/drawing/2014/main" id="{645206AB-8B66-434B-9750-52DB37AF8958}"/>
                  </a:ext>
                </a:extLst>
              </p:cNvPr>
              <p:cNvSpPr>
                <a:spLocks/>
              </p:cNvSpPr>
              <p:nvPr/>
            </p:nvSpPr>
            <p:spPr bwMode="auto">
              <a:xfrm>
                <a:off x="8020051" y="3652838"/>
                <a:ext cx="20638" cy="12700"/>
              </a:xfrm>
              <a:custGeom>
                <a:avLst/>
                <a:gdLst>
                  <a:gd name="T0" fmla="*/ 0 w 14"/>
                  <a:gd name="T1" fmla="*/ 0 h 8"/>
                  <a:gd name="T2" fmla="*/ 0 w 14"/>
                  <a:gd name="T3" fmla="*/ 3 h 8"/>
                  <a:gd name="T4" fmla="*/ 3 w 14"/>
                  <a:gd name="T5" fmla="*/ 7 h 8"/>
                  <a:gd name="T6" fmla="*/ 4 w 14"/>
                  <a:gd name="T7" fmla="*/ 8 h 8"/>
                  <a:gd name="T8" fmla="*/ 4 w 14"/>
                  <a:gd name="T9" fmla="*/ 8 h 8"/>
                  <a:gd name="T10" fmla="*/ 6 w 14"/>
                  <a:gd name="T11" fmla="*/ 7 h 8"/>
                  <a:gd name="T12" fmla="*/ 6 w 14"/>
                  <a:gd name="T13" fmla="*/ 7 h 8"/>
                  <a:gd name="T14" fmla="*/ 9 w 14"/>
                  <a:gd name="T15" fmla="*/ 8 h 8"/>
                  <a:gd name="T16" fmla="*/ 14 w 14"/>
                  <a:gd name="T17" fmla="*/ 8 h 8"/>
                  <a:gd name="T18" fmla="*/ 0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0" y="0"/>
                    </a:moveTo>
                    <a:cubicBezTo>
                      <a:pt x="0" y="1"/>
                      <a:pt x="0" y="2"/>
                      <a:pt x="0" y="3"/>
                    </a:cubicBezTo>
                    <a:cubicBezTo>
                      <a:pt x="1" y="4"/>
                      <a:pt x="2" y="6"/>
                      <a:pt x="3" y="7"/>
                    </a:cubicBezTo>
                    <a:cubicBezTo>
                      <a:pt x="3" y="7"/>
                      <a:pt x="3" y="8"/>
                      <a:pt x="4" y="8"/>
                    </a:cubicBezTo>
                    <a:cubicBezTo>
                      <a:pt x="4" y="8"/>
                      <a:pt x="4" y="8"/>
                      <a:pt x="4" y="8"/>
                    </a:cubicBezTo>
                    <a:cubicBezTo>
                      <a:pt x="4" y="8"/>
                      <a:pt x="5" y="7"/>
                      <a:pt x="6" y="7"/>
                    </a:cubicBezTo>
                    <a:cubicBezTo>
                      <a:pt x="6" y="7"/>
                      <a:pt x="6" y="7"/>
                      <a:pt x="6" y="7"/>
                    </a:cubicBezTo>
                    <a:cubicBezTo>
                      <a:pt x="6" y="7"/>
                      <a:pt x="7" y="7"/>
                      <a:pt x="9" y="8"/>
                    </a:cubicBezTo>
                    <a:cubicBezTo>
                      <a:pt x="11" y="8"/>
                      <a:pt x="12" y="8"/>
                      <a:pt x="14" y="8"/>
                    </a:cubicBezTo>
                    <a:cubicBezTo>
                      <a:pt x="4" y="5"/>
                      <a:pt x="0" y="1"/>
                      <a:pt x="0"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0" name="Freeform 840">
                <a:extLst>
                  <a:ext uri="{FF2B5EF4-FFF2-40B4-BE49-F238E27FC236}">
                    <a16:creationId xmlns:a16="http://schemas.microsoft.com/office/drawing/2014/main" id="{F38D3BF6-DED5-4263-8A95-C976E5CD38C3}"/>
                  </a:ext>
                </a:extLst>
              </p:cNvPr>
              <p:cNvSpPr>
                <a:spLocks/>
              </p:cNvSpPr>
              <p:nvPr/>
            </p:nvSpPr>
            <p:spPr bwMode="auto">
              <a:xfrm>
                <a:off x="8026401" y="3663950"/>
                <a:ext cx="41275" cy="7938"/>
              </a:xfrm>
              <a:custGeom>
                <a:avLst/>
                <a:gdLst>
                  <a:gd name="T0" fmla="*/ 2 w 27"/>
                  <a:gd name="T1" fmla="*/ 0 h 5"/>
                  <a:gd name="T2" fmla="*/ 0 w 27"/>
                  <a:gd name="T3" fmla="*/ 1 h 5"/>
                  <a:gd name="T4" fmla="*/ 27 w 27"/>
                  <a:gd name="T5" fmla="*/ 5 h 5"/>
                  <a:gd name="T6" fmla="*/ 10 w 27"/>
                  <a:gd name="T7" fmla="*/ 1 h 5"/>
                  <a:gd name="T8" fmla="*/ 5 w 27"/>
                  <a:gd name="T9" fmla="*/ 1 h 5"/>
                  <a:gd name="T10" fmla="*/ 2 w 27"/>
                  <a:gd name="T11" fmla="*/ 0 h 5"/>
                  <a:gd name="T12" fmla="*/ 2 w 2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7" h="5">
                    <a:moveTo>
                      <a:pt x="2" y="0"/>
                    </a:moveTo>
                    <a:cubicBezTo>
                      <a:pt x="1" y="0"/>
                      <a:pt x="0" y="1"/>
                      <a:pt x="0" y="1"/>
                    </a:cubicBezTo>
                    <a:cubicBezTo>
                      <a:pt x="4" y="4"/>
                      <a:pt x="27" y="5"/>
                      <a:pt x="27" y="5"/>
                    </a:cubicBezTo>
                    <a:cubicBezTo>
                      <a:pt x="20" y="4"/>
                      <a:pt x="14" y="3"/>
                      <a:pt x="10" y="1"/>
                    </a:cubicBezTo>
                    <a:cubicBezTo>
                      <a:pt x="8" y="1"/>
                      <a:pt x="7" y="1"/>
                      <a:pt x="5" y="1"/>
                    </a:cubicBezTo>
                    <a:cubicBezTo>
                      <a:pt x="3" y="0"/>
                      <a:pt x="2" y="0"/>
                      <a:pt x="2" y="0"/>
                    </a:cubicBezTo>
                    <a:cubicBezTo>
                      <a:pt x="2" y="0"/>
                      <a:pt x="2" y="0"/>
                      <a:pt x="2"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1" name="Freeform 841">
                <a:extLst>
                  <a:ext uri="{FF2B5EF4-FFF2-40B4-BE49-F238E27FC236}">
                    <a16:creationId xmlns:a16="http://schemas.microsoft.com/office/drawing/2014/main" id="{C70511C2-8629-4A46-AEE7-70BA58A8C073}"/>
                  </a:ext>
                </a:extLst>
              </p:cNvPr>
              <p:cNvSpPr>
                <a:spLocks/>
              </p:cNvSpPr>
              <p:nvPr/>
            </p:nvSpPr>
            <p:spPr bwMode="auto">
              <a:xfrm>
                <a:off x="8199439" y="3614738"/>
                <a:ext cx="1588" cy="7938"/>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1" y="2"/>
                      <a:pt x="0" y="3"/>
                      <a:pt x="0" y="5"/>
                    </a:cubicBezTo>
                    <a:cubicBezTo>
                      <a:pt x="1" y="3"/>
                      <a:pt x="1" y="1"/>
                      <a:pt x="1"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2" name="Freeform 842">
                <a:extLst>
                  <a:ext uri="{FF2B5EF4-FFF2-40B4-BE49-F238E27FC236}">
                    <a16:creationId xmlns:a16="http://schemas.microsoft.com/office/drawing/2014/main" id="{02C2BCB0-2AC0-4568-BC8D-C0405E745579}"/>
                  </a:ext>
                </a:extLst>
              </p:cNvPr>
              <p:cNvSpPr>
                <a:spLocks/>
              </p:cNvSpPr>
              <p:nvPr/>
            </p:nvSpPr>
            <p:spPr bwMode="auto">
              <a:xfrm>
                <a:off x="8174039" y="3609975"/>
                <a:ext cx="28575" cy="17463"/>
              </a:xfrm>
              <a:custGeom>
                <a:avLst/>
                <a:gdLst>
                  <a:gd name="T0" fmla="*/ 18 w 18"/>
                  <a:gd name="T1" fmla="*/ 0 h 11"/>
                  <a:gd name="T2" fmla="*/ 0 w 18"/>
                  <a:gd name="T3" fmla="*/ 10 h 11"/>
                  <a:gd name="T4" fmla="*/ 10 w 18"/>
                  <a:gd name="T5" fmla="*/ 9 h 11"/>
                  <a:gd name="T6" fmla="*/ 11 w 18"/>
                  <a:gd name="T7" fmla="*/ 9 h 11"/>
                  <a:gd name="T8" fmla="*/ 11 w 18"/>
                  <a:gd name="T9" fmla="*/ 9 h 11"/>
                  <a:gd name="T10" fmla="*/ 13 w 18"/>
                  <a:gd name="T11" fmla="*/ 10 h 11"/>
                  <a:gd name="T12" fmla="*/ 13 w 18"/>
                  <a:gd name="T13" fmla="*/ 11 h 11"/>
                  <a:gd name="T14" fmla="*/ 15 w 18"/>
                  <a:gd name="T15" fmla="*/ 9 h 11"/>
                  <a:gd name="T16" fmla="*/ 16 w 18"/>
                  <a:gd name="T17" fmla="*/ 8 h 11"/>
                  <a:gd name="T18" fmla="*/ 17 w 18"/>
                  <a:gd name="T19" fmla="*/ 3 h 11"/>
                  <a:gd name="T20" fmla="*/ 18 w 18"/>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1">
                    <a:moveTo>
                      <a:pt x="18" y="0"/>
                    </a:moveTo>
                    <a:cubicBezTo>
                      <a:pt x="18" y="0"/>
                      <a:pt x="14" y="6"/>
                      <a:pt x="0" y="10"/>
                    </a:cubicBezTo>
                    <a:cubicBezTo>
                      <a:pt x="4" y="10"/>
                      <a:pt x="8" y="9"/>
                      <a:pt x="10" y="9"/>
                    </a:cubicBezTo>
                    <a:cubicBezTo>
                      <a:pt x="10" y="9"/>
                      <a:pt x="11" y="9"/>
                      <a:pt x="11" y="9"/>
                    </a:cubicBezTo>
                    <a:cubicBezTo>
                      <a:pt x="11" y="9"/>
                      <a:pt x="11" y="9"/>
                      <a:pt x="11" y="9"/>
                    </a:cubicBezTo>
                    <a:cubicBezTo>
                      <a:pt x="12" y="9"/>
                      <a:pt x="13" y="9"/>
                      <a:pt x="13" y="10"/>
                    </a:cubicBezTo>
                    <a:cubicBezTo>
                      <a:pt x="13" y="10"/>
                      <a:pt x="13" y="10"/>
                      <a:pt x="13" y="11"/>
                    </a:cubicBezTo>
                    <a:cubicBezTo>
                      <a:pt x="14" y="10"/>
                      <a:pt x="15" y="10"/>
                      <a:pt x="15" y="9"/>
                    </a:cubicBezTo>
                    <a:cubicBezTo>
                      <a:pt x="15" y="9"/>
                      <a:pt x="16" y="8"/>
                      <a:pt x="16" y="8"/>
                    </a:cubicBezTo>
                    <a:cubicBezTo>
                      <a:pt x="16" y="6"/>
                      <a:pt x="17" y="5"/>
                      <a:pt x="17" y="3"/>
                    </a:cubicBezTo>
                    <a:cubicBezTo>
                      <a:pt x="18" y="1"/>
                      <a:pt x="18" y="0"/>
                      <a:pt x="18"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3" name="Freeform 843">
                <a:extLst>
                  <a:ext uri="{FF2B5EF4-FFF2-40B4-BE49-F238E27FC236}">
                    <a16:creationId xmlns:a16="http://schemas.microsoft.com/office/drawing/2014/main" id="{C7123755-573C-4619-9CAA-49AEF57212CD}"/>
                  </a:ext>
                </a:extLst>
              </p:cNvPr>
              <p:cNvSpPr>
                <a:spLocks/>
              </p:cNvSpPr>
              <p:nvPr/>
            </p:nvSpPr>
            <p:spPr bwMode="auto">
              <a:xfrm>
                <a:off x="8167689" y="3624263"/>
                <a:ext cx="26988" cy="4763"/>
              </a:xfrm>
              <a:custGeom>
                <a:avLst/>
                <a:gdLst>
                  <a:gd name="T0" fmla="*/ 15 w 17"/>
                  <a:gd name="T1" fmla="*/ 0 h 3"/>
                  <a:gd name="T2" fmla="*/ 15 w 17"/>
                  <a:gd name="T3" fmla="*/ 0 h 3"/>
                  <a:gd name="T4" fmla="*/ 14 w 17"/>
                  <a:gd name="T5" fmla="*/ 0 h 3"/>
                  <a:gd name="T6" fmla="*/ 4 w 17"/>
                  <a:gd name="T7" fmla="*/ 1 h 3"/>
                  <a:gd name="T8" fmla="*/ 1 w 17"/>
                  <a:gd name="T9" fmla="*/ 2 h 3"/>
                  <a:gd name="T10" fmla="*/ 1 w 17"/>
                  <a:gd name="T11" fmla="*/ 3 h 3"/>
                  <a:gd name="T12" fmla="*/ 7 w 17"/>
                  <a:gd name="T13" fmla="*/ 3 h 3"/>
                  <a:gd name="T14" fmla="*/ 17 w 17"/>
                  <a:gd name="T15" fmla="*/ 2 h 3"/>
                  <a:gd name="T16" fmla="*/ 17 w 17"/>
                  <a:gd name="T17" fmla="*/ 1 h 3"/>
                  <a:gd name="T18" fmla="*/ 15 w 17"/>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
                    <a:moveTo>
                      <a:pt x="15" y="0"/>
                    </a:moveTo>
                    <a:cubicBezTo>
                      <a:pt x="15" y="0"/>
                      <a:pt x="15" y="0"/>
                      <a:pt x="15" y="0"/>
                    </a:cubicBezTo>
                    <a:cubicBezTo>
                      <a:pt x="15" y="0"/>
                      <a:pt x="14" y="0"/>
                      <a:pt x="14" y="0"/>
                    </a:cubicBezTo>
                    <a:cubicBezTo>
                      <a:pt x="12" y="0"/>
                      <a:pt x="8" y="1"/>
                      <a:pt x="4" y="1"/>
                    </a:cubicBezTo>
                    <a:cubicBezTo>
                      <a:pt x="3" y="1"/>
                      <a:pt x="2" y="1"/>
                      <a:pt x="1" y="2"/>
                    </a:cubicBezTo>
                    <a:cubicBezTo>
                      <a:pt x="0" y="2"/>
                      <a:pt x="0" y="3"/>
                      <a:pt x="1" y="3"/>
                    </a:cubicBezTo>
                    <a:cubicBezTo>
                      <a:pt x="3" y="3"/>
                      <a:pt x="5" y="3"/>
                      <a:pt x="7" y="3"/>
                    </a:cubicBezTo>
                    <a:cubicBezTo>
                      <a:pt x="11" y="3"/>
                      <a:pt x="15" y="2"/>
                      <a:pt x="17" y="2"/>
                    </a:cubicBezTo>
                    <a:cubicBezTo>
                      <a:pt x="17" y="1"/>
                      <a:pt x="17" y="1"/>
                      <a:pt x="17" y="1"/>
                    </a:cubicBezTo>
                    <a:cubicBezTo>
                      <a:pt x="17" y="0"/>
                      <a:pt x="16" y="0"/>
                      <a:pt x="15"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4" name="Freeform 844">
                <a:extLst>
                  <a:ext uri="{FF2B5EF4-FFF2-40B4-BE49-F238E27FC236}">
                    <a16:creationId xmlns:a16="http://schemas.microsoft.com/office/drawing/2014/main" id="{14289CA8-13A9-487E-9B85-3D23DC880993}"/>
                  </a:ext>
                </a:extLst>
              </p:cNvPr>
              <p:cNvSpPr>
                <a:spLocks noEditPoints="1"/>
              </p:cNvSpPr>
              <p:nvPr/>
            </p:nvSpPr>
            <p:spPr bwMode="auto">
              <a:xfrm>
                <a:off x="8185151" y="3656013"/>
                <a:ext cx="23813" cy="12700"/>
              </a:xfrm>
              <a:custGeom>
                <a:avLst/>
                <a:gdLst>
                  <a:gd name="T0" fmla="*/ 15 w 15"/>
                  <a:gd name="T1" fmla="*/ 0 h 8"/>
                  <a:gd name="T2" fmla="*/ 0 w 15"/>
                  <a:gd name="T3" fmla="*/ 8 h 8"/>
                  <a:gd name="T4" fmla="*/ 2 w 15"/>
                  <a:gd name="T5" fmla="*/ 7 h 8"/>
                  <a:gd name="T6" fmla="*/ 11 w 15"/>
                  <a:gd name="T7" fmla="*/ 7 h 8"/>
                  <a:gd name="T8" fmla="*/ 11 w 15"/>
                  <a:gd name="T9" fmla="*/ 7 h 8"/>
                  <a:gd name="T10" fmla="*/ 12 w 15"/>
                  <a:gd name="T11" fmla="*/ 7 h 8"/>
                  <a:gd name="T12" fmla="*/ 15 w 15"/>
                  <a:gd name="T13" fmla="*/ 0 h 8"/>
                  <a:gd name="T14" fmla="*/ 15 w 15"/>
                  <a:gd name="T15" fmla="*/ 0 h 8"/>
                  <a:gd name="T16" fmla="*/ 15 w 15"/>
                  <a:gd name="T17" fmla="*/ 0 h 8"/>
                  <a:gd name="T18" fmla="*/ 15 w 15"/>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8">
                    <a:moveTo>
                      <a:pt x="15" y="0"/>
                    </a:moveTo>
                    <a:cubicBezTo>
                      <a:pt x="15" y="1"/>
                      <a:pt x="13" y="4"/>
                      <a:pt x="0" y="8"/>
                    </a:cubicBezTo>
                    <a:cubicBezTo>
                      <a:pt x="1" y="8"/>
                      <a:pt x="1" y="8"/>
                      <a:pt x="2" y="7"/>
                    </a:cubicBezTo>
                    <a:cubicBezTo>
                      <a:pt x="7" y="7"/>
                      <a:pt x="11" y="7"/>
                      <a:pt x="11" y="7"/>
                    </a:cubicBezTo>
                    <a:cubicBezTo>
                      <a:pt x="11" y="7"/>
                      <a:pt x="11" y="7"/>
                      <a:pt x="11" y="7"/>
                    </a:cubicBezTo>
                    <a:cubicBezTo>
                      <a:pt x="11" y="7"/>
                      <a:pt x="12" y="7"/>
                      <a:pt x="12" y="7"/>
                    </a:cubicBezTo>
                    <a:cubicBezTo>
                      <a:pt x="14" y="4"/>
                      <a:pt x="15" y="1"/>
                      <a:pt x="15" y="0"/>
                    </a:cubicBezTo>
                    <a:moveTo>
                      <a:pt x="15" y="0"/>
                    </a:moveTo>
                    <a:cubicBezTo>
                      <a:pt x="15" y="0"/>
                      <a:pt x="15" y="0"/>
                      <a:pt x="15" y="0"/>
                    </a:cubicBezTo>
                    <a:cubicBezTo>
                      <a:pt x="15" y="0"/>
                      <a:pt x="15" y="0"/>
                      <a:pt x="15"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5" name="Freeform 845">
                <a:extLst>
                  <a:ext uri="{FF2B5EF4-FFF2-40B4-BE49-F238E27FC236}">
                    <a16:creationId xmlns:a16="http://schemas.microsoft.com/office/drawing/2014/main" id="{F776637C-6F9F-4E9B-BF41-1FDFC126B850}"/>
                  </a:ext>
                </a:extLst>
              </p:cNvPr>
              <p:cNvSpPr>
                <a:spLocks/>
              </p:cNvSpPr>
              <p:nvPr/>
            </p:nvSpPr>
            <p:spPr bwMode="auto">
              <a:xfrm>
                <a:off x="8172451" y="3667125"/>
                <a:ext cx="31750" cy="6350"/>
              </a:xfrm>
              <a:custGeom>
                <a:avLst/>
                <a:gdLst>
                  <a:gd name="T0" fmla="*/ 19 w 20"/>
                  <a:gd name="T1" fmla="*/ 0 h 4"/>
                  <a:gd name="T2" fmla="*/ 19 w 20"/>
                  <a:gd name="T3" fmla="*/ 0 h 4"/>
                  <a:gd name="T4" fmla="*/ 10 w 20"/>
                  <a:gd name="T5" fmla="*/ 0 h 4"/>
                  <a:gd name="T6" fmla="*/ 8 w 20"/>
                  <a:gd name="T7" fmla="*/ 1 h 4"/>
                  <a:gd name="T8" fmla="*/ 1 w 20"/>
                  <a:gd name="T9" fmla="*/ 2 h 4"/>
                  <a:gd name="T10" fmla="*/ 1 w 20"/>
                  <a:gd name="T11" fmla="*/ 3 h 4"/>
                  <a:gd name="T12" fmla="*/ 6 w 20"/>
                  <a:gd name="T13" fmla="*/ 4 h 4"/>
                  <a:gd name="T14" fmla="*/ 19 w 20"/>
                  <a:gd name="T15" fmla="*/ 1 h 4"/>
                  <a:gd name="T16" fmla="*/ 20 w 20"/>
                  <a:gd name="T17" fmla="*/ 0 h 4"/>
                  <a:gd name="T18" fmla="*/ 19 w 20"/>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19" y="0"/>
                    </a:moveTo>
                    <a:cubicBezTo>
                      <a:pt x="19" y="0"/>
                      <a:pt x="19" y="0"/>
                      <a:pt x="19" y="0"/>
                    </a:cubicBezTo>
                    <a:cubicBezTo>
                      <a:pt x="19" y="0"/>
                      <a:pt x="15" y="0"/>
                      <a:pt x="10" y="0"/>
                    </a:cubicBezTo>
                    <a:cubicBezTo>
                      <a:pt x="9" y="1"/>
                      <a:pt x="9" y="1"/>
                      <a:pt x="8" y="1"/>
                    </a:cubicBezTo>
                    <a:cubicBezTo>
                      <a:pt x="6" y="1"/>
                      <a:pt x="3" y="2"/>
                      <a:pt x="1" y="2"/>
                    </a:cubicBezTo>
                    <a:cubicBezTo>
                      <a:pt x="0" y="2"/>
                      <a:pt x="0" y="3"/>
                      <a:pt x="1" y="3"/>
                    </a:cubicBezTo>
                    <a:cubicBezTo>
                      <a:pt x="3" y="3"/>
                      <a:pt x="4" y="4"/>
                      <a:pt x="6" y="4"/>
                    </a:cubicBezTo>
                    <a:cubicBezTo>
                      <a:pt x="12" y="4"/>
                      <a:pt x="18" y="3"/>
                      <a:pt x="19" y="1"/>
                    </a:cubicBezTo>
                    <a:cubicBezTo>
                      <a:pt x="19" y="1"/>
                      <a:pt x="20" y="1"/>
                      <a:pt x="20" y="0"/>
                    </a:cubicBezTo>
                    <a:cubicBezTo>
                      <a:pt x="20" y="0"/>
                      <a:pt x="19" y="0"/>
                      <a:pt x="19"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6" name="Freeform 846">
                <a:extLst>
                  <a:ext uri="{FF2B5EF4-FFF2-40B4-BE49-F238E27FC236}">
                    <a16:creationId xmlns:a16="http://schemas.microsoft.com/office/drawing/2014/main" id="{6A84C420-5366-4B92-8C97-65FC608536C5}"/>
                  </a:ext>
                </a:extLst>
              </p:cNvPr>
              <p:cNvSpPr>
                <a:spLocks/>
              </p:cNvSpPr>
              <p:nvPr/>
            </p:nvSpPr>
            <p:spPr bwMode="auto">
              <a:xfrm>
                <a:off x="8021639" y="3551238"/>
                <a:ext cx="26988" cy="47625"/>
              </a:xfrm>
              <a:custGeom>
                <a:avLst/>
                <a:gdLst>
                  <a:gd name="T0" fmla="*/ 18 w 18"/>
                  <a:gd name="T1" fmla="*/ 2 h 31"/>
                  <a:gd name="T2" fmla="*/ 18 w 18"/>
                  <a:gd name="T3" fmla="*/ 2 h 31"/>
                  <a:gd name="T4" fmla="*/ 4 w 18"/>
                  <a:gd name="T5" fmla="*/ 31 h 31"/>
                  <a:gd name="T6" fmla="*/ 1 w 18"/>
                  <a:gd name="T7" fmla="*/ 30 h 31"/>
                  <a:gd name="T8" fmla="*/ 16 w 18"/>
                  <a:gd name="T9" fmla="*/ 0 h 31"/>
                  <a:gd name="T10" fmla="*/ 18 w 18"/>
                  <a:gd name="T11" fmla="*/ 2 h 31"/>
                </a:gdLst>
                <a:ahLst/>
                <a:cxnLst>
                  <a:cxn ang="0">
                    <a:pos x="T0" y="T1"/>
                  </a:cxn>
                  <a:cxn ang="0">
                    <a:pos x="T2" y="T3"/>
                  </a:cxn>
                  <a:cxn ang="0">
                    <a:pos x="T4" y="T5"/>
                  </a:cxn>
                  <a:cxn ang="0">
                    <a:pos x="T6" y="T7"/>
                  </a:cxn>
                  <a:cxn ang="0">
                    <a:pos x="T8" y="T9"/>
                  </a:cxn>
                  <a:cxn ang="0">
                    <a:pos x="T10" y="T11"/>
                  </a:cxn>
                </a:cxnLst>
                <a:rect l="0" t="0" r="r" b="b"/>
                <a:pathLst>
                  <a:path w="18" h="31">
                    <a:moveTo>
                      <a:pt x="18" y="2"/>
                    </a:moveTo>
                    <a:cubicBezTo>
                      <a:pt x="18" y="2"/>
                      <a:pt x="18" y="2"/>
                      <a:pt x="18" y="2"/>
                    </a:cubicBezTo>
                    <a:cubicBezTo>
                      <a:pt x="15" y="3"/>
                      <a:pt x="3" y="18"/>
                      <a:pt x="4" y="31"/>
                    </a:cubicBezTo>
                    <a:cubicBezTo>
                      <a:pt x="3" y="31"/>
                      <a:pt x="2" y="30"/>
                      <a:pt x="1" y="30"/>
                    </a:cubicBezTo>
                    <a:cubicBezTo>
                      <a:pt x="0" y="16"/>
                      <a:pt x="11" y="5"/>
                      <a:pt x="16" y="0"/>
                    </a:cubicBezTo>
                    <a:cubicBezTo>
                      <a:pt x="17" y="1"/>
                      <a:pt x="17" y="1"/>
                      <a:pt x="18" y="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7" name="Freeform 847">
                <a:extLst>
                  <a:ext uri="{FF2B5EF4-FFF2-40B4-BE49-F238E27FC236}">
                    <a16:creationId xmlns:a16="http://schemas.microsoft.com/office/drawing/2014/main" id="{61B642B1-4A24-4EE8-812C-56F127782482}"/>
                  </a:ext>
                </a:extLst>
              </p:cNvPr>
              <p:cNvSpPr>
                <a:spLocks/>
              </p:cNvSpPr>
              <p:nvPr/>
            </p:nvSpPr>
            <p:spPr bwMode="auto">
              <a:xfrm>
                <a:off x="7912101" y="3427413"/>
                <a:ext cx="66675" cy="60325"/>
              </a:xfrm>
              <a:custGeom>
                <a:avLst/>
                <a:gdLst>
                  <a:gd name="T0" fmla="*/ 26 w 43"/>
                  <a:gd name="T1" fmla="*/ 39 h 39"/>
                  <a:gd name="T2" fmla="*/ 11 w 43"/>
                  <a:gd name="T3" fmla="*/ 6 h 39"/>
                  <a:gd name="T4" fmla="*/ 26 w 43"/>
                  <a:gd name="T5" fmla="*/ 9 h 39"/>
                  <a:gd name="T6" fmla="*/ 31 w 43"/>
                  <a:gd name="T7" fmla="*/ 16 h 39"/>
                  <a:gd name="T8" fmla="*/ 38 w 43"/>
                  <a:gd name="T9" fmla="*/ 6 h 39"/>
                  <a:gd name="T10" fmla="*/ 41 w 43"/>
                  <a:gd name="T11" fmla="*/ 27 h 39"/>
                  <a:gd name="T12" fmla="*/ 26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26" y="39"/>
                    </a:moveTo>
                    <a:cubicBezTo>
                      <a:pt x="26" y="39"/>
                      <a:pt x="0" y="18"/>
                      <a:pt x="11" y="6"/>
                    </a:cubicBezTo>
                    <a:cubicBezTo>
                      <a:pt x="17" y="0"/>
                      <a:pt x="22" y="5"/>
                      <a:pt x="26" y="9"/>
                    </a:cubicBezTo>
                    <a:cubicBezTo>
                      <a:pt x="28" y="13"/>
                      <a:pt x="30" y="16"/>
                      <a:pt x="31" y="16"/>
                    </a:cubicBezTo>
                    <a:cubicBezTo>
                      <a:pt x="33" y="14"/>
                      <a:pt x="33" y="6"/>
                      <a:pt x="38" y="6"/>
                    </a:cubicBezTo>
                    <a:cubicBezTo>
                      <a:pt x="43" y="5"/>
                      <a:pt x="42" y="25"/>
                      <a:pt x="41" y="27"/>
                    </a:cubicBezTo>
                    <a:cubicBezTo>
                      <a:pt x="40" y="30"/>
                      <a:pt x="26" y="39"/>
                      <a:pt x="26"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8" name="Freeform 848">
                <a:extLst>
                  <a:ext uri="{FF2B5EF4-FFF2-40B4-BE49-F238E27FC236}">
                    <a16:creationId xmlns:a16="http://schemas.microsoft.com/office/drawing/2014/main" id="{8DA5EBBB-9A7A-4FC9-9B74-F971B32FD232}"/>
                  </a:ext>
                </a:extLst>
              </p:cNvPr>
              <p:cNvSpPr>
                <a:spLocks/>
              </p:cNvSpPr>
              <p:nvPr/>
            </p:nvSpPr>
            <p:spPr bwMode="auto">
              <a:xfrm>
                <a:off x="7940676" y="3459163"/>
                <a:ext cx="57150" cy="50800"/>
              </a:xfrm>
              <a:custGeom>
                <a:avLst/>
                <a:gdLst>
                  <a:gd name="T0" fmla="*/ 7 w 38"/>
                  <a:gd name="T1" fmla="*/ 13 h 33"/>
                  <a:gd name="T2" fmla="*/ 2 w 38"/>
                  <a:gd name="T3" fmla="*/ 22 h 33"/>
                  <a:gd name="T4" fmla="*/ 15 w 38"/>
                  <a:gd name="T5" fmla="*/ 28 h 33"/>
                  <a:gd name="T6" fmla="*/ 36 w 38"/>
                  <a:gd name="T7" fmla="*/ 13 h 33"/>
                  <a:gd name="T8" fmla="*/ 28 w 38"/>
                  <a:gd name="T9" fmla="*/ 2 h 33"/>
                  <a:gd name="T10" fmla="*/ 7 w 38"/>
                  <a:gd name="T11" fmla="*/ 13 h 33"/>
                </a:gdLst>
                <a:ahLst/>
                <a:cxnLst>
                  <a:cxn ang="0">
                    <a:pos x="T0" y="T1"/>
                  </a:cxn>
                  <a:cxn ang="0">
                    <a:pos x="T2" y="T3"/>
                  </a:cxn>
                  <a:cxn ang="0">
                    <a:pos x="T4" y="T5"/>
                  </a:cxn>
                  <a:cxn ang="0">
                    <a:pos x="T6" y="T7"/>
                  </a:cxn>
                  <a:cxn ang="0">
                    <a:pos x="T8" y="T9"/>
                  </a:cxn>
                  <a:cxn ang="0">
                    <a:pos x="T10" y="T11"/>
                  </a:cxn>
                </a:cxnLst>
                <a:rect l="0" t="0" r="r" b="b"/>
                <a:pathLst>
                  <a:path w="38" h="33">
                    <a:moveTo>
                      <a:pt x="7" y="13"/>
                    </a:moveTo>
                    <a:cubicBezTo>
                      <a:pt x="7" y="13"/>
                      <a:pt x="0" y="15"/>
                      <a:pt x="2" y="22"/>
                    </a:cubicBezTo>
                    <a:cubicBezTo>
                      <a:pt x="4" y="28"/>
                      <a:pt x="6" y="33"/>
                      <a:pt x="15" y="28"/>
                    </a:cubicBezTo>
                    <a:cubicBezTo>
                      <a:pt x="24" y="24"/>
                      <a:pt x="38" y="19"/>
                      <a:pt x="36" y="13"/>
                    </a:cubicBezTo>
                    <a:cubicBezTo>
                      <a:pt x="34" y="7"/>
                      <a:pt x="32" y="0"/>
                      <a:pt x="28" y="2"/>
                    </a:cubicBezTo>
                    <a:cubicBezTo>
                      <a:pt x="24" y="4"/>
                      <a:pt x="7" y="13"/>
                      <a:pt x="7" y="13"/>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9" name="Freeform 849">
                <a:extLst>
                  <a:ext uri="{FF2B5EF4-FFF2-40B4-BE49-F238E27FC236}">
                    <a16:creationId xmlns:a16="http://schemas.microsoft.com/office/drawing/2014/main" id="{F788E3D7-9650-4271-BF6F-1AE5CE2091BD}"/>
                  </a:ext>
                </a:extLst>
              </p:cNvPr>
              <p:cNvSpPr>
                <a:spLocks/>
              </p:cNvSpPr>
              <p:nvPr/>
            </p:nvSpPr>
            <p:spPr bwMode="auto">
              <a:xfrm>
                <a:off x="8186739" y="3552825"/>
                <a:ext cx="23813" cy="50800"/>
              </a:xfrm>
              <a:custGeom>
                <a:avLst/>
                <a:gdLst>
                  <a:gd name="T0" fmla="*/ 13 w 15"/>
                  <a:gd name="T1" fmla="*/ 32 h 33"/>
                  <a:gd name="T2" fmla="*/ 10 w 15"/>
                  <a:gd name="T3" fmla="*/ 33 h 33"/>
                  <a:gd name="T4" fmla="*/ 0 w 15"/>
                  <a:gd name="T5" fmla="*/ 2 h 33"/>
                  <a:gd name="T6" fmla="*/ 4 w 15"/>
                  <a:gd name="T7" fmla="*/ 0 h 33"/>
                  <a:gd name="T8" fmla="*/ 13 w 15"/>
                  <a:gd name="T9" fmla="*/ 32 h 33"/>
                </a:gdLst>
                <a:ahLst/>
                <a:cxnLst>
                  <a:cxn ang="0">
                    <a:pos x="T0" y="T1"/>
                  </a:cxn>
                  <a:cxn ang="0">
                    <a:pos x="T2" y="T3"/>
                  </a:cxn>
                  <a:cxn ang="0">
                    <a:pos x="T4" y="T5"/>
                  </a:cxn>
                  <a:cxn ang="0">
                    <a:pos x="T6" y="T7"/>
                  </a:cxn>
                  <a:cxn ang="0">
                    <a:pos x="T8" y="T9"/>
                  </a:cxn>
                </a:cxnLst>
                <a:rect l="0" t="0" r="r" b="b"/>
                <a:pathLst>
                  <a:path w="15" h="33">
                    <a:moveTo>
                      <a:pt x="13" y="32"/>
                    </a:moveTo>
                    <a:cubicBezTo>
                      <a:pt x="12" y="32"/>
                      <a:pt x="11" y="32"/>
                      <a:pt x="10" y="33"/>
                    </a:cubicBezTo>
                    <a:cubicBezTo>
                      <a:pt x="9" y="22"/>
                      <a:pt x="5" y="5"/>
                      <a:pt x="0" y="2"/>
                    </a:cubicBezTo>
                    <a:cubicBezTo>
                      <a:pt x="1" y="2"/>
                      <a:pt x="2" y="1"/>
                      <a:pt x="4" y="0"/>
                    </a:cubicBezTo>
                    <a:cubicBezTo>
                      <a:pt x="7" y="5"/>
                      <a:pt x="15" y="19"/>
                      <a:pt x="13" y="3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0" name="Freeform 850">
                <a:extLst>
                  <a:ext uri="{FF2B5EF4-FFF2-40B4-BE49-F238E27FC236}">
                    <a16:creationId xmlns:a16="http://schemas.microsoft.com/office/drawing/2014/main" id="{8071FABC-4544-4939-99CA-EB20EDCF5C4B}"/>
                  </a:ext>
                </a:extLst>
              </p:cNvPr>
              <p:cNvSpPr>
                <a:spLocks/>
              </p:cNvSpPr>
              <p:nvPr/>
            </p:nvSpPr>
            <p:spPr bwMode="auto">
              <a:xfrm>
                <a:off x="8193089" y="3479800"/>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1" name="Freeform 851">
                <a:extLst>
                  <a:ext uri="{FF2B5EF4-FFF2-40B4-BE49-F238E27FC236}">
                    <a16:creationId xmlns:a16="http://schemas.microsoft.com/office/drawing/2014/main" id="{860B6D4F-F6CE-44E1-A913-C61D493D24AD}"/>
                  </a:ext>
                </a:extLst>
              </p:cNvPr>
              <p:cNvSpPr>
                <a:spLocks/>
              </p:cNvSpPr>
              <p:nvPr/>
            </p:nvSpPr>
            <p:spPr bwMode="auto">
              <a:xfrm>
                <a:off x="8261351" y="3433763"/>
                <a:ext cx="66675" cy="60325"/>
              </a:xfrm>
              <a:custGeom>
                <a:avLst/>
                <a:gdLst>
                  <a:gd name="T0" fmla="*/ 17 w 43"/>
                  <a:gd name="T1" fmla="*/ 39 h 39"/>
                  <a:gd name="T2" fmla="*/ 32 w 43"/>
                  <a:gd name="T3" fmla="*/ 7 h 39"/>
                  <a:gd name="T4" fmla="*/ 17 w 43"/>
                  <a:gd name="T5" fmla="*/ 10 h 39"/>
                  <a:gd name="T6" fmla="*/ 12 w 43"/>
                  <a:gd name="T7" fmla="*/ 16 h 39"/>
                  <a:gd name="T8" fmla="*/ 5 w 43"/>
                  <a:gd name="T9" fmla="*/ 6 h 39"/>
                  <a:gd name="T10" fmla="*/ 2 w 43"/>
                  <a:gd name="T11" fmla="*/ 28 h 39"/>
                  <a:gd name="T12" fmla="*/ 17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17" y="39"/>
                    </a:moveTo>
                    <a:cubicBezTo>
                      <a:pt x="17" y="39"/>
                      <a:pt x="43" y="19"/>
                      <a:pt x="32" y="7"/>
                    </a:cubicBezTo>
                    <a:cubicBezTo>
                      <a:pt x="25" y="0"/>
                      <a:pt x="20" y="5"/>
                      <a:pt x="17" y="10"/>
                    </a:cubicBezTo>
                    <a:cubicBezTo>
                      <a:pt x="14" y="13"/>
                      <a:pt x="13" y="17"/>
                      <a:pt x="12" y="16"/>
                    </a:cubicBezTo>
                    <a:cubicBezTo>
                      <a:pt x="10" y="14"/>
                      <a:pt x="10" y="7"/>
                      <a:pt x="5" y="6"/>
                    </a:cubicBezTo>
                    <a:cubicBezTo>
                      <a:pt x="0" y="6"/>
                      <a:pt x="1" y="25"/>
                      <a:pt x="2" y="28"/>
                    </a:cubicBezTo>
                    <a:cubicBezTo>
                      <a:pt x="3" y="30"/>
                      <a:pt x="17" y="39"/>
                      <a:pt x="17"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2" name="Freeform 852">
                <a:extLst>
                  <a:ext uri="{FF2B5EF4-FFF2-40B4-BE49-F238E27FC236}">
                    <a16:creationId xmlns:a16="http://schemas.microsoft.com/office/drawing/2014/main" id="{BF1EE95E-580B-4787-9E0F-89110A72AFBD}"/>
                  </a:ext>
                </a:extLst>
              </p:cNvPr>
              <p:cNvSpPr>
                <a:spLocks/>
              </p:cNvSpPr>
              <p:nvPr/>
            </p:nvSpPr>
            <p:spPr bwMode="auto">
              <a:xfrm>
                <a:off x="8242301" y="3467100"/>
                <a:ext cx="57150" cy="49213"/>
              </a:xfrm>
              <a:custGeom>
                <a:avLst/>
                <a:gdLst>
                  <a:gd name="T0" fmla="*/ 31 w 38"/>
                  <a:gd name="T1" fmla="*/ 12 h 32"/>
                  <a:gd name="T2" fmla="*/ 36 w 38"/>
                  <a:gd name="T3" fmla="*/ 21 h 32"/>
                  <a:gd name="T4" fmla="*/ 22 w 38"/>
                  <a:gd name="T5" fmla="*/ 28 h 32"/>
                  <a:gd name="T6" fmla="*/ 2 w 38"/>
                  <a:gd name="T7" fmla="*/ 13 h 32"/>
                  <a:gd name="T8" fmla="*/ 10 w 38"/>
                  <a:gd name="T9" fmla="*/ 2 h 32"/>
                  <a:gd name="T10" fmla="*/ 31 w 38"/>
                  <a:gd name="T11" fmla="*/ 12 h 32"/>
                </a:gdLst>
                <a:ahLst/>
                <a:cxnLst>
                  <a:cxn ang="0">
                    <a:pos x="T0" y="T1"/>
                  </a:cxn>
                  <a:cxn ang="0">
                    <a:pos x="T2" y="T3"/>
                  </a:cxn>
                  <a:cxn ang="0">
                    <a:pos x="T4" y="T5"/>
                  </a:cxn>
                  <a:cxn ang="0">
                    <a:pos x="T6" y="T7"/>
                  </a:cxn>
                  <a:cxn ang="0">
                    <a:pos x="T8" y="T9"/>
                  </a:cxn>
                  <a:cxn ang="0">
                    <a:pos x="T10" y="T11"/>
                  </a:cxn>
                </a:cxnLst>
                <a:rect l="0" t="0" r="r" b="b"/>
                <a:pathLst>
                  <a:path w="38" h="32">
                    <a:moveTo>
                      <a:pt x="31" y="12"/>
                    </a:moveTo>
                    <a:cubicBezTo>
                      <a:pt x="31" y="12"/>
                      <a:pt x="38" y="14"/>
                      <a:pt x="36" y="21"/>
                    </a:cubicBezTo>
                    <a:cubicBezTo>
                      <a:pt x="34" y="28"/>
                      <a:pt x="31" y="32"/>
                      <a:pt x="22" y="28"/>
                    </a:cubicBezTo>
                    <a:cubicBezTo>
                      <a:pt x="13" y="23"/>
                      <a:pt x="0" y="19"/>
                      <a:pt x="2" y="13"/>
                    </a:cubicBezTo>
                    <a:cubicBezTo>
                      <a:pt x="4" y="7"/>
                      <a:pt x="5" y="0"/>
                      <a:pt x="10" y="2"/>
                    </a:cubicBezTo>
                    <a:cubicBezTo>
                      <a:pt x="14" y="4"/>
                      <a:pt x="31" y="12"/>
                      <a:pt x="31" y="12"/>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3" name="Freeform 853">
                <a:extLst>
                  <a:ext uri="{FF2B5EF4-FFF2-40B4-BE49-F238E27FC236}">
                    <a16:creationId xmlns:a16="http://schemas.microsoft.com/office/drawing/2014/main" id="{F654CC7F-9002-4A7D-9FC1-4AF75CA04787}"/>
                  </a:ext>
                </a:extLst>
              </p:cNvPr>
              <p:cNvSpPr>
                <a:spLocks noEditPoints="1"/>
              </p:cNvSpPr>
              <p:nvPr/>
            </p:nvSpPr>
            <p:spPr bwMode="auto">
              <a:xfrm>
                <a:off x="8281989" y="3489325"/>
                <a:ext cx="12700" cy="19050"/>
              </a:xfrm>
              <a:custGeom>
                <a:avLst/>
                <a:gdLst>
                  <a:gd name="T0" fmla="*/ 4 w 8"/>
                  <a:gd name="T1" fmla="*/ 3 h 13"/>
                  <a:gd name="T2" fmla="*/ 4 w 8"/>
                  <a:gd name="T3" fmla="*/ 3 h 13"/>
                  <a:gd name="T4" fmla="*/ 4 w 8"/>
                  <a:gd name="T5" fmla="*/ 3 h 13"/>
                  <a:gd name="T6" fmla="*/ 4 w 8"/>
                  <a:gd name="T7" fmla="*/ 3 h 13"/>
                  <a:gd name="T8" fmla="*/ 4 w 8"/>
                  <a:gd name="T9" fmla="*/ 3 h 13"/>
                  <a:gd name="T10" fmla="*/ 4 w 8"/>
                  <a:gd name="T11" fmla="*/ 3 h 13"/>
                  <a:gd name="T12" fmla="*/ 4 w 8"/>
                  <a:gd name="T13" fmla="*/ 3 h 13"/>
                  <a:gd name="T14" fmla="*/ 4 w 8"/>
                  <a:gd name="T15" fmla="*/ 3 h 13"/>
                  <a:gd name="T16" fmla="*/ 5 w 8"/>
                  <a:gd name="T17" fmla="*/ 0 h 13"/>
                  <a:gd name="T18" fmla="*/ 4 w 8"/>
                  <a:gd name="T19" fmla="*/ 0 h 13"/>
                  <a:gd name="T20" fmla="*/ 4 w 8"/>
                  <a:gd name="T21" fmla="*/ 3 h 13"/>
                  <a:gd name="T22" fmla="*/ 4 w 8"/>
                  <a:gd name="T23" fmla="*/ 3 h 13"/>
                  <a:gd name="T24" fmla="*/ 4 w 8"/>
                  <a:gd name="T25" fmla="*/ 4 h 13"/>
                  <a:gd name="T26" fmla="*/ 4 w 8"/>
                  <a:gd name="T27" fmla="*/ 4 h 13"/>
                  <a:gd name="T28" fmla="*/ 4 w 8"/>
                  <a:gd name="T29" fmla="*/ 4 h 13"/>
                  <a:gd name="T30" fmla="*/ 1 w 8"/>
                  <a:gd name="T31" fmla="*/ 6 h 13"/>
                  <a:gd name="T32" fmla="*/ 0 w 8"/>
                  <a:gd name="T33" fmla="*/ 9 h 13"/>
                  <a:gd name="T34" fmla="*/ 2 w 8"/>
                  <a:gd name="T35" fmla="*/ 13 h 13"/>
                  <a:gd name="T36" fmla="*/ 3 w 8"/>
                  <a:gd name="T37" fmla="*/ 13 h 13"/>
                  <a:gd name="T38" fmla="*/ 4 w 8"/>
                  <a:gd name="T39" fmla="*/ 12 h 13"/>
                  <a:gd name="T40" fmla="*/ 4 w 8"/>
                  <a:gd name="T41" fmla="*/ 10 h 13"/>
                  <a:gd name="T42" fmla="*/ 4 w 8"/>
                  <a:gd name="T43" fmla="*/ 9 h 13"/>
                  <a:gd name="T44" fmla="*/ 4 w 8"/>
                  <a:gd name="T45" fmla="*/ 9 h 13"/>
                  <a:gd name="T46" fmla="*/ 5 w 8"/>
                  <a:gd name="T47" fmla="*/ 8 h 13"/>
                  <a:gd name="T48" fmla="*/ 7 w 8"/>
                  <a:gd name="T49" fmla="*/ 6 h 13"/>
                  <a:gd name="T50" fmla="*/ 8 w 8"/>
                  <a:gd name="T51" fmla="*/ 4 h 13"/>
                  <a:gd name="T52" fmla="*/ 7 w 8"/>
                  <a:gd name="T53" fmla="*/ 1 h 13"/>
                  <a:gd name="T54" fmla="*/ 5 w 8"/>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13">
                    <a:moveTo>
                      <a:pt x="4" y="3"/>
                    </a:moveTo>
                    <a:cubicBezTo>
                      <a:pt x="4" y="3"/>
                      <a:pt x="4" y="3"/>
                      <a:pt x="4" y="3"/>
                    </a:cubicBezTo>
                    <a:cubicBezTo>
                      <a:pt x="4" y="3"/>
                      <a:pt x="4" y="3"/>
                      <a:pt x="4" y="3"/>
                    </a:cubicBezTo>
                    <a:cubicBezTo>
                      <a:pt x="4" y="3"/>
                      <a:pt x="4" y="3"/>
                      <a:pt x="4" y="3"/>
                    </a:cubicBezTo>
                    <a:moveTo>
                      <a:pt x="4" y="3"/>
                    </a:moveTo>
                    <a:cubicBezTo>
                      <a:pt x="4" y="3"/>
                      <a:pt x="4" y="3"/>
                      <a:pt x="4" y="3"/>
                    </a:cubicBezTo>
                    <a:moveTo>
                      <a:pt x="4" y="3"/>
                    </a:moveTo>
                    <a:cubicBezTo>
                      <a:pt x="4" y="3"/>
                      <a:pt x="4" y="3"/>
                      <a:pt x="4" y="3"/>
                    </a:cubicBezTo>
                    <a:moveTo>
                      <a:pt x="5" y="0"/>
                    </a:moveTo>
                    <a:cubicBezTo>
                      <a:pt x="5" y="0"/>
                      <a:pt x="5" y="0"/>
                      <a:pt x="4" y="0"/>
                    </a:cubicBezTo>
                    <a:cubicBezTo>
                      <a:pt x="3"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6"/>
                      <a:pt x="1" y="6"/>
                    </a:cubicBezTo>
                    <a:cubicBezTo>
                      <a:pt x="0" y="7"/>
                      <a:pt x="0" y="8"/>
                      <a:pt x="0" y="9"/>
                    </a:cubicBezTo>
                    <a:cubicBezTo>
                      <a:pt x="0" y="11"/>
                      <a:pt x="1" y="12"/>
                      <a:pt x="2" y="13"/>
                    </a:cubicBezTo>
                    <a:cubicBezTo>
                      <a:pt x="2" y="13"/>
                      <a:pt x="2" y="13"/>
                      <a:pt x="3" y="13"/>
                    </a:cubicBezTo>
                    <a:cubicBezTo>
                      <a:pt x="3" y="13"/>
                      <a:pt x="4" y="13"/>
                      <a:pt x="4" y="12"/>
                    </a:cubicBezTo>
                    <a:cubicBezTo>
                      <a:pt x="5" y="12"/>
                      <a:pt x="5" y="10"/>
                      <a:pt x="4" y="10"/>
                    </a:cubicBezTo>
                    <a:cubicBezTo>
                      <a:pt x="4" y="9"/>
                      <a:pt x="4" y="9"/>
                      <a:pt x="4" y="9"/>
                    </a:cubicBezTo>
                    <a:cubicBezTo>
                      <a:pt x="4" y="9"/>
                      <a:pt x="4" y="9"/>
                      <a:pt x="4" y="9"/>
                    </a:cubicBezTo>
                    <a:cubicBezTo>
                      <a:pt x="4" y="9"/>
                      <a:pt x="5" y="8"/>
                      <a:pt x="5" y="8"/>
                    </a:cubicBezTo>
                    <a:cubicBezTo>
                      <a:pt x="6" y="8"/>
                      <a:pt x="7" y="7"/>
                      <a:pt x="7" y="6"/>
                    </a:cubicBezTo>
                    <a:cubicBezTo>
                      <a:pt x="8" y="6"/>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4" name="Freeform 854">
                <a:extLst>
                  <a:ext uri="{FF2B5EF4-FFF2-40B4-BE49-F238E27FC236}">
                    <a16:creationId xmlns:a16="http://schemas.microsoft.com/office/drawing/2014/main" id="{566373AC-9C8E-4524-8410-9D8403BA7CE5}"/>
                  </a:ext>
                </a:extLst>
              </p:cNvPr>
              <p:cNvSpPr>
                <a:spLocks/>
              </p:cNvSpPr>
              <p:nvPr/>
            </p:nvSpPr>
            <p:spPr bwMode="auto">
              <a:xfrm>
                <a:off x="8269289" y="3484563"/>
                <a:ext cx="12700" cy="19050"/>
              </a:xfrm>
              <a:custGeom>
                <a:avLst/>
                <a:gdLst>
                  <a:gd name="T0" fmla="*/ 5 w 8"/>
                  <a:gd name="T1" fmla="*/ 0 h 13"/>
                  <a:gd name="T2" fmla="*/ 4 w 8"/>
                  <a:gd name="T3" fmla="*/ 0 h 13"/>
                  <a:gd name="T4" fmla="*/ 4 w 8"/>
                  <a:gd name="T5" fmla="*/ 3 h 13"/>
                  <a:gd name="T6" fmla="*/ 4 w 8"/>
                  <a:gd name="T7" fmla="*/ 4 h 13"/>
                  <a:gd name="T8" fmla="*/ 4 w 8"/>
                  <a:gd name="T9" fmla="*/ 4 h 13"/>
                  <a:gd name="T10" fmla="*/ 4 w 8"/>
                  <a:gd name="T11" fmla="*/ 4 h 13"/>
                  <a:gd name="T12" fmla="*/ 1 w 8"/>
                  <a:gd name="T13" fmla="*/ 6 h 13"/>
                  <a:gd name="T14" fmla="*/ 0 w 8"/>
                  <a:gd name="T15" fmla="*/ 9 h 13"/>
                  <a:gd name="T16" fmla="*/ 2 w 8"/>
                  <a:gd name="T17" fmla="*/ 12 h 13"/>
                  <a:gd name="T18" fmla="*/ 3 w 8"/>
                  <a:gd name="T19" fmla="*/ 13 h 13"/>
                  <a:gd name="T20" fmla="*/ 4 w 8"/>
                  <a:gd name="T21" fmla="*/ 12 h 13"/>
                  <a:gd name="T22" fmla="*/ 4 w 8"/>
                  <a:gd name="T23" fmla="*/ 9 h 13"/>
                  <a:gd name="T24" fmla="*/ 4 w 8"/>
                  <a:gd name="T25" fmla="*/ 9 h 13"/>
                  <a:gd name="T26" fmla="*/ 4 w 8"/>
                  <a:gd name="T27" fmla="*/ 9 h 13"/>
                  <a:gd name="T28" fmla="*/ 5 w 8"/>
                  <a:gd name="T29" fmla="*/ 8 h 13"/>
                  <a:gd name="T30" fmla="*/ 7 w 8"/>
                  <a:gd name="T31" fmla="*/ 6 h 13"/>
                  <a:gd name="T32" fmla="*/ 8 w 8"/>
                  <a:gd name="T33" fmla="*/ 4 h 13"/>
                  <a:gd name="T34" fmla="*/ 7 w 8"/>
                  <a:gd name="T35" fmla="*/ 1 h 13"/>
                  <a:gd name="T36" fmla="*/ 5 w 8"/>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3">
                    <a:moveTo>
                      <a:pt x="5" y="0"/>
                    </a:moveTo>
                    <a:cubicBezTo>
                      <a:pt x="5" y="0"/>
                      <a:pt x="5" y="0"/>
                      <a:pt x="4" y="0"/>
                    </a:cubicBezTo>
                    <a:cubicBezTo>
                      <a:pt x="3" y="1"/>
                      <a:pt x="3" y="2"/>
                      <a:pt x="4" y="3"/>
                    </a:cubicBezTo>
                    <a:cubicBezTo>
                      <a:pt x="4" y="4"/>
                      <a:pt x="4" y="4"/>
                      <a:pt x="4" y="4"/>
                    </a:cubicBezTo>
                    <a:cubicBezTo>
                      <a:pt x="4" y="4"/>
                      <a:pt x="4" y="4"/>
                      <a:pt x="4" y="4"/>
                    </a:cubicBezTo>
                    <a:cubicBezTo>
                      <a:pt x="4" y="4"/>
                      <a:pt x="4" y="4"/>
                      <a:pt x="4" y="4"/>
                    </a:cubicBezTo>
                    <a:cubicBezTo>
                      <a:pt x="3" y="5"/>
                      <a:pt x="2" y="5"/>
                      <a:pt x="1" y="6"/>
                    </a:cubicBezTo>
                    <a:cubicBezTo>
                      <a:pt x="0" y="7"/>
                      <a:pt x="0" y="8"/>
                      <a:pt x="0" y="9"/>
                    </a:cubicBezTo>
                    <a:cubicBezTo>
                      <a:pt x="0" y="10"/>
                      <a:pt x="1" y="12"/>
                      <a:pt x="2" y="12"/>
                    </a:cubicBezTo>
                    <a:cubicBezTo>
                      <a:pt x="2" y="13"/>
                      <a:pt x="2" y="13"/>
                      <a:pt x="3" y="13"/>
                    </a:cubicBezTo>
                    <a:cubicBezTo>
                      <a:pt x="3" y="13"/>
                      <a:pt x="4" y="13"/>
                      <a:pt x="4" y="12"/>
                    </a:cubicBezTo>
                    <a:cubicBezTo>
                      <a:pt x="5" y="11"/>
                      <a:pt x="5" y="10"/>
                      <a:pt x="4" y="9"/>
                    </a:cubicBezTo>
                    <a:cubicBezTo>
                      <a:pt x="4" y="9"/>
                      <a:pt x="4" y="9"/>
                      <a:pt x="4" y="9"/>
                    </a:cubicBezTo>
                    <a:cubicBezTo>
                      <a:pt x="4" y="9"/>
                      <a:pt x="4" y="9"/>
                      <a:pt x="4" y="9"/>
                    </a:cubicBezTo>
                    <a:cubicBezTo>
                      <a:pt x="4" y="8"/>
                      <a:pt x="5" y="8"/>
                      <a:pt x="5" y="8"/>
                    </a:cubicBezTo>
                    <a:cubicBezTo>
                      <a:pt x="6" y="7"/>
                      <a:pt x="7" y="7"/>
                      <a:pt x="7" y="6"/>
                    </a:cubicBezTo>
                    <a:cubicBezTo>
                      <a:pt x="8" y="5"/>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5" name="Freeform 855">
                <a:extLst>
                  <a:ext uri="{FF2B5EF4-FFF2-40B4-BE49-F238E27FC236}">
                    <a16:creationId xmlns:a16="http://schemas.microsoft.com/office/drawing/2014/main" id="{B1DA0D3A-FE79-4F79-9228-D9A6A84FC5AB}"/>
                  </a:ext>
                </a:extLst>
              </p:cNvPr>
              <p:cNvSpPr>
                <a:spLocks/>
              </p:cNvSpPr>
              <p:nvPr/>
            </p:nvSpPr>
            <p:spPr bwMode="auto">
              <a:xfrm>
                <a:off x="8258176" y="3478213"/>
                <a:ext cx="12700" cy="22225"/>
              </a:xfrm>
              <a:custGeom>
                <a:avLst/>
                <a:gdLst>
                  <a:gd name="T0" fmla="*/ 5 w 8"/>
                  <a:gd name="T1" fmla="*/ 0 h 14"/>
                  <a:gd name="T2" fmla="*/ 4 w 8"/>
                  <a:gd name="T3" fmla="*/ 1 h 14"/>
                  <a:gd name="T4" fmla="*/ 3 w 8"/>
                  <a:gd name="T5" fmla="*/ 4 h 14"/>
                  <a:gd name="T6" fmla="*/ 4 w 8"/>
                  <a:gd name="T7" fmla="*/ 5 h 14"/>
                  <a:gd name="T8" fmla="*/ 4 w 8"/>
                  <a:gd name="T9" fmla="*/ 5 h 14"/>
                  <a:gd name="T10" fmla="*/ 3 w 8"/>
                  <a:gd name="T11" fmla="*/ 5 h 14"/>
                  <a:gd name="T12" fmla="*/ 1 w 8"/>
                  <a:gd name="T13" fmla="*/ 7 h 14"/>
                  <a:gd name="T14" fmla="*/ 0 w 8"/>
                  <a:gd name="T15" fmla="*/ 10 h 14"/>
                  <a:gd name="T16" fmla="*/ 1 w 8"/>
                  <a:gd name="T17" fmla="*/ 13 h 14"/>
                  <a:gd name="T18" fmla="*/ 2 w 8"/>
                  <a:gd name="T19" fmla="*/ 14 h 14"/>
                  <a:gd name="T20" fmla="*/ 4 w 8"/>
                  <a:gd name="T21" fmla="*/ 13 h 14"/>
                  <a:gd name="T22" fmla="*/ 4 w 8"/>
                  <a:gd name="T23" fmla="*/ 10 h 14"/>
                  <a:gd name="T24" fmla="*/ 4 w 8"/>
                  <a:gd name="T25" fmla="*/ 10 h 14"/>
                  <a:gd name="T26" fmla="*/ 4 w 8"/>
                  <a:gd name="T27" fmla="*/ 9 h 14"/>
                  <a:gd name="T28" fmla="*/ 5 w 8"/>
                  <a:gd name="T29" fmla="*/ 9 h 14"/>
                  <a:gd name="T30" fmla="*/ 7 w 8"/>
                  <a:gd name="T31" fmla="*/ 7 h 14"/>
                  <a:gd name="T32" fmla="*/ 8 w 8"/>
                  <a:gd name="T33" fmla="*/ 5 h 14"/>
                  <a:gd name="T34" fmla="*/ 7 w 8"/>
                  <a:gd name="T35" fmla="*/ 1 h 14"/>
                  <a:gd name="T36" fmla="*/ 5 w 8"/>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4">
                    <a:moveTo>
                      <a:pt x="5" y="0"/>
                    </a:moveTo>
                    <a:cubicBezTo>
                      <a:pt x="5" y="0"/>
                      <a:pt x="4" y="1"/>
                      <a:pt x="4" y="1"/>
                    </a:cubicBezTo>
                    <a:cubicBezTo>
                      <a:pt x="3" y="1"/>
                      <a:pt x="3" y="3"/>
                      <a:pt x="3" y="4"/>
                    </a:cubicBezTo>
                    <a:cubicBezTo>
                      <a:pt x="4" y="5"/>
                      <a:pt x="4" y="5"/>
                      <a:pt x="4" y="5"/>
                    </a:cubicBezTo>
                    <a:cubicBezTo>
                      <a:pt x="4" y="5"/>
                      <a:pt x="4" y="5"/>
                      <a:pt x="4" y="5"/>
                    </a:cubicBezTo>
                    <a:cubicBezTo>
                      <a:pt x="3" y="5"/>
                      <a:pt x="3" y="5"/>
                      <a:pt x="3" y="5"/>
                    </a:cubicBezTo>
                    <a:cubicBezTo>
                      <a:pt x="2" y="5"/>
                      <a:pt x="1" y="6"/>
                      <a:pt x="1" y="7"/>
                    </a:cubicBezTo>
                    <a:cubicBezTo>
                      <a:pt x="0" y="8"/>
                      <a:pt x="0" y="9"/>
                      <a:pt x="0" y="10"/>
                    </a:cubicBezTo>
                    <a:cubicBezTo>
                      <a:pt x="0" y="11"/>
                      <a:pt x="0" y="12"/>
                      <a:pt x="1" y="13"/>
                    </a:cubicBezTo>
                    <a:cubicBezTo>
                      <a:pt x="2" y="13"/>
                      <a:pt x="2" y="14"/>
                      <a:pt x="2" y="14"/>
                    </a:cubicBezTo>
                    <a:cubicBezTo>
                      <a:pt x="3" y="14"/>
                      <a:pt x="4" y="13"/>
                      <a:pt x="4" y="13"/>
                    </a:cubicBezTo>
                    <a:cubicBezTo>
                      <a:pt x="5" y="12"/>
                      <a:pt x="5" y="11"/>
                      <a:pt x="4" y="10"/>
                    </a:cubicBezTo>
                    <a:cubicBezTo>
                      <a:pt x="4" y="10"/>
                      <a:pt x="4" y="10"/>
                      <a:pt x="4" y="10"/>
                    </a:cubicBezTo>
                    <a:cubicBezTo>
                      <a:pt x="4" y="9"/>
                      <a:pt x="4" y="9"/>
                      <a:pt x="4" y="9"/>
                    </a:cubicBezTo>
                    <a:cubicBezTo>
                      <a:pt x="4" y="9"/>
                      <a:pt x="4" y="9"/>
                      <a:pt x="5" y="9"/>
                    </a:cubicBezTo>
                    <a:cubicBezTo>
                      <a:pt x="6" y="8"/>
                      <a:pt x="7" y="8"/>
                      <a:pt x="7" y="7"/>
                    </a:cubicBezTo>
                    <a:cubicBezTo>
                      <a:pt x="8" y="6"/>
                      <a:pt x="8" y="5"/>
                      <a:pt x="8" y="5"/>
                    </a:cubicBezTo>
                    <a:cubicBezTo>
                      <a:pt x="8" y="3"/>
                      <a:pt x="7" y="2"/>
                      <a:pt x="7" y="1"/>
                    </a:cubicBezTo>
                    <a:cubicBezTo>
                      <a:pt x="6" y="1"/>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6" name="Freeform 856">
                <a:extLst>
                  <a:ext uri="{FF2B5EF4-FFF2-40B4-BE49-F238E27FC236}">
                    <a16:creationId xmlns:a16="http://schemas.microsoft.com/office/drawing/2014/main" id="{36E6A17E-2DA9-47B7-AFFA-9F075B09BDC5}"/>
                  </a:ext>
                </a:extLst>
              </p:cNvPr>
              <p:cNvSpPr>
                <a:spLocks noEditPoints="1"/>
              </p:cNvSpPr>
              <p:nvPr/>
            </p:nvSpPr>
            <p:spPr bwMode="auto">
              <a:xfrm>
                <a:off x="8247064" y="3475038"/>
                <a:ext cx="11113" cy="20638"/>
              </a:xfrm>
              <a:custGeom>
                <a:avLst/>
                <a:gdLst>
                  <a:gd name="T0" fmla="*/ 5 w 8"/>
                  <a:gd name="T1" fmla="*/ 2 h 13"/>
                  <a:gd name="T2" fmla="*/ 5 w 8"/>
                  <a:gd name="T3" fmla="*/ 2 h 13"/>
                  <a:gd name="T4" fmla="*/ 5 w 8"/>
                  <a:gd name="T5" fmla="*/ 2 h 13"/>
                  <a:gd name="T6" fmla="*/ 5 w 8"/>
                  <a:gd name="T7" fmla="*/ 2 h 13"/>
                  <a:gd name="T8" fmla="*/ 6 w 8"/>
                  <a:gd name="T9" fmla="*/ 0 h 13"/>
                  <a:gd name="T10" fmla="*/ 5 w 8"/>
                  <a:gd name="T11" fmla="*/ 0 h 13"/>
                  <a:gd name="T12" fmla="*/ 4 w 8"/>
                  <a:gd name="T13" fmla="*/ 3 h 13"/>
                  <a:gd name="T14" fmla="*/ 4 w 8"/>
                  <a:gd name="T15" fmla="*/ 3 h 13"/>
                  <a:gd name="T16" fmla="*/ 4 w 8"/>
                  <a:gd name="T17" fmla="*/ 4 h 13"/>
                  <a:gd name="T18" fmla="*/ 4 w 8"/>
                  <a:gd name="T19" fmla="*/ 4 h 13"/>
                  <a:gd name="T20" fmla="*/ 4 w 8"/>
                  <a:gd name="T21" fmla="*/ 4 h 13"/>
                  <a:gd name="T22" fmla="*/ 1 w 8"/>
                  <a:gd name="T23" fmla="*/ 6 h 13"/>
                  <a:gd name="T24" fmla="*/ 0 w 8"/>
                  <a:gd name="T25" fmla="*/ 9 h 13"/>
                  <a:gd name="T26" fmla="*/ 2 w 8"/>
                  <a:gd name="T27" fmla="*/ 13 h 13"/>
                  <a:gd name="T28" fmla="*/ 3 w 8"/>
                  <a:gd name="T29" fmla="*/ 13 h 13"/>
                  <a:gd name="T30" fmla="*/ 5 w 8"/>
                  <a:gd name="T31" fmla="*/ 12 h 13"/>
                  <a:gd name="T32" fmla="*/ 4 w 8"/>
                  <a:gd name="T33" fmla="*/ 9 h 13"/>
                  <a:gd name="T34" fmla="*/ 4 w 8"/>
                  <a:gd name="T35" fmla="*/ 9 h 13"/>
                  <a:gd name="T36" fmla="*/ 5 w 8"/>
                  <a:gd name="T37" fmla="*/ 9 h 13"/>
                  <a:gd name="T38" fmla="*/ 6 w 8"/>
                  <a:gd name="T39" fmla="*/ 8 h 13"/>
                  <a:gd name="T40" fmla="*/ 8 w 8"/>
                  <a:gd name="T41" fmla="*/ 6 h 13"/>
                  <a:gd name="T42" fmla="*/ 8 w 8"/>
                  <a:gd name="T43" fmla="*/ 4 h 13"/>
                  <a:gd name="T44" fmla="*/ 7 w 8"/>
                  <a:gd name="T45" fmla="*/ 1 h 13"/>
                  <a:gd name="T46" fmla="*/ 6 w 8"/>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3">
                    <a:moveTo>
                      <a:pt x="5" y="2"/>
                    </a:moveTo>
                    <a:cubicBezTo>
                      <a:pt x="5" y="2"/>
                      <a:pt x="5" y="2"/>
                      <a:pt x="5" y="2"/>
                    </a:cubicBezTo>
                    <a:moveTo>
                      <a:pt x="5" y="2"/>
                    </a:moveTo>
                    <a:cubicBezTo>
                      <a:pt x="5" y="2"/>
                      <a:pt x="5" y="2"/>
                      <a:pt x="5" y="2"/>
                    </a:cubicBezTo>
                    <a:moveTo>
                      <a:pt x="6" y="0"/>
                    </a:moveTo>
                    <a:cubicBezTo>
                      <a:pt x="5" y="0"/>
                      <a:pt x="5" y="0"/>
                      <a:pt x="5" y="0"/>
                    </a:cubicBezTo>
                    <a:cubicBezTo>
                      <a:pt x="4"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5"/>
                      <a:pt x="1" y="6"/>
                    </a:cubicBezTo>
                    <a:cubicBezTo>
                      <a:pt x="1" y="7"/>
                      <a:pt x="0" y="8"/>
                      <a:pt x="0" y="9"/>
                    </a:cubicBezTo>
                    <a:cubicBezTo>
                      <a:pt x="0" y="10"/>
                      <a:pt x="1" y="12"/>
                      <a:pt x="2" y="13"/>
                    </a:cubicBezTo>
                    <a:cubicBezTo>
                      <a:pt x="2" y="13"/>
                      <a:pt x="3" y="13"/>
                      <a:pt x="3" y="13"/>
                    </a:cubicBezTo>
                    <a:cubicBezTo>
                      <a:pt x="4" y="13"/>
                      <a:pt x="4" y="13"/>
                      <a:pt x="5" y="12"/>
                    </a:cubicBezTo>
                    <a:cubicBezTo>
                      <a:pt x="5" y="11"/>
                      <a:pt x="5" y="10"/>
                      <a:pt x="4" y="9"/>
                    </a:cubicBezTo>
                    <a:cubicBezTo>
                      <a:pt x="4" y="9"/>
                      <a:pt x="4" y="9"/>
                      <a:pt x="4" y="9"/>
                    </a:cubicBezTo>
                    <a:cubicBezTo>
                      <a:pt x="5" y="9"/>
                      <a:pt x="5" y="9"/>
                      <a:pt x="5" y="9"/>
                    </a:cubicBezTo>
                    <a:cubicBezTo>
                      <a:pt x="5" y="9"/>
                      <a:pt x="5" y="8"/>
                      <a:pt x="6" y="8"/>
                    </a:cubicBezTo>
                    <a:cubicBezTo>
                      <a:pt x="7" y="7"/>
                      <a:pt x="7" y="7"/>
                      <a:pt x="8" y="6"/>
                    </a:cubicBezTo>
                    <a:cubicBezTo>
                      <a:pt x="8" y="5"/>
                      <a:pt x="8" y="5"/>
                      <a:pt x="8" y="4"/>
                    </a:cubicBezTo>
                    <a:cubicBezTo>
                      <a:pt x="8" y="2"/>
                      <a:pt x="7" y="1"/>
                      <a:pt x="7" y="1"/>
                    </a:cubicBezTo>
                    <a:cubicBezTo>
                      <a:pt x="7" y="0"/>
                      <a:pt x="6" y="0"/>
                      <a:pt x="6"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7" name="Freeform 857">
                <a:extLst>
                  <a:ext uri="{FF2B5EF4-FFF2-40B4-BE49-F238E27FC236}">
                    <a16:creationId xmlns:a16="http://schemas.microsoft.com/office/drawing/2014/main" id="{354D72D0-4E14-4596-8AB4-084263160126}"/>
                  </a:ext>
                </a:extLst>
              </p:cNvPr>
              <p:cNvSpPr>
                <a:spLocks/>
              </p:cNvSpPr>
              <p:nvPr/>
            </p:nvSpPr>
            <p:spPr bwMode="auto">
              <a:xfrm>
                <a:off x="8047039" y="3519488"/>
                <a:ext cx="134938" cy="50800"/>
              </a:xfrm>
              <a:custGeom>
                <a:avLst/>
                <a:gdLst>
                  <a:gd name="T0" fmla="*/ 80 w 88"/>
                  <a:gd name="T1" fmla="*/ 27 h 33"/>
                  <a:gd name="T2" fmla="*/ 7 w 88"/>
                  <a:gd name="T3" fmla="*/ 27 h 33"/>
                  <a:gd name="T4" fmla="*/ 3 w 88"/>
                  <a:gd name="T5" fmla="*/ 25 h 33"/>
                  <a:gd name="T6" fmla="*/ 1 w 88"/>
                  <a:gd name="T7" fmla="*/ 23 h 33"/>
                  <a:gd name="T8" fmla="*/ 1 w 88"/>
                  <a:gd name="T9" fmla="*/ 23 h 33"/>
                  <a:gd name="T10" fmla="*/ 1 w 88"/>
                  <a:gd name="T11" fmla="*/ 22 h 33"/>
                  <a:gd name="T12" fmla="*/ 2 w 88"/>
                  <a:gd name="T13" fmla="*/ 20 h 33"/>
                  <a:gd name="T14" fmla="*/ 9 w 88"/>
                  <a:gd name="T15" fmla="*/ 8 h 33"/>
                  <a:gd name="T16" fmla="*/ 53 w 88"/>
                  <a:gd name="T17" fmla="*/ 10 h 33"/>
                  <a:gd name="T18" fmla="*/ 87 w 88"/>
                  <a:gd name="T19" fmla="*/ 15 h 33"/>
                  <a:gd name="T20" fmla="*/ 88 w 88"/>
                  <a:gd name="T21" fmla="*/ 23 h 33"/>
                  <a:gd name="T22" fmla="*/ 80 w 88"/>
                  <a:gd name="T23"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33">
                    <a:moveTo>
                      <a:pt x="80" y="27"/>
                    </a:moveTo>
                    <a:cubicBezTo>
                      <a:pt x="64" y="33"/>
                      <a:pt x="23" y="33"/>
                      <a:pt x="7" y="27"/>
                    </a:cubicBezTo>
                    <a:cubicBezTo>
                      <a:pt x="5" y="27"/>
                      <a:pt x="4" y="26"/>
                      <a:pt x="3" y="25"/>
                    </a:cubicBezTo>
                    <a:cubicBezTo>
                      <a:pt x="2" y="25"/>
                      <a:pt x="1" y="24"/>
                      <a:pt x="1" y="23"/>
                    </a:cubicBezTo>
                    <a:cubicBezTo>
                      <a:pt x="1" y="23"/>
                      <a:pt x="1" y="23"/>
                      <a:pt x="1" y="23"/>
                    </a:cubicBezTo>
                    <a:cubicBezTo>
                      <a:pt x="1" y="22"/>
                      <a:pt x="1" y="22"/>
                      <a:pt x="1" y="22"/>
                    </a:cubicBezTo>
                    <a:cubicBezTo>
                      <a:pt x="2" y="21"/>
                      <a:pt x="2" y="21"/>
                      <a:pt x="2" y="20"/>
                    </a:cubicBezTo>
                    <a:cubicBezTo>
                      <a:pt x="5" y="13"/>
                      <a:pt x="0" y="8"/>
                      <a:pt x="9" y="8"/>
                    </a:cubicBezTo>
                    <a:cubicBezTo>
                      <a:pt x="18" y="9"/>
                      <a:pt x="30" y="11"/>
                      <a:pt x="53" y="10"/>
                    </a:cubicBezTo>
                    <a:cubicBezTo>
                      <a:pt x="72" y="9"/>
                      <a:pt x="87" y="0"/>
                      <a:pt x="87" y="15"/>
                    </a:cubicBezTo>
                    <a:cubicBezTo>
                      <a:pt x="87" y="20"/>
                      <a:pt x="87" y="22"/>
                      <a:pt x="88" y="23"/>
                    </a:cubicBezTo>
                    <a:cubicBezTo>
                      <a:pt x="88" y="25"/>
                      <a:pt x="87" y="24"/>
                      <a:pt x="80" y="27"/>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8" name="Freeform 858">
                <a:extLst>
                  <a:ext uri="{FF2B5EF4-FFF2-40B4-BE49-F238E27FC236}">
                    <a16:creationId xmlns:a16="http://schemas.microsoft.com/office/drawing/2014/main" id="{0A254019-A215-4D6D-B38C-9D61019FE26A}"/>
                  </a:ext>
                </a:extLst>
              </p:cNvPr>
              <p:cNvSpPr>
                <a:spLocks noEditPoints="1"/>
              </p:cNvSpPr>
              <p:nvPr/>
            </p:nvSpPr>
            <p:spPr bwMode="auto">
              <a:xfrm>
                <a:off x="8154989" y="3532188"/>
                <a:ext cx="12700" cy="25400"/>
              </a:xfrm>
              <a:custGeom>
                <a:avLst/>
                <a:gdLst>
                  <a:gd name="T0" fmla="*/ 4 w 9"/>
                  <a:gd name="T1" fmla="*/ 13 h 17"/>
                  <a:gd name="T2" fmla="*/ 4 w 9"/>
                  <a:gd name="T3" fmla="*/ 13 h 17"/>
                  <a:gd name="T4" fmla="*/ 4 w 9"/>
                  <a:gd name="T5" fmla="*/ 8 h 17"/>
                  <a:gd name="T6" fmla="*/ 4 w 9"/>
                  <a:gd name="T7" fmla="*/ 8 h 17"/>
                  <a:gd name="T8" fmla="*/ 4 w 9"/>
                  <a:gd name="T9" fmla="*/ 8 h 17"/>
                  <a:gd name="T10" fmla="*/ 5 w 9"/>
                  <a:gd name="T11" fmla="*/ 0 h 17"/>
                  <a:gd name="T12" fmla="*/ 3 w 9"/>
                  <a:gd name="T13" fmla="*/ 1 h 17"/>
                  <a:gd name="T14" fmla="*/ 0 w 9"/>
                  <a:gd name="T15" fmla="*/ 3 h 17"/>
                  <a:gd name="T16" fmla="*/ 0 w 9"/>
                  <a:gd name="T17" fmla="*/ 4 h 17"/>
                  <a:gd name="T18" fmla="*/ 1 w 9"/>
                  <a:gd name="T19" fmla="*/ 7 h 17"/>
                  <a:gd name="T20" fmla="*/ 3 w 9"/>
                  <a:gd name="T21" fmla="*/ 8 h 17"/>
                  <a:gd name="T22" fmla="*/ 3 w 9"/>
                  <a:gd name="T23" fmla="*/ 9 h 17"/>
                  <a:gd name="T24" fmla="*/ 3 w 9"/>
                  <a:gd name="T25" fmla="*/ 9 h 17"/>
                  <a:gd name="T26" fmla="*/ 1 w 9"/>
                  <a:gd name="T27" fmla="*/ 10 h 17"/>
                  <a:gd name="T28" fmla="*/ 0 w 9"/>
                  <a:gd name="T29" fmla="*/ 12 h 17"/>
                  <a:gd name="T30" fmla="*/ 2 w 9"/>
                  <a:gd name="T31" fmla="*/ 15 h 17"/>
                  <a:gd name="T32" fmla="*/ 5 w 9"/>
                  <a:gd name="T33" fmla="*/ 17 h 17"/>
                  <a:gd name="T34" fmla="*/ 7 w 9"/>
                  <a:gd name="T35" fmla="*/ 17 h 17"/>
                  <a:gd name="T36" fmla="*/ 7 w 9"/>
                  <a:gd name="T37" fmla="*/ 17 h 17"/>
                  <a:gd name="T38" fmla="*/ 9 w 9"/>
                  <a:gd name="T39" fmla="*/ 15 h 17"/>
                  <a:gd name="T40" fmla="*/ 7 w 9"/>
                  <a:gd name="T41" fmla="*/ 13 h 17"/>
                  <a:gd name="T42" fmla="*/ 7 w 9"/>
                  <a:gd name="T43" fmla="*/ 13 h 17"/>
                  <a:gd name="T44" fmla="*/ 5 w 9"/>
                  <a:gd name="T45" fmla="*/ 13 h 17"/>
                  <a:gd name="T46" fmla="*/ 5 w 9"/>
                  <a:gd name="T47" fmla="*/ 13 h 17"/>
                  <a:gd name="T48" fmla="*/ 6 w 9"/>
                  <a:gd name="T49" fmla="*/ 12 h 17"/>
                  <a:gd name="T50" fmla="*/ 7 w 9"/>
                  <a:gd name="T51" fmla="*/ 11 h 17"/>
                  <a:gd name="T52" fmla="*/ 8 w 9"/>
                  <a:gd name="T53" fmla="*/ 9 h 17"/>
                  <a:gd name="T54" fmla="*/ 8 w 9"/>
                  <a:gd name="T55" fmla="*/ 8 h 17"/>
                  <a:gd name="T56" fmla="*/ 6 w 9"/>
                  <a:gd name="T57" fmla="*/ 6 h 17"/>
                  <a:gd name="T58" fmla="*/ 4 w 9"/>
                  <a:gd name="T59" fmla="*/ 4 h 17"/>
                  <a:gd name="T60" fmla="*/ 5 w 9"/>
                  <a:gd name="T61" fmla="*/ 4 h 17"/>
                  <a:gd name="T62" fmla="*/ 5 w 9"/>
                  <a:gd name="T63" fmla="*/ 4 h 17"/>
                  <a:gd name="T64" fmla="*/ 5 w 9"/>
                  <a:gd name="T65" fmla="*/ 4 h 17"/>
                  <a:gd name="T66" fmla="*/ 7 w 9"/>
                  <a:gd name="T67" fmla="*/ 3 h 17"/>
                  <a:gd name="T68" fmla="*/ 5 w 9"/>
                  <a:gd name="T69" fmla="*/ 0 h 17"/>
                  <a:gd name="T70" fmla="*/ 5 w 9"/>
                  <a:gd name="T7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 h="17">
                    <a:moveTo>
                      <a:pt x="4" y="13"/>
                    </a:moveTo>
                    <a:cubicBezTo>
                      <a:pt x="4" y="13"/>
                      <a:pt x="4" y="13"/>
                      <a:pt x="4" y="13"/>
                    </a:cubicBezTo>
                    <a:moveTo>
                      <a:pt x="4" y="8"/>
                    </a:moveTo>
                    <a:cubicBezTo>
                      <a:pt x="4" y="8"/>
                      <a:pt x="4" y="8"/>
                      <a:pt x="4" y="8"/>
                    </a:cubicBezTo>
                    <a:cubicBezTo>
                      <a:pt x="4" y="8"/>
                      <a:pt x="4" y="8"/>
                      <a:pt x="4" y="8"/>
                    </a:cubicBezTo>
                    <a:moveTo>
                      <a:pt x="5" y="0"/>
                    </a:moveTo>
                    <a:cubicBezTo>
                      <a:pt x="5" y="0"/>
                      <a:pt x="4" y="0"/>
                      <a:pt x="3" y="1"/>
                    </a:cubicBezTo>
                    <a:cubicBezTo>
                      <a:pt x="2" y="1"/>
                      <a:pt x="1" y="2"/>
                      <a:pt x="0" y="3"/>
                    </a:cubicBezTo>
                    <a:cubicBezTo>
                      <a:pt x="0" y="3"/>
                      <a:pt x="0" y="4"/>
                      <a:pt x="0" y="4"/>
                    </a:cubicBezTo>
                    <a:cubicBezTo>
                      <a:pt x="0" y="5"/>
                      <a:pt x="0" y="6"/>
                      <a:pt x="1" y="7"/>
                    </a:cubicBezTo>
                    <a:cubicBezTo>
                      <a:pt x="2" y="7"/>
                      <a:pt x="2" y="8"/>
                      <a:pt x="3" y="8"/>
                    </a:cubicBezTo>
                    <a:cubicBezTo>
                      <a:pt x="3" y="9"/>
                      <a:pt x="3" y="9"/>
                      <a:pt x="3" y="9"/>
                    </a:cubicBezTo>
                    <a:cubicBezTo>
                      <a:pt x="3" y="9"/>
                      <a:pt x="3" y="9"/>
                      <a:pt x="3" y="9"/>
                    </a:cubicBezTo>
                    <a:cubicBezTo>
                      <a:pt x="2" y="10"/>
                      <a:pt x="2" y="10"/>
                      <a:pt x="1" y="10"/>
                    </a:cubicBezTo>
                    <a:cubicBezTo>
                      <a:pt x="1" y="11"/>
                      <a:pt x="0" y="11"/>
                      <a:pt x="0" y="12"/>
                    </a:cubicBezTo>
                    <a:cubicBezTo>
                      <a:pt x="0" y="14"/>
                      <a:pt x="1" y="15"/>
                      <a:pt x="2" y="15"/>
                    </a:cubicBezTo>
                    <a:cubicBezTo>
                      <a:pt x="3" y="16"/>
                      <a:pt x="4" y="17"/>
                      <a:pt x="5" y="17"/>
                    </a:cubicBezTo>
                    <a:cubicBezTo>
                      <a:pt x="6" y="17"/>
                      <a:pt x="7" y="17"/>
                      <a:pt x="7" y="17"/>
                    </a:cubicBezTo>
                    <a:cubicBezTo>
                      <a:pt x="7" y="17"/>
                      <a:pt x="7" y="17"/>
                      <a:pt x="7" y="17"/>
                    </a:cubicBezTo>
                    <a:cubicBezTo>
                      <a:pt x="8" y="17"/>
                      <a:pt x="9" y="16"/>
                      <a:pt x="9" y="15"/>
                    </a:cubicBezTo>
                    <a:cubicBezTo>
                      <a:pt x="9" y="14"/>
                      <a:pt x="8" y="13"/>
                      <a:pt x="7" y="13"/>
                    </a:cubicBezTo>
                    <a:cubicBezTo>
                      <a:pt x="7" y="13"/>
                      <a:pt x="7" y="13"/>
                      <a:pt x="7" y="13"/>
                    </a:cubicBezTo>
                    <a:cubicBezTo>
                      <a:pt x="7" y="13"/>
                      <a:pt x="6" y="13"/>
                      <a:pt x="5" y="13"/>
                    </a:cubicBezTo>
                    <a:cubicBezTo>
                      <a:pt x="5" y="13"/>
                      <a:pt x="5" y="13"/>
                      <a:pt x="5" y="13"/>
                    </a:cubicBezTo>
                    <a:cubicBezTo>
                      <a:pt x="5" y="12"/>
                      <a:pt x="6" y="12"/>
                      <a:pt x="6" y="12"/>
                    </a:cubicBezTo>
                    <a:cubicBezTo>
                      <a:pt x="6" y="12"/>
                      <a:pt x="7" y="11"/>
                      <a:pt x="7" y="11"/>
                    </a:cubicBezTo>
                    <a:cubicBezTo>
                      <a:pt x="7" y="10"/>
                      <a:pt x="8" y="10"/>
                      <a:pt x="8" y="9"/>
                    </a:cubicBezTo>
                    <a:cubicBezTo>
                      <a:pt x="8" y="8"/>
                      <a:pt x="8" y="8"/>
                      <a:pt x="8" y="8"/>
                    </a:cubicBezTo>
                    <a:cubicBezTo>
                      <a:pt x="7" y="7"/>
                      <a:pt x="7" y="6"/>
                      <a:pt x="6" y="6"/>
                    </a:cubicBezTo>
                    <a:cubicBezTo>
                      <a:pt x="6" y="5"/>
                      <a:pt x="5" y="5"/>
                      <a:pt x="4" y="4"/>
                    </a:cubicBezTo>
                    <a:cubicBezTo>
                      <a:pt x="5" y="4"/>
                      <a:pt x="5" y="4"/>
                      <a:pt x="5" y="4"/>
                    </a:cubicBezTo>
                    <a:cubicBezTo>
                      <a:pt x="5" y="4"/>
                      <a:pt x="5" y="4"/>
                      <a:pt x="5" y="4"/>
                    </a:cubicBezTo>
                    <a:cubicBezTo>
                      <a:pt x="5" y="4"/>
                      <a:pt x="5" y="4"/>
                      <a:pt x="5" y="4"/>
                    </a:cubicBezTo>
                    <a:cubicBezTo>
                      <a:pt x="6" y="4"/>
                      <a:pt x="7" y="4"/>
                      <a:pt x="7" y="3"/>
                    </a:cubicBezTo>
                    <a:cubicBezTo>
                      <a:pt x="7" y="1"/>
                      <a:pt x="6" y="0"/>
                      <a:pt x="5" y="0"/>
                    </a:cubicBezTo>
                    <a:cubicBezTo>
                      <a:pt x="5" y="0"/>
                      <a:pt x="5"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9" name="Oval 859">
                <a:extLst>
                  <a:ext uri="{FF2B5EF4-FFF2-40B4-BE49-F238E27FC236}">
                    <a16:creationId xmlns:a16="http://schemas.microsoft.com/office/drawing/2014/main" id="{CF7CD535-8843-4926-8A80-B514E730F990}"/>
                  </a:ext>
                </a:extLst>
              </p:cNvPr>
              <p:cNvSpPr>
                <a:spLocks noChangeArrowheads="1"/>
              </p:cNvSpPr>
              <p:nvPr/>
            </p:nvSpPr>
            <p:spPr bwMode="auto">
              <a:xfrm>
                <a:off x="8035926" y="3395663"/>
                <a:ext cx="150813" cy="150813"/>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0" name="Freeform 860">
                <a:extLst>
                  <a:ext uri="{FF2B5EF4-FFF2-40B4-BE49-F238E27FC236}">
                    <a16:creationId xmlns:a16="http://schemas.microsoft.com/office/drawing/2014/main" id="{3663D9F2-C252-4C88-8E7F-D3F06C598FD7}"/>
                  </a:ext>
                </a:extLst>
              </p:cNvPr>
              <p:cNvSpPr>
                <a:spLocks/>
              </p:cNvSpPr>
              <p:nvPr/>
            </p:nvSpPr>
            <p:spPr bwMode="auto">
              <a:xfrm>
                <a:off x="8045451" y="3422650"/>
                <a:ext cx="14288" cy="85725"/>
              </a:xfrm>
              <a:custGeom>
                <a:avLst/>
                <a:gdLst>
                  <a:gd name="T0" fmla="*/ 9 w 9"/>
                  <a:gd name="T1" fmla="*/ 0 h 56"/>
                  <a:gd name="T2" fmla="*/ 0 w 9"/>
                  <a:gd name="T3" fmla="*/ 56 h 56"/>
                  <a:gd name="T4" fmla="*/ 3 w 9"/>
                  <a:gd name="T5" fmla="*/ 0 h 56"/>
                  <a:gd name="T6" fmla="*/ 9 w 9"/>
                  <a:gd name="T7" fmla="*/ 0 h 56"/>
                </a:gdLst>
                <a:ahLst/>
                <a:cxnLst>
                  <a:cxn ang="0">
                    <a:pos x="T0" y="T1"/>
                  </a:cxn>
                  <a:cxn ang="0">
                    <a:pos x="T2" y="T3"/>
                  </a:cxn>
                  <a:cxn ang="0">
                    <a:pos x="T4" y="T5"/>
                  </a:cxn>
                  <a:cxn ang="0">
                    <a:pos x="T6" y="T7"/>
                  </a:cxn>
                </a:cxnLst>
                <a:rect l="0" t="0" r="r" b="b"/>
                <a:pathLst>
                  <a:path w="9" h="56">
                    <a:moveTo>
                      <a:pt x="9" y="0"/>
                    </a:moveTo>
                    <a:cubicBezTo>
                      <a:pt x="9" y="0"/>
                      <a:pt x="9" y="54"/>
                      <a:pt x="0" y="56"/>
                    </a:cubicBezTo>
                    <a:cubicBezTo>
                      <a:pt x="3" y="0"/>
                      <a:pt x="3" y="0"/>
                      <a:pt x="3" y="0"/>
                    </a:cubicBezTo>
                    <a:lnTo>
                      <a:pt x="9" y="0"/>
                    </a:ln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1" name="Freeform 861">
                <a:extLst>
                  <a:ext uri="{FF2B5EF4-FFF2-40B4-BE49-F238E27FC236}">
                    <a16:creationId xmlns:a16="http://schemas.microsoft.com/office/drawing/2014/main" id="{5350ABDF-51D1-461A-9024-1E18D08A1094}"/>
                  </a:ext>
                </a:extLst>
              </p:cNvPr>
              <p:cNvSpPr>
                <a:spLocks/>
              </p:cNvSpPr>
              <p:nvPr/>
            </p:nvSpPr>
            <p:spPr bwMode="auto">
              <a:xfrm>
                <a:off x="8167689" y="3424238"/>
                <a:ext cx="19050" cy="73025"/>
              </a:xfrm>
              <a:custGeom>
                <a:avLst/>
                <a:gdLst>
                  <a:gd name="T0" fmla="*/ 0 w 13"/>
                  <a:gd name="T1" fmla="*/ 0 h 47"/>
                  <a:gd name="T2" fmla="*/ 10 w 13"/>
                  <a:gd name="T3" fmla="*/ 45 h 47"/>
                  <a:gd name="T4" fmla="*/ 0 w 13"/>
                  <a:gd name="T5" fmla="*/ 0 h 47"/>
                </a:gdLst>
                <a:ahLst/>
                <a:cxnLst>
                  <a:cxn ang="0">
                    <a:pos x="T0" y="T1"/>
                  </a:cxn>
                  <a:cxn ang="0">
                    <a:pos x="T2" y="T3"/>
                  </a:cxn>
                  <a:cxn ang="0">
                    <a:pos x="T4" y="T5"/>
                  </a:cxn>
                </a:cxnLst>
                <a:rect l="0" t="0" r="r" b="b"/>
                <a:pathLst>
                  <a:path w="13" h="47">
                    <a:moveTo>
                      <a:pt x="0" y="0"/>
                    </a:moveTo>
                    <a:cubicBezTo>
                      <a:pt x="0" y="0"/>
                      <a:pt x="7" y="47"/>
                      <a:pt x="10" y="45"/>
                    </a:cubicBezTo>
                    <a:cubicBezTo>
                      <a:pt x="12" y="42"/>
                      <a:pt x="13" y="1"/>
                      <a:pt x="0" y="0"/>
                    </a:cubicBez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2" name="Freeform 862">
                <a:extLst>
                  <a:ext uri="{FF2B5EF4-FFF2-40B4-BE49-F238E27FC236}">
                    <a16:creationId xmlns:a16="http://schemas.microsoft.com/office/drawing/2014/main" id="{4DC9A68C-5510-4015-84E0-F426B8FFD6D5}"/>
                  </a:ext>
                </a:extLst>
              </p:cNvPr>
              <p:cNvSpPr>
                <a:spLocks/>
              </p:cNvSpPr>
              <p:nvPr/>
            </p:nvSpPr>
            <p:spPr bwMode="auto">
              <a:xfrm>
                <a:off x="8102601" y="3448050"/>
                <a:ext cx="20638" cy="28575"/>
              </a:xfrm>
              <a:custGeom>
                <a:avLst/>
                <a:gdLst>
                  <a:gd name="T0" fmla="*/ 5 w 13"/>
                  <a:gd name="T1" fmla="*/ 0 h 19"/>
                  <a:gd name="T2" fmla="*/ 6 w 13"/>
                  <a:gd name="T3" fmla="*/ 2 h 19"/>
                  <a:gd name="T4" fmla="*/ 8 w 13"/>
                  <a:gd name="T5" fmla="*/ 11 h 19"/>
                  <a:gd name="T6" fmla="*/ 4 w 13"/>
                  <a:gd name="T7" fmla="*/ 16 h 19"/>
                  <a:gd name="T8" fmla="*/ 5 w 13"/>
                  <a:gd name="T9" fmla="*/ 0 h 19"/>
                </a:gdLst>
                <a:ahLst/>
                <a:cxnLst>
                  <a:cxn ang="0">
                    <a:pos x="T0" y="T1"/>
                  </a:cxn>
                  <a:cxn ang="0">
                    <a:pos x="T2" y="T3"/>
                  </a:cxn>
                  <a:cxn ang="0">
                    <a:pos x="T4" y="T5"/>
                  </a:cxn>
                  <a:cxn ang="0">
                    <a:pos x="T6" y="T7"/>
                  </a:cxn>
                  <a:cxn ang="0">
                    <a:pos x="T8" y="T9"/>
                  </a:cxn>
                </a:cxnLst>
                <a:rect l="0" t="0" r="r" b="b"/>
                <a:pathLst>
                  <a:path w="13" h="19">
                    <a:moveTo>
                      <a:pt x="5" y="0"/>
                    </a:moveTo>
                    <a:cubicBezTo>
                      <a:pt x="6" y="0"/>
                      <a:pt x="7" y="1"/>
                      <a:pt x="6" y="2"/>
                    </a:cubicBezTo>
                    <a:cubicBezTo>
                      <a:pt x="6" y="5"/>
                      <a:pt x="5" y="12"/>
                      <a:pt x="8" y="11"/>
                    </a:cubicBezTo>
                    <a:cubicBezTo>
                      <a:pt x="13" y="9"/>
                      <a:pt x="13" y="19"/>
                      <a:pt x="4" y="16"/>
                    </a:cubicBezTo>
                    <a:cubicBezTo>
                      <a:pt x="0" y="15"/>
                      <a:pt x="1" y="2"/>
                      <a:pt x="5" y="0"/>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3" name="Freeform 863">
                <a:extLst>
                  <a:ext uri="{FF2B5EF4-FFF2-40B4-BE49-F238E27FC236}">
                    <a16:creationId xmlns:a16="http://schemas.microsoft.com/office/drawing/2014/main" id="{F08CCBEB-1433-431A-90AF-1FF9E9F20F14}"/>
                  </a:ext>
                </a:extLst>
              </p:cNvPr>
              <p:cNvSpPr>
                <a:spLocks/>
              </p:cNvSpPr>
              <p:nvPr/>
            </p:nvSpPr>
            <p:spPr bwMode="auto">
              <a:xfrm>
                <a:off x="8085139" y="3441700"/>
                <a:ext cx="17463" cy="20638"/>
              </a:xfrm>
              <a:custGeom>
                <a:avLst/>
                <a:gdLst>
                  <a:gd name="T0" fmla="*/ 4 w 11"/>
                  <a:gd name="T1" fmla="*/ 12 h 14"/>
                  <a:gd name="T2" fmla="*/ 4 w 11"/>
                  <a:gd name="T3" fmla="*/ 12 h 14"/>
                  <a:gd name="T4" fmla="*/ 4 w 11"/>
                  <a:gd name="T5" fmla="*/ 10 h 14"/>
                  <a:gd name="T6" fmla="*/ 5 w 11"/>
                  <a:gd name="T7" fmla="*/ 6 h 14"/>
                  <a:gd name="T8" fmla="*/ 5 w 11"/>
                  <a:gd name="T9" fmla="*/ 4 h 14"/>
                  <a:gd name="T10" fmla="*/ 5 w 11"/>
                  <a:gd name="T11" fmla="*/ 4 h 14"/>
                  <a:gd name="T12" fmla="*/ 5 w 11"/>
                  <a:gd name="T13" fmla="*/ 4 h 14"/>
                  <a:gd name="T14" fmla="*/ 5 w 11"/>
                  <a:gd name="T15" fmla="*/ 4 h 14"/>
                  <a:gd name="T16" fmla="*/ 5 w 11"/>
                  <a:gd name="T17" fmla="*/ 4 h 14"/>
                  <a:gd name="T18" fmla="*/ 5 w 11"/>
                  <a:gd name="T19" fmla="*/ 4 h 14"/>
                  <a:gd name="T20" fmla="*/ 5 w 11"/>
                  <a:gd name="T21" fmla="*/ 4 h 14"/>
                  <a:gd name="T22" fmla="*/ 5 w 11"/>
                  <a:gd name="T23" fmla="*/ 4 h 14"/>
                  <a:gd name="T24" fmla="*/ 6 w 11"/>
                  <a:gd name="T25" fmla="*/ 4 h 14"/>
                  <a:gd name="T26" fmla="*/ 6 w 11"/>
                  <a:gd name="T27" fmla="*/ 4 h 14"/>
                  <a:gd name="T28" fmla="*/ 6 w 11"/>
                  <a:gd name="T29" fmla="*/ 4 h 14"/>
                  <a:gd name="T30" fmla="*/ 6 w 11"/>
                  <a:gd name="T31" fmla="*/ 7 h 14"/>
                  <a:gd name="T32" fmla="*/ 7 w 11"/>
                  <a:gd name="T33" fmla="*/ 12 h 14"/>
                  <a:gd name="T34" fmla="*/ 9 w 11"/>
                  <a:gd name="T35" fmla="*/ 14 h 14"/>
                  <a:gd name="T36" fmla="*/ 11 w 11"/>
                  <a:gd name="T37" fmla="*/ 12 h 14"/>
                  <a:gd name="T38" fmla="*/ 10 w 11"/>
                  <a:gd name="T39" fmla="*/ 4 h 14"/>
                  <a:gd name="T40" fmla="*/ 8 w 11"/>
                  <a:gd name="T41" fmla="*/ 1 h 14"/>
                  <a:gd name="T42" fmla="*/ 5 w 11"/>
                  <a:gd name="T43" fmla="*/ 0 h 14"/>
                  <a:gd name="T44" fmla="*/ 5 w 11"/>
                  <a:gd name="T45" fmla="*/ 0 h 14"/>
                  <a:gd name="T46" fmla="*/ 2 w 11"/>
                  <a:gd name="T47" fmla="*/ 2 h 14"/>
                  <a:gd name="T48" fmla="*/ 0 w 11"/>
                  <a:gd name="T49" fmla="*/ 6 h 14"/>
                  <a:gd name="T50" fmla="*/ 0 w 11"/>
                  <a:gd name="T51" fmla="*/ 10 h 14"/>
                  <a:gd name="T52" fmla="*/ 0 w 11"/>
                  <a:gd name="T53" fmla="*/ 12 h 14"/>
                  <a:gd name="T54" fmla="*/ 2 w 11"/>
                  <a:gd name="T55" fmla="*/ 14 h 14"/>
                  <a:gd name="T56" fmla="*/ 4 w 11"/>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14">
                    <a:moveTo>
                      <a:pt x="4" y="12"/>
                    </a:moveTo>
                    <a:cubicBezTo>
                      <a:pt x="4" y="12"/>
                      <a:pt x="4" y="12"/>
                      <a:pt x="4" y="12"/>
                    </a:cubicBezTo>
                    <a:cubicBezTo>
                      <a:pt x="4" y="11"/>
                      <a:pt x="4" y="11"/>
                      <a:pt x="4" y="10"/>
                    </a:cubicBezTo>
                    <a:cubicBezTo>
                      <a:pt x="4" y="9"/>
                      <a:pt x="4" y="7"/>
                      <a:pt x="5" y="6"/>
                    </a:cubicBezTo>
                    <a:cubicBezTo>
                      <a:pt x="5" y="5"/>
                      <a:pt x="5" y="5"/>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4"/>
                    </a:cubicBezTo>
                    <a:cubicBezTo>
                      <a:pt x="6" y="4"/>
                      <a:pt x="6" y="4"/>
                      <a:pt x="6" y="4"/>
                    </a:cubicBezTo>
                    <a:cubicBezTo>
                      <a:pt x="6" y="4"/>
                      <a:pt x="6" y="4"/>
                      <a:pt x="6" y="4"/>
                    </a:cubicBezTo>
                    <a:cubicBezTo>
                      <a:pt x="6" y="4"/>
                      <a:pt x="6" y="5"/>
                      <a:pt x="6" y="7"/>
                    </a:cubicBezTo>
                    <a:cubicBezTo>
                      <a:pt x="7" y="8"/>
                      <a:pt x="7" y="10"/>
                      <a:pt x="7" y="12"/>
                    </a:cubicBezTo>
                    <a:cubicBezTo>
                      <a:pt x="7" y="14"/>
                      <a:pt x="8" y="14"/>
                      <a:pt x="9" y="14"/>
                    </a:cubicBezTo>
                    <a:cubicBezTo>
                      <a:pt x="10" y="14"/>
                      <a:pt x="11" y="14"/>
                      <a:pt x="11" y="12"/>
                    </a:cubicBezTo>
                    <a:cubicBezTo>
                      <a:pt x="11" y="9"/>
                      <a:pt x="11" y="6"/>
                      <a:pt x="10" y="4"/>
                    </a:cubicBezTo>
                    <a:cubicBezTo>
                      <a:pt x="10" y="3"/>
                      <a:pt x="9" y="2"/>
                      <a:pt x="8" y="1"/>
                    </a:cubicBezTo>
                    <a:cubicBezTo>
                      <a:pt x="8" y="1"/>
                      <a:pt x="6" y="0"/>
                      <a:pt x="5" y="0"/>
                    </a:cubicBezTo>
                    <a:cubicBezTo>
                      <a:pt x="5" y="0"/>
                      <a:pt x="5" y="0"/>
                      <a:pt x="5" y="0"/>
                    </a:cubicBezTo>
                    <a:cubicBezTo>
                      <a:pt x="3" y="0"/>
                      <a:pt x="2" y="1"/>
                      <a:pt x="2" y="2"/>
                    </a:cubicBezTo>
                    <a:cubicBezTo>
                      <a:pt x="1" y="3"/>
                      <a:pt x="1" y="5"/>
                      <a:pt x="0" y="6"/>
                    </a:cubicBezTo>
                    <a:cubicBezTo>
                      <a:pt x="0" y="8"/>
                      <a:pt x="0" y="9"/>
                      <a:pt x="0" y="10"/>
                    </a:cubicBezTo>
                    <a:cubicBezTo>
                      <a:pt x="0" y="11"/>
                      <a:pt x="0" y="12"/>
                      <a:pt x="0" y="12"/>
                    </a:cubicBezTo>
                    <a:cubicBezTo>
                      <a:pt x="0" y="13"/>
                      <a:pt x="1" y="14"/>
                      <a:pt x="2" y="14"/>
                    </a:cubicBezTo>
                    <a:cubicBezTo>
                      <a:pt x="3" y="14"/>
                      <a:pt x="4" y="13"/>
                      <a:pt x="4" y="12"/>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4" name="Freeform 864">
                <a:extLst>
                  <a:ext uri="{FF2B5EF4-FFF2-40B4-BE49-F238E27FC236}">
                    <a16:creationId xmlns:a16="http://schemas.microsoft.com/office/drawing/2014/main" id="{1316E75E-0A37-4E2A-A915-BE16B47BD32C}"/>
                  </a:ext>
                </a:extLst>
              </p:cNvPr>
              <p:cNvSpPr>
                <a:spLocks/>
              </p:cNvSpPr>
              <p:nvPr/>
            </p:nvSpPr>
            <p:spPr bwMode="auto">
              <a:xfrm>
                <a:off x="8118476" y="3441700"/>
                <a:ext cx="14288" cy="20638"/>
              </a:xfrm>
              <a:custGeom>
                <a:avLst/>
                <a:gdLst>
                  <a:gd name="T0" fmla="*/ 4 w 10"/>
                  <a:gd name="T1" fmla="*/ 11 h 14"/>
                  <a:gd name="T2" fmla="*/ 4 w 10"/>
                  <a:gd name="T3" fmla="*/ 11 h 14"/>
                  <a:gd name="T4" fmla="*/ 4 w 10"/>
                  <a:gd name="T5" fmla="*/ 10 h 14"/>
                  <a:gd name="T6" fmla="*/ 4 w 10"/>
                  <a:gd name="T7" fmla="*/ 5 h 14"/>
                  <a:gd name="T8" fmla="*/ 5 w 10"/>
                  <a:gd name="T9" fmla="*/ 4 h 14"/>
                  <a:gd name="T10" fmla="*/ 5 w 10"/>
                  <a:gd name="T11" fmla="*/ 4 h 14"/>
                  <a:gd name="T12" fmla="*/ 5 w 10"/>
                  <a:gd name="T13" fmla="*/ 3 h 14"/>
                  <a:gd name="T14" fmla="*/ 5 w 10"/>
                  <a:gd name="T15" fmla="*/ 4 h 14"/>
                  <a:gd name="T16" fmla="*/ 5 w 10"/>
                  <a:gd name="T17" fmla="*/ 4 h 14"/>
                  <a:gd name="T18" fmla="*/ 5 w 10"/>
                  <a:gd name="T19" fmla="*/ 3 h 14"/>
                  <a:gd name="T20" fmla="*/ 5 w 10"/>
                  <a:gd name="T21" fmla="*/ 4 h 14"/>
                  <a:gd name="T22" fmla="*/ 5 w 10"/>
                  <a:gd name="T23" fmla="*/ 4 h 14"/>
                  <a:gd name="T24" fmla="*/ 5 w 10"/>
                  <a:gd name="T25" fmla="*/ 4 h 14"/>
                  <a:gd name="T26" fmla="*/ 5 w 10"/>
                  <a:gd name="T27" fmla="*/ 4 h 14"/>
                  <a:gd name="T28" fmla="*/ 5 w 10"/>
                  <a:gd name="T29" fmla="*/ 4 h 14"/>
                  <a:gd name="T30" fmla="*/ 6 w 10"/>
                  <a:gd name="T31" fmla="*/ 6 h 14"/>
                  <a:gd name="T32" fmla="*/ 6 w 10"/>
                  <a:gd name="T33" fmla="*/ 12 h 14"/>
                  <a:gd name="T34" fmla="*/ 8 w 10"/>
                  <a:gd name="T35" fmla="*/ 14 h 14"/>
                  <a:gd name="T36" fmla="*/ 10 w 10"/>
                  <a:gd name="T37" fmla="*/ 12 h 14"/>
                  <a:gd name="T38" fmla="*/ 10 w 10"/>
                  <a:gd name="T39" fmla="*/ 3 h 14"/>
                  <a:gd name="T40" fmla="*/ 8 w 10"/>
                  <a:gd name="T41" fmla="*/ 1 h 14"/>
                  <a:gd name="T42" fmla="*/ 5 w 10"/>
                  <a:gd name="T43" fmla="*/ 0 h 14"/>
                  <a:gd name="T44" fmla="*/ 4 w 10"/>
                  <a:gd name="T45" fmla="*/ 0 h 14"/>
                  <a:gd name="T46" fmla="*/ 1 w 10"/>
                  <a:gd name="T47" fmla="*/ 1 h 14"/>
                  <a:gd name="T48" fmla="*/ 0 w 10"/>
                  <a:gd name="T49" fmla="*/ 6 h 14"/>
                  <a:gd name="T50" fmla="*/ 0 w 10"/>
                  <a:gd name="T51" fmla="*/ 10 h 14"/>
                  <a:gd name="T52" fmla="*/ 0 w 10"/>
                  <a:gd name="T53" fmla="*/ 12 h 14"/>
                  <a:gd name="T54" fmla="*/ 2 w 10"/>
                  <a:gd name="T55" fmla="*/ 13 h 14"/>
                  <a:gd name="T56" fmla="*/ 4 w 10"/>
                  <a:gd name="T5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14">
                    <a:moveTo>
                      <a:pt x="4" y="11"/>
                    </a:moveTo>
                    <a:cubicBezTo>
                      <a:pt x="4" y="11"/>
                      <a:pt x="4" y="11"/>
                      <a:pt x="4" y="11"/>
                    </a:cubicBezTo>
                    <a:cubicBezTo>
                      <a:pt x="4" y="10"/>
                      <a:pt x="4" y="10"/>
                      <a:pt x="4" y="10"/>
                    </a:cubicBezTo>
                    <a:cubicBezTo>
                      <a:pt x="4" y="8"/>
                      <a:pt x="4" y="6"/>
                      <a:pt x="4" y="5"/>
                    </a:cubicBezTo>
                    <a:cubicBezTo>
                      <a:pt x="4" y="4"/>
                      <a:pt x="4" y="4"/>
                      <a:pt x="5" y="4"/>
                    </a:cubicBezTo>
                    <a:cubicBezTo>
                      <a:pt x="5" y="4"/>
                      <a:pt x="5" y="4"/>
                      <a:pt x="5" y="4"/>
                    </a:cubicBezTo>
                    <a:cubicBezTo>
                      <a:pt x="5" y="3"/>
                      <a:pt x="5" y="3"/>
                      <a:pt x="5" y="3"/>
                    </a:cubicBezTo>
                    <a:cubicBezTo>
                      <a:pt x="5" y="4"/>
                      <a:pt x="5" y="4"/>
                      <a:pt x="5" y="4"/>
                    </a:cubicBezTo>
                    <a:cubicBezTo>
                      <a:pt x="5" y="4"/>
                      <a:pt x="5" y="4"/>
                      <a:pt x="5" y="4"/>
                    </a:cubicBezTo>
                    <a:cubicBezTo>
                      <a:pt x="5" y="3"/>
                      <a:pt x="5" y="3"/>
                      <a:pt x="5" y="3"/>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6"/>
                    </a:cubicBezTo>
                    <a:cubicBezTo>
                      <a:pt x="6" y="7"/>
                      <a:pt x="6" y="9"/>
                      <a:pt x="6" y="12"/>
                    </a:cubicBezTo>
                    <a:cubicBezTo>
                      <a:pt x="6" y="13"/>
                      <a:pt x="7" y="14"/>
                      <a:pt x="8" y="14"/>
                    </a:cubicBezTo>
                    <a:cubicBezTo>
                      <a:pt x="9" y="14"/>
                      <a:pt x="10" y="13"/>
                      <a:pt x="10" y="12"/>
                    </a:cubicBezTo>
                    <a:cubicBezTo>
                      <a:pt x="10" y="8"/>
                      <a:pt x="10" y="5"/>
                      <a:pt x="10" y="3"/>
                    </a:cubicBezTo>
                    <a:cubicBezTo>
                      <a:pt x="9" y="2"/>
                      <a:pt x="9" y="1"/>
                      <a:pt x="8" y="1"/>
                    </a:cubicBezTo>
                    <a:cubicBezTo>
                      <a:pt x="7" y="0"/>
                      <a:pt x="6" y="0"/>
                      <a:pt x="5" y="0"/>
                    </a:cubicBezTo>
                    <a:cubicBezTo>
                      <a:pt x="4" y="0"/>
                      <a:pt x="4" y="0"/>
                      <a:pt x="4" y="0"/>
                    </a:cubicBezTo>
                    <a:cubicBezTo>
                      <a:pt x="3" y="0"/>
                      <a:pt x="2" y="1"/>
                      <a:pt x="1" y="1"/>
                    </a:cubicBezTo>
                    <a:cubicBezTo>
                      <a:pt x="0" y="3"/>
                      <a:pt x="0" y="4"/>
                      <a:pt x="0" y="6"/>
                    </a:cubicBezTo>
                    <a:cubicBezTo>
                      <a:pt x="0" y="7"/>
                      <a:pt x="0" y="8"/>
                      <a:pt x="0" y="10"/>
                    </a:cubicBezTo>
                    <a:cubicBezTo>
                      <a:pt x="0" y="11"/>
                      <a:pt x="0" y="12"/>
                      <a:pt x="0" y="12"/>
                    </a:cubicBezTo>
                    <a:cubicBezTo>
                      <a:pt x="0" y="13"/>
                      <a:pt x="1" y="13"/>
                      <a:pt x="2" y="13"/>
                    </a:cubicBezTo>
                    <a:cubicBezTo>
                      <a:pt x="3" y="13"/>
                      <a:pt x="4" y="12"/>
                      <a:pt x="4" y="11"/>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5" name="Oval 865">
                <a:extLst>
                  <a:ext uri="{FF2B5EF4-FFF2-40B4-BE49-F238E27FC236}">
                    <a16:creationId xmlns:a16="http://schemas.microsoft.com/office/drawing/2014/main" id="{8B3B5EB9-BB67-47C5-8D9A-9A0663849CF3}"/>
                  </a:ext>
                </a:extLst>
              </p:cNvPr>
              <p:cNvSpPr>
                <a:spLocks noChangeArrowheads="1"/>
              </p:cNvSpPr>
              <p:nvPr/>
            </p:nvSpPr>
            <p:spPr bwMode="auto">
              <a:xfrm>
                <a:off x="8072439" y="3459163"/>
                <a:ext cx="12700" cy="14288"/>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6" name="Oval 866">
                <a:extLst>
                  <a:ext uri="{FF2B5EF4-FFF2-40B4-BE49-F238E27FC236}">
                    <a16:creationId xmlns:a16="http://schemas.microsoft.com/office/drawing/2014/main" id="{857A27D6-4770-4402-A71C-762D967ACF14}"/>
                  </a:ext>
                </a:extLst>
              </p:cNvPr>
              <p:cNvSpPr>
                <a:spLocks noChangeArrowheads="1"/>
              </p:cNvSpPr>
              <p:nvPr/>
            </p:nvSpPr>
            <p:spPr bwMode="auto">
              <a:xfrm>
                <a:off x="8131176" y="3459163"/>
                <a:ext cx="14288" cy="12700"/>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7" name="Freeform 867">
                <a:extLst>
                  <a:ext uri="{FF2B5EF4-FFF2-40B4-BE49-F238E27FC236}">
                    <a16:creationId xmlns:a16="http://schemas.microsoft.com/office/drawing/2014/main" id="{22766A51-9412-4766-86CF-D44EDBC8A7D9}"/>
                  </a:ext>
                </a:extLst>
              </p:cNvPr>
              <p:cNvSpPr>
                <a:spLocks/>
              </p:cNvSpPr>
              <p:nvPr/>
            </p:nvSpPr>
            <p:spPr bwMode="auto">
              <a:xfrm>
                <a:off x="8066089" y="3475038"/>
                <a:ext cx="84138" cy="50800"/>
              </a:xfrm>
              <a:custGeom>
                <a:avLst/>
                <a:gdLst>
                  <a:gd name="T0" fmla="*/ 24 w 55"/>
                  <a:gd name="T1" fmla="*/ 7 h 33"/>
                  <a:gd name="T2" fmla="*/ 40 w 55"/>
                  <a:gd name="T3" fmla="*/ 5 h 33"/>
                  <a:gd name="T4" fmla="*/ 55 w 55"/>
                  <a:gd name="T5" fmla="*/ 13 h 33"/>
                  <a:gd name="T6" fmla="*/ 30 w 55"/>
                  <a:gd name="T7" fmla="*/ 31 h 33"/>
                  <a:gd name="T8" fmla="*/ 8 w 55"/>
                  <a:gd name="T9" fmla="*/ 5 h 33"/>
                  <a:gd name="T10" fmla="*/ 24 w 55"/>
                  <a:gd name="T11" fmla="*/ 7 h 33"/>
                </a:gdLst>
                <a:ahLst/>
                <a:cxnLst>
                  <a:cxn ang="0">
                    <a:pos x="T0" y="T1"/>
                  </a:cxn>
                  <a:cxn ang="0">
                    <a:pos x="T2" y="T3"/>
                  </a:cxn>
                  <a:cxn ang="0">
                    <a:pos x="T4" y="T5"/>
                  </a:cxn>
                  <a:cxn ang="0">
                    <a:pos x="T6" y="T7"/>
                  </a:cxn>
                  <a:cxn ang="0">
                    <a:pos x="T8" y="T9"/>
                  </a:cxn>
                  <a:cxn ang="0">
                    <a:pos x="T10" y="T11"/>
                  </a:cxn>
                </a:cxnLst>
                <a:rect l="0" t="0" r="r" b="b"/>
                <a:pathLst>
                  <a:path w="55" h="33">
                    <a:moveTo>
                      <a:pt x="24" y="7"/>
                    </a:moveTo>
                    <a:cubicBezTo>
                      <a:pt x="27" y="9"/>
                      <a:pt x="34" y="9"/>
                      <a:pt x="40" y="5"/>
                    </a:cubicBezTo>
                    <a:cubicBezTo>
                      <a:pt x="47" y="1"/>
                      <a:pt x="55" y="4"/>
                      <a:pt x="55" y="13"/>
                    </a:cubicBezTo>
                    <a:cubicBezTo>
                      <a:pt x="55" y="21"/>
                      <a:pt x="43" y="33"/>
                      <a:pt x="30" y="31"/>
                    </a:cubicBezTo>
                    <a:cubicBezTo>
                      <a:pt x="18" y="29"/>
                      <a:pt x="0" y="16"/>
                      <a:pt x="8" y="5"/>
                    </a:cubicBezTo>
                    <a:cubicBezTo>
                      <a:pt x="12" y="0"/>
                      <a:pt x="20" y="4"/>
                      <a:pt x="24" y="7"/>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8" name="Freeform 868">
                <a:extLst>
                  <a:ext uri="{FF2B5EF4-FFF2-40B4-BE49-F238E27FC236}">
                    <a16:creationId xmlns:a16="http://schemas.microsoft.com/office/drawing/2014/main" id="{815D9DDB-D758-4EF7-95CA-4C12EFF56561}"/>
                  </a:ext>
                </a:extLst>
              </p:cNvPr>
              <p:cNvSpPr>
                <a:spLocks/>
              </p:cNvSpPr>
              <p:nvPr/>
            </p:nvSpPr>
            <p:spPr bwMode="auto">
              <a:xfrm>
                <a:off x="8085139" y="3494088"/>
                <a:ext cx="55563" cy="34925"/>
              </a:xfrm>
              <a:custGeom>
                <a:avLst/>
                <a:gdLst>
                  <a:gd name="T0" fmla="*/ 0 w 36"/>
                  <a:gd name="T1" fmla="*/ 11 h 23"/>
                  <a:gd name="T2" fmla="*/ 36 w 36"/>
                  <a:gd name="T3" fmla="*/ 12 h 23"/>
                  <a:gd name="T4" fmla="*/ 12 w 36"/>
                  <a:gd name="T5" fmla="*/ 18 h 23"/>
                  <a:gd name="T6" fmla="*/ 0 w 36"/>
                  <a:gd name="T7" fmla="*/ 11 h 23"/>
                </a:gdLst>
                <a:ahLst/>
                <a:cxnLst>
                  <a:cxn ang="0">
                    <a:pos x="T0" y="T1"/>
                  </a:cxn>
                  <a:cxn ang="0">
                    <a:pos x="T2" y="T3"/>
                  </a:cxn>
                  <a:cxn ang="0">
                    <a:pos x="T4" y="T5"/>
                  </a:cxn>
                  <a:cxn ang="0">
                    <a:pos x="T6" y="T7"/>
                  </a:cxn>
                </a:cxnLst>
                <a:rect l="0" t="0" r="r" b="b"/>
                <a:pathLst>
                  <a:path w="36" h="23">
                    <a:moveTo>
                      <a:pt x="0" y="11"/>
                    </a:moveTo>
                    <a:cubicBezTo>
                      <a:pt x="0" y="11"/>
                      <a:pt x="18" y="0"/>
                      <a:pt x="36" y="12"/>
                    </a:cubicBezTo>
                    <a:cubicBezTo>
                      <a:pt x="36" y="12"/>
                      <a:pt x="26" y="23"/>
                      <a:pt x="12" y="18"/>
                    </a:cubicBezTo>
                    <a:cubicBezTo>
                      <a:pt x="1" y="14"/>
                      <a:pt x="0" y="11"/>
                      <a:pt x="0" y="11"/>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9" name="Freeform 869">
                <a:extLst>
                  <a:ext uri="{FF2B5EF4-FFF2-40B4-BE49-F238E27FC236}">
                    <a16:creationId xmlns:a16="http://schemas.microsoft.com/office/drawing/2014/main" id="{8AEF8578-77BC-40B7-AFEE-42220D413245}"/>
                  </a:ext>
                </a:extLst>
              </p:cNvPr>
              <p:cNvSpPr>
                <a:spLocks/>
              </p:cNvSpPr>
              <p:nvPr/>
            </p:nvSpPr>
            <p:spPr bwMode="auto">
              <a:xfrm>
                <a:off x="8012114" y="3321050"/>
                <a:ext cx="195263" cy="211138"/>
              </a:xfrm>
              <a:custGeom>
                <a:avLst/>
                <a:gdLst>
                  <a:gd name="T0" fmla="*/ 31 w 127"/>
                  <a:gd name="T1" fmla="*/ 59 h 138"/>
                  <a:gd name="T2" fmla="*/ 29 w 127"/>
                  <a:gd name="T3" fmla="*/ 61 h 138"/>
                  <a:gd name="T4" fmla="*/ 21 w 127"/>
                  <a:gd name="T5" fmla="*/ 128 h 138"/>
                  <a:gd name="T6" fmla="*/ 7 w 127"/>
                  <a:gd name="T7" fmla="*/ 52 h 138"/>
                  <a:gd name="T8" fmla="*/ 67 w 127"/>
                  <a:gd name="T9" fmla="*/ 0 h 138"/>
                  <a:gd name="T10" fmla="*/ 127 w 127"/>
                  <a:gd name="T11" fmla="*/ 55 h 138"/>
                  <a:gd name="T12" fmla="*/ 116 w 127"/>
                  <a:gd name="T13" fmla="*/ 130 h 138"/>
                  <a:gd name="T14" fmla="*/ 106 w 127"/>
                  <a:gd name="T15" fmla="*/ 75 h 138"/>
                  <a:gd name="T16" fmla="*/ 105 w 127"/>
                  <a:gd name="T17" fmla="*/ 74 h 138"/>
                  <a:gd name="T18" fmla="*/ 31 w 127"/>
                  <a:gd name="T19" fmla="*/ 5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38">
                    <a:moveTo>
                      <a:pt x="31" y="59"/>
                    </a:moveTo>
                    <a:cubicBezTo>
                      <a:pt x="30" y="59"/>
                      <a:pt x="29" y="60"/>
                      <a:pt x="29" y="61"/>
                    </a:cubicBezTo>
                    <a:cubicBezTo>
                      <a:pt x="28" y="72"/>
                      <a:pt x="26" y="119"/>
                      <a:pt x="21" y="128"/>
                    </a:cubicBezTo>
                    <a:cubicBezTo>
                      <a:pt x="16" y="138"/>
                      <a:pt x="0" y="90"/>
                      <a:pt x="7" y="52"/>
                    </a:cubicBezTo>
                    <a:cubicBezTo>
                      <a:pt x="13" y="14"/>
                      <a:pt x="37" y="0"/>
                      <a:pt x="67" y="0"/>
                    </a:cubicBezTo>
                    <a:cubicBezTo>
                      <a:pt x="97" y="0"/>
                      <a:pt x="127" y="21"/>
                      <a:pt x="127" y="55"/>
                    </a:cubicBezTo>
                    <a:cubicBezTo>
                      <a:pt x="127" y="89"/>
                      <a:pt x="125" y="131"/>
                      <a:pt x="116" y="130"/>
                    </a:cubicBezTo>
                    <a:cubicBezTo>
                      <a:pt x="113" y="129"/>
                      <a:pt x="109" y="101"/>
                      <a:pt x="106" y="75"/>
                    </a:cubicBezTo>
                    <a:cubicBezTo>
                      <a:pt x="106" y="75"/>
                      <a:pt x="106" y="74"/>
                      <a:pt x="105" y="74"/>
                    </a:cubicBezTo>
                    <a:cubicBezTo>
                      <a:pt x="102" y="70"/>
                      <a:pt x="84" y="56"/>
                      <a:pt x="31" y="59"/>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0" name="Freeform 870">
                <a:extLst>
                  <a:ext uri="{FF2B5EF4-FFF2-40B4-BE49-F238E27FC236}">
                    <a16:creationId xmlns:a16="http://schemas.microsoft.com/office/drawing/2014/main" id="{74C9B060-3413-4C1D-8975-0D8D9A0502DE}"/>
                  </a:ext>
                </a:extLst>
              </p:cNvPr>
              <p:cNvSpPr>
                <a:spLocks/>
              </p:cNvSpPr>
              <p:nvPr/>
            </p:nvSpPr>
            <p:spPr bwMode="auto">
              <a:xfrm>
                <a:off x="8045451" y="3330575"/>
                <a:ext cx="128588" cy="26988"/>
              </a:xfrm>
              <a:custGeom>
                <a:avLst/>
                <a:gdLst>
                  <a:gd name="T0" fmla="*/ 84 w 84"/>
                  <a:gd name="T1" fmla="*/ 6 h 17"/>
                  <a:gd name="T2" fmla="*/ 84 w 84"/>
                  <a:gd name="T3" fmla="*/ 6 h 17"/>
                  <a:gd name="T4" fmla="*/ 80 w 84"/>
                  <a:gd name="T5" fmla="*/ 14 h 17"/>
                  <a:gd name="T6" fmla="*/ 72 w 84"/>
                  <a:gd name="T7" fmla="*/ 9 h 17"/>
                  <a:gd name="T8" fmla="*/ 65 w 84"/>
                  <a:gd name="T9" fmla="*/ 17 h 17"/>
                  <a:gd name="T10" fmla="*/ 56 w 84"/>
                  <a:gd name="T11" fmla="*/ 8 h 17"/>
                  <a:gd name="T12" fmla="*/ 47 w 84"/>
                  <a:gd name="T13" fmla="*/ 16 h 17"/>
                  <a:gd name="T14" fmla="*/ 36 w 84"/>
                  <a:gd name="T15" fmla="*/ 8 h 17"/>
                  <a:gd name="T16" fmla="*/ 25 w 84"/>
                  <a:gd name="T17" fmla="*/ 15 h 17"/>
                  <a:gd name="T18" fmla="*/ 17 w 84"/>
                  <a:gd name="T19" fmla="*/ 8 h 17"/>
                  <a:gd name="T20" fmla="*/ 6 w 84"/>
                  <a:gd name="T21" fmla="*/ 15 h 17"/>
                  <a:gd name="T22" fmla="*/ 0 w 84"/>
                  <a:gd name="T23" fmla="*/ 10 h 17"/>
                  <a:gd name="T24" fmla="*/ 4 w 84"/>
                  <a:gd name="T25" fmla="*/ 7 h 17"/>
                  <a:gd name="T26" fmla="*/ 6 w 84"/>
                  <a:gd name="T27" fmla="*/ 10 h 17"/>
                  <a:gd name="T28" fmla="*/ 16 w 84"/>
                  <a:gd name="T29" fmla="*/ 3 h 17"/>
                  <a:gd name="T30" fmla="*/ 26 w 84"/>
                  <a:gd name="T31" fmla="*/ 11 h 17"/>
                  <a:gd name="T32" fmla="*/ 35 w 84"/>
                  <a:gd name="T33" fmla="*/ 2 h 17"/>
                  <a:gd name="T34" fmla="*/ 46 w 84"/>
                  <a:gd name="T35" fmla="*/ 11 h 17"/>
                  <a:gd name="T36" fmla="*/ 55 w 84"/>
                  <a:gd name="T37" fmla="*/ 1 h 17"/>
                  <a:gd name="T38" fmla="*/ 65 w 84"/>
                  <a:gd name="T39" fmla="*/ 12 h 17"/>
                  <a:gd name="T40" fmla="*/ 71 w 84"/>
                  <a:gd name="T41" fmla="*/ 1 h 17"/>
                  <a:gd name="T42" fmla="*/ 80 w 84"/>
                  <a:gd name="T43" fmla="*/ 10 h 17"/>
                  <a:gd name="T44" fmla="*/ 81 w 84"/>
                  <a:gd name="T45" fmla="*/ 4 h 17"/>
                  <a:gd name="T46" fmla="*/ 84 w 84"/>
                  <a:gd name="T47"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17">
                    <a:moveTo>
                      <a:pt x="84" y="6"/>
                    </a:moveTo>
                    <a:cubicBezTo>
                      <a:pt x="84" y="6"/>
                      <a:pt x="84" y="6"/>
                      <a:pt x="84" y="6"/>
                    </a:cubicBezTo>
                    <a:cubicBezTo>
                      <a:pt x="83" y="7"/>
                      <a:pt x="84" y="14"/>
                      <a:pt x="80" y="14"/>
                    </a:cubicBezTo>
                    <a:cubicBezTo>
                      <a:pt x="76" y="15"/>
                      <a:pt x="73" y="9"/>
                      <a:pt x="72" y="9"/>
                    </a:cubicBezTo>
                    <a:cubicBezTo>
                      <a:pt x="71" y="8"/>
                      <a:pt x="70" y="17"/>
                      <a:pt x="65" y="17"/>
                    </a:cubicBezTo>
                    <a:cubicBezTo>
                      <a:pt x="60" y="17"/>
                      <a:pt x="58" y="7"/>
                      <a:pt x="56" y="8"/>
                    </a:cubicBezTo>
                    <a:cubicBezTo>
                      <a:pt x="54" y="8"/>
                      <a:pt x="51" y="16"/>
                      <a:pt x="47" y="16"/>
                    </a:cubicBezTo>
                    <a:cubicBezTo>
                      <a:pt x="43" y="15"/>
                      <a:pt x="37" y="8"/>
                      <a:pt x="36" y="8"/>
                    </a:cubicBezTo>
                    <a:cubicBezTo>
                      <a:pt x="34" y="9"/>
                      <a:pt x="29" y="16"/>
                      <a:pt x="25" y="15"/>
                    </a:cubicBezTo>
                    <a:cubicBezTo>
                      <a:pt x="22" y="15"/>
                      <a:pt x="19" y="9"/>
                      <a:pt x="17" y="8"/>
                    </a:cubicBezTo>
                    <a:cubicBezTo>
                      <a:pt x="15" y="8"/>
                      <a:pt x="9" y="16"/>
                      <a:pt x="6" y="15"/>
                    </a:cubicBezTo>
                    <a:cubicBezTo>
                      <a:pt x="4" y="14"/>
                      <a:pt x="2" y="12"/>
                      <a:pt x="0" y="10"/>
                    </a:cubicBezTo>
                    <a:cubicBezTo>
                      <a:pt x="1" y="9"/>
                      <a:pt x="3" y="8"/>
                      <a:pt x="4" y="7"/>
                    </a:cubicBezTo>
                    <a:cubicBezTo>
                      <a:pt x="5" y="8"/>
                      <a:pt x="5" y="9"/>
                      <a:pt x="6" y="10"/>
                    </a:cubicBezTo>
                    <a:cubicBezTo>
                      <a:pt x="10" y="12"/>
                      <a:pt x="13" y="3"/>
                      <a:pt x="16" y="3"/>
                    </a:cubicBezTo>
                    <a:cubicBezTo>
                      <a:pt x="20" y="3"/>
                      <a:pt x="23" y="11"/>
                      <a:pt x="26" y="11"/>
                    </a:cubicBezTo>
                    <a:cubicBezTo>
                      <a:pt x="29" y="11"/>
                      <a:pt x="32" y="2"/>
                      <a:pt x="35" y="2"/>
                    </a:cubicBezTo>
                    <a:cubicBezTo>
                      <a:pt x="39" y="1"/>
                      <a:pt x="43" y="11"/>
                      <a:pt x="46" y="11"/>
                    </a:cubicBezTo>
                    <a:cubicBezTo>
                      <a:pt x="50" y="11"/>
                      <a:pt x="52" y="1"/>
                      <a:pt x="55" y="1"/>
                    </a:cubicBezTo>
                    <a:cubicBezTo>
                      <a:pt x="59" y="1"/>
                      <a:pt x="61" y="13"/>
                      <a:pt x="65" y="12"/>
                    </a:cubicBezTo>
                    <a:cubicBezTo>
                      <a:pt x="69" y="11"/>
                      <a:pt x="69" y="2"/>
                      <a:pt x="71" y="1"/>
                    </a:cubicBezTo>
                    <a:cubicBezTo>
                      <a:pt x="73" y="0"/>
                      <a:pt x="77" y="12"/>
                      <a:pt x="80" y="10"/>
                    </a:cubicBezTo>
                    <a:cubicBezTo>
                      <a:pt x="81" y="8"/>
                      <a:pt x="81" y="6"/>
                      <a:pt x="81" y="4"/>
                    </a:cubicBezTo>
                    <a:cubicBezTo>
                      <a:pt x="82" y="4"/>
                      <a:pt x="83" y="5"/>
                      <a:pt x="8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1" name="Freeform 871">
                <a:extLst>
                  <a:ext uri="{FF2B5EF4-FFF2-40B4-BE49-F238E27FC236}">
                    <a16:creationId xmlns:a16="http://schemas.microsoft.com/office/drawing/2014/main" id="{D13F33F5-B807-4E87-A554-9464F9F13775}"/>
                  </a:ext>
                </a:extLst>
              </p:cNvPr>
              <p:cNvSpPr>
                <a:spLocks/>
              </p:cNvSpPr>
              <p:nvPr/>
            </p:nvSpPr>
            <p:spPr bwMode="auto">
              <a:xfrm>
                <a:off x="8021639" y="3443288"/>
                <a:ext cx="31750" cy="19050"/>
              </a:xfrm>
              <a:custGeom>
                <a:avLst/>
                <a:gdLst>
                  <a:gd name="T0" fmla="*/ 21 w 21"/>
                  <a:gd name="T1" fmla="*/ 4 h 13"/>
                  <a:gd name="T2" fmla="*/ 21 w 21"/>
                  <a:gd name="T3" fmla="*/ 12 h 13"/>
                  <a:gd name="T4" fmla="*/ 15 w 21"/>
                  <a:gd name="T5" fmla="*/ 7 h 13"/>
                  <a:gd name="T6" fmla="*/ 7 w 21"/>
                  <a:gd name="T7" fmla="*/ 12 h 13"/>
                  <a:gd name="T8" fmla="*/ 2 w 21"/>
                  <a:gd name="T9" fmla="*/ 5 h 13"/>
                  <a:gd name="T10" fmla="*/ 0 w 21"/>
                  <a:gd name="T11" fmla="*/ 6 h 13"/>
                  <a:gd name="T12" fmla="*/ 0 w 21"/>
                  <a:gd name="T13" fmla="*/ 1 h 13"/>
                  <a:gd name="T14" fmla="*/ 3 w 21"/>
                  <a:gd name="T15" fmla="*/ 1 h 13"/>
                  <a:gd name="T16" fmla="*/ 9 w 21"/>
                  <a:gd name="T17" fmla="*/ 8 h 13"/>
                  <a:gd name="T18" fmla="*/ 18 w 21"/>
                  <a:gd name="T19" fmla="*/ 1 h 13"/>
                  <a:gd name="T20" fmla="*/ 21 w 21"/>
                  <a:gd name="T21"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21" y="4"/>
                    </a:moveTo>
                    <a:cubicBezTo>
                      <a:pt x="21" y="7"/>
                      <a:pt x="21" y="9"/>
                      <a:pt x="21" y="12"/>
                    </a:cubicBezTo>
                    <a:cubicBezTo>
                      <a:pt x="19" y="9"/>
                      <a:pt x="17" y="6"/>
                      <a:pt x="15" y="7"/>
                    </a:cubicBezTo>
                    <a:cubicBezTo>
                      <a:pt x="15" y="8"/>
                      <a:pt x="10" y="13"/>
                      <a:pt x="7" y="12"/>
                    </a:cubicBezTo>
                    <a:cubicBezTo>
                      <a:pt x="5" y="11"/>
                      <a:pt x="3" y="5"/>
                      <a:pt x="2" y="5"/>
                    </a:cubicBezTo>
                    <a:cubicBezTo>
                      <a:pt x="1" y="5"/>
                      <a:pt x="1" y="5"/>
                      <a:pt x="0" y="6"/>
                    </a:cubicBezTo>
                    <a:cubicBezTo>
                      <a:pt x="0" y="4"/>
                      <a:pt x="0" y="2"/>
                      <a:pt x="0" y="1"/>
                    </a:cubicBezTo>
                    <a:cubicBezTo>
                      <a:pt x="2" y="0"/>
                      <a:pt x="3" y="0"/>
                      <a:pt x="3" y="1"/>
                    </a:cubicBezTo>
                    <a:cubicBezTo>
                      <a:pt x="4" y="3"/>
                      <a:pt x="6" y="10"/>
                      <a:pt x="9" y="8"/>
                    </a:cubicBezTo>
                    <a:cubicBezTo>
                      <a:pt x="12" y="5"/>
                      <a:pt x="15" y="1"/>
                      <a:pt x="18" y="1"/>
                    </a:cubicBezTo>
                    <a:cubicBezTo>
                      <a:pt x="19" y="1"/>
                      <a:pt x="20" y="3"/>
                      <a:pt x="21" y="4"/>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2" name="Freeform 872">
                <a:extLst>
                  <a:ext uri="{FF2B5EF4-FFF2-40B4-BE49-F238E27FC236}">
                    <a16:creationId xmlns:a16="http://schemas.microsoft.com/office/drawing/2014/main" id="{CCDF4854-85BE-4717-B0F8-D4053D1408BF}"/>
                  </a:ext>
                </a:extLst>
              </p:cNvPr>
              <p:cNvSpPr>
                <a:spLocks/>
              </p:cNvSpPr>
              <p:nvPr/>
            </p:nvSpPr>
            <p:spPr bwMode="auto">
              <a:xfrm>
                <a:off x="8175626" y="3435350"/>
                <a:ext cx="30163" cy="22225"/>
              </a:xfrm>
              <a:custGeom>
                <a:avLst/>
                <a:gdLst>
                  <a:gd name="T0" fmla="*/ 19 w 19"/>
                  <a:gd name="T1" fmla="*/ 6 h 14"/>
                  <a:gd name="T2" fmla="*/ 19 w 19"/>
                  <a:gd name="T3" fmla="*/ 6 h 14"/>
                  <a:gd name="T4" fmla="*/ 19 w 19"/>
                  <a:gd name="T5" fmla="*/ 9 h 14"/>
                  <a:gd name="T6" fmla="*/ 15 w 19"/>
                  <a:gd name="T7" fmla="*/ 6 h 14"/>
                  <a:gd name="T8" fmla="*/ 9 w 19"/>
                  <a:gd name="T9" fmla="*/ 14 h 14"/>
                  <a:gd name="T10" fmla="*/ 1 w 19"/>
                  <a:gd name="T11" fmla="*/ 10 h 14"/>
                  <a:gd name="T12" fmla="*/ 1 w 19"/>
                  <a:gd name="T13" fmla="*/ 12 h 14"/>
                  <a:gd name="T14" fmla="*/ 0 w 19"/>
                  <a:gd name="T15" fmla="*/ 5 h 14"/>
                  <a:gd name="T16" fmla="*/ 0 w 19"/>
                  <a:gd name="T17" fmla="*/ 5 h 14"/>
                  <a:gd name="T18" fmla="*/ 8 w 19"/>
                  <a:gd name="T19" fmla="*/ 10 h 14"/>
                  <a:gd name="T20" fmla="*/ 13 w 19"/>
                  <a:gd name="T21" fmla="*/ 1 h 14"/>
                  <a:gd name="T22" fmla="*/ 19 w 19"/>
                  <a:gd name="T2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4">
                    <a:moveTo>
                      <a:pt x="19" y="6"/>
                    </a:moveTo>
                    <a:cubicBezTo>
                      <a:pt x="19" y="6"/>
                      <a:pt x="19" y="6"/>
                      <a:pt x="19" y="6"/>
                    </a:cubicBezTo>
                    <a:cubicBezTo>
                      <a:pt x="19" y="7"/>
                      <a:pt x="19" y="8"/>
                      <a:pt x="19" y="9"/>
                    </a:cubicBezTo>
                    <a:cubicBezTo>
                      <a:pt x="17" y="8"/>
                      <a:pt x="16" y="6"/>
                      <a:pt x="15" y="6"/>
                    </a:cubicBezTo>
                    <a:cubicBezTo>
                      <a:pt x="13" y="6"/>
                      <a:pt x="12" y="14"/>
                      <a:pt x="9" y="14"/>
                    </a:cubicBezTo>
                    <a:cubicBezTo>
                      <a:pt x="6" y="14"/>
                      <a:pt x="3" y="9"/>
                      <a:pt x="1" y="10"/>
                    </a:cubicBezTo>
                    <a:cubicBezTo>
                      <a:pt x="1" y="10"/>
                      <a:pt x="1" y="11"/>
                      <a:pt x="1" y="12"/>
                    </a:cubicBezTo>
                    <a:cubicBezTo>
                      <a:pt x="0" y="10"/>
                      <a:pt x="0" y="7"/>
                      <a:pt x="0" y="5"/>
                    </a:cubicBezTo>
                    <a:cubicBezTo>
                      <a:pt x="0" y="5"/>
                      <a:pt x="0" y="5"/>
                      <a:pt x="0" y="5"/>
                    </a:cubicBezTo>
                    <a:cubicBezTo>
                      <a:pt x="3" y="4"/>
                      <a:pt x="5" y="10"/>
                      <a:pt x="8" y="10"/>
                    </a:cubicBezTo>
                    <a:cubicBezTo>
                      <a:pt x="11" y="9"/>
                      <a:pt x="10" y="2"/>
                      <a:pt x="13" y="1"/>
                    </a:cubicBezTo>
                    <a:cubicBezTo>
                      <a:pt x="15" y="0"/>
                      <a:pt x="17" y="5"/>
                      <a:pt x="19"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3" name="Freeform 873">
                <a:extLst>
                  <a:ext uri="{FF2B5EF4-FFF2-40B4-BE49-F238E27FC236}">
                    <a16:creationId xmlns:a16="http://schemas.microsoft.com/office/drawing/2014/main" id="{D388E116-2FA5-4398-9A64-48F0AE8BA08F}"/>
                  </a:ext>
                </a:extLst>
              </p:cNvPr>
              <p:cNvSpPr>
                <a:spLocks/>
              </p:cNvSpPr>
              <p:nvPr/>
            </p:nvSpPr>
            <p:spPr bwMode="auto">
              <a:xfrm>
                <a:off x="8031164" y="3486150"/>
                <a:ext cx="19050" cy="15875"/>
              </a:xfrm>
              <a:custGeom>
                <a:avLst/>
                <a:gdLst>
                  <a:gd name="T0" fmla="*/ 13 w 13"/>
                  <a:gd name="T1" fmla="*/ 2 h 10"/>
                  <a:gd name="T2" fmla="*/ 12 w 13"/>
                  <a:gd name="T3" fmla="*/ 9 h 10"/>
                  <a:gd name="T4" fmla="*/ 8 w 13"/>
                  <a:gd name="T5" fmla="*/ 6 h 10"/>
                  <a:gd name="T6" fmla="*/ 1 w 13"/>
                  <a:gd name="T7" fmla="*/ 10 h 10"/>
                  <a:gd name="T8" fmla="*/ 0 w 13"/>
                  <a:gd name="T9" fmla="*/ 7 h 10"/>
                  <a:gd name="T10" fmla="*/ 1 w 13"/>
                  <a:gd name="T11" fmla="*/ 6 h 10"/>
                  <a:gd name="T12" fmla="*/ 10 w 13"/>
                  <a:gd name="T13" fmla="*/ 0 h 10"/>
                  <a:gd name="T14" fmla="*/ 13 w 13"/>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13" y="2"/>
                    </a:moveTo>
                    <a:cubicBezTo>
                      <a:pt x="13" y="4"/>
                      <a:pt x="12" y="6"/>
                      <a:pt x="12" y="9"/>
                    </a:cubicBezTo>
                    <a:cubicBezTo>
                      <a:pt x="10" y="7"/>
                      <a:pt x="9" y="5"/>
                      <a:pt x="8" y="6"/>
                    </a:cubicBezTo>
                    <a:cubicBezTo>
                      <a:pt x="7" y="6"/>
                      <a:pt x="4" y="10"/>
                      <a:pt x="1" y="10"/>
                    </a:cubicBezTo>
                    <a:cubicBezTo>
                      <a:pt x="1" y="9"/>
                      <a:pt x="0" y="8"/>
                      <a:pt x="0" y="7"/>
                    </a:cubicBezTo>
                    <a:cubicBezTo>
                      <a:pt x="0" y="7"/>
                      <a:pt x="1" y="7"/>
                      <a:pt x="1" y="6"/>
                    </a:cubicBezTo>
                    <a:cubicBezTo>
                      <a:pt x="4" y="4"/>
                      <a:pt x="7" y="0"/>
                      <a:pt x="10" y="0"/>
                    </a:cubicBezTo>
                    <a:cubicBezTo>
                      <a:pt x="11" y="0"/>
                      <a:pt x="12" y="0"/>
                      <a:pt x="13" y="2"/>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4" name="Freeform 874">
                <a:extLst>
                  <a:ext uri="{FF2B5EF4-FFF2-40B4-BE49-F238E27FC236}">
                    <a16:creationId xmlns:a16="http://schemas.microsoft.com/office/drawing/2014/main" id="{A902E194-44D7-4057-8F7C-CC185E5A956F}"/>
                  </a:ext>
                </a:extLst>
              </p:cNvPr>
              <p:cNvSpPr>
                <a:spLocks/>
              </p:cNvSpPr>
              <p:nvPr/>
            </p:nvSpPr>
            <p:spPr bwMode="auto">
              <a:xfrm>
                <a:off x="8181976" y="3476625"/>
                <a:ext cx="22225" cy="20638"/>
              </a:xfrm>
              <a:custGeom>
                <a:avLst/>
                <a:gdLst>
                  <a:gd name="T0" fmla="*/ 14 w 14"/>
                  <a:gd name="T1" fmla="*/ 6 h 13"/>
                  <a:gd name="T2" fmla="*/ 13 w 14"/>
                  <a:gd name="T3" fmla="*/ 8 h 13"/>
                  <a:gd name="T4" fmla="*/ 9 w 14"/>
                  <a:gd name="T5" fmla="*/ 5 h 13"/>
                  <a:gd name="T6" fmla="*/ 3 w 14"/>
                  <a:gd name="T7" fmla="*/ 13 h 13"/>
                  <a:gd name="T8" fmla="*/ 1 w 14"/>
                  <a:gd name="T9" fmla="*/ 13 h 13"/>
                  <a:gd name="T10" fmla="*/ 1 w 14"/>
                  <a:gd name="T11" fmla="*/ 13 h 13"/>
                  <a:gd name="T12" fmla="*/ 0 w 14"/>
                  <a:gd name="T13" fmla="*/ 9 h 13"/>
                  <a:gd name="T14" fmla="*/ 2 w 14"/>
                  <a:gd name="T15" fmla="*/ 9 h 13"/>
                  <a:gd name="T16" fmla="*/ 7 w 14"/>
                  <a:gd name="T17" fmla="*/ 0 h 13"/>
                  <a:gd name="T18" fmla="*/ 14 w 14"/>
                  <a:gd name="T19"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14" y="6"/>
                    </a:moveTo>
                    <a:cubicBezTo>
                      <a:pt x="13" y="7"/>
                      <a:pt x="13" y="7"/>
                      <a:pt x="13" y="8"/>
                    </a:cubicBezTo>
                    <a:cubicBezTo>
                      <a:pt x="11" y="7"/>
                      <a:pt x="10" y="6"/>
                      <a:pt x="9" y="5"/>
                    </a:cubicBezTo>
                    <a:cubicBezTo>
                      <a:pt x="7" y="5"/>
                      <a:pt x="6" y="13"/>
                      <a:pt x="3" y="13"/>
                    </a:cubicBezTo>
                    <a:cubicBezTo>
                      <a:pt x="2" y="13"/>
                      <a:pt x="2" y="13"/>
                      <a:pt x="1" y="13"/>
                    </a:cubicBezTo>
                    <a:cubicBezTo>
                      <a:pt x="1" y="13"/>
                      <a:pt x="1" y="13"/>
                      <a:pt x="1" y="13"/>
                    </a:cubicBezTo>
                    <a:cubicBezTo>
                      <a:pt x="1" y="12"/>
                      <a:pt x="1" y="10"/>
                      <a:pt x="0" y="9"/>
                    </a:cubicBezTo>
                    <a:cubicBezTo>
                      <a:pt x="1" y="9"/>
                      <a:pt x="1" y="9"/>
                      <a:pt x="2" y="9"/>
                    </a:cubicBezTo>
                    <a:cubicBezTo>
                      <a:pt x="5" y="9"/>
                      <a:pt x="5" y="1"/>
                      <a:pt x="7" y="0"/>
                    </a:cubicBezTo>
                    <a:cubicBezTo>
                      <a:pt x="9" y="0"/>
                      <a:pt x="11" y="4"/>
                      <a:pt x="1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5" name="Freeform 875">
                <a:extLst>
                  <a:ext uri="{FF2B5EF4-FFF2-40B4-BE49-F238E27FC236}">
                    <a16:creationId xmlns:a16="http://schemas.microsoft.com/office/drawing/2014/main" id="{D4F65C30-0814-4DBC-9B05-63FD256CA11F}"/>
                  </a:ext>
                </a:extLst>
              </p:cNvPr>
              <p:cNvSpPr>
                <a:spLocks/>
              </p:cNvSpPr>
              <p:nvPr/>
            </p:nvSpPr>
            <p:spPr bwMode="auto">
              <a:xfrm>
                <a:off x="8123239" y="3395663"/>
                <a:ext cx="20638" cy="15875"/>
              </a:xfrm>
              <a:custGeom>
                <a:avLst/>
                <a:gdLst>
                  <a:gd name="T0" fmla="*/ 13 w 13"/>
                  <a:gd name="T1" fmla="*/ 10 h 10"/>
                  <a:gd name="T2" fmla="*/ 8 w 13"/>
                  <a:gd name="T3" fmla="*/ 10 h 10"/>
                  <a:gd name="T4" fmla="*/ 5 w 13"/>
                  <a:gd name="T5" fmla="*/ 6 h 10"/>
                  <a:gd name="T6" fmla="*/ 4 w 13"/>
                  <a:gd name="T7" fmla="*/ 8 h 10"/>
                  <a:gd name="T8" fmla="*/ 0 w 13"/>
                  <a:gd name="T9" fmla="*/ 5 h 10"/>
                  <a:gd name="T10" fmla="*/ 5 w 13"/>
                  <a:gd name="T11" fmla="*/ 0 h 10"/>
                  <a:gd name="T12" fmla="*/ 13 w 1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3" y="10"/>
                    </a:moveTo>
                    <a:cubicBezTo>
                      <a:pt x="11" y="10"/>
                      <a:pt x="9" y="10"/>
                      <a:pt x="8" y="10"/>
                    </a:cubicBezTo>
                    <a:cubicBezTo>
                      <a:pt x="7" y="8"/>
                      <a:pt x="6" y="6"/>
                      <a:pt x="5" y="6"/>
                    </a:cubicBezTo>
                    <a:cubicBezTo>
                      <a:pt x="5" y="7"/>
                      <a:pt x="4" y="7"/>
                      <a:pt x="4" y="8"/>
                    </a:cubicBezTo>
                    <a:cubicBezTo>
                      <a:pt x="2" y="7"/>
                      <a:pt x="1" y="6"/>
                      <a:pt x="0" y="5"/>
                    </a:cubicBezTo>
                    <a:cubicBezTo>
                      <a:pt x="2" y="2"/>
                      <a:pt x="3" y="0"/>
                      <a:pt x="5" y="0"/>
                    </a:cubicBezTo>
                    <a:cubicBezTo>
                      <a:pt x="8" y="0"/>
                      <a:pt x="10" y="9"/>
                      <a:pt x="13" y="10"/>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6" name="Freeform 876">
                <a:extLst>
                  <a:ext uri="{FF2B5EF4-FFF2-40B4-BE49-F238E27FC236}">
                    <a16:creationId xmlns:a16="http://schemas.microsoft.com/office/drawing/2014/main" id="{1B6DA5D1-A60E-4D06-8734-6693A5F4FBC8}"/>
                  </a:ext>
                </a:extLst>
              </p:cNvPr>
              <p:cNvSpPr>
                <a:spLocks/>
              </p:cNvSpPr>
              <p:nvPr/>
            </p:nvSpPr>
            <p:spPr bwMode="auto">
              <a:xfrm>
                <a:off x="8147051" y="3387725"/>
                <a:ext cx="60325" cy="28575"/>
              </a:xfrm>
              <a:custGeom>
                <a:avLst/>
                <a:gdLst>
                  <a:gd name="T0" fmla="*/ 39 w 39"/>
                  <a:gd name="T1" fmla="*/ 9 h 18"/>
                  <a:gd name="T2" fmla="*/ 39 w 39"/>
                  <a:gd name="T3" fmla="*/ 9 h 18"/>
                  <a:gd name="T4" fmla="*/ 39 w 39"/>
                  <a:gd name="T5" fmla="*/ 9 h 18"/>
                  <a:gd name="T6" fmla="*/ 32 w 39"/>
                  <a:gd name="T7" fmla="*/ 5 h 18"/>
                  <a:gd name="T8" fmla="*/ 26 w 39"/>
                  <a:gd name="T9" fmla="*/ 13 h 18"/>
                  <a:gd name="T10" fmla="*/ 18 w 39"/>
                  <a:gd name="T11" fmla="*/ 9 h 18"/>
                  <a:gd name="T12" fmla="*/ 14 w 39"/>
                  <a:gd name="T13" fmla="*/ 18 h 18"/>
                  <a:gd name="T14" fmla="*/ 6 w 39"/>
                  <a:gd name="T15" fmla="*/ 12 h 18"/>
                  <a:gd name="T16" fmla="*/ 4 w 39"/>
                  <a:gd name="T17" fmla="*/ 16 h 18"/>
                  <a:gd name="T18" fmla="*/ 4 w 39"/>
                  <a:gd name="T19" fmla="*/ 16 h 18"/>
                  <a:gd name="T20" fmla="*/ 0 w 39"/>
                  <a:gd name="T21" fmla="*/ 15 h 18"/>
                  <a:gd name="T22" fmla="*/ 0 w 39"/>
                  <a:gd name="T23" fmla="*/ 15 h 18"/>
                  <a:gd name="T24" fmla="*/ 5 w 39"/>
                  <a:gd name="T25" fmla="*/ 5 h 18"/>
                  <a:gd name="T26" fmla="*/ 14 w 39"/>
                  <a:gd name="T27" fmla="*/ 13 h 18"/>
                  <a:gd name="T28" fmla="*/ 17 w 39"/>
                  <a:gd name="T29" fmla="*/ 4 h 18"/>
                  <a:gd name="T30" fmla="*/ 25 w 39"/>
                  <a:gd name="T31" fmla="*/ 9 h 18"/>
                  <a:gd name="T32" fmla="*/ 30 w 39"/>
                  <a:gd name="T33" fmla="*/ 0 h 18"/>
                  <a:gd name="T34" fmla="*/ 39 w 39"/>
                  <a:gd name="T35" fmla="*/ 6 h 18"/>
                  <a:gd name="T36" fmla="*/ 39 w 39"/>
                  <a:gd name="T37" fmla="*/ 6 h 18"/>
                  <a:gd name="T38" fmla="*/ 39 w 39"/>
                  <a:gd name="T3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8">
                    <a:moveTo>
                      <a:pt x="39" y="9"/>
                    </a:moveTo>
                    <a:cubicBezTo>
                      <a:pt x="39" y="9"/>
                      <a:pt x="39" y="9"/>
                      <a:pt x="39" y="9"/>
                    </a:cubicBezTo>
                    <a:cubicBezTo>
                      <a:pt x="39" y="9"/>
                      <a:pt x="39" y="9"/>
                      <a:pt x="39" y="9"/>
                    </a:cubicBezTo>
                    <a:cubicBezTo>
                      <a:pt x="36" y="9"/>
                      <a:pt x="33" y="6"/>
                      <a:pt x="32" y="5"/>
                    </a:cubicBezTo>
                    <a:cubicBezTo>
                      <a:pt x="30" y="5"/>
                      <a:pt x="29" y="13"/>
                      <a:pt x="26" y="13"/>
                    </a:cubicBezTo>
                    <a:cubicBezTo>
                      <a:pt x="23" y="14"/>
                      <a:pt x="20" y="9"/>
                      <a:pt x="18" y="9"/>
                    </a:cubicBezTo>
                    <a:cubicBezTo>
                      <a:pt x="17" y="10"/>
                      <a:pt x="18" y="17"/>
                      <a:pt x="14" y="18"/>
                    </a:cubicBezTo>
                    <a:cubicBezTo>
                      <a:pt x="10" y="18"/>
                      <a:pt x="8" y="12"/>
                      <a:pt x="6" y="12"/>
                    </a:cubicBezTo>
                    <a:cubicBezTo>
                      <a:pt x="6" y="12"/>
                      <a:pt x="5" y="14"/>
                      <a:pt x="4" y="16"/>
                    </a:cubicBezTo>
                    <a:cubicBezTo>
                      <a:pt x="4" y="16"/>
                      <a:pt x="4" y="16"/>
                      <a:pt x="4" y="16"/>
                    </a:cubicBezTo>
                    <a:cubicBezTo>
                      <a:pt x="3" y="16"/>
                      <a:pt x="1" y="15"/>
                      <a:pt x="0" y="15"/>
                    </a:cubicBezTo>
                    <a:cubicBezTo>
                      <a:pt x="0" y="15"/>
                      <a:pt x="0" y="15"/>
                      <a:pt x="0" y="15"/>
                    </a:cubicBezTo>
                    <a:cubicBezTo>
                      <a:pt x="3" y="14"/>
                      <a:pt x="3" y="6"/>
                      <a:pt x="5" y="5"/>
                    </a:cubicBezTo>
                    <a:cubicBezTo>
                      <a:pt x="7" y="4"/>
                      <a:pt x="11" y="15"/>
                      <a:pt x="14" y="13"/>
                    </a:cubicBezTo>
                    <a:cubicBezTo>
                      <a:pt x="16" y="11"/>
                      <a:pt x="15" y="6"/>
                      <a:pt x="17" y="4"/>
                    </a:cubicBezTo>
                    <a:cubicBezTo>
                      <a:pt x="20" y="3"/>
                      <a:pt x="22" y="10"/>
                      <a:pt x="25" y="9"/>
                    </a:cubicBezTo>
                    <a:cubicBezTo>
                      <a:pt x="28" y="9"/>
                      <a:pt x="27" y="1"/>
                      <a:pt x="30" y="0"/>
                    </a:cubicBezTo>
                    <a:cubicBezTo>
                      <a:pt x="33" y="0"/>
                      <a:pt x="35" y="7"/>
                      <a:pt x="39" y="6"/>
                    </a:cubicBezTo>
                    <a:cubicBezTo>
                      <a:pt x="39" y="6"/>
                      <a:pt x="39" y="6"/>
                      <a:pt x="39" y="6"/>
                    </a:cubicBezTo>
                    <a:cubicBezTo>
                      <a:pt x="39" y="7"/>
                      <a:pt x="39" y="8"/>
                      <a:pt x="39"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7" name="Freeform 877">
                <a:extLst>
                  <a:ext uri="{FF2B5EF4-FFF2-40B4-BE49-F238E27FC236}">
                    <a16:creationId xmlns:a16="http://schemas.microsoft.com/office/drawing/2014/main" id="{687020F5-4CA9-47E6-AD4C-A38050AD8935}"/>
                  </a:ext>
                </a:extLst>
              </p:cNvPr>
              <p:cNvSpPr>
                <a:spLocks/>
              </p:cNvSpPr>
              <p:nvPr/>
            </p:nvSpPr>
            <p:spPr bwMode="auto">
              <a:xfrm>
                <a:off x="8021639" y="3397250"/>
                <a:ext cx="17463" cy="19050"/>
              </a:xfrm>
              <a:custGeom>
                <a:avLst/>
                <a:gdLst>
                  <a:gd name="T0" fmla="*/ 12 w 12"/>
                  <a:gd name="T1" fmla="*/ 9 h 12"/>
                  <a:gd name="T2" fmla="*/ 6 w 12"/>
                  <a:gd name="T3" fmla="*/ 12 h 12"/>
                  <a:gd name="T4" fmla="*/ 1 w 12"/>
                  <a:gd name="T5" fmla="*/ 5 h 12"/>
                  <a:gd name="T6" fmla="*/ 0 w 12"/>
                  <a:gd name="T7" fmla="*/ 5 h 12"/>
                  <a:gd name="T8" fmla="*/ 1 w 12"/>
                  <a:gd name="T9" fmla="*/ 3 h 12"/>
                  <a:gd name="T10" fmla="*/ 1 w 12"/>
                  <a:gd name="T11" fmla="*/ 1 h 12"/>
                  <a:gd name="T12" fmla="*/ 1 w 12"/>
                  <a:gd name="T13" fmla="*/ 0 h 12"/>
                  <a:gd name="T14" fmla="*/ 7 w 12"/>
                  <a:gd name="T15" fmla="*/ 7 h 12"/>
                  <a:gd name="T16" fmla="*/ 11 w 12"/>
                  <a:gd name="T17" fmla="*/ 4 h 12"/>
                  <a:gd name="T18" fmla="*/ 12 w 12"/>
                  <a:gd name="T19"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12" y="9"/>
                    </a:moveTo>
                    <a:cubicBezTo>
                      <a:pt x="10" y="10"/>
                      <a:pt x="7" y="12"/>
                      <a:pt x="6" y="12"/>
                    </a:cubicBezTo>
                    <a:cubicBezTo>
                      <a:pt x="3" y="11"/>
                      <a:pt x="2" y="6"/>
                      <a:pt x="1" y="5"/>
                    </a:cubicBezTo>
                    <a:cubicBezTo>
                      <a:pt x="0" y="5"/>
                      <a:pt x="0" y="5"/>
                      <a:pt x="0" y="5"/>
                    </a:cubicBezTo>
                    <a:cubicBezTo>
                      <a:pt x="0" y="4"/>
                      <a:pt x="1" y="4"/>
                      <a:pt x="1" y="3"/>
                    </a:cubicBezTo>
                    <a:cubicBezTo>
                      <a:pt x="1" y="2"/>
                      <a:pt x="1" y="2"/>
                      <a:pt x="1" y="1"/>
                    </a:cubicBezTo>
                    <a:cubicBezTo>
                      <a:pt x="1" y="0"/>
                      <a:pt x="1" y="0"/>
                      <a:pt x="1" y="0"/>
                    </a:cubicBezTo>
                    <a:cubicBezTo>
                      <a:pt x="2" y="2"/>
                      <a:pt x="4" y="10"/>
                      <a:pt x="7" y="7"/>
                    </a:cubicBezTo>
                    <a:cubicBezTo>
                      <a:pt x="8" y="7"/>
                      <a:pt x="11" y="5"/>
                      <a:pt x="11" y="4"/>
                    </a:cubicBezTo>
                    <a:cubicBezTo>
                      <a:pt x="12" y="5"/>
                      <a:pt x="11" y="8"/>
                      <a:pt x="12"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8" name="Freeform 878">
                <a:extLst>
                  <a:ext uri="{FF2B5EF4-FFF2-40B4-BE49-F238E27FC236}">
                    <a16:creationId xmlns:a16="http://schemas.microsoft.com/office/drawing/2014/main" id="{67C8DBC8-8D1C-4374-9B92-0AD0B60A8587}"/>
                  </a:ext>
                </a:extLst>
              </p:cNvPr>
              <p:cNvSpPr>
                <a:spLocks/>
              </p:cNvSpPr>
              <p:nvPr/>
            </p:nvSpPr>
            <p:spPr bwMode="auto">
              <a:xfrm>
                <a:off x="8032751" y="3513138"/>
                <a:ext cx="20638" cy="17463"/>
              </a:xfrm>
              <a:custGeom>
                <a:avLst/>
                <a:gdLst>
                  <a:gd name="T0" fmla="*/ 4 w 14"/>
                  <a:gd name="T1" fmla="*/ 4 h 11"/>
                  <a:gd name="T2" fmla="*/ 5 w 14"/>
                  <a:gd name="T3" fmla="*/ 0 h 11"/>
                  <a:gd name="T4" fmla="*/ 8 w 14"/>
                  <a:gd name="T5" fmla="*/ 3 h 11"/>
                  <a:gd name="T6" fmla="*/ 9 w 14"/>
                  <a:gd name="T7" fmla="*/ 4 h 11"/>
                  <a:gd name="T8" fmla="*/ 11 w 14"/>
                  <a:gd name="T9" fmla="*/ 9 h 11"/>
                  <a:gd name="T10" fmla="*/ 6 w 14"/>
                  <a:gd name="T11" fmla="*/ 7 h 11"/>
                  <a:gd name="T12" fmla="*/ 4 w 14"/>
                  <a:gd name="T13" fmla="*/ 7 h 11"/>
                  <a:gd name="T14" fmla="*/ 1 w 14"/>
                  <a:gd name="T15" fmla="*/ 5 h 11"/>
                  <a:gd name="T16" fmla="*/ 4 w 14"/>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1">
                    <a:moveTo>
                      <a:pt x="4" y="4"/>
                    </a:moveTo>
                    <a:cubicBezTo>
                      <a:pt x="6" y="3"/>
                      <a:pt x="3" y="0"/>
                      <a:pt x="5" y="0"/>
                    </a:cubicBezTo>
                    <a:cubicBezTo>
                      <a:pt x="8" y="0"/>
                      <a:pt x="6" y="3"/>
                      <a:pt x="8" y="3"/>
                    </a:cubicBezTo>
                    <a:cubicBezTo>
                      <a:pt x="11" y="2"/>
                      <a:pt x="13" y="4"/>
                      <a:pt x="9" y="4"/>
                    </a:cubicBezTo>
                    <a:cubicBezTo>
                      <a:pt x="6" y="5"/>
                      <a:pt x="14" y="7"/>
                      <a:pt x="11" y="9"/>
                    </a:cubicBezTo>
                    <a:cubicBezTo>
                      <a:pt x="9" y="10"/>
                      <a:pt x="7" y="5"/>
                      <a:pt x="6" y="7"/>
                    </a:cubicBezTo>
                    <a:cubicBezTo>
                      <a:pt x="5" y="11"/>
                      <a:pt x="3" y="9"/>
                      <a:pt x="4" y="7"/>
                    </a:cubicBezTo>
                    <a:cubicBezTo>
                      <a:pt x="5" y="5"/>
                      <a:pt x="1" y="5"/>
                      <a:pt x="1" y="5"/>
                    </a:cubicBezTo>
                    <a:cubicBezTo>
                      <a:pt x="0" y="4"/>
                      <a:pt x="2" y="4"/>
                      <a:pt x="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9" name="Freeform 879">
                <a:extLst>
                  <a:ext uri="{FF2B5EF4-FFF2-40B4-BE49-F238E27FC236}">
                    <a16:creationId xmlns:a16="http://schemas.microsoft.com/office/drawing/2014/main" id="{7F0F75D4-6194-4C2E-8F75-2704EB4390CF}"/>
                  </a:ext>
                </a:extLst>
              </p:cNvPr>
              <p:cNvSpPr>
                <a:spLocks/>
              </p:cNvSpPr>
              <p:nvPr/>
            </p:nvSpPr>
            <p:spPr bwMode="auto">
              <a:xfrm>
                <a:off x="8183564" y="3514725"/>
                <a:ext cx="22225" cy="15875"/>
              </a:xfrm>
              <a:custGeom>
                <a:avLst/>
                <a:gdLst>
                  <a:gd name="T0" fmla="*/ 4 w 14"/>
                  <a:gd name="T1" fmla="*/ 3 h 10"/>
                  <a:gd name="T2" fmla="*/ 5 w 14"/>
                  <a:gd name="T3" fmla="*/ 0 h 10"/>
                  <a:gd name="T4" fmla="*/ 8 w 14"/>
                  <a:gd name="T5" fmla="*/ 3 h 10"/>
                  <a:gd name="T6" fmla="*/ 9 w 14"/>
                  <a:gd name="T7" fmla="*/ 4 h 10"/>
                  <a:gd name="T8" fmla="*/ 11 w 14"/>
                  <a:gd name="T9" fmla="*/ 8 h 10"/>
                  <a:gd name="T10" fmla="*/ 6 w 14"/>
                  <a:gd name="T11" fmla="*/ 7 h 10"/>
                  <a:gd name="T12" fmla="*/ 4 w 14"/>
                  <a:gd name="T13" fmla="*/ 6 h 10"/>
                  <a:gd name="T14" fmla="*/ 0 w 14"/>
                  <a:gd name="T15" fmla="*/ 4 h 10"/>
                  <a:gd name="T16" fmla="*/ 4 w 14"/>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4" y="3"/>
                    </a:moveTo>
                    <a:cubicBezTo>
                      <a:pt x="6" y="3"/>
                      <a:pt x="3" y="0"/>
                      <a:pt x="5" y="0"/>
                    </a:cubicBezTo>
                    <a:cubicBezTo>
                      <a:pt x="7" y="0"/>
                      <a:pt x="6" y="3"/>
                      <a:pt x="8" y="3"/>
                    </a:cubicBezTo>
                    <a:cubicBezTo>
                      <a:pt x="11" y="2"/>
                      <a:pt x="13" y="3"/>
                      <a:pt x="9" y="4"/>
                    </a:cubicBezTo>
                    <a:cubicBezTo>
                      <a:pt x="5" y="5"/>
                      <a:pt x="14" y="7"/>
                      <a:pt x="11" y="8"/>
                    </a:cubicBezTo>
                    <a:cubicBezTo>
                      <a:pt x="9" y="9"/>
                      <a:pt x="7" y="5"/>
                      <a:pt x="6" y="7"/>
                    </a:cubicBezTo>
                    <a:cubicBezTo>
                      <a:pt x="5" y="10"/>
                      <a:pt x="3" y="9"/>
                      <a:pt x="4" y="6"/>
                    </a:cubicBezTo>
                    <a:cubicBezTo>
                      <a:pt x="4" y="5"/>
                      <a:pt x="1" y="5"/>
                      <a:pt x="0" y="4"/>
                    </a:cubicBezTo>
                    <a:cubicBezTo>
                      <a:pt x="0" y="3"/>
                      <a:pt x="2" y="3"/>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0" name="Freeform 880">
                <a:extLst>
                  <a:ext uri="{FF2B5EF4-FFF2-40B4-BE49-F238E27FC236}">
                    <a16:creationId xmlns:a16="http://schemas.microsoft.com/office/drawing/2014/main" id="{72518E3A-E37F-4823-BFFA-F1B92E2D340F}"/>
                  </a:ext>
                </a:extLst>
              </p:cNvPr>
              <p:cNvSpPr>
                <a:spLocks/>
              </p:cNvSpPr>
              <p:nvPr/>
            </p:nvSpPr>
            <p:spPr bwMode="auto">
              <a:xfrm>
                <a:off x="8034339" y="3363913"/>
                <a:ext cx="141288" cy="71438"/>
              </a:xfrm>
              <a:custGeom>
                <a:avLst/>
                <a:gdLst>
                  <a:gd name="T0" fmla="*/ 92 w 93"/>
                  <a:gd name="T1" fmla="*/ 47 h 47"/>
                  <a:gd name="T2" fmla="*/ 72 w 93"/>
                  <a:gd name="T3" fmla="*/ 31 h 47"/>
                  <a:gd name="T4" fmla="*/ 31 w 93"/>
                  <a:gd name="T5" fmla="*/ 1 h 47"/>
                  <a:gd name="T6" fmla="*/ 6 w 93"/>
                  <a:gd name="T7" fmla="*/ 34 h 47"/>
                  <a:gd name="T8" fmla="*/ 79 w 93"/>
                  <a:gd name="T9" fmla="*/ 43 h 47"/>
                  <a:gd name="T10" fmla="*/ 92 w 93"/>
                  <a:gd name="T11" fmla="*/ 47 h 47"/>
                </a:gdLst>
                <a:ahLst/>
                <a:cxnLst>
                  <a:cxn ang="0">
                    <a:pos x="T0" y="T1"/>
                  </a:cxn>
                  <a:cxn ang="0">
                    <a:pos x="T2" y="T3"/>
                  </a:cxn>
                  <a:cxn ang="0">
                    <a:pos x="T4" y="T5"/>
                  </a:cxn>
                  <a:cxn ang="0">
                    <a:pos x="T6" y="T7"/>
                  </a:cxn>
                  <a:cxn ang="0">
                    <a:pos x="T8" y="T9"/>
                  </a:cxn>
                  <a:cxn ang="0">
                    <a:pos x="T10" y="T11"/>
                  </a:cxn>
                </a:cxnLst>
                <a:rect l="0" t="0" r="r" b="b"/>
                <a:pathLst>
                  <a:path w="93" h="47">
                    <a:moveTo>
                      <a:pt x="92" y="47"/>
                    </a:moveTo>
                    <a:cubicBezTo>
                      <a:pt x="92" y="47"/>
                      <a:pt x="93" y="31"/>
                      <a:pt x="72" y="31"/>
                    </a:cubicBezTo>
                    <a:cubicBezTo>
                      <a:pt x="50" y="32"/>
                      <a:pt x="58" y="2"/>
                      <a:pt x="31" y="1"/>
                    </a:cubicBezTo>
                    <a:cubicBezTo>
                      <a:pt x="4" y="0"/>
                      <a:pt x="0" y="22"/>
                      <a:pt x="6" y="34"/>
                    </a:cubicBezTo>
                    <a:cubicBezTo>
                      <a:pt x="13" y="47"/>
                      <a:pt x="25" y="47"/>
                      <a:pt x="79" y="43"/>
                    </a:cubicBezTo>
                    <a:cubicBezTo>
                      <a:pt x="84" y="42"/>
                      <a:pt x="87" y="42"/>
                      <a:pt x="92" y="47"/>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1" name="Freeform 881">
                <a:extLst>
                  <a:ext uri="{FF2B5EF4-FFF2-40B4-BE49-F238E27FC236}">
                    <a16:creationId xmlns:a16="http://schemas.microsoft.com/office/drawing/2014/main" id="{3D5B7878-1BB3-4C9C-9E68-D49F7DA4A59A}"/>
                  </a:ext>
                </a:extLst>
              </p:cNvPr>
              <p:cNvSpPr>
                <a:spLocks/>
              </p:cNvSpPr>
              <p:nvPr/>
            </p:nvSpPr>
            <p:spPr bwMode="auto">
              <a:xfrm>
                <a:off x="8032751" y="3402013"/>
                <a:ext cx="22225" cy="33338"/>
              </a:xfrm>
              <a:custGeom>
                <a:avLst/>
                <a:gdLst>
                  <a:gd name="T0" fmla="*/ 5 w 15"/>
                  <a:gd name="T1" fmla="*/ 0 h 22"/>
                  <a:gd name="T2" fmla="*/ 15 w 15"/>
                  <a:gd name="T3" fmla="*/ 22 h 22"/>
                  <a:gd name="T4" fmla="*/ 15 w 15"/>
                  <a:gd name="T5" fmla="*/ 17 h 22"/>
                  <a:gd name="T6" fmla="*/ 8 w 15"/>
                  <a:gd name="T7" fmla="*/ 11 h 22"/>
                  <a:gd name="T8" fmla="*/ 5 w 15"/>
                  <a:gd name="T9" fmla="*/ 0 h 22"/>
                </a:gdLst>
                <a:ahLst/>
                <a:cxnLst>
                  <a:cxn ang="0">
                    <a:pos x="T0" y="T1"/>
                  </a:cxn>
                  <a:cxn ang="0">
                    <a:pos x="T2" y="T3"/>
                  </a:cxn>
                  <a:cxn ang="0">
                    <a:pos x="T4" y="T5"/>
                  </a:cxn>
                  <a:cxn ang="0">
                    <a:pos x="T6" y="T7"/>
                  </a:cxn>
                  <a:cxn ang="0">
                    <a:pos x="T8" y="T9"/>
                  </a:cxn>
                </a:cxnLst>
                <a:rect l="0" t="0" r="r" b="b"/>
                <a:pathLst>
                  <a:path w="15" h="22">
                    <a:moveTo>
                      <a:pt x="5" y="0"/>
                    </a:moveTo>
                    <a:cubicBezTo>
                      <a:pt x="5" y="0"/>
                      <a:pt x="0" y="11"/>
                      <a:pt x="15" y="22"/>
                    </a:cubicBezTo>
                    <a:cubicBezTo>
                      <a:pt x="15" y="17"/>
                      <a:pt x="15" y="17"/>
                      <a:pt x="15" y="17"/>
                    </a:cubicBezTo>
                    <a:cubicBezTo>
                      <a:pt x="15" y="17"/>
                      <a:pt x="11" y="15"/>
                      <a:pt x="8" y="11"/>
                    </a:cubicBezTo>
                    <a:cubicBezTo>
                      <a:pt x="5" y="6"/>
                      <a:pt x="5" y="0"/>
                      <a:pt x="5" y="0"/>
                    </a:cubicBezTo>
                    <a:close/>
                  </a:path>
                </a:pathLst>
              </a:custGeom>
              <a:solidFill>
                <a:srgbClr val="006E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2" name="Oval 882">
                <a:extLst>
                  <a:ext uri="{FF2B5EF4-FFF2-40B4-BE49-F238E27FC236}">
                    <a16:creationId xmlns:a16="http://schemas.microsoft.com/office/drawing/2014/main" id="{9572FD44-7476-4DB1-A8AE-2CAD00E46F82}"/>
                  </a:ext>
                </a:extLst>
              </p:cNvPr>
              <p:cNvSpPr>
                <a:spLocks noChangeArrowheads="1"/>
              </p:cNvSpPr>
              <p:nvPr/>
            </p:nvSpPr>
            <p:spPr bwMode="auto">
              <a:xfrm>
                <a:off x="7924801" y="3332163"/>
                <a:ext cx="60325"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3" name="Freeform 883">
                <a:extLst>
                  <a:ext uri="{FF2B5EF4-FFF2-40B4-BE49-F238E27FC236}">
                    <a16:creationId xmlns:a16="http://schemas.microsoft.com/office/drawing/2014/main" id="{C6D5CA57-D759-41C7-A66F-D9744061A7B2}"/>
                  </a:ext>
                </a:extLst>
              </p:cNvPr>
              <p:cNvSpPr>
                <a:spLocks/>
              </p:cNvSpPr>
              <p:nvPr/>
            </p:nvSpPr>
            <p:spPr bwMode="auto">
              <a:xfrm>
                <a:off x="7967664" y="3392488"/>
                <a:ext cx="12700" cy="36513"/>
              </a:xfrm>
              <a:custGeom>
                <a:avLst/>
                <a:gdLst>
                  <a:gd name="T0" fmla="*/ 0 w 8"/>
                  <a:gd name="T1" fmla="*/ 3 h 24"/>
                  <a:gd name="T2" fmla="*/ 4 w 8"/>
                  <a:gd name="T3" fmla="*/ 23 h 24"/>
                  <a:gd name="T4" fmla="*/ 0 w 8"/>
                  <a:gd name="T5" fmla="*/ 3 h 24"/>
                </a:gdLst>
                <a:ahLst/>
                <a:cxnLst>
                  <a:cxn ang="0">
                    <a:pos x="T0" y="T1"/>
                  </a:cxn>
                  <a:cxn ang="0">
                    <a:pos x="T2" y="T3"/>
                  </a:cxn>
                  <a:cxn ang="0">
                    <a:pos x="T4" y="T5"/>
                  </a:cxn>
                </a:cxnLst>
                <a:rect l="0" t="0" r="r" b="b"/>
                <a:pathLst>
                  <a:path w="8" h="24">
                    <a:moveTo>
                      <a:pt x="0" y="3"/>
                    </a:moveTo>
                    <a:cubicBezTo>
                      <a:pt x="0" y="3"/>
                      <a:pt x="0" y="24"/>
                      <a:pt x="4" y="23"/>
                    </a:cubicBezTo>
                    <a:cubicBezTo>
                      <a:pt x="8" y="22"/>
                      <a:pt x="5" y="0"/>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4" name="Freeform 884">
                <a:extLst>
                  <a:ext uri="{FF2B5EF4-FFF2-40B4-BE49-F238E27FC236}">
                    <a16:creationId xmlns:a16="http://schemas.microsoft.com/office/drawing/2014/main" id="{74CE6B93-A8E3-47D1-BB19-8D4CBB0907EB}"/>
                  </a:ext>
                </a:extLst>
              </p:cNvPr>
              <p:cNvSpPr>
                <a:spLocks/>
              </p:cNvSpPr>
              <p:nvPr/>
            </p:nvSpPr>
            <p:spPr bwMode="auto">
              <a:xfrm>
                <a:off x="7939089" y="3398838"/>
                <a:ext cx="14288" cy="33338"/>
              </a:xfrm>
              <a:custGeom>
                <a:avLst/>
                <a:gdLst>
                  <a:gd name="T0" fmla="*/ 6 w 10"/>
                  <a:gd name="T1" fmla="*/ 2 h 22"/>
                  <a:gd name="T2" fmla="*/ 6 w 10"/>
                  <a:gd name="T3" fmla="*/ 22 h 22"/>
                  <a:gd name="T4" fmla="*/ 6 w 10"/>
                  <a:gd name="T5" fmla="*/ 2 h 22"/>
                </a:gdLst>
                <a:ahLst/>
                <a:cxnLst>
                  <a:cxn ang="0">
                    <a:pos x="T0" y="T1"/>
                  </a:cxn>
                  <a:cxn ang="0">
                    <a:pos x="T2" y="T3"/>
                  </a:cxn>
                  <a:cxn ang="0">
                    <a:pos x="T4" y="T5"/>
                  </a:cxn>
                </a:cxnLst>
                <a:rect l="0" t="0" r="r" b="b"/>
                <a:pathLst>
                  <a:path w="10" h="22">
                    <a:moveTo>
                      <a:pt x="6" y="2"/>
                    </a:moveTo>
                    <a:cubicBezTo>
                      <a:pt x="6" y="2"/>
                      <a:pt x="10" y="22"/>
                      <a:pt x="6" y="22"/>
                    </a:cubicBezTo>
                    <a:cubicBezTo>
                      <a:pt x="2" y="22"/>
                      <a:pt x="0"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5" name="Freeform 885">
                <a:extLst>
                  <a:ext uri="{FF2B5EF4-FFF2-40B4-BE49-F238E27FC236}">
                    <a16:creationId xmlns:a16="http://schemas.microsoft.com/office/drawing/2014/main" id="{7AC82B28-EE68-4DDA-9DF3-D48471D65761}"/>
                  </a:ext>
                </a:extLst>
              </p:cNvPr>
              <p:cNvSpPr>
                <a:spLocks/>
              </p:cNvSpPr>
              <p:nvPr/>
            </p:nvSpPr>
            <p:spPr bwMode="auto">
              <a:xfrm>
                <a:off x="8332789" y="3590925"/>
                <a:ext cx="92075" cy="92075"/>
              </a:xfrm>
              <a:custGeom>
                <a:avLst/>
                <a:gdLst>
                  <a:gd name="T0" fmla="*/ 56 w 60"/>
                  <a:gd name="T1" fmla="*/ 28 h 60"/>
                  <a:gd name="T2" fmla="*/ 54 w 60"/>
                  <a:gd name="T3" fmla="*/ 23 h 60"/>
                  <a:gd name="T4" fmla="*/ 46 w 60"/>
                  <a:gd name="T5" fmla="*/ 25 h 60"/>
                  <a:gd name="T6" fmla="*/ 39 w 60"/>
                  <a:gd name="T7" fmla="*/ 23 h 60"/>
                  <a:gd name="T8" fmla="*/ 42 w 60"/>
                  <a:gd name="T9" fmla="*/ 19 h 60"/>
                  <a:gd name="T10" fmla="*/ 47 w 60"/>
                  <a:gd name="T11" fmla="*/ 14 h 60"/>
                  <a:gd name="T12" fmla="*/ 52 w 60"/>
                  <a:gd name="T13" fmla="*/ 8 h 60"/>
                  <a:gd name="T14" fmla="*/ 43 w 60"/>
                  <a:gd name="T15" fmla="*/ 7 h 60"/>
                  <a:gd name="T16" fmla="*/ 38 w 60"/>
                  <a:gd name="T17" fmla="*/ 7 h 60"/>
                  <a:gd name="T18" fmla="*/ 35 w 60"/>
                  <a:gd name="T19" fmla="*/ 14 h 60"/>
                  <a:gd name="T20" fmla="*/ 30 w 60"/>
                  <a:gd name="T21" fmla="*/ 26 h 60"/>
                  <a:gd name="T22" fmla="*/ 27 w 60"/>
                  <a:gd name="T23" fmla="*/ 17 h 60"/>
                  <a:gd name="T24" fmla="*/ 26 w 60"/>
                  <a:gd name="T25" fmla="*/ 12 h 60"/>
                  <a:gd name="T26" fmla="*/ 24 w 60"/>
                  <a:gd name="T27" fmla="*/ 6 h 60"/>
                  <a:gd name="T28" fmla="*/ 17 w 60"/>
                  <a:gd name="T29" fmla="*/ 6 h 60"/>
                  <a:gd name="T30" fmla="*/ 15 w 60"/>
                  <a:gd name="T31" fmla="*/ 11 h 60"/>
                  <a:gd name="T32" fmla="*/ 19 w 60"/>
                  <a:gd name="T33" fmla="*/ 17 h 60"/>
                  <a:gd name="T34" fmla="*/ 27 w 60"/>
                  <a:gd name="T35" fmla="*/ 29 h 60"/>
                  <a:gd name="T36" fmla="*/ 18 w 60"/>
                  <a:gd name="T37" fmla="*/ 27 h 60"/>
                  <a:gd name="T38" fmla="*/ 13 w 60"/>
                  <a:gd name="T39" fmla="*/ 26 h 60"/>
                  <a:gd name="T40" fmla="*/ 6 w 60"/>
                  <a:gd name="T41" fmla="*/ 25 h 60"/>
                  <a:gd name="T42" fmla="*/ 3 w 60"/>
                  <a:gd name="T43" fmla="*/ 31 h 60"/>
                  <a:gd name="T44" fmla="*/ 6 w 60"/>
                  <a:gd name="T45" fmla="*/ 35 h 60"/>
                  <a:gd name="T46" fmla="*/ 14 w 60"/>
                  <a:gd name="T47" fmla="*/ 34 h 60"/>
                  <a:gd name="T48" fmla="*/ 28 w 60"/>
                  <a:gd name="T49" fmla="*/ 32 h 60"/>
                  <a:gd name="T50" fmla="*/ 21 w 60"/>
                  <a:gd name="T51" fmla="*/ 39 h 60"/>
                  <a:gd name="T52" fmla="*/ 18 w 60"/>
                  <a:gd name="T53" fmla="*/ 43 h 60"/>
                  <a:gd name="T54" fmla="*/ 13 w 60"/>
                  <a:gd name="T55" fmla="*/ 48 h 60"/>
                  <a:gd name="T56" fmla="*/ 17 w 60"/>
                  <a:gd name="T57" fmla="*/ 53 h 60"/>
                  <a:gd name="T58" fmla="*/ 22 w 60"/>
                  <a:gd name="T59" fmla="*/ 53 h 60"/>
                  <a:gd name="T60" fmla="*/ 25 w 60"/>
                  <a:gd name="T61" fmla="*/ 46 h 60"/>
                  <a:gd name="T62" fmla="*/ 31 w 60"/>
                  <a:gd name="T63" fmla="*/ 34 h 60"/>
                  <a:gd name="T64" fmla="*/ 28 w 60"/>
                  <a:gd name="T65" fmla="*/ 46 h 60"/>
                  <a:gd name="T66" fmla="*/ 33 w 60"/>
                  <a:gd name="T67" fmla="*/ 43 h 60"/>
                  <a:gd name="T68" fmla="*/ 29 w 60"/>
                  <a:gd name="T69" fmla="*/ 54 h 60"/>
                  <a:gd name="T70" fmla="*/ 35 w 60"/>
                  <a:gd name="T71" fmla="*/ 48 h 60"/>
                  <a:gd name="T72" fmla="*/ 33 w 60"/>
                  <a:gd name="T73" fmla="*/ 56 h 60"/>
                  <a:gd name="T74" fmla="*/ 37 w 60"/>
                  <a:gd name="T75" fmla="*/ 54 h 60"/>
                  <a:gd name="T76" fmla="*/ 41 w 60"/>
                  <a:gd name="T77" fmla="*/ 59 h 60"/>
                  <a:gd name="T78" fmla="*/ 44 w 60"/>
                  <a:gd name="T79" fmla="*/ 53 h 60"/>
                  <a:gd name="T80" fmla="*/ 39 w 60"/>
                  <a:gd name="T81" fmla="*/ 51 h 60"/>
                  <a:gd name="T82" fmla="*/ 46 w 60"/>
                  <a:gd name="T83" fmla="*/ 49 h 60"/>
                  <a:gd name="T84" fmla="*/ 37 w 60"/>
                  <a:gd name="T85" fmla="*/ 45 h 60"/>
                  <a:gd name="T86" fmla="*/ 41 w 60"/>
                  <a:gd name="T87" fmla="*/ 42 h 60"/>
                  <a:gd name="T88" fmla="*/ 34 w 60"/>
                  <a:gd name="T89" fmla="*/ 32 h 60"/>
                  <a:gd name="T90" fmla="*/ 43 w 60"/>
                  <a:gd name="T91" fmla="*/ 33 h 60"/>
                  <a:gd name="T92" fmla="*/ 48 w 60"/>
                  <a:gd name="T93" fmla="*/ 34 h 60"/>
                  <a:gd name="T94" fmla="*/ 54 w 60"/>
                  <a:gd name="T95" fmla="*/ 3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60">
                    <a:moveTo>
                      <a:pt x="60" y="34"/>
                    </a:moveTo>
                    <a:cubicBezTo>
                      <a:pt x="55" y="33"/>
                      <a:pt x="55" y="33"/>
                      <a:pt x="55" y="33"/>
                    </a:cubicBezTo>
                    <a:cubicBezTo>
                      <a:pt x="57" y="29"/>
                      <a:pt x="57" y="29"/>
                      <a:pt x="57" y="29"/>
                    </a:cubicBezTo>
                    <a:cubicBezTo>
                      <a:pt x="56" y="28"/>
                      <a:pt x="56" y="28"/>
                      <a:pt x="56" y="28"/>
                    </a:cubicBezTo>
                    <a:cubicBezTo>
                      <a:pt x="53" y="33"/>
                      <a:pt x="53" y="33"/>
                      <a:pt x="53" y="33"/>
                    </a:cubicBezTo>
                    <a:cubicBezTo>
                      <a:pt x="48" y="32"/>
                      <a:pt x="48" y="32"/>
                      <a:pt x="48" y="32"/>
                    </a:cubicBezTo>
                    <a:cubicBezTo>
                      <a:pt x="54" y="25"/>
                      <a:pt x="54" y="25"/>
                      <a:pt x="54" y="25"/>
                    </a:cubicBezTo>
                    <a:cubicBezTo>
                      <a:pt x="54" y="23"/>
                      <a:pt x="54" y="23"/>
                      <a:pt x="54" y="23"/>
                    </a:cubicBezTo>
                    <a:cubicBezTo>
                      <a:pt x="46" y="32"/>
                      <a:pt x="46" y="32"/>
                      <a:pt x="46" y="32"/>
                    </a:cubicBezTo>
                    <a:cubicBezTo>
                      <a:pt x="43" y="31"/>
                      <a:pt x="43" y="31"/>
                      <a:pt x="43" y="31"/>
                    </a:cubicBezTo>
                    <a:cubicBezTo>
                      <a:pt x="47" y="26"/>
                      <a:pt x="47" y="26"/>
                      <a:pt x="47" y="26"/>
                    </a:cubicBezTo>
                    <a:cubicBezTo>
                      <a:pt x="46" y="25"/>
                      <a:pt x="46" y="25"/>
                      <a:pt x="46" y="25"/>
                    </a:cubicBezTo>
                    <a:cubicBezTo>
                      <a:pt x="41" y="31"/>
                      <a:pt x="41" y="31"/>
                      <a:pt x="41" y="31"/>
                    </a:cubicBezTo>
                    <a:cubicBezTo>
                      <a:pt x="34" y="30"/>
                      <a:pt x="34" y="30"/>
                      <a:pt x="34" y="30"/>
                    </a:cubicBezTo>
                    <a:cubicBezTo>
                      <a:pt x="34" y="29"/>
                      <a:pt x="34" y="29"/>
                      <a:pt x="34" y="28"/>
                    </a:cubicBezTo>
                    <a:cubicBezTo>
                      <a:pt x="39" y="23"/>
                      <a:pt x="39" y="23"/>
                      <a:pt x="39" y="23"/>
                    </a:cubicBezTo>
                    <a:cubicBezTo>
                      <a:pt x="46" y="24"/>
                      <a:pt x="46" y="24"/>
                      <a:pt x="46" y="24"/>
                    </a:cubicBezTo>
                    <a:cubicBezTo>
                      <a:pt x="46" y="23"/>
                      <a:pt x="46" y="23"/>
                      <a:pt x="46" y="23"/>
                    </a:cubicBezTo>
                    <a:cubicBezTo>
                      <a:pt x="40" y="21"/>
                      <a:pt x="40" y="21"/>
                      <a:pt x="40" y="21"/>
                    </a:cubicBezTo>
                    <a:cubicBezTo>
                      <a:pt x="42" y="19"/>
                      <a:pt x="42" y="19"/>
                      <a:pt x="42" y="19"/>
                    </a:cubicBezTo>
                    <a:cubicBezTo>
                      <a:pt x="53" y="21"/>
                      <a:pt x="53" y="21"/>
                      <a:pt x="53" y="21"/>
                    </a:cubicBezTo>
                    <a:cubicBezTo>
                      <a:pt x="53" y="18"/>
                      <a:pt x="53" y="18"/>
                      <a:pt x="53" y="18"/>
                    </a:cubicBezTo>
                    <a:cubicBezTo>
                      <a:pt x="53" y="18"/>
                      <a:pt x="46" y="18"/>
                      <a:pt x="44" y="18"/>
                    </a:cubicBezTo>
                    <a:cubicBezTo>
                      <a:pt x="47" y="14"/>
                      <a:pt x="47" y="14"/>
                      <a:pt x="47" y="14"/>
                    </a:cubicBezTo>
                    <a:cubicBezTo>
                      <a:pt x="53" y="16"/>
                      <a:pt x="53" y="16"/>
                      <a:pt x="53" y="16"/>
                    </a:cubicBezTo>
                    <a:cubicBezTo>
                      <a:pt x="53" y="14"/>
                      <a:pt x="53" y="14"/>
                      <a:pt x="53" y="14"/>
                    </a:cubicBezTo>
                    <a:cubicBezTo>
                      <a:pt x="48" y="13"/>
                      <a:pt x="48" y="13"/>
                      <a:pt x="48" y="13"/>
                    </a:cubicBezTo>
                    <a:cubicBezTo>
                      <a:pt x="52" y="8"/>
                      <a:pt x="52" y="8"/>
                      <a:pt x="52" y="8"/>
                    </a:cubicBezTo>
                    <a:cubicBezTo>
                      <a:pt x="51" y="7"/>
                      <a:pt x="51" y="7"/>
                      <a:pt x="51" y="7"/>
                    </a:cubicBezTo>
                    <a:cubicBezTo>
                      <a:pt x="47" y="11"/>
                      <a:pt x="47" y="11"/>
                      <a:pt x="47" y="11"/>
                    </a:cubicBezTo>
                    <a:cubicBezTo>
                      <a:pt x="45" y="7"/>
                      <a:pt x="45" y="7"/>
                      <a:pt x="45" y="7"/>
                    </a:cubicBezTo>
                    <a:cubicBezTo>
                      <a:pt x="43" y="7"/>
                      <a:pt x="43" y="7"/>
                      <a:pt x="43" y="7"/>
                    </a:cubicBezTo>
                    <a:cubicBezTo>
                      <a:pt x="45" y="13"/>
                      <a:pt x="45" y="13"/>
                      <a:pt x="45" y="13"/>
                    </a:cubicBezTo>
                    <a:cubicBezTo>
                      <a:pt x="42" y="16"/>
                      <a:pt x="42" y="16"/>
                      <a:pt x="42" y="16"/>
                    </a:cubicBezTo>
                    <a:cubicBezTo>
                      <a:pt x="40" y="7"/>
                      <a:pt x="40" y="7"/>
                      <a:pt x="40" y="7"/>
                    </a:cubicBezTo>
                    <a:cubicBezTo>
                      <a:pt x="38" y="7"/>
                      <a:pt x="38" y="7"/>
                      <a:pt x="38" y="7"/>
                    </a:cubicBezTo>
                    <a:cubicBezTo>
                      <a:pt x="41" y="18"/>
                      <a:pt x="41" y="18"/>
                      <a:pt x="41" y="18"/>
                    </a:cubicBezTo>
                    <a:cubicBezTo>
                      <a:pt x="39" y="20"/>
                      <a:pt x="39" y="20"/>
                      <a:pt x="39" y="20"/>
                    </a:cubicBezTo>
                    <a:cubicBezTo>
                      <a:pt x="37" y="14"/>
                      <a:pt x="37" y="14"/>
                      <a:pt x="37" y="14"/>
                    </a:cubicBezTo>
                    <a:cubicBezTo>
                      <a:pt x="35" y="14"/>
                      <a:pt x="35" y="14"/>
                      <a:pt x="35" y="14"/>
                    </a:cubicBezTo>
                    <a:cubicBezTo>
                      <a:pt x="37" y="21"/>
                      <a:pt x="37" y="21"/>
                      <a:pt x="37" y="21"/>
                    </a:cubicBezTo>
                    <a:cubicBezTo>
                      <a:pt x="32" y="27"/>
                      <a:pt x="32" y="27"/>
                      <a:pt x="32" y="27"/>
                    </a:cubicBezTo>
                    <a:cubicBezTo>
                      <a:pt x="32" y="26"/>
                      <a:pt x="31" y="26"/>
                      <a:pt x="31" y="26"/>
                    </a:cubicBezTo>
                    <a:cubicBezTo>
                      <a:pt x="30" y="26"/>
                      <a:pt x="30" y="26"/>
                      <a:pt x="30" y="26"/>
                    </a:cubicBezTo>
                    <a:cubicBezTo>
                      <a:pt x="28" y="19"/>
                      <a:pt x="28" y="19"/>
                      <a:pt x="28" y="19"/>
                    </a:cubicBezTo>
                    <a:cubicBezTo>
                      <a:pt x="33" y="14"/>
                      <a:pt x="33" y="14"/>
                      <a:pt x="33" y="14"/>
                    </a:cubicBezTo>
                    <a:cubicBezTo>
                      <a:pt x="31" y="13"/>
                      <a:pt x="31" y="13"/>
                      <a:pt x="31" y="13"/>
                    </a:cubicBezTo>
                    <a:cubicBezTo>
                      <a:pt x="27" y="17"/>
                      <a:pt x="27" y="17"/>
                      <a:pt x="27" y="17"/>
                    </a:cubicBezTo>
                    <a:cubicBezTo>
                      <a:pt x="26" y="14"/>
                      <a:pt x="26" y="14"/>
                      <a:pt x="26" y="14"/>
                    </a:cubicBezTo>
                    <a:cubicBezTo>
                      <a:pt x="33" y="6"/>
                      <a:pt x="33" y="6"/>
                      <a:pt x="33" y="6"/>
                    </a:cubicBezTo>
                    <a:cubicBezTo>
                      <a:pt x="31" y="5"/>
                      <a:pt x="31" y="5"/>
                      <a:pt x="31" y="5"/>
                    </a:cubicBezTo>
                    <a:cubicBezTo>
                      <a:pt x="31" y="5"/>
                      <a:pt x="27" y="10"/>
                      <a:pt x="26" y="12"/>
                    </a:cubicBezTo>
                    <a:cubicBezTo>
                      <a:pt x="24" y="8"/>
                      <a:pt x="24" y="8"/>
                      <a:pt x="24" y="8"/>
                    </a:cubicBezTo>
                    <a:cubicBezTo>
                      <a:pt x="28" y="4"/>
                      <a:pt x="28" y="4"/>
                      <a:pt x="28" y="4"/>
                    </a:cubicBezTo>
                    <a:cubicBezTo>
                      <a:pt x="27" y="3"/>
                      <a:pt x="27" y="3"/>
                      <a:pt x="27" y="3"/>
                    </a:cubicBezTo>
                    <a:cubicBezTo>
                      <a:pt x="24" y="6"/>
                      <a:pt x="24" y="6"/>
                      <a:pt x="24" y="6"/>
                    </a:cubicBezTo>
                    <a:cubicBezTo>
                      <a:pt x="22" y="0"/>
                      <a:pt x="22" y="0"/>
                      <a:pt x="22" y="0"/>
                    </a:cubicBezTo>
                    <a:cubicBezTo>
                      <a:pt x="20" y="1"/>
                      <a:pt x="20" y="1"/>
                      <a:pt x="20" y="1"/>
                    </a:cubicBezTo>
                    <a:cubicBezTo>
                      <a:pt x="22" y="7"/>
                      <a:pt x="22" y="7"/>
                      <a:pt x="22" y="7"/>
                    </a:cubicBezTo>
                    <a:cubicBezTo>
                      <a:pt x="17" y="6"/>
                      <a:pt x="17" y="6"/>
                      <a:pt x="17" y="6"/>
                    </a:cubicBezTo>
                    <a:cubicBezTo>
                      <a:pt x="16" y="8"/>
                      <a:pt x="16" y="8"/>
                      <a:pt x="16" y="8"/>
                    </a:cubicBezTo>
                    <a:cubicBezTo>
                      <a:pt x="22" y="9"/>
                      <a:pt x="22" y="9"/>
                      <a:pt x="22" y="9"/>
                    </a:cubicBezTo>
                    <a:cubicBezTo>
                      <a:pt x="24" y="13"/>
                      <a:pt x="24" y="13"/>
                      <a:pt x="24" y="13"/>
                    </a:cubicBezTo>
                    <a:cubicBezTo>
                      <a:pt x="15" y="11"/>
                      <a:pt x="15" y="11"/>
                      <a:pt x="15" y="11"/>
                    </a:cubicBezTo>
                    <a:cubicBezTo>
                      <a:pt x="14" y="12"/>
                      <a:pt x="14" y="12"/>
                      <a:pt x="14" y="12"/>
                    </a:cubicBezTo>
                    <a:cubicBezTo>
                      <a:pt x="24" y="15"/>
                      <a:pt x="24" y="15"/>
                      <a:pt x="24" y="15"/>
                    </a:cubicBezTo>
                    <a:cubicBezTo>
                      <a:pt x="26" y="18"/>
                      <a:pt x="26" y="18"/>
                      <a:pt x="26" y="18"/>
                    </a:cubicBezTo>
                    <a:cubicBezTo>
                      <a:pt x="19" y="17"/>
                      <a:pt x="19" y="17"/>
                      <a:pt x="19" y="17"/>
                    </a:cubicBezTo>
                    <a:cubicBezTo>
                      <a:pt x="19" y="18"/>
                      <a:pt x="19" y="18"/>
                      <a:pt x="19" y="18"/>
                    </a:cubicBezTo>
                    <a:cubicBezTo>
                      <a:pt x="26" y="20"/>
                      <a:pt x="26" y="20"/>
                      <a:pt x="26" y="20"/>
                    </a:cubicBezTo>
                    <a:cubicBezTo>
                      <a:pt x="28" y="27"/>
                      <a:pt x="28" y="27"/>
                      <a:pt x="28" y="27"/>
                    </a:cubicBezTo>
                    <a:cubicBezTo>
                      <a:pt x="28" y="27"/>
                      <a:pt x="27" y="28"/>
                      <a:pt x="27" y="29"/>
                    </a:cubicBezTo>
                    <a:cubicBezTo>
                      <a:pt x="20" y="27"/>
                      <a:pt x="20" y="27"/>
                      <a:pt x="20" y="27"/>
                    </a:cubicBezTo>
                    <a:cubicBezTo>
                      <a:pt x="17" y="20"/>
                      <a:pt x="17" y="20"/>
                      <a:pt x="17" y="20"/>
                    </a:cubicBezTo>
                    <a:cubicBezTo>
                      <a:pt x="15" y="21"/>
                      <a:pt x="15" y="21"/>
                      <a:pt x="15" y="21"/>
                    </a:cubicBezTo>
                    <a:cubicBezTo>
                      <a:pt x="18" y="27"/>
                      <a:pt x="18" y="27"/>
                      <a:pt x="18" y="27"/>
                    </a:cubicBezTo>
                    <a:cubicBezTo>
                      <a:pt x="15" y="26"/>
                      <a:pt x="15" y="26"/>
                      <a:pt x="15" y="26"/>
                    </a:cubicBezTo>
                    <a:cubicBezTo>
                      <a:pt x="10" y="17"/>
                      <a:pt x="10" y="17"/>
                      <a:pt x="10" y="17"/>
                    </a:cubicBezTo>
                    <a:cubicBezTo>
                      <a:pt x="8" y="18"/>
                      <a:pt x="8" y="18"/>
                      <a:pt x="8" y="18"/>
                    </a:cubicBezTo>
                    <a:cubicBezTo>
                      <a:pt x="8" y="18"/>
                      <a:pt x="11" y="24"/>
                      <a:pt x="13" y="26"/>
                    </a:cubicBezTo>
                    <a:cubicBezTo>
                      <a:pt x="8" y="25"/>
                      <a:pt x="8" y="25"/>
                      <a:pt x="8" y="25"/>
                    </a:cubicBezTo>
                    <a:cubicBezTo>
                      <a:pt x="6" y="20"/>
                      <a:pt x="6" y="20"/>
                      <a:pt x="6" y="20"/>
                    </a:cubicBezTo>
                    <a:cubicBezTo>
                      <a:pt x="4" y="21"/>
                      <a:pt x="4" y="21"/>
                      <a:pt x="4" y="21"/>
                    </a:cubicBezTo>
                    <a:cubicBezTo>
                      <a:pt x="6" y="25"/>
                      <a:pt x="6" y="25"/>
                      <a:pt x="6" y="25"/>
                    </a:cubicBezTo>
                    <a:cubicBezTo>
                      <a:pt x="0" y="24"/>
                      <a:pt x="0" y="24"/>
                      <a:pt x="0" y="24"/>
                    </a:cubicBezTo>
                    <a:cubicBezTo>
                      <a:pt x="0" y="26"/>
                      <a:pt x="0" y="26"/>
                      <a:pt x="0" y="26"/>
                    </a:cubicBezTo>
                    <a:cubicBezTo>
                      <a:pt x="6" y="27"/>
                      <a:pt x="6" y="27"/>
                      <a:pt x="6" y="27"/>
                    </a:cubicBezTo>
                    <a:cubicBezTo>
                      <a:pt x="3" y="31"/>
                      <a:pt x="3" y="31"/>
                      <a:pt x="3" y="31"/>
                    </a:cubicBezTo>
                    <a:cubicBezTo>
                      <a:pt x="4" y="33"/>
                      <a:pt x="4" y="33"/>
                      <a:pt x="4" y="33"/>
                    </a:cubicBezTo>
                    <a:cubicBezTo>
                      <a:pt x="8" y="27"/>
                      <a:pt x="8" y="27"/>
                      <a:pt x="8" y="27"/>
                    </a:cubicBezTo>
                    <a:cubicBezTo>
                      <a:pt x="12" y="28"/>
                      <a:pt x="12" y="28"/>
                      <a:pt x="12" y="28"/>
                    </a:cubicBezTo>
                    <a:cubicBezTo>
                      <a:pt x="6" y="35"/>
                      <a:pt x="6" y="35"/>
                      <a:pt x="6" y="35"/>
                    </a:cubicBezTo>
                    <a:cubicBezTo>
                      <a:pt x="7" y="37"/>
                      <a:pt x="7" y="37"/>
                      <a:pt x="7" y="37"/>
                    </a:cubicBezTo>
                    <a:cubicBezTo>
                      <a:pt x="14" y="28"/>
                      <a:pt x="14" y="28"/>
                      <a:pt x="14" y="28"/>
                    </a:cubicBezTo>
                    <a:cubicBezTo>
                      <a:pt x="17" y="29"/>
                      <a:pt x="17" y="29"/>
                      <a:pt x="17" y="29"/>
                    </a:cubicBezTo>
                    <a:cubicBezTo>
                      <a:pt x="14" y="34"/>
                      <a:pt x="14" y="34"/>
                      <a:pt x="14" y="34"/>
                    </a:cubicBezTo>
                    <a:cubicBezTo>
                      <a:pt x="15" y="35"/>
                      <a:pt x="15" y="35"/>
                      <a:pt x="15" y="35"/>
                    </a:cubicBezTo>
                    <a:cubicBezTo>
                      <a:pt x="19" y="29"/>
                      <a:pt x="19" y="29"/>
                      <a:pt x="19" y="29"/>
                    </a:cubicBezTo>
                    <a:cubicBezTo>
                      <a:pt x="27" y="31"/>
                      <a:pt x="27" y="31"/>
                      <a:pt x="27" y="31"/>
                    </a:cubicBezTo>
                    <a:cubicBezTo>
                      <a:pt x="27" y="31"/>
                      <a:pt x="27" y="32"/>
                      <a:pt x="28" y="32"/>
                    </a:cubicBezTo>
                    <a:cubicBezTo>
                      <a:pt x="23" y="37"/>
                      <a:pt x="23" y="37"/>
                      <a:pt x="23" y="37"/>
                    </a:cubicBezTo>
                    <a:cubicBezTo>
                      <a:pt x="15" y="36"/>
                      <a:pt x="15" y="36"/>
                      <a:pt x="15" y="36"/>
                    </a:cubicBezTo>
                    <a:cubicBezTo>
                      <a:pt x="15" y="38"/>
                      <a:pt x="15" y="38"/>
                      <a:pt x="15" y="38"/>
                    </a:cubicBezTo>
                    <a:cubicBezTo>
                      <a:pt x="21" y="39"/>
                      <a:pt x="21" y="39"/>
                      <a:pt x="21" y="39"/>
                    </a:cubicBezTo>
                    <a:cubicBezTo>
                      <a:pt x="19" y="41"/>
                      <a:pt x="19" y="41"/>
                      <a:pt x="19" y="41"/>
                    </a:cubicBezTo>
                    <a:cubicBezTo>
                      <a:pt x="8" y="40"/>
                      <a:pt x="8" y="40"/>
                      <a:pt x="8" y="40"/>
                    </a:cubicBezTo>
                    <a:cubicBezTo>
                      <a:pt x="8" y="42"/>
                      <a:pt x="8" y="42"/>
                      <a:pt x="8" y="42"/>
                    </a:cubicBezTo>
                    <a:cubicBezTo>
                      <a:pt x="8" y="42"/>
                      <a:pt x="15" y="42"/>
                      <a:pt x="18" y="43"/>
                    </a:cubicBezTo>
                    <a:cubicBezTo>
                      <a:pt x="15" y="46"/>
                      <a:pt x="15" y="46"/>
                      <a:pt x="15" y="46"/>
                    </a:cubicBezTo>
                    <a:cubicBezTo>
                      <a:pt x="9" y="45"/>
                      <a:pt x="9" y="45"/>
                      <a:pt x="9" y="45"/>
                    </a:cubicBezTo>
                    <a:cubicBezTo>
                      <a:pt x="9" y="47"/>
                      <a:pt x="9" y="47"/>
                      <a:pt x="9" y="47"/>
                    </a:cubicBezTo>
                    <a:cubicBezTo>
                      <a:pt x="13" y="48"/>
                      <a:pt x="13" y="48"/>
                      <a:pt x="13" y="48"/>
                    </a:cubicBezTo>
                    <a:cubicBezTo>
                      <a:pt x="9" y="52"/>
                      <a:pt x="9" y="52"/>
                      <a:pt x="9" y="52"/>
                    </a:cubicBezTo>
                    <a:cubicBezTo>
                      <a:pt x="11" y="53"/>
                      <a:pt x="11" y="53"/>
                      <a:pt x="11" y="53"/>
                    </a:cubicBezTo>
                    <a:cubicBezTo>
                      <a:pt x="15" y="49"/>
                      <a:pt x="15" y="49"/>
                      <a:pt x="15" y="49"/>
                    </a:cubicBezTo>
                    <a:cubicBezTo>
                      <a:pt x="17" y="53"/>
                      <a:pt x="17" y="53"/>
                      <a:pt x="17" y="53"/>
                    </a:cubicBezTo>
                    <a:cubicBezTo>
                      <a:pt x="19" y="53"/>
                      <a:pt x="19" y="53"/>
                      <a:pt x="19" y="53"/>
                    </a:cubicBezTo>
                    <a:cubicBezTo>
                      <a:pt x="16" y="47"/>
                      <a:pt x="16" y="47"/>
                      <a:pt x="16" y="47"/>
                    </a:cubicBezTo>
                    <a:cubicBezTo>
                      <a:pt x="19" y="44"/>
                      <a:pt x="19" y="44"/>
                      <a:pt x="19" y="44"/>
                    </a:cubicBezTo>
                    <a:cubicBezTo>
                      <a:pt x="22" y="53"/>
                      <a:pt x="22" y="53"/>
                      <a:pt x="22" y="53"/>
                    </a:cubicBezTo>
                    <a:cubicBezTo>
                      <a:pt x="24" y="53"/>
                      <a:pt x="24" y="53"/>
                      <a:pt x="24" y="53"/>
                    </a:cubicBezTo>
                    <a:cubicBezTo>
                      <a:pt x="21" y="43"/>
                      <a:pt x="21" y="43"/>
                      <a:pt x="21" y="43"/>
                    </a:cubicBezTo>
                    <a:cubicBezTo>
                      <a:pt x="23" y="40"/>
                      <a:pt x="23" y="40"/>
                      <a:pt x="23" y="40"/>
                    </a:cubicBezTo>
                    <a:cubicBezTo>
                      <a:pt x="25" y="46"/>
                      <a:pt x="25" y="46"/>
                      <a:pt x="25" y="46"/>
                    </a:cubicBezTo>
                    <a:cubicBezTo>
                      <a:pt x="26" y="45"/>
                      <a:pt x="26" y="45"/>
                      <a:pt x="26" y="45"/>
                    </a:cubicBezTo>
                    <a:cubicBezTo>
                      <a:pt x="24" y="39"/>
                      <a:pt x="24" y="39"/>
                      <a:pt x="24" y="39"/>
                    </a:cubicBezTo>
                    <a:cubicBezTo>
                      <a:pt x="29" y="33"/>
                      <a:pt x="29" y="33"/>
                      <a:pt x="29" y="33"/>
                    </a:cubicBezTo>
                    <a:cubicBezTo>
                      <a:pt x="30" y="33"/>
                      <a:pt x="30" y="34"/>
                      <a:pt x="31" y="34"/>
                    </a:cubicBezTo>
                    <a:cubicBezTo>
                      <a:pt x="31" y="34"/>
                      <a:pt x="31" y="34"/>
                      <a:pt x="31" y="34"/>
                    </a:cubicBezTo>
                    <a:cubicBezTo>
                      <a:pt x="33" y="40"/>
                      <a:pt x="33" y="40"/>
                      <a:pt x="33" y="40"/>
                    </a:cubicBezTo>
                    <a:cubicBezTo>
                      <a:pt x="33" y="40"/>
                      <a:pt x="33" y="40"/>
                      <a:pt x="33" y="40"/>
                    </a:cubicBezTo>
                    <a:cubicBezTo>
                      <a:pt x="28" y="46"/>
                      <a:pt x="28" y="46"/>
                      <a:pt x="28" y="46"/>
                    </a:cubicBezTo>
                    <a:cubicBezTo>
                      <a:pt x="28" y="46"/>
                      <a:pt x="28" y="46"/>
                      <a:pt x="28" y="46"/>
                    </a:cubicBezTo>
                    <a:cubicBezTo>
                      <a:pt x="29" y="47"/>
                      <a:pt x="29" y="47"/>
                      <a:pt x="29" y="47"/>
                    </a:cubicBezTo>
                    <a:cubicBezTo>
                      <a:pt x="30" y="47"/>
                      <a:pt x="30" y="47"/>
                      <a:pt x="30" y="47"/>
                    </a:cubicBezTo>
                    <a:cubicBezTo>
                      <a:pt x="33" y="43"/>
                      <a:pt x="33" y="43"/>
                      <a:pt x="33" y="43"/>
                    </a:cubicBezTo>
                    <a:cubicBezTo>
                      <a:pt x="34" y="43"/>
                      <a:pt x="34" y="43"/>
                      <a:pt x="34" y="43"/>
                    </a:cubicBezTo>
                    <a:cubicBezTo>
                      <a:pt x="34" y="45"/>
                      <a:pt x="34" y="45"/>
                      <a:pt x="34" y="45"/>
                    </a:cubicBezTo>
                    <a:cubicBezTo>
                      <a:pt x="34" y="45"/>
                      <a:pt x="34" y="45"/>
                      <a:pt x="34" y="45"/>
                    </a:cubicBezTo>
                    <a:cubicBezTo>
                      <a:pt x="29" y="54"/>
                      <a:pt x="29" y="54"/>
                      <a:pt x="29" y="54"/>
                    </a:cubicBezTo>
                    <a:cubicBezTo>
                      <a:pt x="29" y="54"/>
                      <a:pt x="29" y="54"/>
                      <a:pt x="29" y="54"/>
                    </a:cubicBezTo>
                    <a:cubicBezTo>
                      <a:pt x="30" y="55"/>
                      <a:pt x="30" y="55"/>
                      <a:pt x="30" y="55"/>
                    </a:cubicBezTo>
                    <a:cubicBezTo>
                      <a:pt x="31" y="55"/>
                      <a:pt x="31" y="55"/>
                      <a:pt x="31" y="55"/>
                    </a:cubicBezTo>
                    <a:cubicBezTo>
                      <a:pt x="31" y="54"/>
                      <a:pt x="34" y="50"/>
                      <a:pt x="35" y="48"/>
                    </a:cubicBezTo>
                    <a:cubicBezTo>
                      <a:pt x="35" y="48"/>
                      <a:pt x="35" y="48"/>
                      <a:pt x="35" y="48"/>
                    </a:cubicBezTo>
                    <a:cubicBezTo>
                      <a:pt x="37" y="52"/>
                      <a:pt x="37" y="52"/>
                      <a:pt x="37" y="52"/>
                    </a:cubicBezTo>
                    <a:cubicBezTo>
                      <a:pt x="37" y="52"/>
                      <a:pt x="37" y="52"/>
                      <a:pt x="37" y="52"/>
                    </a:cubicBezTo>
                    <a:cubicBezTo>
                      <a:pt x="33" y="56"/>
                      <a:pt x="33" y="56"/>
                      <a:pt x="33" y="56"/>
                    </a:cubicBezTo>
                    <a:cubicBezTo>
                      <a:pt x="33" y="56"/>
                      <a:pt x="33" y="56"/>
                      <a:pt x="33" y="56"/>
                    </a:cubicBezTo>
                    <a:cubicBezTo>
                      <a:pt x="34" y="57"/>
                      <a:pt x="34" y="57"/>
                      <a:pt x="34" y="57"/>
                    </a:cubicBezTo>
                    <a:cubicBezTo>
                      <a:pt x="35" y="57"/>
                      <a:pt x="35" y="57"/>
                      <a:pt x="35" y="57"/>
                    </a:cubicBezTo>
                    <a:cubicBezTo>
                      <a:pt x="37" y="54"/>
                      <a:pt x="37" y="54"/>
                      <a:pt x="37" y="54"/>
                    </a:cubicBezTo>
                    <a:cubicBezTo>
                      <a:pt x="37" y="54"/>
                      <a:pt x="37" y="54"/>
                      <a:pt x="37" y="54"/>
                    </a:cubicBezTo>
                    <a:cubicBezTo>
                      <a:pt x="39" y="59"/>
                      <a:pt x="39" y="59"/>
                      <a:pt x="39" y="59"/>
                    </a:cubicBezTo>
                    <a:cubicBezTo>
                      <a:pt x="40" y="60"/>
                      <a:pt x="40" y="60"/>
                      <a:pt x="40" y="60"/>
                    </a:cubicBezTo>
                    <a:cubicBezTo>
                      <a:pt x="41" y="59"/>
                      <a:pt x="41" y="59"/>
                      <a:pt x="41" y="59"/>
                    </a:cubicBezTo>
                    <a:cubicBezTo>
                      <a:pt x="41" y="59"/>
                      <a:pt x="41" y="59"/>
                      <a:pt x="41" y="59"/>
                    </a:cubicBezTo>
                    <a:cubicBezTo>
                      <a:pt x="39" y="53"/>
                      <a:pt x="39" y="53"/>
                      <a:pt x="39" y="53"/>
                    </a:cubicBezTo>
                    <a:cubicBezTo>
                      <a:pt x="40" y="53"/>
                      <a:pt x="40" y="53"/>
                      <a:pt x="40" y="53"/>
                    </a:cubicBezTo>
                    <a:cubicBezTo>
                      <a:pt x="44" y="53"/>
                      <a:pt x="44" y="53"/>
                      <a:pt x="44" y="53"/>
                    </a:cubicBezTo>
                    <a:cubicBezTo>
                      <a:pt x="44" y="53"/>
                      <a:pt x="44" y="53"/>
                      <a:pt x="44" y="53"/>
                    </a:cubicBezTo>
                    <a:cubicBezTo>
                      <a:pt x="45" y="52"/>
                      <a:pt x="45" y="52"/>
                      <a:pt x="45" y="52"/>
                    </a:cubicBezTo>
                    <a:cubicBezTo>
                      <a:pt x="39" y="51"/>
                      <a:pt x="39" y="51"/>
                      <a:pt x="39" y="51"/>
                    </a:cubicBezTo>
                    <a:cubicBezTo>
                      <a:pt x="39" y="51"/>
                      <a:pt x="39" y="51"/>
                      <a:pt x="39" y="51"/>
                    </a:cubicBezTo>
                    <a:cubicBezTo>
                      <a:pt x="37" y="47"/>
                      <a:pt x="37" y="47"/>
                      <a:pt x="37" y="47"/>
                    </a:cubicBezTo>
                    <a:cubicBezTo>
                      <a:pt x="38" y="47"/>
                      <a:pt x="38" y="47"/>
                      <a:pt x="38" y="47"/>
                    </a:cubicBezTo>
                    <a:cubicBezTo>
                      <a:pt x="46" y="49"/>
                      <a:pt x="46" y="49"/>
                      <a:pt x="46" y="49"/>
                    </a:cubicBezTo>
                    <a:cubicBezTo>
                      <a:pt x="46" y="49"/>
                      <a:pt x="46" y="49"/>
                      <a:pt x="46" y="49"/>
                    </a:cubicBezTo>
                    <a:cubicBezTo>
                      <a:pt x="47" y="48"/>
                      <a:pt x="47" y="48"/>
                      <a:pt x="47" y="48"/>
                    </a:cubicBezTo>
                    <a:cubicBezTo>
                      <a:pt x="47" y="47"/>
                      <a:pt x="47" y="47"/>
                      <a:pt x="47" y="47"/>
                    </a:cubicBezTo>
                    <a:cubicBezTo>
                      <a:pt x="37" y="45"/>
                      <a:pt x="37" y="45"/>
                      <a:pt x="37" y="45"/>
                    </a:cubicBezTo>
                    <a:cubicBezTo>
                      <a:pt x="37" y="45"/>
                      <a:pt x="37" y="45"/>
                      <a:pt x="37" y="45"/>
                    </a:cubicBezTo>
                    <a:cubicBezTo>
                      <a:pt x="36" y="42"/>
                      <a:pt x="36" y="42"/>
                      <a:pt x="36" y="42"/>
                    </a:cubicBezTo>
                    <a:cubicBezTo>
                      <a:pt x="36" y="42"/>
                      <a:pt x="36" y="42"/>
                      <a:pt x="36" y="42"/>
                    </a:cubicBezTo>
                    <a:cubicBezTo>
                      <a:pt x="41" y="42"/>
                      <a:pt x="41" y="42"/>
                      <a:pt x="41" y="42"/>
                    </a:cubicBezTo>
                    <a:cubicBezTo>
                      <a:pt x="41" y="42"/>
                      <a:pt x="41" y="42"/>
                      <a:pt x="41" y="42"/>
                    </a:cubicBezTo>
                    <a:cubicBezTo>
                      <a:pt x="42" y="41"/>
                      <a:pt x="42" y="41"/>
                      <a:pt x="42" y="41"/>
                    </a:cubicBezTo>
                    <a:cubicBezTo>
                      <a:pt x="35" y="40"/>
                      <a:pt x="35" y="40"/>
                      <a:pt x="35" y="40"/>
                    </a:cubicBezTo>
                    <a:cubicBezTo>
                      <a:pt x="33" y="33"/>
                      <a:pt x="33" y="33"/>
                      <a:pt x="33" y="33"/>
                    </a:cubicBezTo>
                    <a:cubicBezTo>
                      <a:pt x="33" y="33"/>
                      <a:pt x="33" y="32"/>
                      <a:pt x="34" y="32"/>
                    </a:cubicBezTo>
                    <a:cubicBezTo>
                      <a:pt x="41" y="33"/>
                      <a:pt x="41" y="33"/>
                      <a:pt x="41" y="33"/>
                    </a:cubicBezTo>
                    <a:cubicBezTo>
                      <a:pt x="43" y="40"/>
                      <a:pt x="43" y="40"/>
                      <a:pt x="43" y="40"/>
                    </a:cubicBezTo>
                    <a:cubicBezTo>
                      <a:pt x="45" y="39"/>
                      <a:pt x="45" y="39"/>
                      <a:pt x="45" y="39"/>
                    </a:cubicBezTo>
                    <a:cubicBezTo>
                      <a:pt x="43" y="33"/>
                      <a:pt x="43" y="33"/>
                      <a:pt x="43" y="33"/>
                    </a:cubicBezTo>
                    <a:cubicBezTo>
                      <a:pt x="46" y="34"/>
                      <a:pt x="46" y="34"/>
                      <a:pt x="46" y="34"/>
                    </a:cubicBezTo>
                    <a:cubicBezTo>
                      <a:pt x="50" y="43"/>
                      <a:pt x="50" y="43"/>
                      <a:pt x="50" y="43"/>
                    </a:cubicBezTo>
                    <a:cubicBezTo>
                      <a:pt x="52" y="42"/>
                      <a:pt x="52" y="42"/>
                      <a:pt x="52" y="42"/>
                    </a:cubicBezTo>
                    <a:cubicBezTo>
                      <a:pt x="52" y="42"/>
                      <a:pt x="49" y="36"/>
                      <a:pt x="48" y="34"/>
                    </a:cubicBezTo>
                    <a:cubicBezTo>
                      <a:pt x="52" y="35"/>
                      <a:pt x="52" y="35"/>
                      <a:pt x="52" y="35"/>
                    </a:cubicBezTo>
                    <a:cubicBezTo>
                      <a:pt x="54" y="40"/>
                      <a:pt x="54" y="40"/>
                      <a:pt x="54" y="40"/>
                    </a:cubicBezTo>
                    <a:cubicBezTo>
                      <a:pt x="56" y="39"/>
                      <a:pt x="56" y="39"/>
                      <a:pt x="56" y="39"/>
                    </a:cubicBezTo>
                    <a:cubicBezTo>
                      <a:pt x="54" y="35"/>
                      <a:pt x="54" y="35"/>
                      <a:pt x="54" y="35"/>
                    </a:cubicBezTo>
                    <a:cubicBezTo>
                      <a:pt x="60" y="36"/>
                      <a:pt x="60" y="36"/>
                      <a:pt x="60" y="36"/>
                    </a:cubicBezTo>
                    <a:lnTo>
                      <a:pt x="6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6" name="Oval 886">
                <a:extLst>
                  <a:ext uri="{FF2B5EF4-FFF2-40B4-BE49-F238E27FC236}">
                    <a16:creationId xmlns:a16="http://schemas.microsoft.com/office/drawing/2014/main" id="{90739E8E-6DDD-4871-8019-EE8C778FECD6}"/>
                  </a:ext>
                </a:extLst>
              </p:cNvPr>
              <p:cNvSpPr>
                <a:spLocks noChangeArrowheads="1"/>
              </p:cNvSpPr>
              <p:nvPr/>
            </p:nvSpPr>
            <p:spPr bwMode="auto">
              <a:xfrm>
                <a:off x="7899401" y="3656013"/>
                <a:ext cx="31750" cy="31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7" name="Oval 887">
                <a:extLst>
                  <a:ext uri="{FF2B5EF4-FFF2-40B4-BE49-F238E27FC236}">
                    <a16:creationId xmlns:a16="http://schemas.microsoft.com/office/drawing/2014/main" id="{FB34D17E-3DF1-42BA-A57A-D1372CC312A2}"/>
                  </a:ext>
                </a:extLst>
              </p:cNvPr>
              <p:cNvSpPr>
                <a:spLocks noChangeArrowheads="1"/>
              </p:cNvSpPr>
              <p:nvPr/>
            </p:nvSpPr>
            <p:spPr bwMode="auto">
              <a:xfrm>
                <a:off x="7899401" y="3619500"/>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8" name="Oval 888">
                <a:extLst>
                  <a:ext uri="{FF2B5EF4-FFF2-40B4-BE49-F238E27FC236}">
                    <a16:creationId xmlns:a16="http://schemas.microsoft.com/office/drawing/2014/main" id="{9E47F5B1-0B80-41CF-B83A-5A598351B74A}"/>
                  </a:ext>
                </a:extLst>
              </p:cNvPr>
              <p:cNvSpPr>
                <a:spLocks noChangeArrowheads="1"/>
              </p:cNvSpPr>
              <p:nvPr/>
            </p:nvSpPr>
            <p:spPr bwMode="auto">
              <a:xfrm>
                <a:off x="8270876" y="3352800"/>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9" name="Freeform 889">
                <a:extLst>
                  <a:ext uri="{FF2B5EF4-FFF2-40B4-BE49-F238E27FC236}">
                    <a16:creationId xmlns:a16="http://schemas.microsoft.com/office/drawing/2014/main" id="{02B37DEC-1E05-4824-B418-6355794E9B07}"/>
                  </a:ext>
                </a:extLst>
              </p:cNvPr>
              <p:cNvSpPr>
                <a:spLocks/>
              </p:cNvSpPr>
              <p:nvPr/>
            </p:nvSpPr>
            <p:spPr bwMode="auto">
              <a:xfrm>
                <a:off x="8048626" y="3314700"/>
                <a:ext cx="134938" cy="49213"/>
              </a:xfrm>
              <a:custGeom>
                <a:avLst/>
                <a:gdLst>
                  <a:gd name="T0" fmla="*/ 2 w 88"/>
                  <a:gd name="T1" fmla="*/ 13 h 32"/>
                  <a:gd name="T2" fmla="*/ 7 w 88"/>
                  <a:gd name="T3" fmla="*/ 14 h 32"/>
                  <a:gd name="T4" fmla="*/ 18 w 88"/>
                  <a:gd name="T5" fmla="*/ 15 h 32"/>
                  <a:gd name="T6" fmla="*/ 38 w 88"/>
                  <a:gd name="T7" fmla="*/ 9 h 32"/>
                  <a:gd name="T8" fmla="*/ 68 w 88"/>
                  <a:gd name="T9" fmla="*/ 22 h 32"/>
                  <a:gd name="T10" fmla="*/ 82 w 88"/>
                  <a:gd name="T11" fmla="*/ 15 h 32"/>
                  <a:gd name="T12" fmla="*/ 85 w 88"/>
                  <a:gd name="T13" fmla="*/ 14 h 32"/>
                  <a:gd name="T14" fmla="*/ 42 w 88"/>
                  <a:gd name="T15" fmla="*/ 1 h 32"/>
                  <a:gd name="T16" fmla="*/ 2 w 88"/>
                  <a:gd name="T1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32">
                    <a:moveTo>
                      <a:pt x="2" y="13"/>
                    </a:moveTo>
                    <a:cubicBezTo>
                      <a:pt x="2" y="13"/>
                      <a:pt x="0" y="19"/>
                      <a:pt x="7" y="14"/>
                    </a:cubicBezTo>
                    <a:cubicBezTo>
                      <a:pt x="14" y="10"/>
                      <a:pt x="11" y="14"/>
                      <a:pt x="18" y="15"/>
                    </a:cubicBezTo>
                    <a:cubicBezTo>
                      <a:pt x="25" y="16"/>
                      <a:pt x="32" y="3"/>
                      <a:pt x="38" y="9"/>
                    </a:cubicBezTo>
                    <a:cubicBezTo>
                      <a:pt x="43" y="15"/>
                      <a:pt x="60" y="32"/>
                      <a:pt x="68" y="22"/>
                    </a:cubicBezTo>
                    <a:cubicBezTo>
                      <a:pt x="76" y="11"/>
                      <a:pt x="79" y="13"/>
                      <a:pt x="82" y="15"/>
                    </a:cubicBezTo>
                    <a:cubicBezTo>
                      <a:pt x="85" y="18"/>
                      <a:pt x="88" y="18"/>
                      <a:pt x="85" y="14"/>
                    </a:cubicBezTo>
                    <a:cubicBezTo>
                      <a:pt x="83" y="11"/>
                      <a:pt x="61" y="0"/>
                      <a:pt x="42" y="1"/>
                    </a:cubicBezTo>
                    <a:cubicBezTo>
                      <a:pt x="22" y="3"/>
                      <a:pt x="7" y="8"/>
                      <a:pt x="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294" name="矩形: 圆角 293">
            <a:extLst>
              <a:ext uri="{FF2B5EF4-FFF2-40B4-BE49-F238E27FC236}">
                <a16:creationId xmlns:a16="http://schemas.microsoft.com/office/drawing/2014/main" id="{59217348-A297-4C60-AC84-F55A9D435E7D}"/>
              </a:ext>
            </a:extLst>
          </p:cNvPr>
          <p:cNvSpPr/>
          <p:nvPr/>
        </p:nvSpPr>
        <p:spPr>
          <a:xfrm>
            <a:off x="3952870" y="574498"/>
            <a:ext cx="4344276" cy="675313"/>
          </a:xfrm>
          <a:prstGeom prst="roundRect">
            <a:avLst>
              <a:gd name="adj" fmla="val 50000"/>
            </a:avLst>
          </a:prstGeom>
          <a:solidFill>
            <a:srgbClr val="33B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UTM Showcard" panose="02040603050506020204" pitchFamily="18" charset="0"/>
                <a:ea typeface="inpin heiti" panose="00000500000000000000" pitchFamily="2" charset="-122"/>
                <a:sym typeface="inpin heiti" panose="00000500000000000000" pitchFamily="2" charset="-122"/>
              </a:rPr>
              <a:t>TẬP LÀM VĂN</a:t>
            </a:r>
            <a:endParaRPr lang="zh-CN" altLang="en-US" sz="3600" dirty="0">
              <a:latin typeface="UTM Showcard" panose="02040603050506020204" pitchFamily="18" charset="0"/>
              <a:ea typeface="inpin heiti" panose="00000500000000000000" pitchFamily="2" charset="-122"/>
              <a:sym typeface="inpin heiti" panose="00000500000000000000" pitchFamily="2" charset="-122"/>
            </a:endParaRPr>
          </a:p>
        </p:txBody>
      </p:sp>
      <p:pic>
        <p:nvPicPr>
          <p:cNvPr id="220" name="图片 219">
            <a:extLst>
              <a:ext uri="{FF2B5EF4-FFF2-40B4-BE49-F238E27FC236}">
                <a16:creationId xmlns:a16="http://schemas.microsoft.com/office/drawing/2014/main" id="{5E25665A-C0F2-4C66-B137-E72EB7328CF9}"/>
              </a:ext>
            </a:extLst>
          </p:cNvPr>
          <p:cNvPicPr>
            <a:picLocks noChangeAspect="1"/>
          </p:cNvPicPr>
          <p:nvPr/>
        </p:nvPicPr>
        <p:blipFill>
          <a:blip r:embed="rId6"/>
          <a:stretch>
            <a:fillRect/>
          </a:stretch>
        </p:blipFill>
        <p:spPr>
          <a:xfrm>
            <a:off x="10670185" y="2813331"/>
            <a:ext cx="734492" cy="791022"/>
          </a:xfrm>
          <a:prstGeom prst="rect">
            <a:avLst/>
          </a:prstGeom>
        </p:spPr>
      </p:pic>
      <p:grpSp>
        <p:nvGrpSpPr>
          <p:cNvPr id="222" name="组合 221">
            <a:extLst>
              <a:ext uri="{FF2B5EF4-FFF2-40B4-BE49-F238E27FC236}">
                <a16:creationId xmlns:a16="http://schemas.microsoft.com/office/drawing/2014/main" id="{E9EE46CE-1C68-4B6E-AFCC-AD0934B94683}"/>
              </a:ext>
            </a:extLst>
          </p:cNvPr>
          <p:cNvGrpSpPr/>
          <p:nvPr/>
        </p:nvGrpSpPr>
        <p:grpSpPr>
          <a:xfrm>
            <a:off x="5049607" y="4937610"/>
            <a:ext cx="786854" cy="873260"/>
            <a:chOff x="-2033679" y="889419"/>
            <a:chExt cx="463503" cy="619473"/>
          </a:xfrm>
        </p:grpSpPr>
        <p:pic>
          <p:nvPicPr>
            <p:cNvPr id="224"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6" name="组合 225">
            <a:extLst>
              <a:ext uri="{FF2B5EF4-FFF2-40B4-BE49-F238E27FC236}">
                <a16:creationId xmlns:a16="http://schemas.microsoft.com/office/drawing/2014/main" id="{8B26B9FF-AF12-4AB4-BB60-52930BD8A6FB}"/>
              </a:ext>
            </a:extLst>
          </p:cNvPr>
          <p:cNvGrpSpPr/>
          <p:nvPr/>
        </p:nvGrpSpPr>
        <p:grpSpPr>
          <a:xfrm>
            <a:off x="6090550" y="4920265"/>
            <a:ext cx="786854" cy="873260"/>
            <a:chOff x="-2033679" y="889419"/>
            <a:chExt cx="463503" cy="619473"/>
          </a:xfrm>
        </p:grpSpPr>
        <p:pic>
          <p:nvPicPr>
            <p:cNvPr id="227" name="Picture 10" descr="E:\丫头\png\小人\卡通类素材\ry.png">
              <a:extLst>
                <a:ext uri="{FF2B5EF4-FFF2-40B4-BE49-F238E27FC236}">
                  <a16:creationId xmlns:a16="http://schemas.microsoft.com/office/drawing/2014/main" id="{30A4BC11-1A94-4232-B300-3B51EF42E09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10" descr="E:\丫头\png\小人\卡通类素材\ry.png">
              <a:extLst>
                <a:ext uri="{FF2B5EF4-FFF2-40B4-BE49-F238E27FC236}">
                  <a16:creationId xmlns:a16="http://schemas.microsoft.com/office/drawing/2014/main" id="{13DCC9C4-26D0-4D98-A9DD-A8FD9747E2C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9" name="组合 228">
            <a:extLst>
              <a:ext uri="{FF2B5EF4-FFF2-40B4-BE49-F238E27FC236}">
                <a16:creationId xmlns:a16="http://schemas.microsoft.com/office/drawing/2014/main" id="{37D2DD7A-97B0-4C5C-BE85-89C8CBA3C6FE}"/>
              </a:ext>
            </a:extLst>
          </p:cNvPr>
          <p:cNvGrpSpPr/>
          <p:nvPr/>
        </p:nvGrpSpPr>
        <p:grpSpPr>
          <a:xfrm>
            <a:off x="7146662" y="4937610"/>
            <a:ext cx="786854" cy="873260"/>
            <a:chOff x="-2033679" y="889419"/>
            <a:chExt cx="463503" cy="619473"/>
          </a:xfrm>
        </p:grpSpPr>
        <p:pic>
          <p:nvPicPr>
            <p:cNvPr id="230" name="Picture 10" descr="E:\丫头\png\小人\卡通类素材\ry.png">
              <a:extLst>
                <a:ext uri="{FF2B5EF4-FFF2-40B4-BE49-F238E27FC236}">
                  <a16:creationId xmlns:a16="http://schemas.microsoft.com/office/drawing/2014/main" id="{E8C8FCFA-7C84-4F6A-A7F2-F995DAE90FB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10" descr="E:\丫头\png\小人\卡通类素材\ry.png">
              <a:extLst>
                <a:ext uri="{FF2B5EF4-FFF2-40B4-BE49-F238E27FC236}">
                  <a16:creationId xmlns:a16="http://schemas.microsoft.com/office/drawing/2014/main" id="{1992251E-2887-4E4A-BCBC-DF3B7136E26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唯美动人浪漫场景短视频配乐.wav">
            <a:hlinkClick r:id="" action="ppaction://media"/>
            <a:extLst>
              <a:ext uri="{FF2B5EF4-FFF2-40B4-BE49-F238E27FC236}">
                <a16:creationId xmlns:a16="http://schemas.microsoft.com/office/drawing/2014/main" id="{06337922-9F43-2C46-B91D-788E39BEA1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84924" y="0"/>
            <a:ext cx="615852" cy="615852"/>
          </a:xfrm>
          <a:prstGeom prst="rect">
            <a:avLst/>
          </a:prstGeom>
        </p:spPr>
      </p:pic>
      <p:sp>
        <p:nvSpPr>
          <p:cNvPr id="291" name="文本框 290">
            <a:extLst>
              <a:ext uri="{FF2B5EF4-FFF2-40B4-BE49-F238E27FC236}">
                <a16:creationId xmlns:a16="http://schemas.microsoft.com/office/drawing/2014/main" id="{67393BD0-5D16-4869-944E-1168F4A6212E}"/>
              </a:ext>
            </a:extLst>
          </p:cNvPr>
          <p:cNvSpPr txBox="1"/>
          <p:nvPr/>
        </p:nvSpPr>
        <p:spPr>
          <a:xfrm>
            <a:off x="3977255" y="1879041"/>
            <a:ext cx="5108447" cy="1200329"/>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7200" dirty="0">
                <a:ln w="19050">
                  <a:noFill/>
                </a:ln>
                <a:solidFill>
                  <a:srgbClr val="E6E6E6"/>
                </a:solidFill>
                <a:effectLst>
                  <a:glow rad="495300">
                    <a:schemeClr val="accent2">
                      <a:satMod val="175000"/>
                      <a:alpha val="40000"/>
                    </a:schemeClr>
                  </a:glow>
                </a:effectLst>
                <a:latin typeface="#9Slide03 IcielNovecento sans E" panose="00000900000000000000" pitchFamily="2" charset="0"/>
                <a:ea typeface="inpin heiti" panose="00000500000000000000" pitchFamily="2" charset="-122"/>
                <a:sym typeface="inpin heiti" panose="00000500000000000000" pitchFamily="2" charset="-122"/>
              </a:rPr>
              <a:t>ĐOẠN VĂN</a:t>
            </a:r>
            <a:endParaRPr lang="zh-CN" altLang="en-US" sz="7200" dirty="0">
              <a:ln w="19050">
                <a:noFill/>
              </a:ln>
              <a:solidFill>
                <a:srgbClr val="E6E6E6"/>
              </a:solidFill>
              <a:effectLst>
                <a:glow rad="495300">
                  <a:schemeClr val="accent2">
                    <a:satMod val="175000"/>
                    <a:alpha val="40000"/>
                  </a:schemeClr>
                </a:glow>
              </a:effectLst>
              <a:latin typeface="#9Slide03 IcielNovecento sans E" panose="00000900000000000000" pitchFamily="2" charset="0"/>
              <a:ea typeface="inpin heiti" panose="00000500000000000000" pitchFamily="2" charset="-122"/>
              <a:sym typeface="inpin heiti" panose="00000500000000000000" pitchFamily="2" charset="-122"/>
            </a:endParaRPr>
          </a:p>
        </p:txBody>
      </p:sp>
      <p:sp>
        <p:nvSpPr>
          <p:cNvPr id="223" name="文本框 290">
            <a:extLst>
              <a:ext uri="{FF2B5EF4-FFF2-40B4-BE49-F238E27FC236}">
                <a16:creationId xmlns:a16="http://schemas.microsoft.com/office/drawing/2014/main" id="{67393BD0-5D16-4869-944E-1168F4A6212E}"/>
              </a:ext>
            </a:extLst>
          </p:cNvPr>
          <p:cNvSpPr txBox="1"/>
          <p:nvPr/>
        </p:nvSpPr>
        <p:spPr>
          <a:xfrm>
            <a:off x="1696702" y="2978705"/>
            <a:ext cx="10306612" cy="1569660"/>
          </a:xfrm>
          <a:prstGeom prst="rect">
            <a:avLst/>
          </a:prstGeom>
          <a:noFill/>
        </p:spPr>
        <p:txBody>
          <a:bodyPr wrap="square" rtlCol="0">
            <a:spAutoFit/>
          </a:bodyPr>
          <a:lstStyle/>
          <a:p>
            <a:r>
              <a:rPr lang="en-US" altLang="zh-CN" sz="9600" dirty="0">
                <a:solidFill>
                  <a:srgbClr val="7E0247"/>
                </a:solidFill>
                <a:effectLst>
                  <a:innerShdw blurRad="63500" dist="50800" dir="5400000">
                    <a:prstClr val="black">
                      <a:alpha val="50000"/>
                    </a:prstClr>
                  </a:innerShdw>
                </a:effectLst>
                <a:latin typeface="#9Slide03 Bebas Neue Bold" panose="020B0606020202050201" pitchFamily="34" charset="0"/>
                <a:ea typeface="inpin heiti" panose="00000500000000000000" pitchFamily="2" charset="-122"/>
                <a:sym typeface="inpin heiti" panose="00000500000000000000" pitchFamily="2" charset="-122"/>
              </a:rPr>
              <a:t>TRONG BÀI VĂN KỂ CHUYỆN</a:t>
            </a:r>
            <a:endParaRPr lang="zh-CN" altLang="en-US" sz="9600" dirty="0">
              <a:solidFill>
                <a:srgbClr val="7E0247"/>
              </a:solidFill>
              <a:effectLst>
                <a:innerShdw blurRad="63500" dist="50800" dir="5400000">
                  <a:prstClr val="black">
                    <a:alpha val="50000"/>
                  </a:prstClr>
                </a:innerShdw>
              </a:effectLst>
              <a:latin typeface="#9Slide03 Bebas Neue Bold" panose="020B0606020202050201" pitchFamily="34" charset="0"/>
              <a:ea typeface="inpin heiti" panose="00000500000000000000" pitchFamily="2" charset="-122"/>
              <a:sym typeface="inpin heiti" panose="00000500000000000000" pitchFamily="2" charset="-122"/>
            </a:endParaRPr>
          </a:p>
        </p:txBody>
      </p:sp>
      <p:sp>
        <p:nvSpPr>
          <p:cNvPr id="5" name="Heart 4"/>
          <p:cNvSpPr/>
          <p:nvPr/>
        </p:nvSpPr>
        <p:spPr>
          <a:xfrm>
            <a:off x="1508016" y="3604353"/>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38" name="Heart 237"/>
          <p:cNvSpPr/>
          <p:nvPr/>
        </p:nvSpPr>
        <p:spPr>
          <a:xfrm>
            <a:off x="10205813" y="4375195"/>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333033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win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0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iterate type="lt">
                                    <p:tmPct val="10000"/>
                                  </p:iterate>
                                  <p:childTnLst>
                                    <p:set>
                                      <p:cBhvr>
                                        <p:cTn id="10" dur="1" fill="hold">
                                          <p:stCondLst>
                                            <p:cond delay="0"/>
                                          </p:stCondLst>
                                        </p:cTn>
                                        <p:tgtEl>
                                          <p:spTgt spid="220"/>
                                        </p:tgtEl>
                                        <p:attrNameLst>
                                          <p:attrName>style.visibility</p:attrName>
                                        </p:attrNameLst>
                                      </p:cBhvr>
                                      <p:to>
                                        <p:strVal val="visible"/>
                                      </p:to>
                                    </p:set>
                                    <p:animEffect transition="in" filter="fade">
                                      <p:cBhvr>
                                        <p:cTn id="11" dur="500"/>
                                        <p:tgtEl>
                                          <p:spTgt spid="220"/>
                                        </p:tgtEl>
                                      </p:cBhvr>
                                    </p:animEffect>
                                    <p:anim calcmode="lin" valueType="num">
                                      <p:cBhvr>
                                        <p:cTn id="12" dur="500" fill="hold"/>
                                        <p:tgtEl>
                                          <p:spTgt spid="220"/>
                                        </p:tgtEl>
                                        <p:attrNameLst>
                                          <p:attrName>ppt_x</p:attrName>
                                        </p:attrNameLst>
                                      </p:cBhvr>
                                      <p:tavLst>
                                        <p:tav tm="0">
                                          <p:val>
                                            <p:strVal val="#ppt_x"/>
                                          </p:val>
                                        </p:tav>
                                        <p:tav tm="100000">
                                          <p:val>
                                            <p:strVal val="#ppt_x"/>
                                          </p:val>
                                        </p:tav>
                                      </p:tavLst>
                                    </p:anim>
                                    <p:anim calcmode="lin" valueType="num">
                                      <p:cBhvr>
                                        <p:cTn id="13" dur="500" fill="hold"/>
                                        <p:tgtEl>
                                          <p:spTgt spid="220"/>
                                        </p:tgtEl>
                                        <p:attrNameLst>
                                          <p:attrName>ppt_y</p:attrName>
                                        </p:attrNameLst>
                                      </p:cBhvr>
                                      <p:tavLst>
                                        <p:tav tm="0">
                                          <p:val>
                                            <p:strVal val="#ppt_y+.1"/>
                                          </p:val>
                                        </p:tav>
                                        <p:tav tm="100000">
                                          <p:val>
                                            <p:strVal val="#ppt_y"/>
                                          </p:val>
                                        </p:tav>
                                      </p:tavLst>
                                    </p:anim>
                                  </p:childTnLst>
                                </p:cTn>
                              </p:par>
                              <p:par>
                                <p:cTn id="14" presetID="2" presetClass="entr" presetSubtype="6" fill="hold" nodeType="withEffect">
                                  <p:stCondLst>
                                    <p:cond delay="0"/>
                                  </p:stCondLst>
                                  <p:iterate type="lt">
                                    <p:tmPct val="10000"/>
                                  </p:iterate>
                                  <p:childTnLst>
                                    <p:set>
                                      <p:cBhvr>
                                        <p:cTn id="15" dur="1" fill="hold">
                                          <p:stCondLst>
                                            <p:cond delay="0"/>
                                          </p:stCondLst>
                                        </p:cTn>
                                        <p:tgtEl>
                                          <p:spTgt spid="222"/>
                                        </p:tgtEl>
                                        <p:attrNameLst>
                                          <p:attrName>style.visibility</p:attrName>
                                        </p:attrNameLst>
                                      </p:cBhvr>
                                      <p:to>
                                        <p:strVal val="visible"/>
                                      </p:to>
                                    </p:set>
                                    <p:anim calcmode="lin" valueType="num">
                                      <p:cBhvr additive="base">
                                        <p:cTn id="16" dur="500" fill="hold"/>
                                        <p:tgtEl>
                                          <p:spTgt spid="222"/>
                                        </p:tgtEl>
                                        <p:attrNameLst>
                                          <p:attrName>ppt_x</p:attrName>
                                        </p:attrNameLst>
                                      </p:cBhvr>
                                      <p:tavLst>
                                        <p:tav tm="0">
                                          <p:val>
                                            <p:strVal val="1+#ppt_w/2"/>
                                          </p:val>
                                        </p:tav>
                                        <p:tav tm="100000">
                                          <p:val>
                                            <p:strVal val="#ppt_x"/>
                                          </p:val>
                                        </p:tav>
                                      </p:tavLst>
                                    </p:anim>
                                    <p:anim calcmode="lin" valueType="num">
                                      <p:cBhvr additive="base">
                                        <p:cTn id="17" dur="500" fill="hold"/>
                                        <p:tgtEl>
                                          <p:spTgt spid="222"/>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iterate type="lt">
                                    <p:tmPct val="10000"/>
                                  </p:iterate>
                                  <p:childTnLst>
                                    <p:set>
                                      <p:cBhvr>
                                        <p:cTn id="19" dur="1" fill="hold">
                                          <p:stCondLst>
                                            <p:cond delay="0"/>
                                          </p:stCondLst>
                                        </p:cTn>
                                        <p:tgtEl>
                                          <p:spTgt spid="226"/>
                                        </p:tgtEl>
                                        <p:attrNameLst>
                                          <p:attrName>style.visibility</p:attrName>
                                        </p:attrNameLst>
                                      </p:cBhvr>
                                      <p:to>
                                        <p:strVal val="visible"/>
                                      </p:to>
                                    </p:set>
                                    <p:anim calcmode="lin" valueType="num">
                                      <p:cBhvr additive="base">
                                        <p:cTn id="20" dur="500" fill="hold"/>
                                        <p:tgtEl>
                                          <p:spTgt spid="226"/>
                                        </p:tgtEl>
                                        <p:attrNameLst>
                                          <p:attrName>ppt_x</p:attrName>
                                        </p:attrNameLst>
                                      </p:cBhvr>
                                      <p:tavLst>
                                        <p:tav tm="0">
                                          <p:val>
                                            <p:strVal val="1+#ppt_w/2"/>
                                          </p:val>
                                        </p:tav>
                                        <p:tav tm="100000">
                                          <p:val>
                                            <p:strVal val="#ppt_x"/>
                                          </p:val>
                                        </p:tav>
                                      </p:tavLst>
                                    </p:anim>
                                    <p:anim calcmode="lin" valueType="num">
                                      <p:cBhvr additive="base">
                                        <p:cTn id="21" dur="500" fill="hold"/>
                                        <p:tgtEl>
                                          <p:spTgt spid="226"/>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0"/>
                                  </p:stCondLst>
                                  <p:iterate type="lt">
                                    <p:tmPct val="10000"/>
                                  </p:iterate>
                                  <p:childTnLst>
                                    <p:set>
                                      <p:cBhvr>
                                        <p:cTn id="23" dur="1" fill="hold">
                                          <p:stCondLst>
                                            <p:cond delay="0"/>
                                          </p:stCondLst>
                                        </p:cTn>
                                        <p:tgtEl>
                                          <p:spTgt spid="229"/>
                                        </p:tgtEl>
                                        <p:attrNameLst>
                                          <p:attrName>style.visibility</p:attrName>
                                        </p:attrNameLst>
                                      </p:cBhvr>
                                      <p:to>
                                        <p:strVal val="visible"/>
                                      </p:to>
                                    </p:set>
                                    <p:anim calcmode="lin" valueType="num">
                                      <p:cBhvr additive="base">
                                        <p:cTn id="24" dur="500" fill="hold"/>
                                        <p:tgtEl>
                                          <p:spTgt spid="229"/>
                                        </p:tgtEl>
                                        <p:attrNameLst>
                                          <p:attrName>ppt_x</p:attrName>
                                        </p:attrNameLst>
                                      </p:cBhvr>
                                      <p:tavLst>
                                        <p:tav tm="0">
                                          <p:val>
                                            <p:strVal val="1+#ppt_w/2"/>
                                          </p:val>
                                        </p:tav>
                                        <p:tav tm="100000">
                                          <p:val>
                                            <p:strVal val="#ppt_x"/>
                                          </p:val>
                                        </p:tav>
                                      </p:tavLst>
                                    </p:anim>
                                    <p:anim calcmode="lin" valueType="num">
                                      <p:cBhvr additive="base">
                                        <p:cTn id="25" dur="500" fill="hold"/>
                                        <p:tgtEl>
                                          <p:spTgt spid="229"/>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iterate type="lt">
                                    <p:tmPct val="10000"/>
                                  </p:iterate>
                                  <p:childTnLst>
                                    <p:set>
                                      <p:cBhvr>
                                        <p:cTn id="28" dur="1" fill="hold">
                                          <p:stCondLst>
                                            <p:cond delay="0"/>
                                          </p:stCondLst>
                                        </p:cTn>
                                        <p:tgtEl>
                                          <p:spTgt spid="294"/>
                                        </p:tgtEl>
                                        <p:attrNameLst>
                                          <p:attrName>style.visibility</p:attrName>
                                        </p:attrNameLst>
                                      </p:cBhvr>
                                      <p:to>
                                        <p:strVal val="visible"/>
                                      </p:to>
                                    </p:set>
                                    <p:animEffect transition="in" filter="wipe(left)">
                                      <p:cBhvr>
                                        <p:cTn id="29" dur="500"/>
                                        <p:tgtEl>
                                          <p:spTgt spid="294"/>
                                        </p:tgtEl>
                                      </p:cBhvr>
                                    </p:animEffect>
                                  </p:childTnLst>
                                </p:cTn>
                              </p:par>
                              <p:par>
                                <p:cTn id="30" presetID="10" presetClass="path" presetSubtype="0" accel="50000" decel="50000" fill="hold" nodeType="withEffect">
                                  <p:stCondLst>
                                    <p:cond delay="0"/>
                                  </p:stCondLst>
                                  <p:iterate type="lt">
                                    <p:tmPct val="10000"/>
                                  </p:iterate>
                                  <p:childTnLst>
                                    <p:animMotion origin="layout" path="M 1.66667E-6 -4.07407E-6 L -0.21992 -0.07291 L -0.53281 -0.07291 L -0.75261 -4.07407E-6 L -0.75261 0.10394 L -0.53281 0.17709 L -0.21992 0.17709 L 1.66667E-6 0.10394 L 1.66667E-6 -4.07407E-6 Z " pathEditMode="relative" rAng="0" ptsTypes="AAAAAAAAA">
                                      <p:cBhvr>
                                        <p:cTn id="31" dur="2000" fill="hold"/>
                                        <p:tgtEl>
                                          <p:spTgt spid="220"/>
                                        </p:tgtEl>
                                        <p:attrNameLst>
                                          <p:attrName>ppt_x</p:attrName>
                                          <p:attrName>ppt_y</p:attrName>
                                        </p:attrNameLst>
                                      </p:cBhvr>
                                      <p:rCtr x="-37630" y="5208"/>
                                    </p:animMotion>
                                  </p:childTnLst>
                                </p:cTn>
                              </p:par>
                            </p:childTnLst>
                          </p:cTn>
                        </p:par>
                        <p:par>
                          <p:cTn id="32" fill="hold">
                            <p:stCondLst>
                              <p:cond delay="2500"/>
                            </p:stCondLst>
                            <p:childTnLst>
                              <p:par>
                                <p:cTn id="33" presetID="63" presetClass="path" presetSubtype="0" accel="50000" decel="50000" fill="hold" grpId="0" nodeType="afterEffect">
                                  <p:stCondLst>
                                    <p:cond delay="0"/>
                                  </p:stCondLst>
                                  <p:childTnLst>
                                    <p:animMotion origin="layout" path="M -2.70833E-6 4.81481E-6 L 0.71497 -0.05741 " pathEditMode="relative" rAng="0" ptsTypes="AA">
                                      <p:cBhvr>
                                        <p:cTn id="34" dur="1000" fill="hold"/>
                                        <p:tgtEl>
                                          <p:spTgt spid="5"/>
                                        </p:tgtEl>
                                        <p:attrNameLst>
                                          <p:attrName>ppt_x</p:attrName>
                                          <p:attrName>ppt_y</p:attrName>
                                        </p:attrNameLst>
                                      </p:cBhvr>
                                      <p:rCtr x="34570" y="23"/>
                                    </p:animMotion>
                                  </p:childTnLst>
                                </p:cTn>
                              </p:par>
                              <p:par>
                                <p:cTn id="35" presetID="35" presetClass="path" presetSubtype="0" accel="50000" decel="50000" fill="hold" grpId="0" nodeType="withEffect">
                                  <p:stCondLst>
                                    <p:cond delay="0"/>
                                  </p:stCondLst>
                                  <p:childTnLst>
                                    <p:animMotion origin="layout" path="M 8.33333E-7 2.59259E-6 L -0.69153 -0.02222 " pathEditMode="relative" rAng="0" ptsTypes="AA">
                                      <p:cBhvr>
                                        <p:cTn id="36" dur="1000" fill="hold"/>
                                        <p:tgtEl>
                                          <p:spTgt spid="238"/>
                                        </p:tgtEl>
                                        <p:attrNameLst>
                                          <p:attrName>ppt_x</p:attrName>
                                          <p:attrName>ppt_y</p:attrName>
                                        </p:attrNameLst>
                                      </p:cBhvr>
                                      <p:rCtr x="-35352" y="-217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294" grpId="0" animBg="1"/>
      <p:bldP spid="5" grpId="0" animBg="1"/>
      <p:bldP spid="2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8">
            <a:extLst>
              <a:ext uri="{FF2B5EF4-FFF2-40B4-BE49-F238E27FC236}">
                <a16:creationId xmlns:a16="http://schemas.microsoft.com/office/drawing/2014/main" id="{9A5FD25D-E906-480E-B94F-8611BD68F9B2}"/>
              </a:ext>
            </a:extLst>
          </p:cNvPr>
          <p:cNvSpPr/>
          <p:nvPr/>
        </p:nvSpPr>
        <p:spPr>
          <a:xfrm>
            <a:off x="3267803" y="1640175"/>
            <a:ext cx="5664678" cy="875252"/>
          </a:xfrm>
          <a:prstGeom prst="roundRect">
            <a:avLst>
              <a:gd name="adj" fmla="val 50000"/>
            </a:avLst>
          </a:prstGeom>
          <a:solidFill>
            <a:srgbClr val="0DA889"/>
          </a:solidFill>
          <a:ln w="12700" cap="flat">
            <a:noFill/>
            <a:prstDash val="solid"/>
            <a:miter lim="400000"/>
          </a:ln>
          <a:effectLst/>
        </p:spPr>
        <p:txBody>
          <a:bodyPr wrap="square" lIns="19050" tIns="19050" rIns="19050" bIns="19050"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chemeClr val="bg1"/>
                </a:solidFill>
                <a:effectLst/>
                <a:uLnTx/>
                <a:uFillTx/>
                <a:latin typeface="#9Slide03 BoosterNextFYBlack" panose="02000A03000000020004" pitchFamily="2" charset="0"/>
                <a:ea typeface="微软雅黑" panose="020B0503020204020204" pitchFamily="34" charset="-122"/>
              </a:rPr>
              <a:t>MỤC</a:t>
            </a:r>
            <a:r>
              <a:rPr kumimoji="0" lang="en-US" sz="3600" b="0" i="0" u="none" strike="noStrike" kern="0" cap="none" spc="0" normalizeH="0" noProof="0" dirty="0">
                <a:ln>
                  <a:noFill/>
                </a:ln>
                <a:solidFill>
                  <a:schemeClr val="bg1"/>
                </a:solidFill>
                <a:effectLst/>
                <a:uLnTx/>
                <a:uFillTx/>
                <a:latin typeface="#9Slide03 BoosterNextFYBlack" panose="02000A03000000020004" pitchFamily="2" charset="0"/>
                <a:ea typeface="微软雅黑" panose="020B0503020204020204" pitchFamily="34" charset="-122"/>
              </a:rPr>
              <a:t> TIÊU</a:t>
            </a:r>
            <a:endParaRPr kumimoji="0" sz="3600" b="0" i="0" u="none" strike="noStrike" kern="0" cap="none" spc="0" normalizeH="0" baseline="0" noProof="0" dirty="0">
              <a:ln>
                <a:noFill/>
              </a:ln>
              <a:solidFill>
                <a:schemeClr val="bg1"/>
              </a:solidFill>
              <a:effectLst/>
              <a:uLnTx/>
              <a:uFillTx/>
              <a:latin typeface="#9Slide03 BoosterNextFYBlack" panose="02000A03000000020004" pitchFamily="2" charset="0"/>
              <a:ea typeface="微软雅黑" panose="020B0503020204020204" pitchFamily="34" charset="-122"/>
            </a:endParaRPr>
          </a:p>
        </p:txBody>
      </p:sp>
      <p:sp>
        <p:nvSpPr>
          <p:cNvPr id="5" name="矩形 13">
            <a:extLst>
              <a:ext uri="{FF2B5EF4-FFF2-40B4-BE49-F238E27FC236}">
                <a16:creationId xmlns:a16="http://schemas.microsoft.com/office/drawing/2014/main" id="{0421910E-BAEF-499D-9764-47676955461D}"/>
              </a:ext>
            </a:extLst>
          </p:cNvPr>
          <p:cNvSpPr/>
          <p:nvPr/>
        </p:nvSpPr>
        <p:spPr>
          <a:xfrm>
            <a:off x="3267803" y="2506191"/>
            <a:ext cx="5664678" cy="2708434"/>
          </a:xfrm>
          <a:prstGeom prst="rect">
            <a:avLst/>
          </a:prstGeom>
          <a:ln w="38100">
            <a:solidFill>
              <a:srgbClr val="0DA889"/>
            </a:solidFill>
            <a:prstDash val="lgDash"/>
          </a:ln>
        </p:spPr>
        <p:txBody>
          <a:bodyPr wrap="square">
            <a:spAutoFit/>
          </a:bodyPr>
          <a:lstStyle/>
          <a:p>
            <a:pPr marL="685800" indent="-685800">
              <a:spcBef>
                <a:spcPts val="600"/>
              </a:spcBef>
              <a:spcAft>
                <a:spcPts val="600"/>
              </a:spcAft>
              <a:buClr>
                <a:srgbClr val="559AA9"/>
              </a:buClr>
              <a:buFont typeface="Wingdings" panose="05000000000000000000" pitchFamily="2" charset="2"/>
              <a:buChar char="{"/>
            </a:pPr>
            <a:r>
              <a:rPr lang="en-US" altLang="zh-CN" sz="3200" b="1" dirty="0" err="1">
                <a:solidFill>
                  <a:srgbClr val="7E0247"/>
                </a:solidFill>
                <a:latin typeface="Times New Roman" panose="02020603050405020304" pitchFamily="18" charset="0"/>
                <a:cs typeface="Times New Roman" panose="02020603050405020304" pitchFamily="18" charset="0"/>
              </a:rPr>
              <a:t>Có</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hiểu</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biết</a:t>
            </a:r>
            <a:r>
              <a:rPr lang="en-US" altLang="zh-CN" sz="3200" b="1" dirty="0">
                <a:solidFill>
                  <a:srgbClr val="7E0247"/>
                </a:solidFill>
                <a:latin typeface="Times New Roman" panose="02020603050405020304" pitchFamily="18" charset="0"/>
                <a:cs typeface="Times New Roman" panose="02020603050405020304" pitchFamily="18" charset="0"/>
              </a:rPr>
              <a:t> ban </a:t>
            </a:r>
            <a:r>
              <a:rPr lang="en-US" altLang="zh-CN" sz="3200" b="1" dirty="0" err="1">
                <a:solidFill>
                  <a:srgbClr val="7E0247"/>
                </a:solidFill>
                <a:latin typeface="Times New Roman" panose="02020603050405020304" pitchFamily="18" charset="0"/>
                <a:cs typeface="Times New Roman" panose="02020603050405020304" pitchFamily="18" charset="0"/>
              </a:rPr>
              <a:t>đầu</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về</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đoạn</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văn</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kể</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chuyện</a:t>
            </a:r>
            <a:r>
              <a:rPr lang="en-US" altLang="zh-CN" sz="3200" b="1" dirty="0">
                <a:solidFill>
                  <a:srgbClr val="7E0247"/>
                </a:solidFill>
                <a:latin typeface="Times New Roman" panose="02020603050405020304" pitchFamily="18" charset="0"/>
                <a:cs typeface="Times New Roman" panose="02020603050405020304" pitchFamily="18" charset="0"/>
              </a:rPr>
              <a:t>.</a:t>
            </a:r>
          </a:p>
          <a:p>
            <a:pPr marL="685800" indent="-685800">
              <a:spcBef>
                <a:spcPts val="600"/>
              </a:spcBef>
              <a:spcAft>
                <a:spcPts val="600"/>
              </a:spcAft>
              <a:buClr>
                <a:srgbClr val="559AA9"/>
              </a:buClr>
              <a:buFont typeface="Wingdings" panose="05000000000000000000" pitchFamily="2" charset="2"/>
              <a:buChar char="{"/>
            </a:pPr>
            <a:r>
              <a:rPr lang="en-US" altLang="zh-CN" sz="3200" b="1" dirty="0" err="1">
                <a:solidFill>
                  <a:srgbClr val="7E0247"/>
                </a:solidFill>
                <a:latin typeface="Times New Roman" panose="02020603050405020304" pitchFamily="18" charset="0"/>
                <a:cs typeface="Times New Roman" panose="02020603050405020304" pitchFamily="18" charset="0"/>
              </a:rPr>
              <a:t>Biết</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vận</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dụng</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những</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hiểu</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biết</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đã</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có</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để</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tập</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tạo</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dựng</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một</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đoạn</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văn</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kể</a:t>
            </a:r>
            <a:r>
              <a:rPr lang="en-US" altLang="zh-CN" sz="3200" b="1" dirty="0">
                <a:solidFill>
                  <a:srgbClr val="7E0247"/>
                </a:solidFill>
                <a:latin typeface="Times New Roman" panose="02020603050405020304" pitchFamily="18" charset="0"/>
                <a:cs typeface="Times New Roman" panose="02020603050405020304" pitchFamily="18" charset="0"/>
              </a:rPr>
              <a:t> </a:t>
            </a:r>
            <a:r>
              <a:rPr lang="en-US" altLang="zh-CN" sz="3200" b="1" dirty="0" err="1">
                <a:solidFill>
                  <a:srgbClr val="7E0247"/>
                </a:solidFill>
                <a:latin typeface="Times New Roman" panose="02020603050405020304" pitchFamily="18" charset="0"/>
                <a:cs typeface="Times New Roman" panose="02020603050405020304" pitchFamily="18" charset="0"/>
              </a:rPr>
              <a:t>chuyện</a:t>
            </a:r>
            <a:endParaRPr lang="en-US" altLang="zh-CN" sz="3200" b="1" dirty="0">
              <a:solidFill>
                <a:srgbClr val="7E024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935611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id="{67393BD0-5D16-4869-944E-1168F4A6212E}"/>
              </a:ext>
            </a:extLst>
          </p:cNvPr>
          <p:cNvSpPr txBox="1"/>
          <p:nvPr/>
        </p:nvSpPr>
        <p:spPr>
          <a:xfrm>
            <a:off x="3541232" y="3523454"/>
            <a:ext cx="5431328" cy="1323439"/>
          </a:xfrm>
          <a:prstGeom prst="rect">
            <a:avLst/>
          </a:prstGeom>
          <a:noFill/>
          <a:ln w="57150">
            <a:solidFill>
              <a:srgbClr val="33B764"/>
            </a:solidFill>
            <a:prstDash val="lgDash"/>
          </a:ln>
        </p:spPr>
        <p:txBody>
          <a:bodyPr wrap="square" rtlCol="0">
            <a:spAutoFit/>
            <a:scene3d>
              <a:camera prst="orthographicFront"/>
              <a:lightRig rig="threePt" dir="t"/>
            </a:scene3d>
            <a:sp3d extrusionH="57150">
              <a:bevelT h="25400" prst="softRound"/>
            </a:sp3d>
          </a:bodyPr>
          <a:lstStyle/>
          <a:p>
            <a:pPr algn="ctr"/>
            <a:r>
              <a:rPr lang="en-US" altLang="zh-CN" sz="8000" dirty="0">
                <a:ln w="19050">
                  <a:noFill/>
                </a:ln>
                <a:solidFill>
                  <a:srgbClr val="E6E6E6"/>
                </a:solidFill>
                <a:effectLst>
                  <a:glow rad="495300">
                    <a:schemeClr val="accent2">
                      <a:satMod val="175000"/>
                      <a:alpha val="40000"/>
                    </a:schemeClr>
                  </a:glow>
                </a:effectLst>
                <a:latin typeface="#9Slide03 IcielNovecento sans E" panose="00000900000000000000" pitchFamily="2" charset="0"/>
                <a:ea typeface="inpin heiti" panose="00000500000000000000" pitchFamily="2" charset="-122"/>
                <a:sym typeface="inpin heiti" panose="00000500000000000000" pitchFamily="2" charset="-122"/>
              </a:rPr>
              <a:t>NHẬN XÉT</a:t>
            </a:r>
            <a:endParaRPr lang="zh-CN" altLang="en-US" sz="8000" dirty="0">
              <a:ln w="19050">
                <a:noFill/>
              </a:ln>
              <a:solidFill>
                <a:srgbClr val="E6E6E6"/>
              </a:solidFill>
              <a:effectLst>
                <a:glow rad="495300">
                  <a:schemeClr val="accent2">
                    <a:satMod val="175000"/>
                    <a:alpha val="40000"/>
                  </a:schemeClr>
                </a:glow>
              </a:effectLst>
              <a:latin typeface="#9Slide03 IcielNovecento sans E" panose="00000900000000000000" pitchFamily="2" charset="0"/>
              <a:ea typeface="inpin heiti" panose="00000500000000000000" pitchFamily="2" charset="-122"/>
              <a:sym typeface="inpin heiti" panose="00000500000000000000" pitchFamily="2" charset="-122"/>
            </a:endParaRPr>
          </a:p>
        </p:txBody>
      </p:sp>
      <p:grpSp>
        <p:nvGrpSpPr>
          <p:cNvPr id="35" name="Group 34">
            <a:extLst>
              <a:ext uri="{FF2B5EF4-FFF2-40B4-BE49-F238E27FC236}">
                <a16:creationId xmlns:a16="http://schemas.microsoft.com/office/drawing/2014/main" id="{1036FAC0-07E5-4BD4-8581-95AC3E5D2877}"/>
              </a:ext>
            </a:extLst>
          </p:cNvPr>
          <p:cNvGrpSpPr>
            <a:grpSpLocks/>
          </p:cNvGrpSpPr>
          <p:nvPr/>
        </p:nvGrpSpPr>
        <p:grpSpPr bwMode="auto">
          <a:xfrm>
            <a:off x="5212232" y="2809939"/>
            <a:ext cx="1183772" cy="784699"/>
            <a:chOff x="0" y="0"/>
            <a:chExt cx="2111" cy="1400"/>
          </a:xfrm>
        </p:grpSpPr>
        <p:sp>
          <p:nvSpPr>
            <p:cNvPr id="36" name="Freeform: Shape 35">
              <a:extLst>
                <a:ext uri="{FF2B5EF4-FFF2-40B4-BE49-F238E27FC236}">
                  <a16:creationId xmlns:a16="http://schemas.microsoft.com/office/drawing/2014/main" id="{44B12B7F-F310-4696-9597-0BFC5851FCBD}"/>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Shape 36">
              <a:extLst>
                <a:ext uri="{FF2B5EF4-FFF2-40B4-BE49-F238E27FC236}">
                  <a16:creationId xmlns:a16="http://schemas.microsoft.com/office/drawing/2014/main" id="{E14C2A79-0029-4116-8E69-86107D13FEEB}"/>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Shape 37">
              <a:extLst>
                <a:ext uri="{FF2B5EF4-FFF2-40B4-BE49-F238E27FC236}">
                  <a16:creationId xmlns:a16="http://schemas.microsoft.com/office/drawing/2014/main" id="{53024A79-40E0-4858-A97F-81DB762FC95D}"/>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Shape 38">
              <a:extLst>
                <a:ext uri="{FF2B5EF4-FFF2-40B4-BE49-F238E27FC236}">
                  <a16:creationId xmlns:a16="http://schemas.microsoft.com/office/drawing/2014/main" id="{970AA9AF-553B-4275-8815-5029568F911C}"/>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Tree>
    <p:extLst>
      <p:ext uri="{BB962C8B-B14F-4D97-AF65-F5344CB8AC3E}">
        <p14:creationId xmlns:p14="http://schemas.microsoft.com/office/powerpoint/2010/main" val="1228264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200" fill="hold"/>
                                        <p:tgtEl>
                                          <p:spTgt spid="14"/>
                                        </p:tgtEl>
                                        <p:attrNameLst>
                                          <p:attrName>ppt_x</p:attrName>
                                        </p:attrNameLst>
                                      </p:cBhvr>
                                      <p:tavLst>
                                        <p:tav tm="0">
                                          <p:val>
                                            <p:strVal val="0-#ppt_w/2"/>
                                          </p:val>
                                        </p:tav>
                                        <p:tav tm="100000">
                                          <p:val>
                                            <p:strVal val="#ppt_x"/>
                                          </p:val>
                                        </p:tav>
                                      </p:tavLst>
                                    </p:anim>
                                    <p:anim calcmode="lin" valueType="num">
                                      <p:cBhvr additive="base">
                                        <p:cTn id="13" dur="2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200" fill="hold"/>
                                        <p:tgtEl>
                                          <p:spTgt spid="29"/>
                                        </p:tgtEl>
                                        <p:attrNameLst>
                                          <p:attrName>ppt_x</p:attrName>
                                        </p:attrNameLst>
                                      </p:cBhvr>
                                      <p:tavLst>
                                        <p:tav tm="0">
                                          <p:val>
                                            <p:strVal val="0-#ppt_w/2"/>
                                          </p:val>
                                        </p:tav>
                                        <p:tav tm="100000">
                                          <p:val>
                                            <p:strVal val="#ppt_x"/>
                                          </p:val>
                                        </p:tav>
                                      </p:tavLst>
                                    </p:anim>
                                    <p:anim calcmode="lin" valueType="num">
                                      <p:cBhvr additive="base">
                                        <p:cTn id="23" dur="200" fill="hold"/>
                                        <p:tgtEl>
                                          <p:spTgt spid="29"/>
                                        </p:tgtEl>
                                        <p:attrNameLst>
                                          <p:attrName>ppt_y</p:attrName>
                                        </p:attrNameLst>
                                      </p:cBhvr>
                                      <p:tavLst>
                                        <p:tav tm="0">
                                          <p:val>
                                            <p:strVal val="1+#ppt_h/2"/>
                                          </p:val>
                                        </p:tav>
                                        <p:tav tm="100000">
                                          <p:val>
                                            <p:strVal val="#ppt_y"/>
                                          </p:val>
                                        </p:tav>
                                      </p:tavLst>
                                    </p:anim>
                                  </p:childTnLst>
                                </p:cTn>
                              </p:par>
                              <p:par>
                                <p:cTn id="24" presetID="42" presetClass="entr" presetSubtype="0" fill="hold" grpId="0" nodeType="withEffect">
                                  <p:stCondLst>
                                    <p:cond delay="0"/>
                                  </p:stCondLst>
                                  <p:iterate type="lt">
                                    <p:tmPct val="10000"/>
                                  </p:iterate>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anim calcmode="lin" valueType="num">
                                      <p:cBhvr>
                                        <p:cTn id="27" dur="500" fill="hold"/>
                                        <p:tgtEl>
                                          <p:spTgt spid="34"/>
                                        </p:tgtEl>
                                        <p:attrNameLst>
                                          <p:attrName>ppt_x</p:attrName>
                                        </p:attrNameLst>
                                      </p:cBhvr>
                                      <p:tavLst>
                                        <p:tav tm="0">
                                          <p:val>
                                            <p:strVal val="#ppt_x"/>
                                          </p:val>
                                        </p:tav>
                                        <p:tav tm="100000">
                                          <p:val>
                                            <p:strVal val="#ppt_x"/>
                                          </p:val>
                                        </p:tav>
                                      </p:tavLst>
                                    </p:anim>
                                    <p:anim calcmode="lin" valueType="num">
                                      <p:cBhvr>
                                        <p:cTn id="28" dur="500" fill="hold"/>
                                        <p:tgtEl>
                                          <p:spTgt spid="34"/>
                                        </p:tgtEl>
                                        <p:attrNameLst>
                                          <p:attrName>ppt_y</p:attrName>
                                        </p:attrNameLst>
                                      </p:cBhvr>
                                      <p:tavLst>
                                        <p:tav tm="0">
                                          <p:val>
                                            <p:strVal val="#ppt_y+.1"/>
                                          </p:val>
                                        </p:tav>
                                        <p:tav tm="100000">
                                          <p:val>
                                            <p:strVal val="#ppt_y"/>
                                          </p:val>
                                        </p:tav>
                                      </p:tavLst>
                                    </p:anim>
                                  </p:childTnLst>
                                </p:cTn>
                              </p:par>
                              <p:par>
                                <p:cTn id="29" presetID="53" presetClass="entr" presetSubtype="16" fill="hold" grpId="1"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1"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Effect transition="in" filter="fade">
                                      <p:cBhvr>
                                        <p:cTn id="53" dur="500"/>
                                        <p:tgtEl>
                                          <p:spTgt spid="6"/>
                                        </p:tgtEl>
                                      </p:cBhvr>
                                    </p:animEffect>
                                  </p:childTnLst>
                                </p:cTn>
                              </p:par>
                            </p:childTnLst>
                          </p:cTn>
                        </p:par>
                        <p:par>
                          <p:cTn id="54" fill="hold">
                            <p:stCondLst>
                              <p:cond delay="1400"/>
                            </p:stCondLst>
                            <p:childTnLst>
                              <p:par>
                                <p:cTn id="55" presetID="56" presetClass="path" presetSubtype="0" accel="50000" decel="50000" fill="hold" grpId="0" nodeType="afterEffect">
                                  <p:stCondLst>
                                    <p:cond delay="0"/>
                                  </p:stCondLst>
                                  <p:childTnLst>
                                    <p:animMotion origin="layout" path="M 4.79167E-6 3.7037E-6 L -0.16394 0.10764 " pathEditMode="relative" rAng="0" ptsTypes="AA">
                                      <p:cBhvr>
                                        <p:cTn id="56" dur="1000" fill="hold"/>
                                        <p:tgtEl>
                                          <p:spTgt spid="8"/>
                                        </p:tgtEl>
                                        <p:attrNameLst>
                                          <p:attrName>ppt_x</p:attrName>
                                          <p:attrName>ppt_y</p:attrName>
                                        </p:attrNameLst>
                                      </p:cBhvr>
                                      <p:rCtr x="-8203" y="5370"/>
                                    </p:animMotion>
                                  </p:childTnLst>
                                </p:cTn>
                              </p:par>
                              <p:par>
                                <p:cTn id="57" presetID="49" presetClass="path" presetSubtype="0" accel="50000" decel="50000" fill="hold" grpId="0" nodeType="withEffect">
                                  <p:stCondLst>
                                    <p:cond delay="0"/>
                                  </p:stCondLst>
                                  <p:childTnLst>
                                    <p:animMotion origin="layout" path="M -1.45833E-6 4.07407E-6 L -0.10612 -0.17547 " pathEditMode="relative" rAng="0" ptsTypes="AA">
                                      <p:cBhvr>
                                        <p:cTn id="58" dur="1000" fill="hold"/>
                                        <p:tgtEl>
                                          <p:spTgt spid="5"/>
                                        </p:tgtEl>
                                        <p:attrNameLst>
                                          <p:attrName>ppt_x</p:attrName>
                                          <p:attrName>ppt_y</p:attrName>
                                        </p:attrNameLst>
                                      </p:cBhvr>
                                      <p:rCtr x="-5313" y="-8773"/>
                                    </p:animMotion>
                                  </p:childTnLst>
                                </p:cTn>
                              </p:par>
                              <p:par>
                                <p:cTn id="59" presetID="49" presetClass="path" presetSubtype="0" accel="50000" decel="50000" fill="hold" grpId="0" nodeType="withEffect">
                                  <p:stCondLst>
                                    <p:cond delay="0"/>
                                  </p:stCondLst>
                                  <p:childTnLst>
                                    <p:animMotion origin="layout" path="M 3.125E-6 3.7037E-6 L -0.05222 0.19791 " pathEditMode="relative" rAng="0" ptsTypes="AA">
                                      <p:cBhvr>
                                        <p:cTn id="60" dur="1000" fill="hold"/>
                                        <p:tgtEl>
                                          <p:spTgt spid="7"/>
                                        </p:tgtEl>
                                        <p:attrNameLst>
                                          <p:attrName>ppt_x</p:attrName>
                                          <p:attrName>ppt_y</p:attrName>
                                        </p:attrNameLst>
                                      </p:cBhvr>
                                      <p:rCtr x="-2617" y="9884"/>
                                    </p:animMotion>
                                  </p:childTnLst>
                                </p:cTn>
                              </p:par>
                              <p:par>
                                <p:cTn id="61" presetID="49" presetClass="path" presetSubtype="0" accel="50000" decel="50000" fill="hold" grpId="0" nodeType="withEffect">
                                  <p:stCondLst>
                                    <p:cond delay="0"/>
                                  </p:stCondLst>
                                  <p:childTnLst>
                                    <p:animMotion origin="layout" path="M 6.25E-7 -2.96296E-6 L 0.07565 -0.16875 " pathEditMode="relative" rAng="0" ptsTypes="AA">
                                      <p:cBhvr>
                                        <p:cTn id="62" dur="1000" fill="hold"/>
                                        <p:tgtEl>
                                          <p:spTgt spid="4"/>
                                        </p:tgtEl>
                                        <p:attrNameLst>
                                          <p:attrName>ppt_x</p:attrName>
                                          <p:attrName>ppt_y</p:attrName>
                                        </p:attrNameLst>
                                      </p:cBhvr>
                                      <p:rCtr x="3776" y="-8449"/>
                                    </p:animMotion>
                                  </p:childTnLst>
                                </p:cTn>
                              </p:par>
                              <p:par>
                                <p:cTn id="63" presetID="49" presetClass="path" presetSubtype="0" accel="50000" decel="50000" fill="hold" grpId="0" nodeType="withEffect">
                                  <p:stCondLst>
                                    <p:cond delay="0"/>
                                  </p:stCondLst>
                                  <p:childTnLst>
                                    <p:animMotion origin="layout" path="M 1.875E-6 2.22222E-6 L 0.09114 0.19398 " pathEditMode="relative" rAng="0" ptsTypes="AA">
                                      <p:cBhvr>
                                        <p:cTn id="64" dur="1000" fill="hold"/>
                                        <p:tgtEl>
                                          <p:spTgt spid="6"/>
                                        </p:tgtEl>
                                        <p:attrNameLst>
                                          <p:attrName>ppt_x</p:attrName>
                                          <p:attrName>ppt_y</p:attrName>
                                        </p:attrNameLst>
                                      </p:cBhvr>
                                      <p:rCtr x="4557" y="9699"/>
                                    </p:animMotion>
                                  </p:childTnLst>
                                </p:cTn>
                              </p:par>
                            </p:childTnLst>
                          </p:cTn>
                        </p:par>
                        <p:par>
                          <p:cTn id="65" fill="hold">
                            <p:stCondLst>
                              <p:cond delay="2400"/>
                            </p:stCondLst>
                            <p:childTnLst>
                              <p:par>
                                <p:cTn id="66" presetID="2" presetClass="entr" presetSubtype="12" fill="hold" nodeType="after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additive="base">
                                        <p:cTn id="68" dur="200" fill="hold"/>
                                        <p:tgtEl>
                                          <p:spTgt spid="35"/>
                                        </p:tgtEl>
                                        <p:attrNameLst>
                                          <p:attrName>ppt_x</p:attrName>
                                        </p:attrNameLst>
                                      </p:cBhvr>
                                      <p:tavLst>
                                        <p:tav tm="0">
                                          <p:val>
                                            <p:strVal val="0-#ppt_w/2"/>
                                          </p:val>
                                        </p:tav>
                                        <p:tav tm="100000">
                                          <p:val>
                                            <p:strVal val="#ppt_x"/>
                                          </p:val>
                                        </p:tav>
                                      </p:tavLst>
                                    </p:anim>
                                    <p:anim calcmode="lin" valueType="num">
                                      <p:cBhvr additive="base">
                                        <p:cTn id="69" dur="2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1" name="Flowchart: Delay 120"/>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Delay 121"/>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a:extLst>
              <a:ext uri="{FF2B5EF4-FFF2-40B4-BE49-F238E27FC236}">
                <a16:creationId xmlns:a16="http://schemas.microsoft.com/office/drawing/2014/main" id="{D145DAE2-2E36-4953-9708-B568451BAD72}"/>
              </a:ext>
            </a:extLst>
          </p:cNvPr>
          <p:cNvPicPr>
            <a:picLocks noChangeAspect="1"/>
          </p:cNvPicPr>
          <p:nvPr/>
        </p:nvPicPr>
        <p:blipFill>
          <a:blip r:embed="rId3"/>
          <a:stretch>
            <a:fillRect/>
          </a:stretch>
        </p:blipFill>
        <p:spPr>
          <a:xfrm>
            <a:off x="0" y="264886"/>
            <a:ext cx="8432800" cy="6515100"/>
          </a:xfrm>
          <a:prstGeom prst="rect">
            <a:avLst/>
          </a:prstGeom>
        </p:spPr>
      </p:pic>
      <p:sp>
        <p:nvSpPr>
          <p:cNvPr id="2" name="文本框 1">
            <a:extLst>
              <a:ext uri="{FF2B5EF4-FFF2-40B4-BE49-F238E27FC236}">
                <a16:creationId xmlns:a16="http://schemas.microsoft.com/office/drawing/2014/main" id="{06498F00-EE23-4DF4-924F-AEFEBAF01657}"/>
              </a:ext>
            </a:extLst>
          </p:cNvPr>
          <p:cNvSpPr txBox="1"/>
          <p:nvPr/>
        </p:nvSpPr>
        <p:spPr>
          <a:xfrm>
            <a:off x="2543629" y="572928"/>
            <a:ext cx="5338164" cy="4801314"/>
          </a:xfrm>
          <a:prstGeom prst="rect">
            <a:avLst/>
          </a:prstGeom>
          <a:noFill/>
        </p:spPr>
        <p:txBody>
          <a:bodyPr wrap="square" rtlCol="0">
            <a:spAutoFit/>
          </a:bodyPr>
          <a:lstStyle/>
          <a:p>
            <a:pPr>
              <a:lnSpc>
                <a:spcPct val="150000"/>
              </a:lnSpc>
            </a:pP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2800" b="1" dirty="0" err="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Đọc</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lại</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Những</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hạt</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thóc</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giống</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p>
          <a:p>
            <a:pPr>
              <a:lnSpc>
                <a:spcPct val="150000"/>
              </a:lnSpc>
            </a:pPr>
            <a:r>
              <a:rPr lang="en-US" altLang="zh-CN"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a:t>
            </a:r>
            <a:r>
              <a:rPr lang="vi-VN"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êu những sự việc tạo thành cốt truyện</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p>
          <a:p>
            <a:pPr marL="457200" indent="-457200">
              <a:lnSpc>
                <a:spcPct val="150000"/>
              </a:lnSpc>
              <a:buFont typeface="Wingdings" panose="05000000000000000000" pitchFamily="2" charset="2"/>
              <a:buChar char="F"/>
            </a:pPr>
            <a:r>
              <a:rPr lang="vi-VN"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Cho biết mỗi sự việc được </a:t>
            </a:r>
            <a:endPar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nSpc>
                <a:spcPct val="150000"/>
              </a:lnSpc>
            </a:pP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kể</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vi-VN"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trong đoạn văn </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a:t>
            </a:r>
            <a:r>
              <a:rPr lang="vi-VN"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ào</a:t>
            </a: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endParaRPr lang="vi-VN"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nSpc>
                <a:spcPct val="150000"/>
              </a:lnSpc>
            </a:pPr>
            <a:endParaRPr lang="zh-CN" altLang="en-US"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1173" y="674559"/>
            <a:ext cx="3978226" cy="27932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图片 16">
            <a:extLst>
              <a:ext uri="{FF2B5EF4-FFF2-40B4-BE49-F238E27FC236}">
                <a16:creationId xmlns:a16="http://schemas.microsoft.com/office/drawing/2014/main" id="{11AA59B1-0835-41CA-90E4-DCB405F31D82}"/>
              </a:ext>
            </a:extLst>
          </p:cNvPr>
          <p:cNvPicPr>
            <a:picLocks noChangeAspect="1"/>
          </p:cNvPicPr>
          <p:nvPr/>
        </p:nvPicPr>
        <p:blipFill>
          <a:blip r:embed="rId5"/>
          <a:stretch>
            <a:fillRect/>
          </a:stretch>
        </p:blipFill>
        <p:spPr>
          <a:xfrm>
            <a:off x="458594" y="264886"/>
            <a:ext cx="1534028" cy="1492540"/>
          </a:xfrm>
          <a:prstGeom prst="rect">
            <a:avLst/>
          </a:prstGeom>
        </p:spPr>
      </p:pic>
      <p:grpSp>
        <p:nvGrpSpPr>
          <p:cNvPr id="8" name="组合 5">
            <a:extLst>
              <a:ext uri="{FF2B5EF4-FFF2-40B4-BE49-F238E27FC236}">
                <a16:creationId xmlns:a16="http://schemas.microsoft.com/office/drawing/2014/main" id="{660AD6BF-557F-48B4-9A42-A61B6C58BE17}"/>
              </a:ext>
            </a:extLst>
          </p:cNvPr>
          <p:cNvGrpSpPr/>
          <p:nvPr/>
        </p:nvGrpSpPr>
        <p:grpSpPr>
          <a:xfrm>
            <a:off x="8274537" y="3776903"/>
            <a:ext cx="2150885" cy="2693960"/>
            <a:chOff x="3778251" y="989012"/>
            <a:chExt cx="514350" cy="609601"/>
          </a:xfrm>
        </p:grpSpPr>
        <p:sp>
          <p:nvSpPr>
            <p:cNvPr id="9" name="Freeform 1577">
              <a:extLst>
                <a:ext uri="{FF2B5EF4-FFF2-40B4-BE49-F238E27FC236}">
                  <a16:creationId xmlns:a16="http://schemas.microsoft.com/office/drawing/2014/main" id="{4119FF59-B3C9-455E-BABD-42DFC5567C48}"/>
                </a:ext>
              </a:extLst>
            </p:cNvPr>
            <p:cNvSpPr>
              <a:spLocks/>
            </p:cNvSpPr>
            <p:nvPr/>
          </p:nvSpPr>
          <p:spPr bwMode="auto">
            <a:xfrm>
              <a:off x="3932238" y="1541463"/>
              <a:ext cx="84138" cy="52388"/>
            </a:xfrm>
            <a:custGeom>
              <a:avLst/>
              <a:gdLst>
                <a:gd name="T0" fmla="*/ 2 w 55"/>
                <a:gd name="T1" fmla="*/ 27 h 35"/>
                <a:gd name="T2" fmla="*/ 4 w 55"/>
                <a:gd name="T3" fmla="*/ 29 h 35"/>
                <a:gd name="T4" fmla="*/ 23 w 55"/>
                <a:gd name="T5" fmla="*/ 34 h 35"/>
                <a:gd name="T6" fmla="*/ 33 w 55"/>
                <a:gd name="T7" fmla="*/ 31 h 35"/>
                <a:gd name="T8" fmla="*/ 36 w 55"/>
                <a:gd name="T9" fmla="*/ 31 h 35"/>
                <a:gd name="T10" fmla="*/ 36 w 55"/>
                <a:gd name="T11" fmla="*/ 32 h 35"/>
                <a:gd name="T12" fmla="*/ 48 w 55"/>
                <a:gd name="T13" fmla="*/ 31 h 35"/>
                <a:gd name="T14" fmla="*/ 54 w 55"/>
                <a:gd name="T15" fmla="*/ 26 h 35"/>
                <a:gd name="T16" fmla="*/ 51 w 55"/>
                <a:gd name="T17" fmla="*/ 5 h 35"/>
                <a:gd name="T18" fmla="*/ 51 w 55"/>
                <a:gd name="T19" fmla="*/ 2 h 35"/>
                <a:gd name="T20" fmla="*/ 51 w 55"/>
                <a:gd name="T21" fmla="*/ 2 h 35"/>
                <a:gd name="T22" fmla="*/ 48 w 55"/>
                <a:gd name="T23" fmla="*/ 1 h 35"/>
                <a:gd name="T24" fmla="*/ 26 w 55"/>
                <a:gd name="T25" fmla="*/ 1 h 35"/>
                <a:gd name="T26" fmla="*/ 23 w 55"/>
                <a:gd name="T27" fmla="*/ 4 h 35"/>
                <a:gd name="T28" fmla="*/ 8 w 55"/>
                <a:gd name="T29" fmla="*/ 12 h 35"/>
                <a:gd name="T30" fmla="*/ 6 w 55"/>
                <a:gd name="T31" fmla="*/ 14 h 35"/>
                <a:gd name="T32" fmla="*/ 4 w 55"/>
                <a:gd name="T33" fmla="*/ 15 h 35"/>
                <a:gd name="T34" fmla="*/ 2 w 55"/>
                <a:gd name="T3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5">
                  <a:moveTo>
                    <a:pt x="2" y="27"/>
                  </a:moveTo>
                  <a:cubicBezTo>
                    <a:pt x="2" y="28"/>
                    <a:pt x="3" y="29"/>
                    <a:pt x="4" y="29"/>
                  </a:cubicBezTo>
                  <a:cubicBezTo>
                    <a:pt x="8" y="34"/>
                    <a:pt x="16" y="35"/>
                    <a:pt x="23" y="34"/>
                  </a:cubicBezTo>
                  <a:cubicBezTo>
                    <a:pt x="26" y="33"/>
                    <a:pt x="30" y="32"/>
                    <a:pt x="33" y="31"/>
                  </a:cubicBezTo>
                  <a:cubicBezTo>
                    <a:pt x="36" y="30"/>
                    <a:pt x="37" y="30"/>
                    <a:pt x="36" y="31"/>
                  </a:cubicBezTo>
                  <a:cubicBezTo>
                    <a:pt x="36" y="32"/>
                    <a:pt x="36" y="32"/>
                    <a:pt x="36" y="32"/>
                  </a:cubicBezTo>
                  <a:cubicBezTo>
                    <a:pt x="41" y="32"/>
                    <a:pt x="43" y="32"/>
                    <a:pt x="48" y="31"/>
                  </a:cubicBezTo>
                  <a:cubicBezTo>
                    <a:pt x="53" y="30"/>
                    <a:pt x="54" y="30"/>
                    <a:pt x="54" y="26"/>
                  </a:cubicBezTo>
                  <a:cubicBezTo>
                    <a:pt x="55" y="20"/>
                    <a:pt x="53" y="11"/>
                    <a:pt x="51" y="5"/>
                  </a:cubicBezTo>
                  <a:cubicBezTo>
                    <a:pt x="52" y="4"/>
                    <a:pt x="51" y="3"/>
                    <a:pt x="51" y="2"/>
                  </a:cubicBezTo>
                  <a:cubicBezTo>
                    <a:pt x="51" y="2"/>
                    <a:pt x="51" y="2"/>
                    <a:pt x="51" y="2"/>
                  </a:cubicBezTo>
                  <a:cubicBezTo>
                    <a:pt x="51" y="0"/>
                    <a:pt x="49" y="0"/>
                    <a:pt x="48" y="1"/>
                  </a:cubicBezTo>
                  <a:cubicBezTo>
                    <a:pt x="41" y="1"/>
                    <a:pt x="33" y="1"/>
                    <a:pt x="26" y="1"/>
                  </a:cubicBezTo>
                  <a:cubicBezTo>
                    <a:pt x="24" y="1"/>
                    <a:pt x="23" y="2"/>
                    <a:pt x="23" y="4"/>
                  </a:cubicBezTo>
                  <a:cubicBezTo>
                    <a:pt x="24" y="12"/>
                    <a:pt x="13" y="9"/>
                    <a:pt x="8" y="12"/>
                  </a:cubicBezTo>
                  <a:cubicBezTo>
                    <a:pt x="7" y="13"/>
                    <a:pt x="6" y="13"/>
                    <a:pt x="6" y="14"/>
                  </a:cubicBezTo>
                  <a:cubicBezTo>
                    <a:pt x="5" y="14"/>
                    <a:pt x="4" y="14"/>
                    <a:pt x="4" y="15"/>
                  </a:cubicBezTo>
                  <a:cubicBezTo>
                    <a:pt x="0" y="18"/>
                    <a:pt x="0" y="24"/>
                    <a:pt x="2"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Freeform 1578">
              <a:extLst>
                <a:ext uri="{FF2B5EF4-FFF2-40B4-BE49-F238E27FC236}">
                  <a16:creationId xmlns:a16="http://schemas.microsoft.com/office/drawing/2014/main" id="{8AE9D2BF-C141-40F6-AFF8-9FA9B76C03BF}"/>
                </a:ext>
              </a:extLst>
            </p:cNvPr>
            <p:cNvSpPr>
              <a:spLocks/>
            </p:cNvSpPr>
            <p:nvPr/>
          </p:nvSpPr>
          <p:spPr bwMode="auto">
            <a:xfrm>
              <a:off x="3933826" y="1571625"/>
              <a:ext cx="77788" cy="25400"/>
            </a:xfrm>
            <a:custGeom>
              <a:avLst/>
              <a:gdLst>
                <a:gd name="T0" fmla="*/ 4 w 51"/>
                <a:gd name="T1" fmla="*/ 3 h 17"/>
                <a:gd name="T2" fmla="*/ 36 w 51"/>
                <a:gd name="T3" fmla="*/ 3 h 17"/>
                <a:gd name="T4" fmla="*/ 51 w 51"/>
                <a:gd name="T5" fmla="*/ 3 h 17"/>
                <a:gd name="T6" fmla="*/ 50 w 51"/>
                <a:gd name="T7" fmla="*/ 4 h 17"/>
                <a:gd name="T8" fmla="*/ 2 w 51"/>
                <a:gd name="T9" fmla="*/ 5 h 17"/>
                <a:gd name="T10" fmla="*/ 4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4" y="3"/>
                  </a:moveTo>
                  <a:cubicBezTo>
                    <a:pt x="14" y="10"/>
                    <a:pt x="25" y="6"/>
                    <a:pt x="36" y="3"/>
                  </a:cubicBezTo>
                  <a:cubicBezTo>
                    <a:pt x="41" y="2"/>
                    <a:pt x="46" y="0"/>
                    <a:pt x="51" y="3"/>
                  </a:cubicBezTo>
                  <a:cubicBezTo>
                    <a:pt x="51" y="3"/>
                    <a:pt x="51" y="4"/>
                    <a:pt x="50" y="4"/>
                  </a:cubicBezTo>
                  <a:cubicBezTo>
                    <a:pt x="34" y="1"/>
                    <a:pt x="17" y="17"/>
                    <a:pt x="2" y="5"/>
                  </a:cubicBezTo>
                  <a:cubicBezTo>
                    <a:pt x="0" y="4"/>
                    <a:pt x="2" y="2"/>
                    <a:pt x="4"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1579">
              <a:extLst>
                <a:ext uri="{FF2B5EF4-FFF2-40B4-BE49-F238E27FC236}">
                  <a16:creationId xmlns:a16="http://schemas.microsoft.com/office/drawing/2014/main" id="{338563CC-1CFB-407A-B0E1-C34253474E9A}"/>
                </a:ext>
              </a:extLst>
            </p:cNvPr>
            <p:cNvSpPr>
              <a:spLocks/>
            </p:cNvSpPr>
            <p:nvPr/>
          </p:nvSpPr>
          <p:spPr bwMode="auto">
            <a:xfrm>
              <a:off x="3940176" y="1555750"/>
              <a:ext cx="19050" cy="30163"/>
            </a:xfrm>
            <a:custGeom>
              <a:avLst/>
              <a:gdLst>
                <a:gd name="T0" fmla="*/ 3 w 12"/>
                <a:gd name="T1" fmla="*/ 1 h 19"/>
                <a:gd name="T2" fmla="*/ 12 w 12"/>
                <a:gd name="T3" fmla="*/ 17 h 19"/>
                <a:gd name="T4" fmla="*/ 9 w 12"/>
                <a:gd name="T5" fmla="*/ 17 h 19"/>
                <a:gd name="T6" fmla="*/ 1 w 12"/>
                <a:gd name="T7" fmla="*/ 3 h 19"/>
                <a:gd name="T8" fmla="*/ 3 w 12"/>
                <a:gd name="T9" fmla="*/ 1 h 19"/>
              </a:gdLst>
              <a:ahLst/>
              <a:cxnLst>
                <a:cxn ang="0">
                  <a:pos x="T0" y="T1"/>
                </a:cxn>
                <a:cxn ang="0">
                  <a:pos x="T2" y="T3"/>
                </a:cxn>
                <a:cxn ang="0">
                  <a:pos x="T4" y="T5"/>
                </a:cxn>
                <a:cxn ang="0">
                  <a:pos x="T6" y="T7"/>
                </a:cxn>
                <a:cxn ang="0">
                  <a:pos x="T8" y="T9"/>
                </a:cxn>
              </a:cxnLst>
              <a:rect l="0" t="0" r="r" b="b"/>
              <a:pathLst>
                <a:path w="12" h="19">
                  <a:moveTo>
                    <a:pt x="3" y="1"/>
                  </a:moveTo>
                  <a:cubicBezTo>
                    <a:pt x="8" y="5"/>
                    <a:pt x="12" y="10"/>
                    <a:pt x="12" y="17"/>
                  </a:cubicBezTo>
                  <a:cubicBezTo>
                    <a:pt x="12" y="18"/>
                    <a:pt x="9" y="19"/>
                    <a:pt x="9" y="17"/>
                  </a:cubicBezTo>
                  <a:cubicBezTo>
                    <a:pt x="9" y="11"/>
                    <a:pt x="7" y="6"/>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1580">
              <a:extLst>
                <a:ext uri="{FF2B5EF4-FFF2-40B4-BE49-F238E27FC236}">
                  <a16:creationId xmlns:a16="http://schemas.microsoft.com/office/drawing/2014/main" id="{18888B87-18E4-45FA-A8EE-00362344589C}"/>
                </a:ext>
              </a:extLst>
            </p:cNvPr>
            <p:cNvSpPr>
              <a:spLocks/>
            </p:cNvSpPr>
            <p:nvPr/>
          </p:nvSpPr>
          <p:spPr bwMode="auto">
            <a:xfrm>
              <a:off x="3952876" y="1543050"/>
              <a:ext cx="30163" cy="30163"/>
            </a:xfrm>
            <a:custGeom>
              <a:avLst/>
              <a:gdLst>
                <a:gd name="T0" fmla="*/ 1 w 20"/>
                <a:gd name="T1" fmla="*/ 16 h 20"/>
                <a:gd name="T2" fmla="*/ 15 w 20"/>
                <a:gd name="T3" fmla="*/ 13 h 20"/>
                <a:gd name="T4" fmla="*/ 18 w 20"/>
                <a:gd name="T5" fmla="*/ 2 h 20"/>
                <a:gd name="T6" fmla="*/ 20 w 20"/>
                <a:gd name="T7" fmla="*/ 1 h 20"/>
                <a:gd name="T8" fmla="*/ 16 w 20"/>
                <a:gd name="T9" fmla="*/ 15 h 20"/>
                <a:gd name="T10" fmla="*/ 0 w 20"/>
                <a:gd name="T11" fmla="*/ 18 h 20"/>
                <a:gd name="T12" fmla="*/ 1 w 2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 y="16"/>
                  </a:moveTo>
                  <a:cubicBezTo>
                    <a:pt x="6" y="15"/>
                    <a:pt x="11" y="17"/>
                    <a:pt x="15" y="13"/>
                  </a:cubicBezTo>
                  <a:cubicBezTo>
                    <a:pt x="18" y="10"/>
                    <a:pt x="18" y="5"/>
                    <a:pt x="18" y="2"/>
                  </a:cubicBezTo>
                  <a:cubicBezTo>
                    <a:pt x="18" y="0"/>
                    <a:pt x="20" y="0"/>
                    <a:pt x="20" y="1"/>
                  </a:cubicBezTo>
                  <a:cubicBezTo>
                    <a:pt x="20" y="6"/>
                    <a:pt x="20" y="12"/>
                    <a:pt x="16" y="15"/>
                  </a:cubicBezTo>
                  <a:cubicBezTo>
                    <a:pt x="13" y="19"/>
                    <a:pt x="5" y="20"/>
                    <a:pt x="0" y="18"/>
                  </a:cubicBezTo>
                  <a:cubicBezTo>
                    <a:pt x="0" y="17"/>
                    <a:pt x="0" y="16"/>
                    <a:pt x="1"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1581">
              <a:extLst>
                <a:ext uri="{FF2B5EF4-FFF2-40B4-BE49-F238E27FC236}">
                  <a16:creationId xmlns:a16="http://schemas.microsoft.com/office/drawing/2014/main" id="{978AB3F9-EF12-443E-B9AB-637DC4B1070F}"/>
                </a:ext>
              </a:extLst>
            </p:cNvPr>
            <p:cNvSpPr>
              <a:spLocks/>
            </p:cNvSpPr>
            <p:nvPr/>
          </p:nvSpPr>
          <p:spPr bwMode="auto">
            <a:xfrm>
              <a:off x="3963988" y="1549400"/>
              <a:ext cx="15875" cy="9525"/>
            </a:xfrm>
            <a:custGeom>
              <a:avLst/>
              <a:gdLst>
                <a:gd name="T0" fmla="*/ 2 w 10"/>
                <a:gd name="T1" fmla="*/ 1 h 6"/>
                <a:gd name="T2" fmla="*/ 6 w 10"/>
                <a:gd name="T3" fmla="*/ 3 h 6"/>
                <a:gd name="T4" fmla="*/ 10 w 10"/>
                <a:gd name="T5" fmla="*/ 5 h 6"/>
                <a:gd name="T6" fmla="*/ 10 w 10"/>
                <a:gd name="T7" fmla="*/ 5 h 6"/>
                <a:gd name="T8" fmla="*/ 1 w 10"/>
                <a:gd name="T9" fmla="*/ 2 h 6"/>
                <a:gd name="T10" fmla="*/ 2 w 10"/>
                <a:gd name="T11" fmla="*/ 1 h 6"/>
              </a:gdLst>
              <a:ahLst/>
              <a:cxnLst>
                <a:cxn ang="0">
                  <a:pos x="T0" y="T1"/>
                </a:cxn>
                <a:cxn ang="0">
                  <a:pos x="T2" y="T3"/>
                </a:cxn>
                <a:cxn ang="0">
                  <a:pos x="T4" y="T5"/>
                </a:cxn>
                <a:cxn ang="0">
                  <a:pos x="T6" y="T7"/>
                </a:cxn>
                <a:cxn ang="0">
                  <a:pos x="T8" y="T9"/>
                </a:cxn>
                <a:cxn ang="0">
                  <a:pos x="T10" y="T11"/>
                </a:cxn>
              </a:cxnLst>
              <a:rect l="0" t="0" r="r" b="b"/>
              <a:pathLst>
                <a:path w="10" h="6">
                  <a:moveTo>
                    <a:pt x="2" y="1"/>
                  </a:moveTo>
                  <a:cubicBezTo>
                    <a:pt x="4" y="2"/>
                    <a:pt x="5" y="3"/>
                    <a:pt x="6" y="3"/>
                  </a:cubicBezTo>
                  <a:cubicBezTo>
                    <a:pt x="8" y="4"/>
                    <a:pt x="9" y="4"/>
                    <a:pt x="10" y="5"/>
                  </a:cubicBezTo>
                  <a:cubicBezTo>
                    <a:pt x="10" y="5"/>
                    <a:pt x="10" y="5"/>
                    <a:pt x="10" y="5"/>
                  </a:cubicBezTo>
                  <a:cubicBezTo>
                    <a:pt x="7"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Freeform 1582">
              <a:extLst>
                <a:ext uri="{FF2B5EF4-FFF2-40B4-BE49-F238E27FC236}">
                  <a16:creationId xmlns:a16="http://schemas.microsoft.com/office/drawing/2014/main" id="{D95FA9CE-AB79-49CB-86B2-3483E61F5D43}"/>
                </a:ext>
              </a:extLst>
            </p:cNvPr>
            <p:cNvSpPr>
              <a:spLocks/>
            </p:cNvSpPr>
            <p:nvPr/>
          </p:nvSpPr>
          <p:spPr bwMode="auto">
            <a:xfrm>
              <a:off x="3960813" y="1554163"/>
              <a:ext cx="14288" cy="11113"/>
            </a:xfrm>
            <a:custGeom>
              <a:avLst/>
              <a:gdLst>
                <a:gd name="T0" fmla="*/ 2 w 9"/>
                <a:gd name="T1" fmla="*/ 0 h 7"/>
                <a:gd name="T2" fmla="*/ 5 w 9"/>
                <a:gd name="T3" fmla="*/ 3 h 7"/>
                <a:gd name="T4" fmla="*/ 8 w 9"/>
                <a:gd name="T5" fmla="*/ 6 h 7"/>
                <a:gd name="T6" fmla="*/ 7 w 9"/>
                <a:gd name="T7" fmla="*/ 7 h 7"/>
                <a:gd name="T8" fmla="*/ 0 w 9"/>
                <a:gd name="T9" fmla="*/ 1 h 7"/>
                <a:gd name="T10" fmla="*/ 2 w 9"/>
                <a:gd name="T11" fmla="*/ 0 h 7"/>
              </a:gdLst>
              <a:ahLst/>
              <a:cxnLst>
                <a:cxn ang="0">
                  <a:pos x="T0" y="T1"/>
                </a:cxn>
                <a:cxn ang="0">
                  <a:pos x="T2" y="T3"/>
                </a:cxn>
                <a:cxn ang="0">
                  <a:pos x="T4" y="T5"/>
                </a:cxn>
                <a:cxn ang="0">
                  <a:pos x="T6" y="T7"/>
                </a:cxn>
                <a:cxn ang="0">
                  <a:pos x="T8" y="T9"/>
                </a:cxn>
                <a:cxn ang="0">
                  <a:pos x="T10" y="T11"/>
                </a:cxn>
              </a:cxnLst>
              <a:rect l="0" t="0" r="r" b="b"/>
              <a:pathLst>
                <a:path w="9" h="7">
                  <a:moveTo>
                    <a:pt x="2" y="0"/>
                  </a:moveTo>
                  <a:cubicBezTo>
                    <a:pt x="3" y="1"/>
                    <a:pt x="4" y="2"/>
                    <a:pt x="5" y="3"/>
                  </a:cubicBezTo>
                  <a:cubicBezTo>
                    <a:pt x="6" y="4"/>
                    <a:pt x="7" y="5"/>
                    <a:pt x="8" y="6"/>
                  </a:cubicBezTo>
                  <a:cubicBezTo>
                    <a:pt x="9" y="6"/>
                    <a:pt x="8" y="7"/>
                    <a:pt x="7" y="7"/>
                  </a:cubicBezTo>
                  <a:cubicBezTo>
                    <a:pt x="5" y="6"/>
                    <a:pt x="2" y="4"/>
                    <a:pt x="0" y="1"/>
                  </a:cubicBezTo>
                  <a:cubicBezTo>
                    <a:pt x="0" y="0"/>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 name="Freeform 1583">
              <a:extLst>
                <a:ext uri="{FF2B5EF4-FFF2-40B4-BE49-F238E27FC236}">
                  <a16:creationId xmlns:a16="http://schemas.microsoft.com/office/drawing/2014/main" id="{5CA6CE1B-BD56-4DA5-8292-A33FBC5EBC8E}"/>
                </a:ext>
              </a:extLst>
            </p:cNvPr>
            <p:cNvSpPr>
              <a:spLocks/>
            </p:cNvSpPr>
            <p:nvPr/>
          </p:nvSpPr>
          <p:spPr bwMode="auto">
            <a:xfrm>
              <a:off x="3949701" y="1557338"/>
              <a:ext cx="15875" cy="11113"/>
            </a:xfrm>
            <a:custGeom>
              <a:avLst/>
              <a:gdLst>
                <a:gd name="T0" fmla="*/ 1 w 10"/>
                <a:gd name="T1" fmla="*/ 0 h 7"/>
                <a:gd name="T2" fmla="*/ 6 w 10"/>
                <a:gd name="T3" fmla="*/ 2 h 7"/>
                <a:gd name="T4" fmla="*/ 10 w 10"/>
                <a:gd name="T5" fmla="*/ 6 h 7"/>
                <a:gd name="T6" fmla="*/ 9 w 10"/>
                <a:gd name="T7" fmla="*/ 7 h 7"/>
                <a:gd name="T8" fmla="*/ 4 w 10"/>
                <a:gd name="T9" fmla="*/ 4 h 7"/>
                <a:gd name="T10" fmla="*/ 1 w 10"/>
                <a:gd name="T11" fmla="*/ 1 h 7"/>
                <a:gd name="T12" fmla="*/ 1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 y="0"/>
                  </a:moveTo>
                  <a:cubicBezTo>
                    <a:pt x="3" y="0"/>
                    <a:pt x="4" y="2"/>
                    <a:pt x="6" y="2"/>
                  </a:cubicBezTo>
                  <a:cubicBezTo>
                    <a:pt x="7" y="4"/>
                    <a:pt x="9" y="5"/>
                    <a:pt x="10" y="6"/>
                  </a:cubicBezTo>
                  <a:cubicBezTo>
                    <a:pt x="10" y="7"/>
                    <a:pt x="10" y="7"/>
                    <a:pt x="9" y="7"/>
                  </a:cubicBezTo>
                  <a:cubicBezTo>
                    <a:pt x="7" y="6"/>
                    <a:pt x="6" y="5"/>
                    <a:pt x="4" y="4"/>
                  </a:cubicBezTo>
                  <a:cubicBezTo>
                    <a:pt x="3" y="3"/>
                    <a:pt x="1" y="2"/>
                    <a:pt x="1" y="1"/>
                  </a:cubicBezTo>
                  <a:cubicBezTo>
                    <a:pt x="0" y="0"/>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1584">
              <a:extLst>
                <a:ext uri="{FF2B5EF4-FFF2-40B4-BE49-F238E27FC236}">
                  <a16:creationId xmlns:a16="http://schemas.microsoft.com/office/drawing/2014/main" id="{C2EA66D2-B406-44AB-B306-D01527EAC3B8}"/>
                </a:ext>
              </a:extLst>
            </p:cNvPr>
            <p:cNvSpPr>
              <a:spLocks/>
            </p:cNvSpPr>
            <p:nvPr/>
          </p:nvSpPr>
          <p:spPr bwMode="auto">
            <a:xfrm>
              <a:off x="3995738" y="1560513"/>
              <a:ext cx="17463" cy="17463"/>
            </a:xfrm>
            <a:custGeom>
              <a:avLst/>
              <a:gdLst>
                <a:gd name="T0" fmla="*/ 3 w 11"/>
                <a:gd name="T1" fmla="*/ 3 h 11"/>
                <a:gd name="T2" fmla="*/ 10 w 11"/>
                <a:gd name="T3" fmla="*/ 0 h 11"/>
                <a:gd name="T4" fmla="*/ 10 w 11"/>
                <a:gd name="T5" fmla="*/ 1 h 11"/>
                <a:gd name="T6" fmla="*/ 5 w 11"/>
                <a:gd name="T7" fmla="*/ 5 h 11"/>
                <a:gd name="T8" fmla="*/ 2 w 11"/>
                <a:gd name="T9" fmla="*/ 10 h 11"/>
                <a:gd name="T10" fmla="*/ 1 w 11"/>
                <a:gd name="T11" fmla="*/ 1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5" y="2"/>
                    <a:pt x="7" y="0"/>
                    <a:pt x="10" y="0"/>
                  </a:cubicBezTo>
                  <a:cubicBezTo>
                    <a:pt x="11" y="0"/>
                    <a:pt x="11" y="1"/>
                    <a:pt x="10" y="1"/>
                  </a:cubicBezTo>
                  <a:cubicBezTo>
                    <a:pt x="8" y="2"/>
                    <a:pt x="6" y="3"/>
                    <a:pt x="5" y="5"/>
                  </a:cubicBezTo>
                  <a:cubicBezTo>
                    <a:pt x="3" y="6"/>
                    <a:pt x="3" y="8"/>
                    <a:pt x="2" y="10"/>
                  </a:cubicBezTo>
                  <a:cubicBezTo>
                    <a:pt x="2" y="11"/>
                    <a:pt x="1" y="10"/>
                    <a:pt x="1" y="10"/>
                  </a:cubicBezTo>
                  <a:cubicBezTo>
                    <a:pt x="0" y="8"/>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1585">
              <a:extLst>
                <a:ext uri="{FF2B5EF4-FFF2-40B4-BE49-F238E27FC236}">
                  <a16:creationId xmlns:a16="http://schemas.microsoft.com/office/drawing/2014/main" id="{EAFFF758-42EC-4F94-9BE2-AE8918862655}"/>
                </a:ext>
              </a:extLst>
            </p:cNvPr>
            <p:cNvSpPr>
              <a:spLocks/>
            </p:cNvSpPr>
            <p:nvPr/>
          </p:nvSpPr>
          <p:spPr bwMode="auto">
            <a:xfrm>
              <a:off x="3965576" y="1546225"/>
              <a:ext cx="15875" cy="6350"/>
            </a:xfrm>
            <a:custGeom>
              <a:avLst/>
              <a:gdLst>
                <a:gd name="T0" fmla="*/ 2 w 10"/>
                <a:gd name="T1" fmla="*/ 1 h 4"/>
                <a:gd name="T2" fmla="*/ 7 w 10"/>
                <a:gd name="T3" fmla="*/ 2 h 4"/>
                <a:gd name="T4" fmla="*/ 10 w 10"/>
                <a:gd name="T5" fmla="*/ 3 h 4"/>
                <a:gd name="T6" fmla="*/ 10 w 10"/>
                <a:gd name="T7" fmla="*/ 3 h 4"/>
                <a:gd name="T8" fmla="*/ 6 w 10"/>
                <a:gd name="T9" fmla="*/ 3 h 4"/>
                <a:gd name="T10" fmla="*/ 1 w 10"/>
                <a:gd name="T11" fmla="*/ 2 h 4"/>
                <a:gd name="T12" fmla="*/ 2 w 10"/>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2" y="1"/>
                  </a:moveTo>
                  <a:cubicBezTo>
                    <a:pt x="3" y="1"/>
                    <a:pt x="5" y="2"/>
                    <a:pt x="7" y="2"/>
                  </a:cubicBezTo>
                  <a:cubicBezTo>
                    <a:pt x="8" y="2"/>
                    <a:pt x="9" y="2"/>
                    <a:pt x="10" y="3"/>
                  </a:cubicBezTo>
                  <a:cubicBezTo>
                    <a:pt x="10" y="3"/>
                    <a:pt x="10" y="3"/>
                    <a:pt x="10" y="3"/>
                  </a:cubicBezTo>
                  <a:cubicBezTo>
                    <a:pt x="9" y="4"/>
                    <a:pt x="7" y="3"/>
                    <a:pt x="6" y="3"/>
                  </a:cubicBezTo>
                  <a:cubicBezTo>
                    <a:pt x="4" y="3"/>
                    <a:pt x="3" y="2"/>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1586">
              <a:extLst>
                <a:ext uri="{FF2B5EF4-FFF2-40B4-BE49-F238E27FC236}">
                  <a16:creationId xmlns:a16="http://schemas.microsoft.com/office/drawing/2014/main" id="{737F1FA9-D088-4B64-A1DA-EC7371DBAD29}"/>
                </a:ext>
              </a:extLst>
            </p:cNvPr>
            <p:cNvSpPr>
              <a:spLocks/>
            </p:cNvSpPr>
            <p:nvPr/>
          </p:nvSpPr>
          <p:spPr bwMode="auto">
            <a:xfrm>
              <a:off x="3938588" y="1581150"/>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1587">
              <a:extLst>
                <a:ext uri="{FF2B5EF4-FFF2-40B4-BE49-F238E27FC236}">
                  <a16:creationId xmlns:a16="http://schemas.microsoft.com/office/drawing/2014/main" id="{BAB8CC9A-BC14-4909-8FBF-2A8B2D4CB6F0}"/>
                </a:ext>
              </a:extLst>
            </p:cNvPr>
            <p:cNvSpPr>
              <a:spLocks/>
            </p:cNvSpPr>
            <p:nvPr/>
          </p:nvSpPr>
          <p:spPr bwMode="auto">
            <a:xfrm>
              <a:off x="4014788" y="1543050"/>
              <a:ext cx="84138" cy="50800"/>
            </a:xfrm>
            <a:custGeom>
              <a:avLst/>
              <a:gdLst>
                <a:gd name="T0" fmla="*/ 1 w 55"/>
                <a:gd name="T1" fmla="*/ 27 h 34"/>
                <a:gd name="T2" fmla="*/ 4 w 55"/>
                <a:gd name="T3" fmla="*/ 29 h 34"/>
                <a:gd name="T4" fmla="*/ 23 w 55"/>
                <a:gd name="T5" fmla="*/ 33 h 34"/>
                <a:gd name="T6" fmla="*/ 33 w 55"/>
                <a:gd name="T7" fmla="*/ 31 h 34"/>
                <a:gd name="T8" fmla="*/ 35 w 55"/>
                <a:gd name="T9" fmla="*/ 30 h 34"/>
                <a:gd name="T10" fmla="*/ 36 w 55"/>
                <a:gd name="T11" fmla="*/ 31 h 34"/>
                <a:gd name="T12" fmla="*/ 48 w 55"/>
                <a:gd name="T13" fmla="*/ 31 h 34"/>
                <a:gd name="T14" fmla="*/ 54 w 55"/>
                <a:gd name="T15" fmla="*/ 26 h 34"/>
                <a:gd name="T16" fmla="*/ 51 w 55"/>
                <a:gd name="T17" fmla="*/ 4 h 34"/>
                <a:gd name="T18" fmla="*/ 51 w 55"/>
                <a:gd name="T19" fmla="*/ 2 h 34"/>
                <a:gd name="T20" fmla="*/ 51 w 55"/>
                <a:gd name="T21" fmla="*/ 1 h 34"/>
                <a:gd name="T22" fmla="*/ 48 w 55"/>
                <a:gd name="T23" fmla="*/ 1 h 34"/>
                <a:gd name="T24" fmla="*/ 25 w 55"/>
                <a:gd name="T25" fmla="*/ 0 h 34"/>
                <a:gd name="T26" fmla="*/ 23 w 55"/>
                <a:gd name="T27" fmla="*/ 3 h 34"/>
                <a:gd name="T28" fmla="*/ 8 w 55"/>
                <a:gd name="T29" fmla="*/ 12 h 34"/>
                <a:gd name="T30" fmla="*/ 5 w 55"/>
                <a:gd name="T31" fmla="*/ 13 h 34"/>
                <a:gd name="T32" fmla="*/ 4 w 55"/>
                <a:gd name="T33" fmla="*/ 14 h 34"/>
                <a:gd name="T34" fmla="*/ 1 w 55"/>
                <a:gd name="T35"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4">
                  <a:moveTo>
                    <a:pt x="1" y="27"/>
                  </a:moveTo>
                  <a:cubicBezTo>
                    <a:pt x="2" y="28"/>
                    <a:pt x="3" y="29"/>
                    <a:pt x="4" y="29"/>
                  </a:cubicBezTo>
                  <a:cubicBezTo>
                    <a:pt x="8" y="33"/>
                    <a:pt x="16" y="34"/>
                    <a:pt x="23" y="33"/>
                  </a:cubicBezTo>
                  <a:cubicBezTo>
                    <a:pt x="26" y="33"/>
                    <a:pt x="29" y="31"/>
                    <a:pt x="33" y="31"/>
                  </a:cubicBezTo>
                  <a:cubicBezTo>
                    <a:pt x="36" y="30"/>
                    <a:pt x="37" y="29"/>
                    <a:pt x="35" y="30"/>
                  </a:cubicBezTo>
                  <a:cubicBezTo>
                    <a:pt x="36" y="31"/>
                    <a:pt x="36" y="31"/>
                    <a:pt x="36" y="31"/>
                  </a:cubicBezTo>
                  <a:cubicBezTo>
                    <a:pt x="41" y="32"/>
                    <a:pt x="43" y="32"/>
                    <a:pt x="48" y="31"/>
                  </a:cubicBezTo>
                  <a:cubicBezTo>
                    <a:pt x="52" y="30"/>
                    <a:pt x="54" y="30"/>
                    <a:pt x="54" y="26"/>
                  </a:cubicBezTo>
                  <a:cubicBezTo>
                    <a:pt x="55" y="20"/>
                    <a:pt x="53" y="11"/>
                    <a:pt x="51" y="4"/>
                  </a:cubicBezTo>
                  <a:cubicBezTo>
                    <a:pt x="51" y="3"/>
                    <a:pt x="51" y="2"/>
                    <a:pt x="51" y="2"/>
                  </a:cubicBezTo>
                  <a:cubicBezTo>
                    <a:pt x="51" y="1"/>
                    <a:pt x="51" y="1"/>
                    <a:pt x="51" y="1"/>
                  </a:cubicBezTo>
                  <a:cubicBezTo>
                    <a:pt x="50" y="0"/>
                    <a:pt x="49" y="0"/>
                    <a:pt x="48" y="1"/>
                  </a:cubicBezTo>
                  <a:cubicBezTo>
                    <a:pt x="41" y="1"/>
                    <a:pt x="33" y="0"/>
                    <a:pt x="25" y="0"/>
                  </a:cubicBezTo>
                  <a:cubicBezTo>
                    <a:pt x="24" y="1"/>
                    <a:pt x="22" y="2"/>
                    <a:pt x="23" y="3"/>
                  </a:cubicBezTo>
                  <a:cubicBezTo>
                    <a:pt x="24" y="11"/>
                    <a:pt x="12" y="9"/>
                    <a:pt x="8" y="12"/>
                  </a:cubicBezTo>
                  <a:cubicBezTo>
                    <a:pt x="7" y="12"/>
                    <a:pt x="6" y="13"/>
                    <a:pt x="5" y="13"/>
                  </a:cubicBezTo>
                  <a:cubicBezTo>
                    <a:pt x="5" y="14"/>
                    <a:pt x="4" y="14"/>
                    <a:pt x="4" y="14"/>
                  </a:cubicBezTo>
                  <a:cubicBezTo>
                    <a:pt x="0" y="17"/>
                    <a:pt x="0" y="23"/>
                    <a:pt x="1"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1588">
              <a:extLst>
                <a:ext uri="{FF2B5EF4-FFF2-40B4-BE49-F238E27FC236}">
                  <a16:creationId xmlns:a16="http://schemas.microsoft.com/office/drawing/2014/main" id="{0B2531B4-1BC6-4810-80C4-84F67C150B98}"/>
                </a:ext>
              </a:extLst>
            </p:cNvPr>
            <p:cNvSpPr>
              <a:spLocks/>
            </p:cNvSpPr>
            <p:nvPr/>
          </p:nvSpPr>
          <p:spPr bwMode="auto">
            <a:xfrm>
              <a:off x="4016376" y="1573213"/>
              <a:ext cx="77788" cy="25400"/>
            </a:xfrm>
            <a:custGeom>
              <a:avLst/>
              <a:gdLst>
                <a:gd name="T0" fmla="*/ 3 w 51"/>
                <a:gd name="T1" fmla="*/ 3 h 17"/>
                <a:gd name="T2" fmla="*/ 36 w 51"/>
                <a:gd name="T3" fmla="*/ 3 h 17"/>
                <a:gd name="T4" fmla="*/ 51 w 51"/>
                <a:gd name="T5" fmla="*/ 2 h 17"/>
                <a:gd name="T6" fmla="*/ 50 w 51"/>
                <a:gd name="T7" fmla="*/ 3 h 17"/>
                <a:gd name="T8" fmla="*/ 1 w 51"/>
                <a:gd name="T9" fmla="*/ 5 h 17"/>
                <a:gd name="T10" fmla="*/ 3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3" y="3"/>
                  </a:moveTo>
                  <a:cubicBezTo>
                    <a:pt x="13" y="10"/>
                    <a:pt x="25" y="6"/>
                    <a:pt x="36" y="3"/>
                  </a:cubicBezTo>
                  <a:cubicBezTo>
                    <a:pt x="41" y="1"/>
                    <a:pt x="46" y="0"/>
                    <a:pt x="51" y="2"/>
                  </a:cubicBezTo>
                  <a:cubicBezTo>
                    <a:pt x="51" y="3"/>
                    <a:pt x="51" y="3"/>
                    <a:pt x="50" y="3"/>
                  </a:cubicBezTo>
                  <a:cubicBezTo>
                    <a:pt x="33" y="1"/>
                    <a:pt x="17" y="17"/>
                    <a:pt x="1" y="5"/>
                  </a:cubicBezTo>
                  <a:cubicBezTo>
                    <a:pt x="0" y="4"/>
                    <a:pt x="2" y="2"/>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1589">
              <a:extLst>
                <a:ext uri="{FF2B5EF4-FFF2-40B4-BE49-F238E27FC236}">
                  <a16:creationId xmlns:a16="http://schemas.microsoft.com/office/drawing/2014/main" id="{06DE2F9C-CF56-4220-90C7-4A9B8CBAF823}"/>
                </a:ext>
              </a:extLst>
            </p:cNvPr>
            <p:cNvSpPr>
              <a:spLocks/>
            </p:cNvSpPr>
            <p:nvPr/>
          </p:nvSpPr>
          <p:spPr bwMode="auto">
            <a:xfrm>
              <a:off x="4024313" y="1557338"/>
              <a:ext cx="15875" cy="28575"/>
            </a:xfrm>
            <a:custGeom>
              <a:avLst/>
              <a:gdLst>
                <a:gd name="T0" fmla="*/ 2 w 11"/>
                <a:gd name="T1" fmla="*/ 1 h 18"/>
                <a:gd name="T2" fmla="*/ 11 w 11"/>
                <a:gd name="T3" fmla="*/ 16 h 18"/>
                <a:gd name="T4" fmla="*/ 9 w 11"/>
                <a:gd name="T5" fmla="*/ 17 h 18"/>
                <a:gd name="T6" fmla="*/ 1 w 11"/>
                <a:gd name="T7" fmla="*/ 2 h 18"/>
                <a:gd name="T8" fmla="*/ 2 w 11"/>
                <a:gd name="T9" fmla="*/ 1 h 18"/>
              </a:gdLst>
              <a:ahLst/>
              <a:cxnLst>
                <a:cxn ang="0">
                  <a:pos x="T0" y="T1"/>
                </a:cxn>
                <a:cxn ang="0">
                  <a:pos x="T2" y="T3"/>
                </a:cxn>
                <a:cxn ang="0">
                  <a:pos x="T4" y="T5"/>
                </a:cxn>
                <a:cxn ang="0">
                  <a:pos x="T6" y="T7"/>
                </a:cxn>
                <a:cxn ang="0">
                  <a:pos x="T8" y="T9"/>
                </a:cxn>
              </a:cxnLst>
              <a:rect l="0" t="0" r="r" b="b"/>
              <a:pathLst>
                <a:path w="11" h="18">
                  <a:moveTo>
                    <a:pt x="2" y="1"/>
                  </a:moveTo>
                  <a:cubicBezTo>
                    <a:pt x="8" y="4"/>
                    <a:pt x="11" y="10"/>
                    <a:pt x="11" y="16"/>
                  </a:cubicBezTo>
                  <a:cubicBezTo>
                    <a:pt x="11" y="18"/>
                    <a:pt x="9" y="18"/>
                    <a:pt x="9" y="17"/>
                  </a:cubicBezTo>
                  <a:cubicBezTo>
                    <a:pt x="9" y="11"/>
                    <a:pt x="6" y="6"/>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1590">
              <a:extLst>
                <a:ext uri="{FF2B5EF4-FFF2-40B4-BE49-F238E27FC236}">
                  <a16:creationId xmlns:a16="http://schemas.microsoft.com/office/drawing/2014/main" id="{73F9CB21-B2D9-4A87-B0EF-32E2661FF1B5}"/>
                </a:ext>
              </a:extLst>
            </p:cNvPr>
            <p:cNvSpPr>
              <a:spLocks/>
            </p:cNvSpPr>
            <p:nvPr/>
          </p:nvSpPr>
          <p:spPr bwMode="auto">
            <a:xfrm>
              <a:off x="4033838" y="1543050"/>
              <a:ext cx="33338" cy="30163"/>
            </a:xfrm>
            <a:custGeom>
              <a:avLst/>
              <a:gdLst>
                <a:gd name="T0" fmla="*/ 1 w 21"/>
                <a:gd name="T1" fmla="*/ 17 h 20"/>
                <a:gd name="T2" fmla="*/ 15 w 21"/>
                <a:gd name="T3" fmla="*/ 14 h 20"/>
                <a:gd name="T4" fmla="*/ 18 w 21"/>
                <a:gd name="T5" fmla="*/ 2 h 20"/>
                <a:gd name="T6" fmla="*/ 21 w 21"/>
                <a:gd name="T7" fmla="*/ 2 h 20"/>
                <a:gd name="T8" fmla="*/ 17 w 21"/>
                <a:gd name="T9" fmla="*/ 16 h 20"/>
                <a:gd name="T10" fmla="*/ 1 w 21"/>
                <a:gd name="T11" fmla="*/ 18 h 20"/>
                <a:gd name="T12" fmla="*/ 1 w 21"/>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1" y="17"/>
                  </a:moveTo>
                  <a:cubicBezTo>
                    <a:pt x="6" y="16"/>
                    <a:pt x="12" y="18"/>
                    <a:pt x="15" y="14"/>
                  </a:cubicBezTo>
                  <a:cubicBezTo>
                    <a:pt x="18" y="11"/>
                    <a:pt x="18" y="6"/>
                    <a:pt x="18" y="2"/>
                  </a:cubicBezTo>
                  <a:cubicBezTo>
                    <a:pt x="18" y="1"/>
                    <a:pt x="21" y="0"/>
                    <a:pt x="21" y="2"/>
                  </a:cubicBezTo>
                  <a:cubicBezTo>
                    <a:pt x="21" y="7"/>
                    <a:pt x="21" y="12"/>
                    <a:pt x="17" y="16"/>
                  </a:cubicBezTo>
                  <a:cubicBezTo>
                    <a:pt x="13" y="19"/>
                    <a:pt x="6" y="20"/>
                    <a:pt x="1" y="18"/>
                  </a:cubicBezTo>
                  <a:cubicBezTo>
                    <a:pt x="0" y="18"/>
                    <a:pt x="1" y="17"/>
                    <a:pt x="1"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1591">
              <a:extLst>
                <a:ext uri="{FF2B5EF4-FFF2-40B4-BE49-F238E27FC236}">
                  <a16:creationId xmlns:a16="http://schemas.microsoft.com/office/drawing/2014/main" id="{1E548497-ACEB-4426-937C-6F564361E3F7}"/>
                </a:ext>
              </a:extLst>
            </p:cNvPr>
            <p:cNvSpPr>
              <a:spLocks/>
            </p:cNvSpPr>
            <p:nvPr/>
          </p:nvSpPr>
          <p:spPr bwMode="auto">
            <a:xfrm>
              <a:off x="4046538" y="1550988"/>
              <a:ext cx="15875" cy="7938"/>
            </a:xfrm>
            <a:custGeom>
              <a:avLst/>
              <a:gdLst>
                <a:gd name="T0" fmla="*/ 2 w 10"/>
                <a:gd name="T1" fmla="*/ 0 h 5"/>
                <a:gd name="T2" fmla="*/ 6 w 10"/>
                <a:gd name="T3" fmla="*/ 3 h 5"/>
                <a:gd name="T4" fmla="*/ 10 w 10"/>
                <a:gd name="T5" fmla="*/ 5 h 5"/>
                <a:gd name="T6" fmla="*/ 10 w 10"/>
                <a:gd name="T7" fmla="*/ 5 h 5"/>
                <a:gd name="T8" fmla="*/ 1 w 10"/>
                <a:gd name="T9" fmla="*/ 2 h 5"/>
                <a:gd name="T10" fmla="*/ 2 w 10"/>
                <a:gd name="T11" fmla="*/ 0 h 5"/>
              </a:gdLst>
              <a:ahLst/>
              <a:cxnLst>
                <a:cxn ang="0">
                  <a:pos x="T0" y="T1"/>
                </a:cxn>
                <a:cxn ang="0">
                  <a:pos x="T2" y="T3"/>
                </a:cxn>
                <a:cxn ang="0">
                  <a:pos x="T4" y="T5"/>
                </a:cxn>
                <a:cxn ang="0">
                  <a:pos x="T6" y="T7"/>
                </a:cxn>
                <a:cxn ang="0">
                  <a:pos x="T8" y="T9"/>
                </a:cxn>
                <a:cxn ang="0">
                  <a:pos x="T10" y="T11"/>
                </a:cxn>
              </a:cxnLst>
              <a:rect l="0" t="0" r="r" b="b"/>
              <a:pathLst>
                <a:path w="10" h="5">
                  <a:moveTo>
                    <a:pt x="2" y="0"/>
                  </a:moveTo>
                  <a:cubicBezTo>
                    <a:pt x="3" y="1"/>
                    <a:pt x="5" y="2"/>
                    <a:pt x="6" y="3"/>
                  </a:cubicBezTo>
                  <a:cubicBezTo>
                    <a:pt x="7" y="3"/>
                    <a:pt x="9" y="4"/>
                    <a:pt x="10" y="5"/>
                  </a:cubicBezTo>
                  <a:cubicBezTo>
                    <a:pt x="10" y="5"/>
                    <a:pt x="10" y="5"/>
                    <a:pt x="10" y="5"/>
                  </a:cubicBezTo>
                  <a:cubicBezTo>
                    <a:pt x="7" y="5"/>
                    <a:pt x="3" y="4"/>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1592">
              <a:extLst>
                <a:ext uri="{FF2B5EF4-FFF2-40B4-BE49-F238E27FC236}">
                  <a16:creationId xmlns:a16="http://schemas.microsoft.com/office/drawing/2014/main" id="{1BE03505-A714-4A56-BDB1-2450CB656A62}"/>
                </a:ext>
              </a:extLst>
            </p:cNvPr>
            <p:cNvSpPr>
              <a:spLocks/>
            </p:cNvSpPr>
            <p:nvPr/>
          </p:nvSpPr>
          <p:spPr bwMode="auto">
            <a:xfrm>
              <a:off x="4041776" y="1554163"/>
              <a:ext cx="15875" cy="12700"/>
            </a:xfrm>
            <a:custGeom>
              <a:avLst/>
              <a:gdLst>
                <a:gd name="T0" fmla="*/ 3 w 10"/>
                <a:gd name="T1" fmla="*/ 1 h 8"/>
                <a:gd name="T2" fmla="*/ 5 w 10"/>
                <a:gd name="T3" fmla="*/ 4 h 8"/>
                <a:gd name="T4" fmla="*/ 9 w 10"/>
                <a:gd name="T5" fmla="*/ 6 h 8"/>
                <a:gd name="T6" fmla="*/ 8 w 10"/>
                <a:gd name="T7" fmla="*/ 8 h 8"/>
                <a:gd name="T8" fmla="*/ 1 w 10"/>
                <a:gd name="T9" fmla="*/ 2 h 8"/>
                <a:gd name="T10" fmla="*/ 3 w 10"/>
                <a:gd name="T11" fmla="*/ 1 h 8"/>
              </a:gdLst>
              <a:ahLst/>
              <a:cxnLst>
                <a:cxn ang="0">
                  <a:pos x="T0" y="T1"/>
                </a:cxn>
                <a:cxn ang="0">
                  <a:pos x="T2" y="T3"/>
                </a:cxn>
                <a:cxn ang="0">
                  <a:pos x="T4" y="T5"/>
                </a:cxn>
                <a:cxn ang="0">
                  <a:pos x="T6" y="T7"/>
                </a:cxn>
                <a:cxn ang="0">
                  <a:pos x="T8" y="T9"/>
                </a:cxn>
                <a:cxn ang="0">
                  <a:pos x="T10" y="T11"/>
                </a:cxn>
              </a:cxnLst>
              <a:rect l="0" t="0" r="r" b="b"/>
              <a:pathLst>
                <a:path w="10" h="8">
                  <a:moveTo>
                    <a:pt x="3" y="1"/>
                  </a:moveTo>
                  <a:cubicBezTo>
                    <a:pt x="4" y="2"/>
                    <a:pt x="4" y="3"/>
                    <a:pt x="5" y="4"/>
                  </a:cubicBezTo>
                  <a:cubicBezTo>
                    <a:pt x="7" y="5"/>
                    <a:pt x="8" y="6"/>
                    <a:pt x="9" y="6"/>
                  </a:cubicBezTo>
                  <a:cubicBezTo>
                    <a:pt x="10" y="7"/>
                    <a:pt x="9" y="8"/>
                    <a:pt x="8" y="8"/>
                  </a:cubicBezTo>
                  <a:cubicBezTo>
                    <a:pt x="5" y="6"/>
                    <a:pt x="2" y="4"/>
                    <a:pt x="1"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1593">
              <a:extLst>
                <a:ext uri="{FF2B5EF4-FFF2-40B4-BE49-F238E27FC236}">
                  <a16:creationId xmlns:a16="http://schemas.microsoft.com/office/drawing/2014/main" id="{88E0541A-E553-4ACA-88B0-EBD9A87AD22D}"/>
                </a:ext>
              </a:extLst>
            </p:cNvPr>
            <p:cNvSpPr>
              <a:spLocks/>
            </p:cNvSpPr>
            <p:nvPr/>
          </p:nvSpPr>
          <p:spPr bwMode="auto">
            <a:xfrm>
              <a:off x="4032251" y="1557338"/>
              <a:ext cx="15875" cy="12700"/>
            </a:xfrm>
            <a:custGeom>
              <a:avLst/>
              <a:gdLst>
                <a:gd name="T0" fmla="*/ 1 w 10"/>
                <a:gd name="T1" fmla="*/ 0 h 8"/>
                <a:gd name="T2" fmla="*/ 5 w 10"/>
                <a:gd name="T3" fmla="*/ 3 h 8"/>
                <a:gd name="T4" fmla="*/ 10 w 10"/>
                <a:gd name="T5" fmla="*/ 7 h 8"/>
                <a:gd name="T6" fmla="*/ 9 w 10"/>
                <a:gd name="T7" fmla="*/ 8 h 8"/>
                <a:gd name="T8" fmla="*/ 4 w 10"/>
                <a:gd name="T9" fmla="*/ 5 h 8"/>
                <a:gd name="T10" fmla="*/ 0 w 10"/>
                <a:gd name="T11" fmla="*/ 1 h 8"/>
                <a:gd name="T12" fmla="*/ 1 w 1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1" y="0"/>
                  </a:moveTo>
                  <a:cubicBezTo>
                    <a:pt x="3" y="0"/>
                    <a:pt x="4" y="2"/>
                    <a:pt x="5" y="3"/>
                  </a:cubicBezTo>
                  <a:cubicBezTo>
                    <a:pt x="7" y="4"/>
                    <a:pt x="9" y="5"/>
                    <a:pt x="10" y="7"/>
                  </a:cubicBezTo>
                  <a:cubicBezTo>
                    <a:pt x="10" y="7"/>
                    <a:pt x="9" y="8"/>
                    <a:pt x="9" y="8"/>
                  </a:cubicBezTo>
                  <a:cubicBezTo>
                    <a:pt x="7" y="7"/>
                    <a:pt x="6" y="6"/>
                    <a:pt x="4" y="5"/>
                  </a:cubicBezTo>
                  <a:cubicBezTo>
                    <a:pt x="3" y="4"/>
                    <a:pt x="1" y="3"/>
                    <a:pt x="0"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1594">
              <a:extLst>
                <a:ext uri="{FF2B5EF4-FFF2-40B4-BE49-F238E27FC236}">
                  <a16:creationId xmlns:a16="http://schemas.microsoft.com/office/drawing/2014/main" id="{E88A6532-3F8C-460B-B740-6A3C1D68A45A}"/>
                </a:ext>
              </a:extLst>
            </p:cNvPr>
            <p:cNvSpPr>
              <a:spLocks/>
            </p:cNvSpPr>
            <p:nvPr/>
          </p:nvSpPr>
          <p:spPr bwMode="auto">
            <a:xfrm>
              <a:off x="4078288" y="1562100"/>
              <a:ext cx="17463" cy="15875"/>
            </a:xfrm>
            <a:custGeom>
              <a:avLst/>
              <a:gdLst>
                <a:gd name="T0" fmla="*/ 3 w 11"/>
                <a:gd name="T1" fmla="*/ 3 h 10"/>
                <a:gd name="T2" fmla="*/ 10 w 11"/>
                <a:gd name="T3" fmla="*/ 0 h 10"/>
                <a:gd name="T4" fmla="*/ 10 w 11"/>
                <a:gd name="T5" fmla="*/ 1 h 10"/>
                <a:gd name="T6" fmla="*/ 4 w 11"/>
                <a:gd name="T7" fmla="*/ 4 h 10"/>
                <a:gd name="T8" fmla="*/ 2 w 11"/>
                <a:gd name="T9" fmla="*/ 10 h 10"/>
                <a:gd name="T10" fmla="*/ 1 w 11"/>
                <a:gd name="T11" fmla="*/ 9 h 10"/>
                <a:gd name="T12" fmla="*/ 3 w 11"/>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3" y="3"/>
                  </a:moveTo>
                  <a:cubicBezTo>
                    <a:pt x="5" y="1"/>
                    <a:pt x="7" y="0"/>
                    <a:pt x="10" y="0"/>
                  </a:cubicBezTo>
                  <a:cubicBezTo>
                    <a:pt x="10" y="0"/>
                    <a:pt x="11" y="1"/>
                    <a:pt x="10" y="1"/>
                  </a:cubicBezTo>
                  <a:cubicBezTo>
                    <a:pt x="8" y="1"/>
                    <a:pt x="6" y="3"/>
                    <a:pt x="4" y="4"/>
                  </a:cubicBezTo>
                  <a:cubicBezTo>
                    <a:pt x="3" y="6"/>
                    <a:pt x="3" y="8"/>
                    <a:pt x="2" y="10"/>
                  </a:cubicBezTo>
                  <a:cubicBezTo>
                    <a:pt x="2" y="10"/>
                    <a:pt x="1" y="10"/>
                    <a:pt x="1" y="9"/>
                  </a:cubicBezTo>
                  <a:cubicBezTo>
                    <a:pt x="0" y="7"/>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1595">
              <a:extLst>
                <a:ext uri="{FF2B5EF4-FFF2-40B4-BE49-F238E27FC236}">
                  <a16:creationId xmlns:a16="http://schemas.microsoft.com/office/drawing/2014/main" id="{B06D1D12-D6A1-41DD-86F0-71CFE997959E}"/>
                </a:ext>
              </a:extLst>
            </p:cNvPr>
            <p:cNvSpPr>
              <a:spLocks/>
            </p:cNvSpPr>
            <p:nvPr/>
          </p:nvSpPr>
          <p:spPr bwMode="auto">
            <a:xfrm>
              <a:off x="4048126" y="1547813"/>
              <a:ext cx="15875" cy="4763"/>
            </a:xfrm>
            <a:custGeom>
              <a:avLst/>
              <a:gdLst>
                <a:gd name="T0" fmla="*/ 1 w 10"/>
                <a:gd name="T1" fmla="*/ 0 h 3"/>
                <a:gd name="T2" fmla="*/ 6 w 10"/>
                <a:gd name="T3" fmla="*/ 2 h 3"/>
                <a:gd name="T4" fmla="*/ 10 w 10"/>
                <a:gd name="T5" fmla="*/ 2 h 3"/>
                <a:gd name="T6" fmla="*/ 10 w 10"/>
                <a:gd name="T7" fmla="*/ 3 h 3"/>
                <a:gd name="T8" fmla="*/ 6 w 10"/>
                <a:gd name="T9" fmla="*/ 3 h 3"/>
                <a:gd name="T10" fmla="*/ 1 w 10"/>
                <a:gd name="T11" fmla="*/ 1 h 3"/>
                <a:gd name="T12" fmla="*/ 1 w 1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1" y="0"/>
                  </a:moveTo>
                  <a:cubicBezTo>
                    <a:pt x="3" y="1"/>
                    <a:pt x="5" y="1"/>
                    <a:pt x="6" y="2"/>
                  </a:cubicBezTo>
                  <a:cubicBezTo>
                    <a:pt x="8" y="2"/>
                    <a:pt x="9" y="2"/>
                    <a:pt x="10" y="2"/>
                  </a:cubicBezTo>
                  <a:cubicBezTo>
                    <a:pt x="10" y="3"/>
                    <a:pt x="10" y="3"/>
                    <a:pt x="10" y="3"/>
                  </a:cubicBezTo>
                  <a:cubicBezTo>
                    <a:pt x="9" y="3"/>
                    <a:pt x="7" y="3"/>
                    <a:pt x="6" y="3"/>
                  </a:cubicBezTo>
                  <a:cubicBezTo>
                    <a:pt x="4" y="3"/>
                    <a:pt x="3" y="2"/>
                    <a:pt x="1"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1596">
              <a:extLst>
                <a:ext uri="{FF2B5EF4-FFF2-40B4-BE49-F238E27FC236}">
                  <a16:creationId xmlns:a16="http://schemas.microsoft.com/office/drawing/2014/main" id="{040FEF0D-EDAB-4127-AFFC-6D5873C13137}"/>
                </a:ext>
              </a:extLst>
            </p:cNvPr>
            <p:cNvSpPr>
              <a:spLocks/>
            </p:cNvSpPr>
            <p:nvPr/>
          </p:nvSpPr>
          <p:spPr bwMode="auto">
            <a:xfrm>
              <a:off x="4019551" y="1565275"/>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1597">
              <a:extLst>
                <a:ext uri="{FF2B5EF4-FFF2-40B4-BE49-F238E27FC236}">
                  <a16:creationId xmlns:a16="http://schemas.microsoft.com/office/drawing/2014/main" id="{F8E6BEF6-1C49-4969-B3FD-260D9ABFA19C}"/>
                </a:ext>
              </a:extLst>
            </p:cNvPr>
            <p:cNvSpPr>
              <a:spLocks/>
            </p:cNvSpPr>
            <p:nvPr/>
          </p:nvSpPr>
          <p:spPr bwMode="auto">
            <a:xfrm>
              <a:off x="3946526" y="1404938"/>
              <a:ext cx="149225" cy="144463"/>
            </a:xfrm>
            <a:custGeom>
              <a:avLst/>
              <a:gdLst>
                <a:gd name="T0" fmla="*/ 11 w 97"/>
                <a:gd name="T1" fmla="*/ 88 h 95"/>
                <a:gd name="T2" fmla="*/ 16 w 97"/>
                <a:gd name="T3" fmla="*/ 91 h 95"/>
                <a:gd name="T4" fmla="*/ 38 w 97"/>
                <a:gd name="T5" fmla="*/ 91 h 95"/>
                <a:gd name="T6" fmla="*/ 43 w 97"/>
                <a:gd name="T7" fmla="*/ 85 h 95"/>
                <a:gd name="T8" fmla="*/ 39 w 97"/>
                <a:gd name="T9" fmla="*/ 34 h 95"/>
                <a:gd name="T10" fmla="*/ 63 w 97"/>
                <a:gd name="T11" fmla="*/ 92 h 95"/>
                <a:gd name="T12" fmla="*/ 68 w 97"/>
                <a:gd name="T13" fmla="*/ 95 h 95"/>
                <a:gd name="T14" fmla="*/ 93 w 97"/>
                <a:gd name="T15" fmla="*/ 93 h 95"/>
                <a:gd name="T16" fmla="*/ 97 w 97"/>
                <a:gd name="T17" fmla="*/ 89 h 95"/>
                <a:gd name="T18" fmla="*/ 87 w 97"/>
                <a:gd name="T19" fmla="*/ 11 h 95"/>
                <a:gd name="T20" fmla="*/ 86 w 97"/>
                <a:gd name="T21" fmla="*/ 5 h 95"/>
                <a:gd name="T22" fmla="*/ 83 w 97"/>
                <a:gd name="T23" fmla="*/ 4 h 95"/>
                <a:gd name="T24" fmla="*/ 83 w 97"/>
                <a:gd name="T25" fmla="*/ 4 h 95"/>
                <a:gd name="T26" fmla="*/ 25 w 97"/>
                <a:gd name="T27" fmla="*/ 3 h 95"/>
                <a:gd name="T28" fmla="*/ 3 w 97"/>
                <a:gd name="T29" fmla="*/ 7 h 95"/>
                <a:gd name="T30" fmla="*/ 2 w 97"/>
                <a:gd name="T31" fmla="*/ 24 h 95"/>
                <a:gd name="T32" fmla="*/ 4 w 97"/>
                <a:gd name="T33" fmla="*/ 50 h 95"/>
                <a:gd name="T34" fmla="*/ 11 w 97"/>
                <a:gd name="T35" fmla="*/ 8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5">
                  <a:moveTo>
                    <a:pt x="11" y="88"/>
                  </a:moveTo>
                  <a:cubicBezTo>
                    <a:pt x="12" y="90"/>
                    <a:pt x="14" y="91"/>
                    <a:pt x="16" y="91"/>
                  </a:cubicBezTo>
                  <a:cubicBezTo>
                    <a:pt x="38" y="91"/>
                    <a:pt x="38" y="91"/>
                    <a:pt x="38" y="91"/>
                  </a:cubicBezTo>
                  <a:cubicBezTo>
                    <a:pt x="41" y="90"/>
                    <a:pt x="43" y="88"/>
                    <a:pt x="43" y="85"/>
                  </a:cubicBezTo>
                  <a:cubicBezTo>
                    <a:pt x="40" y="66"/>
                    <a:pt x="38" y="54"/>
                    <a:pt x="39" y="34"/>
                  </a:cubicBezTo>
                  <a:cubicBezTo>
                    <a:pt x="56" y="38"/>
                    <a:pt x="61" y="81"/>
                    <a:pt x="63" y="92"/>
                  </a:cubicBezTo>
                  <a:cubicBezTo>
                    <a:pt x="64" y="94"/>
                    <a:pt x="66" y="95"/>
                    <a:pt x="68" y="95"/>
                  </a:cubicBezTo>
                  <a:cubicBezTo>
                    <a:pt x="76" y="94"/>
                    <a:pt x="85" y="94"/>
                    <a:pt x="93" y="93"/>
                  </a:cubicBezTo>
                  <a:cubicBezTo>
                    <a:pt x="95" y="93"/>
                    <a:pt x="97" y="92"/>
                    <a:pt x="97" y="89"/>
                  </a:cubicBezTo>
                  <a:cubicBezTo>
                    <a:pt x="95" y="63"/>
                    <a:pt x="92" y="37"/>
                    <a:pt x="87" y="11"/>
                  </a:cubicBezTo>
                  <a:cubicBezTo>
                    <a:pt x="88" y="9"/>
                    <a:pt x="87" y="6"/>
                    <a:pt x="86" y="5"/>
                  </a:cubicBezTo>
                  <a:cubicBezTo>
                    <a:pt x="85" y="4"/>
                    <a:pt x="84" y="4"/>
                    <a:pt x="83" y="4"/>
                  </a:cubicBezTo>
                  <a:cubicBezTo>
                    <a:pt x="83" y="4"/>
                    <a:pt x="83" y="4"/>
                    <a:pt x="83" y="4"/>
                  </a:cubicBezTo>
                  <a:cubicBezTo>
                    <a:pt x="64" y="3"/>
                    <a:pt x="45" y="3"/>
                    <a:pt x="25" y="3"/>
                  </a:cubicBezTo>
                  <a:cubicBezTo>
                    <a:pt x="19" y="3"/>
                    <a:pt x="8" y="0"/>
                    <a:pt x="3" y="7"/>
                  </a:cubicBezTo>
                  <a:cubicBezTo>
                    <a:pt x="0" y="11"/>
                    <a:pt x="2" y="19"/>
                    <a:pt x="2" y="24"/>
                  </a:cubicBezTo>
                  <a:cubicBezTo>
                    <a:pt x="3" y="33"/>
                    <a:pt x="3" y="42"/>
                    <a:pt x="4" y="50"/>
                  </a:cubicBezTo>
                  <a:cubicBezTo>
                    <a:pt x="5" y="65"/>
                    <a:pt x="9" y="73"/>
                    <a:pt x="11" y="88"/>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1598">
              <a:extLst>
                <a:ext uri="{FF2B5EF4-FFF2-40B4-BE49-F238E27FC236}">
                  <a16:creationId xmlns:a16="http://schemas.microsoft.com/office/drawing/2014/main" id="{8EA42040-E344-40B4-9D5C-2211F0E9BE33}"/>
                </a:ext>
              </a:extLst>
            </p:cNvPr>
            <p:cNvSpPr>
              <a:spLocks/>
            </p:cNvSpPr>
            <p:nvPr/>
          </p:nvSpPr>
          <p:spPr bwMode="auto">
            <a:xfrm>
              <a:off x="3960813" y="1524000"/>
              <a:ext cx="50800" cy="11113"/>
            </a:xfrm>
            <a:custGeom>
              <a:avLst/>
              <a:gdLst>
                <a:gd name="T0" fmla="*/ 2 w 33"/>
                <a:gd name="T1" fmla="*/ 0 h 7"/>
                <a:gd name="T2" fmla="*/ 18 w 33"/>
                <a:gd name="T3" fmla="*/ 2 h 7"/>
                <a:gd name="T4" fmla="*/ 32 w 33"/>
                <a:gd name="T5" fmla="*/ 0 h 7"/>
                <a:gd name="T6" fmla="*/ 33 w 33"/>
                <a:gd name="T7" fmla="*/ 1 h 7"/>
                <a:gd name="T8" fmla="*/ 1 w 33"/>
                <a:gd name="T9" fmla="*/ 2 h 7"/>
                <a:gd name="T10" fmla="*/ 2 w 33"/>
                <a:gd name="T11" fmla="*/ 0 h 7"/>
              </a:gdLst>
              <a:ahLst/>
              <a:cxnLst>
                <a:cxn ang="0">
                  <a:pos x="T0" y="T1"/>
                </a:cxn>
                <a:cxn ang="0">
                  <a:pos x="T2" y="T3"/>
                </a:cxn>
                <a:cxn ang="0">
                  <a:pos x="T4" y="T5"/>
                </a:cxn>
                <a:cxn ang="0">
                  <a:pos x="T6" y="T7"/>
                </a:cxn>
                <a:cxn ang="0">
                  <a:pos x="T8" y="T9"/>
                </a:cxn>
                <a:cxn ang="0">
                  <a:pos x="T10" y="T11"/>
                </a:cxn>
              </a:cxnLst>
              <a:rect l="0" t="0" r="r" b="b"/>
              <a:pathLst>
                <a:path w="33" h="7">
                  <a:moveTo>
                    <a:pt x="2" y="0"/>
                  </a:moveTo>
                  <a:cubicBezTo>
                    <a:pt x="7" y="2"/>
                    <a:pt x="13" y="2"/>
                    <a:pt x="18" y="2"/>
                  </a:cubicBezTo>
                  <a:cubicBezTo>
                    <a:pt x="23" y="2"/>
                    <a:pt x="28" y="1"/>
                    <a:pt x="32" y="0"/>
                  </a:cubicBezTo>
                  <a:cubicBezTo>
                    <a:pt x="33" y="0"/>
                    <a:pt x="33" y="1"/>
                    <a:pt x="33" y="1"/>
                  </a:cubicBezTo>
                  <a:cubicBezTo>
                    <a:pt x="24" y="7"/>
                    <a:pt x="10" y="5"/>
                    <a:pt x="1" y="2"/>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1599">
              <a:extLst>
                <a:ext uri="{FF2B5EF4-FFF2-40B4-BE49-F238E27FC236}">
                  <a16:creationId xmlns:a16="http://schemas.microsoft.com/office/drawing/2014/main" id="{D26A31A6-EE64-4B6A-9277-617AB7ABE9C6}"/>
                </a:ext>
              </a:extLst>
            </p:cNvPr>
            <p:cNvSpPr>
              <a:spLocks/>
            </p:cNvSpPr>
            <p:nvPr/>
          </p:nvSpPr>
          <p:spPr bwMode="auto">
            <a:xfrm>
              <a:off x="4041776" y="1531938"/>
              <a:ext cx="52388" cy="7938"/>
            </a:xfrm>
            <a:custGeom>
              <a:avLst/>
              <a:gdLst>
                <a:gd name="T0" fmla="*/ 2 w 34"/>
                <a:gd name="T1" fmla="*/ 1 h 5"/>
                <a:gd name="T2" fmla="*/ 33 w 34"/>
                <a:gd name="T3" fmla="*/ 0 h 5"/>
                <a:gd name="T4" fmla="*/ 33 w 34"/>
                <a:gd name="T5" fmla="*/ 1 h 5"/>
                <a:gd name="T6" fmla="*/ 1 w 34"/>
                <a:gd name="T7" fmla="*/ 3 h 5"/>
                <a:gd name="T8" fmla="*/ 2 w 34"/>
                <a:gd name="T9" fmla="*/ 1 h 5"/>
              </a:gdLst>
              <a:ahLst/>
              <a:cxnLst>
                <a:cxn ang="0">
                  <a:pos x="T0" y="T1"/>
                </a:cxn>
                <a:cxn ang="0">
                  <a:pos x="T2" y="T3"/>
                </a:cxn>
                <a:cxn ang="0">
                  <a:pos x="T4" y="T5"/>
                </a:cxn>
                <a:cxn ang="0">
                  <a:pos x="T6" y="T7"/>
                </a:cxn>
                <a:cxn ang="0">
                  <a:pos x="T8" y="T9"/>
                </a:cxn>
              </a:cxnLst>
              <a:rect l="0" t="0" r="r" b="b"/>
              <a:pathLst>
                <a:path w="34" h="5">
                  <a:moveTo>
                    <a:pt x="2" y="1"/>
                  </a:moveTo>
                  <a:cubicBezTo>
                    <a:pt x="11" y="4"/>
                    <a:pt x="23" y="1"/>
                    <a:pt x="33" y="0"/>
                  </a:cubicBezTo>
                  <a:cubicBezTo>
                    <a:pt x="34" y="0"/>
                    <a:pt x="34" y="1"/>
                    <a:pt x="33" y="1"/>
                  </a:cubicBezTo>
                  <a:cubicBezTo>
                    <a:pt x="22" y="3"/>
                    <a:pt x="12" y="5"/>
                    <a:pt x="1" y="3"/>
                  </a:cubicBezTo>
                  <a:cubicBezTo>
                    <a:pt x="0" y="3"/>
                    <a:pt x="0" y="1"/>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1600">
              <a:extLst>
                <a:ext uri="{FF2B5EF4-FFF2-40B4-BE49-F238E27FC236}">
                  <a16:creationId xmlns:a16="http://schemas.microsoft.com/office/drawing/2014/main" id="{2AEE0471-0924-4813-AC1A-C9341B9DD63F}"/>
                </a:ext>
              </a:extLst>
            </p:cNvPr>
            <p:cNvSpPr>
              <a:spLocks/>
            </p:cNvSpPr>
            <p:nvPr/>
          </p:nvSpPr>
          <p:spPr bwMode="auto">
            <a:xfrm>
              <a:off x="3840163" y="1377950"/>
              <a:ext cx="60325" cy="65088"/>
            </a:xfrm>
            <a:custGeom>
              <a:avLst/>
              <a:gdLst>
                <a:gd name="T0" fmla="*/ 38 w 40"/>
                <a:gd name="T1" fmla="*/ 7 h 42"/>
                <a:gd name="T2" fmla="*/ 17 w 40"/>
                <a:gd name="T3" fmla="*/ 3 h 42"/>
                <a:gd name="T4" fmla="*/ 9 w 40"/>
                <a:gd name="T5" fmla="*/ 12 h 42"/>
                <a:gd name="T6" fmla="*/ 2 w 40"/>
                <a:gd name="T7" fmla="*/ 28 h 42"/>
                <a:gd name="T8" fmla="*/ 10 w 40"/>
                <a:gd name="T9" fmla="*/ 42 h 42"/>
                <a:gd name="T10" fmla="*/ 26 w 40"/>
                <a:gd name="T11" fmla="*/ 25 h 42"/>
                <a:gd name="T12" fmla="*/ 35 w 40"/>
                <a:gd name="T13" fmla="*/ 31 h 42"/>
                <a:gd name="T14" fmla="*/ 38 w 40"/>
                <a:gd name="T15" fmla="*/ 10 h 42"/>
                <a:gd name="T16" fmla="*/ 38 w 40"/>
                <a:gd name="T17"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38" y="7"/>
                  </a:moveTo>
                  <a:cubicBezTo>
                    <a:pt x="35" y="3"/>
                    <a:pt x="22" y="0"/>
                    <a:pt x="17" y="3"/>
                  </a:cubicBezTo>
                  <a:cubicBezTo>
                    <a:pt x="13" y="4"/>
                    <a:pt x="11" y="9"/>
                    <a:pt x="9" y="12"/>
                  </a:cubicBezTo>
                  <a:cubicBezTo>
                    <a:pt x="6" y="17"/>
                    <a:pt x="3" y="22"/>
                    <a:pt x="2" y="28"/>
                  </a:cubicBezTo>
                  <a:cubicBezTo>
                    <a:pt x="0" y="33"/>
                    <a:pt x="2" y="42"/>
                    <a:pt x="10" y="42"/>
                  </a:cubicBezTo>
                  <a:cubicBezTo>
                    <a:pt x="19" y="42"/>
                    <a:pt x="23" y="32"/>
                    <a:pt x="26" y="25"/>
                  </a:cubicBezTo>
                  <a:cubicBezTo>
                    <a:pt x="28" y="29"/>
                    <a:pt x="30" y="34"/>
                    <a:pt x="35" y="31"/>
                  </a:cubicBezTo>
                  <a:cubicBezTo>
                    <a:pt x="40" y="28"/>
                    <a:pt x="38" y="15"/>
                    <a:pt x="38" y="10"/>
                  </a:cubicBezTo>
                  <a:cubicBezTo>
                    <a:pt x="38" y="9"/>
                    <a:pt x="39" y="8"/>
                    <a:pt x="38" y="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1601">
              <a:extLst>
                <a:ext uri="{FF2B5EF4-FFF2-40B4-BE49-F238E27FC236}">
                  <a16:creationId xmlns:a16="http://schemas.microsoft.com/office/drawing/2014/main" id="{8D7448CB-920A-4FEC-87DD-0014A8DF6BE2}"/>
                </a:ext>
              </a:extLst>
            </p:cNvPr>
            <p:cNvSpPr>
              <a:spLocks/>
            </p:cNvSpPr>
            <p:nvPr/>
          </p:nvSpPr>
          <p:spPr bwMode="auto">
            <a:xfrm>
              <a:off x="3856038" y="1236663"/>
              <a:ext cx="101600" cy="161925"/>
            </a:xfrm>
            <a:custGeom>
              <a:avLst/>
              <a:gdLst>
                <a:gd name="T0" fmla="*/ 65 w 66"/>
                <a:gd name="T1" fmla="*/ 30 h 106"/>
                <a:gd name="T2" fmla="*/ 59 w 66"/>
                <a:gd name="T3" fmla="*/ 6 h 106"/>
                <a:gd name="T4" fmla="*/ 55 w 66"/>
                <a:gd name="T5" fmla="*/ 3 h 106"/>
                <a:gd name="T6" fmla="*/ 57 w 66"/>
                <a:gd name="T7" fmla="*/ 1 h 106"/>
                <a:gd name="T8" fmla="*/ 56 w 66"/>
                <a:gd name="T9" fmla="*/ 0 h 106"/>
                <a:gd name="T10" fmla="*/ 0 w 66"/>
                <a:gd name="T11" fmla="*/ 97 h 106"/>
                <a:gd name="T12" fmla="*/ 3 w 66"/>
                <a:gd name="T13" fmla="*/ 100 h 106"/>
                <a:gd name="T14" fmla="*/ 28 w 66"/>
                <a:gd name="T15" fmla="*/ 105 h 106"/>
                <a:gd name="T16" fmla="*/ 31 w 66"/>
                <a:gd name="T17" fmla="*/ 104 h 106"/>
                <a:gd name="T18" fmla="*/ 61 w 66"/>
                <a:gd name="T19" fmla="*/ 46 h 106"/>
                <a:gd name="T20" fmla="*/ 65 w 66"/>
                <a:gd name="T2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65" y="30"/>
                  </a:moveTo>
                  <a:cubicBezTo>
                    <a:pt x="64" y="22"/>
                    <a:pt x="60" y="14"/>
                    <a:pt x="59" y="6"/>
                  </a:cubicBezTo>
                  <a:cubicBezTo>
                    <a:pt x="59" y="4"/>
                    <a:pt x="57" y="3"/>
                    <a:pt x="55" y="3"/>
                  </a:cubicBezTo>
                  <a:cubicBezTo>
                    <a:pt x="56" y="3"/>
                    <a:pt x="56" y="2"/>
                    <a:pt x="57" y="1"/>
                  </a:cubicBezTo>
                  <a:cubicBezTo>
                    <a:pt x="57" y="1"/>
                    <a:pt x="56" y="0"/>
                    <a:pt x="56" y="0"/>
                  </a:cubicBezTo>
                  <a:cubicBezTo>
                    <a:pt x="28" y="26"/>
                    <a:pt x="11" y="64"/>
                    <a:pt x="0" y="97"/>
                  </a:cubicBezTo>
                  <a:cubicBezTo>
                    <a:pt x="0" y="99"/>
                    <a:pt x="1" y="100"/>
                    <a:pt x="3" y="100"/>
                  </a:cubicBezTo>
                  <a:cubicBezTo>
                    <a:pt x="12" y="101"/>
                    <a:pt x="20" y="103"/>
                    <a:pt x="28" y="105"/>
                  </a:cubicBezTo>
                  <a:cubicBezTo>
                    <a:pt x="29" y="106"/>
                    <a:pt x="31" y="105"/>
                    <a:pt x="31" y="104"/>
                  </a:cubicBezTo>
                  <a:cubicBezTo>
                    <a:pt x="41" y="85"/>
                    <a:pt x="51" y="66"/>
                    <a:pt x="61" y="46"/>
                  </a:cubicBezTo>
                  <a:cubicBezTo>
                    <a:pt x="63" y="41"/>
                    <a:pt x="66" y="36"/>
                    <a:pt x="65" y="30"/>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1602">
              <a:extLst>
                <a:ext uri="{FF2B5EF4-FFF2-40B4-BE49-F238E27FC236}">
                  <a16:creationId xmlns:a16="http://schemas.microsoft.com/office/drawing/2014/main" id="{391176F0-0CE4-4A9E-808C-3FD6AB1AA0B2}"/>
                </a:ext>
              </a:extLst>
            </p:cNvPr>
            <p:cNvSpPr>
              <a:spLocks/>
            </p:cNvSpPr>
            <p:nvPr/>
          </p:nvSpPr>
          <p:spPr bwMode="auto">
            <a:xfrm>
              <a:off x="3862388" y="1371600"/>
              <a:ext cx="44450" cy="12700"/>
            </a:xfrm>
            <a:custGeom>
              <a:avLst/>
              <a:gdLst>
                <a:gd name="T0" fmla="*/ 28 w 29"/>
                <a:gd name="T1" fmla="*/ 6 h 8"/>
                <a:gd name="T2" fmla="*/ 0 w 29"/>
                <a:gd name="T3" fmla="*/ 1 h 8"/>
                <a:gd name="T4" fmla="*/ 0 w 29"/>
                <a:gd name="T5" fmla="*/ 1 h 8"/>
                <a:gd name="T6" fmla="*/ 27 w 29"/>
                <a:gd name="T7" fmla="*/ 8 h 8"/>
                <a:gd name="T8" fmla="*/ 28 w 29"/>
                <a:gd name="T9" fmla="*/ 6 h 8"/>
              </a:gdLst>
              <a:ahLst/>
              <a:cxnLst>
                <a:cxn ang="0">
                  <a:pos x="T0" y="T1"/>
                </a:cxn>
                <a:cxn ang="0">
                  <a:pos x="T2" y="T3"/>
                </a:cxn>
                <a:cxn ang="0">
                  <a:pos x="T4" y="T5"/>
                </a:cxn>
                <a:cxn ang="0">
                  <a:pos x="T6" y="T7"/>
                </a:cxn>
                <a:cxn ang="0">
                  <a:pos x="T8" y="T9"/>
                </a:cxn>
              </a:cxnLst>
              <a:rect l="0" t="0" r="r" b="b"/>
              <a:pathLst>
                <a:path w="29" h="8">
                  <a:moveTo>
                    <a:pt x="28" y="6"/>
                  </a:moveTo>
                  <a:cubicBezTo>
                    <a:pt x="20" y="3"/>
                    <a:pt x="10" y="0"/>
                    <a:pt x="0" y="1"/>
                  </a:cubicBezTo>
                  <a:cubicBezTo>
                    <a:pt x="0" y="1"/>
                    <a:pt x="0" y="1"/>
                    <a:pt x="0" y="1"/>
                  </a:cubicBezTo>
                  <a:cubicBezTo>
                    <a:pt x="10" y="3"/>
                    <a:pt x="18" y="4"/>
                    <a:pt x="27" y="8"/>
                  </a:cubicBezTo>
                  <a:cubicBezTo>
                    <a:pt x="28" y="8"/>
                    <a:pt x="29" y="7"/>
                    <a:pt x="28"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1603">
              <a:extLst>
                <a:ext uri="{FF2B5EF4-FFF2-40B4-BE49-F238E27FC236}">
                  <a16:creationId xmlns:a16="http://schemas.microsoft.com/office/drawing/2014/main" id="{6EC1854F-32F7-4A16-83E1-98508A5DC747}"/>
                </a:ext>
              </a:extLst>
            </p:cNvPr>
            <p:cNvSpPr>
              <a:spLocks/>
            </p:cNvSpPr>
            <p:nvPr/>
          </p:nvSpPr>
          <p:spPr bwMode="auto">
            <a:xfrm>
              <a:off x="3854451" y="1412875"/>
              <a:ext cx="19050" cy="28575"/>
            </a:xfrm>
            <a:custGeom>
              <a:avLst/>
              <a:gdLst>
                <a:gd name="T0" fmla="*/ 12 w 12"/>
                <a:gd name="T1" fmla="*/ 0 h 19"/>
                <a:gd name="T2" fmla="*/ 0 w 12"/>
                <a:gd name="T3" fmla="*/ 17 h 19"/>
                <a:gd name="T4" fmla="*/ 1 w 12"/>
                <a:gd name="T5" fmla="*/ 18 h 19"/>
                <a:gd name="T6" fmla="*/ 12 w 12"/>
                <a:gd name="T7" fmla="*/ 0 h 19"/>
              </a:gdLst>
              <a:ahLst/>
              <a:cxnLst>
                <a:cxn ang="0">
                  <a:pos x="T0" y="T1"/>
                </a:cxn>
                <a:cxn ang="0">
                  <a:pos x="T2" y="T3"/>
                </a:cxn>
                <a:cxn ang="0">
                  <a:pos x="T4" y="T5"/>
                </a:cxn>
                <a:cxn ang="0">
                  <a:pos x="T6" y="T7"/>
                </a:cxn>
              </a:cxnLst>
              <a:rect l="0" t="0" r="r" b="b"/>
              <a:pathLst>
                <a:path w="12" h="19">
                  <a:moveTo>
                    <a:pt x="12" y="0"/>
                  </a:moveTo>
                  <a:cubicBezTo>
                    <a:pt x="9" y="6"/>
                    <a:pt x="6" y="12"/>
                    <a:pt x="0" y="17"/>
                  </a:cubicBezTo>
                  <a:cubicBezTo>
                    <a:pt x="0" y="18"/>
                    <a:pt x="1" y="19"/>
                    <a:pt x="1" y="18"/>
                  </a:cubicBezTo>
                  <a:cubicBezTo>
                    <a:pt x="7" y="13"/>
                    <a:pt x="12" y="7"/>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1604">
              <a:extLst>
                <a:ext uri="{FF2B5EF4-FFF2-40B4-BE49-F238E27FC236}">
                  <a16:creationId xmlns:a16="http://schemas.microsoft.com/office/drawing/2014/main" id="{48CBE85C-B0EB-43D4-B51E-3BA1F3BB3CA4}"/>
                </a:ext>
              </a:extLst>
            </p:cNvPr>
            <p:cNvSpPr>
              <a:spLocks/>
            </p:cNvSpPr>
            <p:nvPr/>
          </p:nvSpPr>
          <p:spPr bwMode="auto">
            <a:xfrm>
              <a:off x="3889376" y="1400175"/>
              <a:ext cx="6350" cy="22225"/>
            </a:xfrm>
            <a:custGeom>
              <a:avLst/>
              <a:gdLst>
                <a:gd name="T0" fmla="*/ 3 w 5"/>
                <a:gd name="T1" fmla="*/ 1 h 15"/>
                <a:gd name="T2" fmla="*/ 2 w 5"/>
                <a:gd name="T3" fmla="*/ 1 h 15"/>
                <a:gd name="T4" fmla="*/ 0 w 5"/>
                <a:gd name="T5" fmla="*/ 14 h 15"/>
                <a:gd name="T6" fmla="*/ 1 w 5"/>
                <a:gd name="T7" fmla="*/ 14 h 15"/>
                <a:gd name="T8" fmla="*/ 3 w 5"/>
                <a:gd name="T9" fmla="*/ 1 h 15"/>
              </a:gdLst>
              <a:ahLst/>
              <a:cxnLst>
                <a:cxn ang="0">
                  <a:pos x="T0" y="T1"/>
                </a:cxn>
                <a:cxn ang="0">
                  <a:pos x="T2" y="T3"/>
                </a:cxn>
                <a:cxn ang="0">
                  <a:pos x="T4" y="T5"/>
                </a:cxn>
                <a:cxn ang="0">
                  <a:pos x="T6" y="T7"/>
                </a:cxn>
                <a:cxn ang="0">
                  <a:pos x="T8" y="T9"/>
                </a:cxn>
              </a:cxnLst>
              <a:rect l="0" t="0" r="r" b="b"/>
              <a:pathLst>
                <a:path w="5" h="15">
                  <a:moveTo>
                    <a:pt x="3" y="1"/>
                  </a:moveTo>
                  <a:cubicBezTo>
                    <a:pt x="3" y="0"/>
                    <a:pt x="2" y="0"/>
                    <a:pt x="2" y="1"/>
                  </a:cubicBezTo>
                  <a:cubicBezTo>
                    <a:pt x="3" y="5"/>
                    <a:pt x="3" y="10"/>
                    <a:pt x="0" y="14"/>
                  </a:cubicBezTo>
                  <a:cubicBezTo>
                    <a:pt x="0" y="14"/>
                    <a:pt x="1" y="15"/>
                    <a:pt x="1" y="14"/>
                  </a:cubicBezTo>
                  <a:cubicBezTo>
                    <a:pt x="4" y="10"/>
                    <a:pt x="5" y="5"/>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1605">
              <a:extLst>
                <a:ext uri="{FF2B5EF4-FFF2-40B4-BE49-F238E27FC236}">
                  <a16:creationId xmlns:a16="http://schemas.microsoft.com/office/drawing/2014/main" id="{0C8058A4-09C7-4019-8216-69240509CB1A}"/>
                </a:ext>
              </a:extLst>
            </p:cNvPr>
            <p:cNvSpPr>
              <a:spLocks/>
            </p:cNvSpPr>
            <p:nvPr/>
          </p:nvSpPr>
          <p:spPr bwMode="auto">
            <a:xfrm>
              <a:off x="4135438" y="1397000"/>
              <a:ext cx="61913" cy="61913"/>
            </a:xfrm>
            <a:custGeom>
              <a:avLst/>
              <a:gdLst>
                <a:gd name="T0" fmla="*/ 3 w 40"/>
                <a:gd name="T1" fmla="*/ 9 h 41"/>
                <a:gd name="T2" fmla="*/ 6 w 40"/>
                <a:gd name="T3" fmla="*/ 30 h 41"/>
                <a:gd name="T4" fmla="*/ 14 w 40"/>
                <a:gd name="T5" fmla="*/ 24 h 41"/>
                <a:gd name="T6" fmla="*/ 30 w 40"/>
                <a:gd name="T7" fmla="*/ 41 h 41"/>
                <a:gd name="T8" fmla="*/ 39 w 40"/>
                <a:gd name="T9" fmla="*/ 27 h 41"/>
                <a:gd name="T10" fmla="*/ 31 w 40"/>
                <a:gd name="T11" fmla="*/ 11 h 41"/>
                <a:gd name="T12" fmla="*/ 24 w 40"/>
                <a:gd name="T13" fmla="*/ 2 h 41"/>
                <a:gd name="T14" fmla="*/ 2 w 40"/>
                <a:gd name="T15" fmla="*/ 6 h 41"/>
                <a:gd name="T16" fmla="*/ 3 w 40"/>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1">
                  <a:moveTo>
                    <a:pt x="3" y="9"/>
                  </a:moveTo>
                  <a:cubicBezTo>
                    <a:pt x="2" y="14"/>
                    <a:pt x="0" y="27"/>
                    <a:pt x="6" y="30"/>
                  </a:cubicBezTo>
                  <a:cubicBezTo>
                    <a:pt x="11" y="33"/>
                    <a:pt x="13" y="28"/>
                    <a:pt x="14" y="24"/>
                  </a:cubicBezTo>
                  <a:cubicBezTo>
                    <a:pt x="18" y="31"/>
                    <a:pt x="22" y="41"/>
                    <a:pt x="30" y="41"/>
                  </a:cubicBezTo>
                  <a:cubicBezTo>
                    <a:pt x="39" y="41"/>
                    <a:pt x="40" y="32"/>
                    <a:pt x="39" y="27"/>
                  </a:cubicBezTo>
                  <a:cubicBezTo>
                    <a:pt x="38" y="21"/>
                    <a:pt x="34" y="16"/>
                    <a:pt x="31" y="11"/>
                  </a:cubicBezTo>
                  <a:cubicBezTo>
                    <a:pt x="29" y="8"/>
                    <a:pt x="27" y="3"/>
                    <a:pt x="24" y="2"/>
                  </a:cubicBezTo>
                  <a:cubicBezTo>
                    <a:pt x="19" y="0"/>
                    <a:pt x="5" y="2"/>
                    <a:pt x="2" y="6"/>
                  </a:cubicBezTo>
                  <a:cubicBezTo>
                    <a:pt x="2" y="7"/>
                    <a:pt x="2" y="8"/>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1606">
              <a:extLst>
                <a:ext uri="{FF2B5EF4-FFF2-40B4-BE49-F238E27FC236}">
                  <a16:creationId xmlns:a16="http://schemas.microsoft.com/office/drawing/2014/main" id="{A33FCB41-93CF-4112-A86B-8C07A482C738}"/>
                </a:ext>
              </a:extLst>
            </p:cNvPr>
            <p:cNvSpPr>
              <a:spLocks/>
            </p:cNvSpPr>
            <p:nvPr/>
          </p:nvSpPr>
          <p:spPr bwMode="auto">
            <a:xfrm>
              <a:off x="4079876" y="1252538"/>
              <a:ext cx="101600" cy="161925"/>
            </a:xfrm>
            <a:custGeom>
              <a:avLst/>
              <a:gdLst>
                <a:gd name="T0" fmla="*/ 5 w 66"/>
                <a:gd name="T1" fmla="*/ 46 h 106"/>
                <a:gd name="T2" fmla="*/ 34 w 66"/>
                <a:gd name="T3" fmla="*/ 104 h 106"/>
                <a:gd name="T4" fmla="*/ 37 w 66"/>
                <a:gd name="T5" fmla="*/ 105 h 106"/>
                <a:gd name="T6" fmla="*/ 63 w 66"/>
                <a:gd name="T7" fmla="*/ 100 h 106"/>
                <a:gd name="T8" fmla="*/ 65 w 66"/>
                <a:gd name="T9" fmla="*/ 97 h 106"/>
                <a:gd name="T10" fmla="*/ 10 w 66"/>
                <a:gd name="T11" fmla="*/ 1 h 106"/>
                <a:gd name="T12" fmla="*/ 9 w 66"/>
                <a:gd name="T13" fmla="*/ 1 h 106"/>
                <a:gd name="T14" fmla="*/ 10 w 66"/>
                <a:gd name="T15" fmla="*/ 3 h 106"/>
                <a:gd name="T16" fmla="*/ 7 w 66"/>
                <a:gd name="T17" fmla="*/ 6 h 106"/>
                <a:gd name="T18" fmla="*/ 1 w 66"/>
                <a:gd name="T19" fmla="*/ 30 h 106"/>
                <a:gd name="T20" fmla="*/ 5 w 66"/>
                <a:gd name="T21"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5" y="46"/>
                  </a:moveTo>
                  <a:cubicBezTo>
                    <a:pt x="15" y="66"/>
                    <a:pt x="24" y="85"/>
                    <a:pt x="34" y="104"/>
                  </a:cubicBezTo>
                  <a:cubicBezTo>
                    <a:pt x="35" y="105"/>
                    <a:pt x="36" y="106"/>
                    <a:pt x="37" y="105"/>
                  </a:cubicBezTo>
                  <a:cubicBezTo>
                    <a:pt x="46" y="103"/>
                    <a:pt x="54" y="101"/>
                    <a:pt x="63" y="100"/>
                  </a:cubicBezTo>
                  <a:cubicBezTo>
                    <a:pt x="64" y="100"/>
                    <a:pt x="66" y="99"/>
                    <a:pt x="65" y="97"/>
                  </a:cubicBezTo>
                  <a:cubicBezTo>
                    <a:pt x="54" y="64"/>
                    <a:pt x="38" y="26"/>
                    <a:pt x="10" y="1"/>
                  </a:cubicBezTo>
                  <a:cubicBezTo>
                    <a:pt x="10" y="0"/>
                    <a:pt x="9" y="1"/>
                    <a:pt x="9" y="1"/>
                  </a:cubicBezTo>
                  <a:cubicBezTo>
                    <a:pt x="9" y="2"/>
                    <a:pt x="10" y="3"/>
                    <a:pt x="10" y="3"/>
                  </a:cubicBezTo>
                  <a:cubicBezTo>
                    <a:pt x="9" y="3"/>
                    <a:pt x="7" y="4"/>
                    <a:pt x="7" y="6"/>
                  </a:cubicBezTo>
                  <a:cubicBezTo>
                    <a:pt x="6" y="14"/>
                    <a:pt x="2" y="22"/>
                    <a:pt x="1" y="30"/>
                  </a:cubicBezTo>
                  <a:cubicBezTo>
                    <a:pt x="0" y="36"/>
                    <a:pt x="2" y="41"/>
                    <a:pt x="5" y="46"/>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1607">
              <a:extLst>
                <a:ext uri="{FF2B5EF4-FFF2-40B4-BE49-F238E27FC236}">
                  <a16:creationId xmlns:a16="http://schemas.microsoft.com/office/drawing/2014/main" id="{436B5B99-5DB7-4B51-866F-935C462EC9E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1608">
              <a:extLst>
                <a:ext uri="{FF2B5EF4-FFF2-40B4-BE49-F238E27FC236}">
                  <a16:creationId xmlns:a16="http://schemas.microsoft.com/office/drawing/2014/main" id="{BD161CAD-5AB2-4872-AA14-6C2101771AA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1609">
              <a:extLst>
                <a:ext uri="{FF2B5EF4-FFF2-40B4-BE49-F238E27FC236}">
                  <a16:creationId xmlns:a16="http://schemas.microsoft.com/office/drawing/2014/main" id="{7026EABC-F542-4C64-9E4E-326AE423FF23}"/>
                </a:ext>
              </a:extLst>
            </p:cNvPr>
            <p:cNvSpPr>
              <a:spLocks/>
            </p:cNvSpPr>
            <p:nvPr/>
          </p:nvSpPr>
          <p:spPr bwMode="auto">
            <a:xfrm>
              <a:off x="3940176" y="1403350"/>
              <a:ext cx="79375" cy="9525"/>
            </a:xfrm>
            <a:custGeom>
              <a:avLst/>
              <a:gdLst>
                <a:gd name="T0" fmla="*/ 1 w 51"/>
                <a:gd name="T1" fmla="*/ 0 h 6"/>
                <a:gd name="T2" fmla="*/ 26 w 51"/>
                <a:gd name="T3" fmla="*/ 2 h 6"/>
                <a:gd name="T4" fmla="*/ 51 w 51"/>
                <a:gd name="T5" fmla="*/ 2 h 6"/>
                <a:gd name="T6" fmla="*/ 51 w 51"/>
                <a:gd name="T7" fmla="*/ 2 h 6"/>
                <a:gd name="T8" fmla="*/ 1 w 51"/>
                <a:gd name="T9" fmla="*/ 1 h 6"/>
                <a:gd name="T10" fmla="*/ 1 w 51"/>
                <a:gd name="T11" fmla="*/ 0 h 6"/>
              </a:gdLst>
              <a:ahLst/>
              <a:cxnLst>
                <a:cxn ang="0">
                  <a:pos x="T0" y="T1"/>
                </a:cxn>
                <a:cxn ang="0">
                  <a:pos x="T2" y="T3"/>
                </a:cxn>
                <a:cxn ang="0">
                  <a:pos x="T4" y="T5"/>
                </a:cxn>
                <a:cxn ang="0">
                  <a:pos x="T6" y="T7"/>
                </a:cxn>
                <a:cxn ang="0">
                  <a:pos x="T8" y="T9"/>
                </a:cxn>
                <a:cxn ang="0">
                  <a:pos x="T10" y="T11"/>
                </a:cxn>
              </a:cxnLst>
              <a:rect l="0" t="0" r="r" b="b"/>
              <a:pathLst>
                <a:path w="51" h="6">
                  <a:moveTo>
                    <a:pt x="1" y="0"/>
                  </a:moveTo>
                  <a:cubicBezTo>
                    <a:pt x="9" y="0"/>
                    <a:pt x="18" y="2"/>
                    <a:pt x="26" y="2"/>
                  </a:cubicBezTo>
                  <a:cubicBezTo>
                    <a:pt x="35" y="2"/>
                    <a:pt x="43" y="1"/>
                    <a:pt x="51" y="2"/>
                  </a:cubicBezTo>
                  <a:cubicBezTo>
                    <a:pt x="51" y="2"/>
                    <a:pt x="51" y="2"/>
                    <a:pt x="51" y="2"/>
                  </a:cubicBezTo>
                  <a:cubicBezTo>
                    <a:pt x="36" y="6"/>
                    <a:pt x="16" y="5"/>
                    <a:pt x="1" y="1"/>
                  </a:cubicBezTo>
                  <a:cubicBezTo>
                    <a:pt x="0" y="1"/>
                    <a:pt x="0" y="0"/>
                    <a:pt x="1"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1610">
              <a:extLst>
                <a:ext uri="{FF2B5EF4-FFF2-40B4-BE49-F238E27FC236}">
                  <a16:creationId xmlns:a16="http://schemas.microsoft.com/office/drawing/2014/main" id="{5AEEC2A8-69EB-432A-B386-96C6415665C5}"/>
                </a:ext>
              </a:extLst>
            </p:cNvPr>
            <p:cNvSpPr>
              <a:spLocks/>
            </p:cNvSpPr>
            <p:nvPr/>
          </p:nvSpPr>
          <p:spPr bwMode="auto">
            <a:xfrm>
              <a:off x="3943351" y="1385888"/>
              <a:ext cx="74613" cy="20638"/>
            </a:xfrm>
            <a:custGeom>
              <a:avLst/>
              <a:gdLst>
                <a:gd name="T0" fmla="*/ 2 w 48"/>
                <a:gd name="T1" fmla="*/ 0 h 13"/>
                <a:gd name="T2" fmla="*/ 28 w 48"/>
                <a:gd name="T3" fmla="*/ 6 h 13"/>
                <a:gd name="T4" fmla="*/ 48 w 48"/>
                <a:gd name="T5" fmla="*/ 7 h 13"/>
                <a:gd name="T6" fmla="*/ 48 w 48"/>
                <a:gd name="T7" fmla="*/ 7 h 13"/>
                <a:gd name="T8" fmla="*/ 1 w 48"/>
                <a:gd name="T9" fmla="*/ 2 h 13"/>
                <a:gd name="T10" fmla="*/ 2 w 48"/>
                <a:gd name="T11" fmla="*/ 0 h 13"/>
              </a:gdLst>
              <a:ahLst/>
              <a:cxnLst>
                <a:cxn ang="0">
                  <a:pos x="T0" y="T1"/>
                </a:cxn>
                <a:cxn ang="0">
                  <a:pos x="T2" y="T3"/>
                </a:cxn>
                <a:cxn ang="0">
                  <a:pos x="T4" y="T5"/>
                </a:cxn>
                <a:cxn ang="0">
                  <a:pos x="T6" y="T7"/>
                </a:cxn>
                <a:cxn ang="0">
                  <a:pos x="T8" y="T9"/>
                </a:cxn>
                <a:cxn ang="0">
                  <a:pos x="T10" y="T11"/>
                </a:cxn>
              </a:cxnLst>
              <a:rect l="0" t="0" r="r" b="b"/>
              <a:pathLst>
                <a:path w="48" h="13">
                  <a:moveTo>
                    <a:pt x="2" y="0"/>
                  </a:moveTo>
                  <a:cubicBezTo>
                    <a:pt x="11" y="2"/>
                    <a:pt x="19" y="5"/>
                    <a:pt x="28" y="6"/>
                  </a:cubicBezTo>
                  <a:cubicBezTo>
                    <a:pt x="34" y="6"/>
                    <a:pt x="41" y="5"/>
                    <a:pt x="48" y="7"/>
                  </a:cubicBezTo>
                  <a:cubicBezTo>
                    <a:pt x="48" y="7"/>
                    <a:pt x="48" y="7"/>
                    <a:pt x="48" y="7"/>
                  </a:cubicBezTo>
                  <a:cubicBezTo>
                    <a:pt x="36" y="13"/>
                    <a:pt x="12" y="9"/>
                    <a:pt x="1" y="2"/>
                  </a:cubicBezTo>
                  <a:cubicBezTo>
                    <a:pt x="0" y="2"/>
                    <a:pt x="1" y="0"/>
                    <a:pt x="2"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1611">
              <a:extLst>
                <a:ext uri="{FF2B5EF4-FFF2-40B4-BE49-F238E27FC236}">
                  <a16:creationId xmlns:a16="http://schemas.microsoft.com/office/drawing/2014/main" id="{8049B6B0-3970-4776-B16D-586A98F5D789}"/>
                </a:ext>
              </a:extLst>
            </p:cNvPr>
            <p:cNvSpPr>
              <a:spLocks/>
            </p:cNvSpPr>
            <p:nvPr/>
          </p:nvSpPr>
          <p:spPr bwMode="auto">
            <a:xfrm>
              <a:off x="3948113" y="1373188"/>
              <a:ext cx="76200" cy="12700"/>
            </a:xfrm>
            <a:custGeom>
              <a:avLst/>
              <a:gdLst>
                <a:gd name="T0" fmla="*/ 3 w 49"/>
                <a:gd name="T1" fmla="*/ 0 h 8"/>
                <a:gd name="T2" fmla="*/ 27 w 49"/>
                <a:gd name="T3" fmla="*/ 3 h 8"/>
                <a:gd name="T4" fmla="*/ 48 w 49"/>
                <a:gd name="T5" fmla="*/ 6 h 8"/>
                <a:gd name="T6" fmla="*/ 48 w 49"/>
                <a:gd name="T7" fmla="*/ 7 h 8"/>
                <a:gd name="T8" fmla="*/ 23 w 49"/>
                <a:gd name="T9" fmla="*/ 6 h 8"/>
                <a:gd name="T10" fmla="*/ 2 w 49"/>
                <a:gd name="T11" fmla="*/ 4 h 8"/>
                <a:gd name="T12" fmla="*/ 3 w 4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9" h="8">
                  <a:moveTo>
                    <a:pt x="3" y="0"/>
                  </a:moveTo>
                  <a:cubicBezTo>
                    <a:pt x="11" y="1"/>
                    <a:pt x="19" y="2"/>
                    <a:pt x="27" y="3"/>
                  </a:cubicBezTo>
                  <a:cubicBezTo>
                    <a:pt x="34" y="4"/>
                    <a:pt x="41" y="4"/>
                    <a:pt x="48" y="6"/>
                  </a:cubicBezTo>
                  <a:cubicBezTo>
                    <a:pt x="49" y="6"/>
                    <a:pt x="49" y="7"/>
                    <a:pt x="48" y="7"/>
                  </a:cubicBezTo>
                  <a:cubicBezTo>
                    <a:pt x="40" y="8"/>
                    <a:pt x="31" y="7"/>
                    <a:pt x="23" y="6"/>
                  </a:cubicBezTo>
                  <a:cubicBezTo>
                    <a:pt x="16" y="5"/>
                    <a:pt x="9" y="5"/>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1613">
              <a:extLst>
                <a:ext uri="{FF2B5EF4-FFF2-40B4-BE49-F238E27FC236}">
                  <a16:creationId xmlns:a16="http://schemas.microsoft.com/office/drawing/2014/main" id="{E5A855E5-DCEF-4924-A15B-E5BC332A7937}"/>
                </a:ext>
              </a:extLst>
            </p:cNvPr>
            <p:cNvSpPr>
              <a:spLocks/>
            </p:cNvSpPr>
            <p:nvPr/>
          </p:nvSpPr>
          <p:spPr bwMode="auto">
            <a:xfrm>
              <a:off x="3948114" y="1362075"/>
              <a:ext cx="74613" cy="12700"/>
            </a:xfrm>
            <a:custGeom>
              <a:avLst/>
              <a:gdLst>
                <a:gd name="T0" fmla="*/ 3 w 48"/>
                <a:gd name="T1" fmla="*/ 0 h 9"/>
                <a:gd name="T2" fmla="*/ 47 w 48"/>
                <a:gd name="T3" fmla="*/ 5 h 9"/>
                <a:gd name="T4" fmla="*/ 47 w 48"/>
                <a:gd name="T5" fmla="*/ 7 h 9"/>
                <a:gd name="T6" fmla="*/ 2 w 48"/>
                <a:gd name="T7" fmla="*/ 4 h 9"/>
                <a:gd name="T8" fmla="*/ 3 w 48"/>
                <a:gd name="T9" fmla="*/ 0 h 9"/>
              </a:gdLst>
              <a:ahLst/>
              <a:cxnLst>
                <a:cxn ang="0">
                  <a:pos x="T0" y="T1"/>
                </a:cxn>
                <a:cxn ang="0">
                  <a:pos x="T2" y="T3"/>
                </a:cxn>
                <a:cxn ang="0">
                  <a:pos x="T4" y="T5"/>
                </a:cxn>
                <a:cxn ang="0">
                  <a:pos x="T6" y="T7"/>
                </a:cxn>
                <a:cxn ang="0">
                  <a:pos x="T8" y="T9"/>
                </a:cxn>
              </a:cxnLst>
              <a:rect l="0" t="0" r="r" b="b"/>
              <a:pathLst>
                <a:path w="48" h="9">
                  <a:moveTo>
                    <a:pt x="3" y="0"/>
                  </a:moveTo>
                  <a:cubicBezTo>
                    <a:pt x="18" y="2"/>
                    <a:pt x="33" y="3"/>
                    <a:pt x="47" y="5"/>
                  </a:cubicBezTo>
                  <a:cubicBezTo>
                    <a:pt x="48" y="6"/>
                    <a:pt x="48" y="7"/>
                    <a:pt x="47" y="7"/>
                  </a:cubicBezTo>
                  <a:cubicBezTo>
                    <a:pt x="33" y="9"/>
                    <a:pt x="16" y="7"/>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1614">
              <a:extLst>
                <a:ext uri="{FF2B5EF4-FFF2-40B4-BE49-F238E27FC236}">
                  <a16:creationId xmlns:a16="http://schemas.microsoft.com/office/drawing/2014/main" id="{B7C4F913-761D-429D-8021-473B44D259B2}"/>
                </a:ext>
              </a:extLst>
            </p:cNvPr>
            <p:cNvSpPr>
              <a:spLocks/>
            </p:cNvSpPr>
            <p:nvPr/>
          </p:nvSpPr>
          <p:spPr bwMode="auto">
            <a:xfrm>
              <a:off x="3952876" y="1349375"/>
              <a:ext cx="73025" cy="11113"/>
            </a:xfrm>
            <a:custGeom>
              <a:avLst/>
              <a:gdLst>
                <a:gd name="T0" fmla="*/ 1 w 47"/>
                <a:gd name="T1" fmla="*/ 2 h 7"/>
                <a:gd name="T2" fmla="*/ 23 w 47"/>
                <a:gd name="T3" fmla="*/ 2 h 7"/>
                <a:gd name="T4" fmla="*/ 46 w 47"/>
                <a:gd name="T5" fmla="*/ 4 h 7"/>
                <a:gd name="T6" fmla="*/ 46 w 47"/>
                <a:gd name="T7" fmla="*/ 5 h 7"/>
                <a:gd name="T8" fmla="*/ 21 w 47"/>
                <a:gd name="T9" fmla="*/ 6 h 7"/>
                <a:gd name="T10" fmla="*/ 1 w 47"/>
                <a:gd name="T11" fmla="*/ 4 h 7"/>
                <a:gd name="T12" fmla="*/ 1 w 47"/>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47" h="7">
                  <a:moveTo>
                    <a:pt x="1" y="2"/>
                  </a:moveTo>
                  <a:cubicBezTo>
                    <a:pt x="8" y="0"/>
                    <a:pt x="16" y="2"/>
                    <a:pt x="23" y="2"/>
                  </a:cubicBezTo>
                  <a:cubicBezTo>
                    <a:pt x="31" y="2"/>
                    <a:pt x="39" y="2"/>
                    <a:pt x="46" y="4"/>
                  </a:cubicBezTo>
                  <a:cubicBezTo>
                    <a:pt x="47" y="4"/>
                    <a:pt x="47" y="5"/>
                    <a:pt x="46" y="5"/>
                  </a:cubicBezTo>
                  <a:cubicBezTo>
                    <a:pt x="38" y="6"/>
                    <a:pt x="29" y="6"/>
                    <a:pt x="21" y="6"/>
                  </a:cubicBezTo>
                  <a:cubicBezTo>
                    <a:pt x="15" y="6"/>
                    <a:pt x="7" y="7"/>
                    <a:pt x="1" y="4"/>
                  </a:cubicBezTo>
                  <a:cubicBezTo>
                    <a:pt x="0" y="3"/>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1615">
              <a:extLst>
                <a:ext uri="{FF2B5EF4-FFF2-40B4-BE49-F238E27FC236}">
                  <a16:creationId xmlns:a16="http://schemas.microsoft.com/office/drawing/2014/main" id="{CCD83889-FFEE-4622-AC36-73C69214AC25}"/>
                </a:ext>
              </a:extLst>
            </p:cNvPr>
            <p:cNvSpPr>
              <a:spLocks/>
            </p:cNvSpPr>
            <p:nvPr/>
          </p:nvSpPr>
          <p:spPr bwMode="auto">
            <a:xfrm>
              <a:off x="3952876" y="1336675"/>
              <a:ext cx="71438" cy="14288"/>
            </a:xfrm>
            <a:custGeom>
              <a:avLst/>
              <a:gdLst>
                <a:gd name="T0" fmla="*/ 3 w 46"/>
                <a:gd name="T1" fmla="*/ 1 h 9"/>
                <a:gd name="T2" fmla="*/ 24 w 46"/>
                <a:gd name="T3" fmla="*/ 3 h 9"/>
                <a:gd name="T4" fmla="*/ 44 w 46"/>
                <a:gd name="T5" fmla="*/ 3 h 9"/>
                <a:gd name="T6" fmla="*/ 45 w 46"/>
                <a:gd name="T7" fmla="*/ 5 h 9"/>
                <a:gd name="T8" fmla="*/ 28 w 46"/>
                <a:gd name="T9" fmla="*/ 7 h 9"/>
                <a:gd name="T10" fmla="*/ 2 w 46"/>
                <a:gd name="T11" fmla="*/ 4 h 9"/>
                <a:gd name="T12" fmla="*/ 3 w 46"/>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46" h="9">
                  <a:moveTo>
                    <a:pt x="3" y="1"/>
                  </a:moveTo>
                  <a:cubicBezTo>
                    <a:pt x="10" y="2"/>
                    <a:pt x="17" y="3"/>
                    <a:pt x="24" y="3"/>
                  </a:cubicBezTo>
                  <a:cubicBezTo>
                    <a:pt x="30" y="4"/>
                    <a:pt x="38" y="6"/>
                    <a:pt x="44" y="3"/>
                  </a:cubicBezTo>
                  <a:cubicBezTo>
                    <a:pt x="45" y="3"/>
                    <a:pt x="46" y="4"/>
                    <a:pt x="45" y="5"/>
                  </a:cubicBezTo>
                  <a:cubicBezTo>
                    <a:pt x="41" y="9"/>
                    <a:pt x="33" y="7"/>
                    <a:pt x="28" y="7"/>
                  </a:cubicBezTo>
                  <a:cubicBezTo>
                    <a:pt x="19" y="7"/>
                    <a:pt x="11" y="6"/>
                    <a:pt x="2" y="4"/>
                  </a:cubicBezTo>
                  <a:cubicBezTo>
                    <a:pt x="0" y="4"/>
                    <a:pt x="1" y="0"/>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1616">
              <a:extLst>
                <a:ext uri="{FF2B5EF4-FFF2-40B4-BE49-F238E27FC236}">
                  <a16:creationId xmlns:a16="http://schemas.microsoft.com/office/drawing/2014/main" id="{1CD00D91-DECC-4555-91AE-7A22BAB8F695}"/>
                </a:ext>
              </a:extLst>
            </p:cNvPr>
            <p:cNvSpPr>
              <a:spLocks/>
            </p:cNvSpPr>
            <p:nvPr/>
          </p:nvSpPr>
          <p:spPr bwMode="auto">
            <a:xfrm>
              <a:off x="3951289" y="1323975"/>
              <a:ext cx="74613" cy="12700"/>
            </a:xfrm>
            <a:custGeom>
              <a:avLst/>
              <a:gdLst>
                <a:gd name="T0" fmla="*/ 3 w 49"/>
                <a:gd name="T1" fmla="*/ 1 h 9"/>
                <a:gd name="T2" fmla="*/ 48 w 49"/>
                <a:gd name="T3" fmla="*/ 6 h 9"/>
                <a:gd name="T4" fmla="*/ 47 w 49"/>
                <a:gd name="T5" fmla="*/ 8 h 9"/>
                <a:gd name="T6" fmla="*/ 3 w 49"/>
                <a:gd name="T7" fmla="*/ 4 h 9"/>
                <a:gd name="T8" fmla="*/ 3 w 49"/>
                <a:gd name="T9" fmla="*/ 1 h 9"/>
              </a:gdLst>
              <a:ahLst/>
              <a:cxnLst>
                <a:cxn ang="0">
                  <a:pos x="T0" y="T1"/>
                </a:cxn>
                <a:cxn ang="0">
                  <a:pos x="T2" y="T3"/>
                </a:cxn>
                <a:cxn ang="0">
                  <a:pos x="T4" y="T5"/>
                </a:cxn>
                <a:cxn ang="0">
                  <a:pos x="T6" y="T7"/>
                </a:cxn>
                <a:cxn ang="0">
                  <a:pos x="T8" y="T9"/>
                </a:cxn>
              </a:cxnLst>
              <a:rect l="0" t="0" r="r" b="b"/>
              <a:pathLst>
                <a:path w="49" h="9">
                  <a:moveTo>
                    <a:pt x="3" y="1"/>
                  </a:moveTo>
                  <a:cubicBezTo>
                    <a:pt x="17" y="0"/>
                    <a:pt x="34" y="2"/>
                    <a:pt x="48" y="6"/>
                  </a:cubicBezTo>
                  <a:cubicBezTo>
                    <a:pt x="49" y="7"/>
                    <a:pt x="49" y="9"/>
                    <a:pt x="47" y="8"/>
                  </a:cubicBezTo>
                  <a:cubicBezTo>
                    <a:pt x="33" y="7"/>
                    <a:pt x="18" y="6"/>
                    <a:pt x="3" y="4"/>
                  </a:cubicBezTo>
                  <a:cubicBezTo>
                    <a:pt x="1" y="4"/>
                    <a:pt x="0" y="1"/>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1617">
              <a:extLst>
                <a:ext uri="{FF2B5EF4-FFF2-40B4-BE49-F238E27FC236}">
                  <a16:creationId xmlns:a16="http://schemas.microsoft.com/office/drawing/2014/main" id="{6DF39283-97E3-4E2A-A6CF-1B3044471B70}"/>
                </a:ext>
              </a:extLst>
            </p:cNvPr>
            <p:cNvSpPr>
              <a:spLocks/>
            </p:cNvSpPr>
            <p:nvPr/>
          </p:nvSpPr>
          <p:spPr bwMode="auto">
            <a:xfrm>
              <a:off x="3952876" y="1309687"/>
              <a:ext cx="76200" cy="12700"/>
            </a:xfrm>
            <a:custGeom>
              <a:avLst/>
              <a:gdLst>
                <a:gd name="T0" fmla="*/ 3 w 50"/>
                <a:gd name="T1" fmla="*/ 1 h 8"/>
                <a:gd name="T2" fmla="*/ 48 w 50"/>
                <a:gd name="T3" fmla="*/ 5 h 8"/>
                <a:gd name="T4" fmla="*/ 48 w 50"/>
                <a:gd name="T5" fmla="*/ 7 h 8"/>
                <a:gd name="T6" fmla="*/ 3 w 50"/>
                <a:gd name="T7" fmla="*/ 5 h 8"/>
                <a:gd name="T8" fmla="*/ 3 w 50"/>
                <a:gd name="T9" fmla="*/ 1 h 8"/>
              </a:gdLst>
              <a:ahLst/>
              <a:cxnLst>
                <a:cxn ang="0">
                  <a:pos x="T0" y="T1"/>
                </a:cxn>
                <a:cxn ang="0">
                  <a:pos x="T2" y="T3"/>
                </a:cxn>
                <a:cxn ang="0">
                  <a:pos x="T4" y="T5"/>
                </a:cxn>
                <a:cxn ang="0">
                  <a:pos x="T6" y="T7"/>
                </a:cxn>
                <a:cxn ang="0">
                  <a:pos x="T8" y="T9"/>
                </a:cxn>
              </a:cxnLst>
              <a:rect l="0" t="0" r="r" b="b"/>
              <a:pathLst>
                <a:path w="50" h="8">
                  <a:moveTo>
                    <a:pt x="3" y="1"/>
                  </a:moveTo>
                  <a:cubicBezTo>
                    <a:pt x="17" y="0"/>
                    <a:pt x="34" y="1"/>
                    <a:pt x="48" y="5"/>
                  </a:cubicBezTo>
                  <a:cubicBezTo>
                    <a:pt x="50" y="6"/>
                    <a:pt x="49" y="8"/>
                    <a:pt x="48" y="7"/>
                  </a:cubicBezTo>
                  <a:cubicBezTo>
                    <a:pt x="33" y="7"/>
                    <a:pt x="18" y="6"/>
                    <a:pt x="3" y="5"/>
                  </a:cubicBezTo>
                  <a:cubicBezTo>
                    <a:pt x="0" y="5"/>
                    <a:pt x="0" y="2"/>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1618">
              <a:extLst>
                <a:ext uri="{FF2B5EF4-FFF2-40B4-BE49-F238E27FC236}">
                  <a16:creationId xmlns:a16="http://schemas.microsoft.com/office/drawing/2014/main" id="{9A511EF8-9C88-4D1A-A3F1-4F59182F17FB}"/>
                </a:ext>
              </a:extLst>
            </p:cNvPr>
            <p:cNvSpPr>
              <a:spLocks/>
            </p:cNvSpPr>
            <p:nvPr/>
          </p:nvSpPr>
          <p:spPr bwMode="auto">
            <a:xfrm>
              <a:off x="3959226" y="1293812"/>
              <a:ext cx="68263" cy="12700"/>
            </a:xfrm>
            <a:custGeom>
              <a:avLst/>
              <a:gdLst>
                <a:gd name="T0" fmla="*/ 1 w 45"/>
                <a:gd name="T1" fmla="*/ 2 h 8"/>
                <a:gd name="T2" fmla="*/ 23 w 45"/>
                <a:gd name="T3" fmla="*/ 3 h 8"/>
                <a:gd name="T4" fmla="*/ 44 w 45"/>
                <a:gd name="T5" fmla="*/ 6 h 8"/>
                <a:gd name="T6" fmla="*/ 43 w 45"/>
                <a:gd name="T7" fmla="*/ 8 h 8"/>
                <a:gd name="T8" fmla="*/ 21 w 45"/>
                <a:gd name="T9" fmla="*/ 6 h 8"/>
                <a:gd name="T10" fmla="*/ 1 w 45"/>
                <a:gd name="T11" fmla="*/ 4 h 8"/>
                <a:gd name="T12" fmla="*/ 1 w 45"/>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45" h="8">
                  <a:moveTo>
                    <a:pt x="1" y="2"/>
                  </a:moveTo>
                  <a:cubicBezTo>
                    <a:pt x="8" y="0"/>
                    <a:pt x="16" y="2"/>
                    <a:pt x="23" y="3"/>
                  </a:cubicBezTo>
                  <a:cubicBezTo>
                    <a:pt x="30" y="3"/>
                    <a:pt x="37" y="4"/>
                    <a:pt x="44" y="6"/>
                  </a:cubicBezTo>
                  <a:cubicBezTo>
                    <a:pt x="45" y="6"/>
                    <a:pt x="44" y="7"/>
                    <a:pt x="43" y="8"/>
                  </a:cubicBezTo>
                  <a:cubicBezTo>
                    <a:pt x="36" y="8"/>
                    <a:pt x="28" y="7"/>
                    <a:pt x="21" y="6"/>
                  </a:cubicBezTo>
                  <a:cubicBezTo>
                    <a:pt x="14" y="6"/>
                    <a:pt x="7" y="6"/>
                    <a:pt x="1" y="4"/>
                  </a:cubicBezTo>
                  <a:cubicBezTo>
                    <a:pt x="0" y="4"/>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1619">
              <a:extLst>
                <a:ext uri="{FF2B5EF4-FFF2-40B4-BE49-F238E27FC236}">
                  <a16:creationId xmlns:a16="http://schemas.microsoft.com/office/drawing/2014/main" id="{6EB827B0-DDC8-4B05-BDC3-23C939DA6DA1}"/>
                </a:ext>
              </a:extLst>
            </p:cNvPr>
            <p:cNvSpPr>
              <a:spLocks/>
            </p:cNvSpPr>
            <p:nvPr/>
          </p:nvSpPr>
          <p:spPr bwMode="auto">
            <a:xfrm>
              <a:off x="3956051" y="1281112"/>
              <a:ext cx="69850" cy="12700"/>
            </a:xfrm>
            <a:custGeom>
              <a:avLst/>
              <a:gdLst>
                <a:gd name="T0" fmla="*/ 1 w 46"/>
                <a:gd name="T1" fmla="*/ 2 h 9"/>
                <a:gd name="T2" fmla="*/ 17 w 46"/>
                <a:gd name="T3" fmla="*/ 2 h 9"/>
                <a:gd name="T4" fmla="*/ 45 w 46"/>
                <a:gd name="T5" fmla="*/ 7 h 9"/>
                <a:gd name="T6" fmla="*/ 44 w 46"/>
                <a:gd name="T7" fmla="*/ 9 h 9"/>
                <a:gd name="T8" fmla="*/ 2 w 46"/>
                <a:gd name="T9" fmla="*/ 5 h 9"/>
                <a:gd name="T10" fmla="*/ 1 w 46"/>
                <a:gd name="T11" fmla="*/ 2 h 9"/>
              </a:gdLst>
              <a:ahLst/>
              <a:cxnLst>
                <a:cxn ang="0">
                  <a:pos x="T0" y="T1"/>
                </a:cxn>
                <a:cxn ang="0">
                  <a:pos x="T2" y="T3"/>
                </a:cxn>
                <a:cxn ang="0">
                  <a:pos x="T4" y="T5"/>
                </a:cxn>
                <a:cxn ang="0">
                  <a:pos x="T6" y="T7"/>
                </a:cxn>
                <a:cxn ang="0">
                  <a:pos x="T8" y="T9"/>
                </a:cxn>
                <a:cxn ang="0">
                  <a:pos x="T10" y="T11"/>
                </a:cxn>
              </a:cxnLst>
              <a:rect l="0" t="0" r="r" b="b"/>
              <a:pathLst>
                <a:path w="46" h="9">
                  <a:moveTo>
                    <a:pt x="1" y="2"/>
                  </a:moveTo>
                  <a:cubicBezTo>
                    <a:pt x="7" y="0"/>
                    <a:pt x="12" y="1"/>
                    <a:pt x="17" y="2"/>
                  </a:cubicBezTo>
                  <a:cubicBezTo>
                    <a:pt x="26" y="3"/>
                    <a:pt x="36" y="4"/>
                    <a:pt x="45" y="7"/>
                  </a:cubicBezTo>
                  <a:cubicBezTo>
                    <a:pt x="46" y="7"/>
                    <a:pt x="46" y="9"/>
                    <a:pt x="44" y="9"/>
                  </a:cubicBezTo>
                  <a:cubicBezTo>
                    <a:pt x="30" y="8"/>
                    <a:pt x="16" y="4"/>
                    <a:pt x="2" y="5"/>
                  </a:cubicBezTo>
                  <a:cubicBezTo>
                    <a:pt x="0" y="5"/>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1620">
              <a:extLst>
                <a:ext uri="{FF2B5EF4-FFF2-40B4-BE49-F238E27FC236}">
                  <a16:creationId xmlns:a16="http://schemas.microsoft.com/office/drawing/2014/main" id="{A756F005-5709-4519-A31A-E3B19AD0E2F4}"/>
                </a:ext>
              </a:extLst>
            </p:cNvPr>
            <p:cNvSpPr>
              <a:spLocks/>
            </p:cNvSpPr>
            <p:nvPr/>
          </p:nvSpPr>
          <p:spPr bwMode="auto">
            <a:xfrm>
              <a:off x="3962401" y="1273175"/>
              <a:ext cx="65088" cy="9525"/>
            </a:xfrm>
            <a:custGeom>
              <a:avLst/>
              <a:gdLst>
                <a:gd name="T0" fmla="*/ 1 w 43"/>
                <a:gd name="T1" fmla="*/ 1 h 6"/>
                <a:gd name="T2" fmla="*/ 22 w 43"/>
                <a:gd name="T3" fmla="*/ 2 h 6"/>
                <a:gd name="T4" fmla="*/ 42 w 43"/>
                <a:gd name="T5" fmla="*/ 3 h 6"/>
                <a:gd name="T6" fmla="*/ 42 w 43"/>
                <a:gd name="T7" fmla="*/ 4 h 6"/>
                <a:gd name="T8" fmla="*/ 20 w 43"/>
                <a:gd name="T9" fmla="*/ 5 h 6"/>
                <a:gd name="T10" fmla="*/ 1 w 43"/>
                <a:gd name="T11" fmla="*/ 3 h 6"/>
                <a:gd name="T12" fmla="*/ 1 w 43"/>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43" h="6">
                  <a:moveTo>
                    <a:pt x="1" y="1"/>
                  </a:moveTo>
                  <a:cubicBezTo>
                    <a:pt x="8" y="0"/>
                    <a:pt x="15" y="1"/>
                    <a:pt x="22" y="2"/>
                  </a:cubicBezTo>
                  <a:cubicBezTo>
                    <a:pt x="28" y="2"/>
                    <a:pt x="35" y="2"/>
                    <a:pt x="42" y="3"/>
                  </a:cubicBezTo>
                  <a:cubicBezTo>
                    <a:pt x="43" y="3"/>
                    <a:pt x="43" y="4"/>
                    <a:pt x="42" y="4"/>
                  </a:cubicBezTo>
                  <a:cubicBezTo>
                    <a:pt x="35" y="6"/>
                    <a:pt x="27" y="5"/>
                    <a:pt x="20" y="5"/>
                  </a:cubicBezTo>
                  <a:cubicBezTo>
                    <a:pt x="13" y="5"/>
                    <a:pt x="7" y="5"/>
                    <a:pt x="1" y="3"/>
                  </a:cubicBezTo>
                  <a:cubicBezTo>
                    <a:pt x="0" y="2"/>
                    <a:pt x="0" y="1"/>
                    <a:pt x="1"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1621">
              <a:extLst>
                <a:ext uri="{FF2B5EF4-FFF2-40B4-BE49-F238E27FC236}">
                  <a16:creationId xmlns:a16="http://schemas.microsoft.com/office/drawing/2014/main" id="{C08C29BA-D92D-4FD0-AE34-D6F638ABF792}"/>
                </a:ext>
              </a:extLst>
            </p:cNvPr>
            <p:cNvSpPr>
              <a:spLocks/>
            </p:cNvSpPr>
            <p:nvPr/>
          </p:nvSpPr>
          <p:spPr bwMode="auto">
            <a:xfrm>
              <a:off x="4005264" y="1246187"/>
              <a:ext cx="115888" cy="249238"/>
            </a:xfrm>
            <a:custGeom>
              <a:avLst/>
              <a:gdLst>
                <a:gd name="T0" fmla="*/ 10 w 76"/>
                <a:gd name="T1" fmla="*/ 158 h 162"/>
                <a:gd name="T2" fmla="*/ 13 w 76"/>
                <a:gd name="T3" fmla="*/ 160 h 162"/>
                <a:gd name="T4" fmla="*/ 46 w 76"/>
                <a:gd name="T5" fmla="*/ 161 h 162"/>
                <a:gd name="T6" fmla="*/ 66 w 76"/>
                <a:gd name="T7" fmla="*/ 160 h 162"/>
                <a:gd name="T8" fmla="*/ 70 w 76"/>
                <a:gd name="T9" fmla="*/ 129 h 162"/>
                <a:gd name="T10" fmla="*/ 66 w 76"/>
                <a:gd name="T11" fmla="*/ 39 h 162"/>
                <a:gd name="T12" fmla="*/ 65 w 76"/>
                <a:gd name="T13" fmla="*/ 30 h 162"/>
                <a:gd name="T14" fmla="*/ 54 w 76"/>
                <a:gd name="T15" fmla="*/ 5 h 162"/>
                <a:gd name="T16" fmla="*/ 7 w 76"/>
                <a:gd name="T17" fmla="*/ 8 h 162"/>
                <a:gd name="T18" fmla="*/ 4 w 76"/>
                <a:gd name="T19" fmla="*/ 11 h 162"/>
                <a:gd name="T20" fmla="*/ 10 w 76"/>
                <a:gd name="T21" fmla="*/ 15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62">
                  <a:moveTo>
                    <a:pt x="10" y="158"/>
                  </a:moveTo>
                  <a:cubicBezTo>
                    <a:pt x="10" y="159"/>
                    <a:pt x="12" y="160"/>
                    <a:pt x="13" y="160"/>
                  </a:cubicBezTo>
                  <a:cubicBezTo>
                    <a:pt x="24" y="161"/>
                    <a:pt x="35" y="161"/>
                    <a:pt x="46" y="161"/>
                  </a:cubicBezTo>
                  <a:cubicBezTo>
                    <a:pt x="51" y="161"/>
                    <a:pt x="62" y="162"/>
                    <a:pt x="66" y="160"/>
                  </a:cubicBezTo>
                  <a:cubicBezTo>
                    <a:pt x="76" y="155"/>
                    <a:pt x="71" y="137"/>
                    <a:pt x="70" y="129"/>
                  </a:cubicBezTo>
                  <a:cubicBezTo>
                    <a:pt x="69" y="99"/>
                    <a:pt x="69" y="69"/>
                    <a:pt x="66" y="39"/>
                  </a:cubicBezTo>
                  <a:cubicBezTo>
                    <a:pt x="65" y="36"/>
                    <a:pt x="65" y="33"/>
                    <a:pt x="65" y="30"/>
                  </a:cubicBezTo>
                  <a:cubicBezTo>
                    <a:pt x="65" y="21"/>
                    <a:pt x="65" y="10"/>
                    <a:pt x="54" y="5"/>
                  </a:cubicBezTo>
                  <a:cubicBezTo>
                    <a:pt x="42" y="0"/>
                    <a:pt x="20" y="6"/>
                    <a:pt x="7" y="8"/>
                  </a:cubicBezTo>
                  <a:cubicBezTo>
                    <a:pt x="5" y="8"/>
                    <a:pt x="5" y="10"/>
                    <a:pt x="4" y="11"/>
                  </a:cubicBezTo>
                  <a:cubicBezTo>
                    <a:pt x="0" y="60"/>
                    <a:pt x="1" y="109"/>
                    <a:pt x="10" y="158"/>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1622">
              <a:extLst>
                <a:ext uri="{FF2B5EF4-FFF2-40B4-BE49-F238E27FC236}">
                  <a16:creationId xmlns:a16="http://schemas.microsoft.com/office/drawing/2014/main" id="{A5F9BE5A-58DD-43AE-AFB5-8D606206193E}"/>
                </a:ext>
              </a:extLst>
            </p:cNvPr>
            <p:cNvSpPr>
              <a:spLocks/>
            </p:cNvSpPr>
            <p:nvPr/>
          </p:nvSpPr>
          <p:spPr bwMode="auto">
            <a:xfrm>
              <a:off x="3897314" y="1255712"/>
              <a:ext cx="85725" cy="239713"/>
            </a:xfrm>
            <a:custGeom>
              <a:avLst/>
              <a:gdLst>
                <a:gd name="T0" fmla="*/ 4 w 56"/>
                <a:gd name="T1" fmla="*/ 155 h 156"/>
                <a:gd name="T2" fmla="*/ 40 w 56"/>
                <a:gd name="T3" fmla="*/ 154 h 156"/>
                <a:gd name="T4" fmla="*/ 44 w 56"/>
                <a:gd name="T5" fmla="*/ 152 h 156"/>
                <a:gd name="T6" fmla="*/ 47 w 56"/>
                <a:gd name="T7" fmla="*/ 78 h 156"/>
                <a:gd name="T8" fmla="*/ 55 w 56"/>
                <a:gd name="T9" fmla="*/ 10 h 156"/>
                <a:gd name="T10" fmla="*/ 56 w 56"/>
                <a:gd name="T11" fmla="*/ 7 h 156"/>
                <a:gd name="T12" fmla="*/ 56 w 56"/>
                <a:gd name="T13" fmla="*/ 6 h 156"/>
                <a:gd name="T14" fmla="*/ 53 w 56"/>
                <a:gd name="T15" fmla="*/ 2 h 156"/>
                <a:gd name="T16" fmla="*/ 51 w 56"/>
                <a:gd name="T17" fmla="*/ 2 h 156"/>
                <a:gd name="T18" fmla="*/ 48 w 56"/>
                <a:gd name="T19" fmla="*/ 4 h 156"/>
                <a:gd name="T20" fmla="*/ 48 w 56"/>
                <a:gd name="T21" fmla="*/ 4 h 156"/>
                <a:gd name="T22" fmla="*/ 32 w 56"/>
                <a:gd name="T23" fmla="*/ 1 h 156"/>
                <a:gd name="T24" fmla="*/ 28 w 56"/>
                <a:gd name="T25" fmla="*/ 3 h 156"/>
                <a:gd name="T26" fmla="*/ 1 w 56"/>
                <a:gd name="T27" fmla="*/ 152 h 156"/>
                <a:gd name="T28" fmla="*/ 4 w 56"/>
                <a:gd name="T29"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156">
                  <a:moveTo>
                    <a:pt x="4" y="155"/>
                  </a:moveTo>
                  <a:cubicBezTo>
                    <a:pt x="16" y="156"/>
                    <a:pt x="28" y="156"/>
                    <a:pt x="40" y="154"/>
                  </a:cubicBezTo>
                  <a:cubicBezTo>
                    <a:pt x="42" y="154"/>
                    <a:pt x="44" y="153"/>
                    <a:pt x="44" y="152"/>
                  </a:cubicBezTo>
                  <a:cubicBezTo>
                    <a:pt x="44" y="127"/>
                    <a:pt x="45" y="103"/>
                    <a:pt x="47" y="78"/>
                  </a:cubicBezTo>
                  <a:cubicBezTo>
                    <a:pt x="49" y="56"/>
                    <a:pt x="55" y="32"/>
                    <a:pt x="55" y="10"/>
                  </a:cubicBezTo>
                  <a:cubicBezTo>
                    <a:pt x="56" y="9"/>
                    <a:pt x="56" y="8"/>
                    <a:pt x="56" y="7"/>
                  </a:cubicBezTo>
                  <a:cubicBezTo>
                    <a:pt x="56" y="7"/>
                    <a:pt x="56" y="6"/>
                    <a:pt x="56" y="6"/>
                  </a:cubicBezTo>
                  <a:cubicBezTo>
                    <a:pt x="56" y="4"/>
                    <a:pt x="55" y="2"/>
                    <a:pt x="53" y="2"/>
                  </a:cubicBezTo>
                  <a:cubicBezTo>
                    <a:pt x="52" y="2"/>
                    <a:pt x="51" y="2"/>
                    <a:pt x="51" y="2"/>
                  </a:cubicBezTo>
                  <a:cubicBezTo>
                    <a:pt x="50" y="2"/>
                    <a:pt x="48" y="3"/>
                    <a:pt x="48" y="4"/>
                  </a:cubicBezTo>
                  <a:cubicBezTo>
                    <a:pt x="48" y="4"/>
                    <a:pt x="48" y="4"/>
                    <a:pt x="48" y="4"/>
                  </a:cubicBezTo>
                  <a:cubicBezTo>
                    <a:pt x="42" y="2"/>
                    <a:pt x="33" y="1"/>
                    <a:pt x="32" y="1"/>
                  </a:cubicBezTo>
                  <a:cubicBezTo>
                    <a:pt x="30" y="0"/>
                    <a:pt x="28" y="1"/>
                    <a:pt x="28" y="3"/>
                  </a:cubicBezTo>
                  <a:cubicBezTo>
                    <a:pt x="13" y="52"/>
                    <a:pt x="15" y="103"/>
                    <a:pt x="1" y="152"/>
                  </a:cubicBezTo>
                  <a:cubicBezTo>
                    <a:pt x="0" y="154"/>
                    <a:pt x="2" y="155"/>
                    <a:pt x="4" y="155"/>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1623">
              <a:extLst>
                <a:ext uri="{FF2B5EF4-FFF2-40B4-BE49-F238E27FC236}">
                  <a16:creationId xmlns:a16="http://schemas.microsoft.com/office/drawing/2014/main" id="{64601374-2C35-43CA-B764-47DFB4C84496}"/>
                </a:ext>
              </a:extLst>
            </p:cNvPr>
            <p:cNvSpPr>
              <a:spLocks/>
            </p:cNvSpPr>
            <p:nvPr/>
          </p:nvSpPr>
          <p:spPr bwMode="auto">
            <a:xfrm>
              <a:off x="4010026" y="1270000"/>
              <a:ext cx="52388" cy="41275"/>
            </a:xfrm>
            <a:custGeom>
              <a:avLst/>
              <a:gdLst>
                <a:gd name="T0" fmla="*/ 4 w 34"/>
                <a:gd name="T1" fmla="*/ 2 h 27"/>
                <a:gd name="T2" fmla="*/ 29 w 34"/>
                <a:gd name="T3" fmla="*/ 21 h 27"/>
                <a:gd name="T4" fmla="*/ 33 w 34"/>
                <a:gd name="T5" fmla="*/ 17 h 27"/>
                <a:gd name="T6" fmla="*/ 34 w 34"/>
                <a:gd name="T7" fmla="*/ 19 h 27"/>
                <a:gd name="T8" fmla="*/ 27 w 34"/>
                <a:gd name="T9" fmla="*/ 26 h 27"/>
                <a:gd name="T10" fmla="*/ 25 w 34"/>
                <a:gd name="T11" fmla="*/ 26 h 27"/>
                <a:gd name="T12" fmla="*/ 1 w 34"/>
                <a:gd name="T13" fmla="*/ 4 h 27"/>
                <a:gd name="T14" fmla="*/ 4 w 34"/>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7">
                  <a:moveTo>
                    <a:pt x="4" y="2"/>
                  </a:moveTo>
                  <a:cubicBezTo>
                    <a:pt x="9" y="8"/>
                    <a:pt x="21" y="25"/>
                    <a:pt x="29" y="21"/>
                  </a:cubicBezTo>
                  <a:cubicBezTo>
                    <a:pt x="30" y="20"/>
                    <a:pt x="31" y="19"/>
                    <a:pt x="33" y="17"/>
                  </a:cubicBezTo>
                  <a:cubicBezTo>
                    <a:pt x="33" y="18"/>
                    <a:pt x="34" y="19"/>
                    <a:pt x="34" y="19"/>
                  </a:cubicBezTo>
                  <a:cubicBezTo>
                    <a:pt x="32" y="22"/>
                    <a:pt x="29" y="24"/>
                    <a:pt x="27" y="26"/>
                  </a:cubicBezTo>
                  <a:cubicBezTo>
                    <a:pt x="26" y="27"/>
                    <a:pt x="25" y="27"/>
                    <a:pt x="25" y="26"/>
                  </a:cubicBezTo>
                  <a:cubicBezTo>
                    <a:pt x="16" y="19"/>
                    <a:pt x="9" y="12"/>
                    <a:pt x="1" y="4"/>
                  </a:cubicBezTo>
                  <a:cubicBezTo>
                    <a:pt x="0" y="3"/>
                    <a:pt x="2"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1624">
              <a:extLst>
                <a:ext uri="{FF2B5EF4-FFF2-40B4-BE49-F238E27FC236}">
                  <a16:creationId xmlns:a16="http://schemas.microsoft.com/office/drawing/2014/main" id="{1EDC33AF-6E60-4DFD-B342-89187B1176A3}"/>
                </a:ext>
              </a:extLst>
            </p:cNvPr>
            <p:cNvSpPr>
              <a:spLocks/>
            </p:cNvSpPr>
            <p:nvPr/>
          </p:nvSpPr>
          <p:spPr bwMode="auto">
            <a:xfrm>
              <a:off x="4068764" y="1271587"/>
              <a:ext cx="25400" cy="19050"/>
            </a:xfrm>
            <a:custGeom>
              <a:avLst/>
              <a:gdLst>
                <a:gd name="T0" fmla="*/ 0 w 17"/>
                <a:gd name="T1" fmla="*/ 12 h 13"/>
                <a:gd name="T2" fmla="*/ 1 w 17"/>
                <a:gd name="T3" fmla="*/ 11 h 13"/>
                <a:gd name="T4" fmla="*/ 15 w 17"/>
                <a:gd name="T5" fmla="*/ 1 h 13"/>
                <a:gd name="T6" fmla="*/ 16 w 17"/>
                <a:gd name="T7" fmla="*/ 2 h 13"/>
                <a:gd name="T8" fmla="*/ 2 w 17"/>
                <a:gd name="T9" fmla="*/ 13 h 13"/>
                <a:gd name="T10" fmla="*/ 0 w 17"/>
                <a:gd name="T11" fmla="*/ 12 h 13"/>
              </a:gdLst>
              <a:ahLst/>
              <a:cxnLst>
                <a:cxn ang="0">
                  <a:pos x="T0" y="T1"/>
                </a:cxn>
                <a:cxn ang="0">
                  <a:pos x="T2" y="T3"/>
                </a:cxn>
                <a:cxn ang="0">
                  <a:pos x="T4" y="T5"/>
                </a:cxn>
                <a:cxn ang="0">
                  <a:pos x="T6" y="T7"/>
                </a:cxn>
                <a:cxn ang="0">
                  <a:pos x="T8" y="T9"/>
                </a:cxn>
                <a:cxn ang="0">
                  <a:pos x="T10" y="T11"/>
                </a:cxn>
              </a:cxnLst>
              <a:rect l="0" t="0" r="r" b="b"/>
              <a:pathLst>
                <a:path w="17" h="13">
                  <a:moveTo>
                    <a:pt x="0" y="12"/>
                  </a:moveTo>
                  <a:cubicBezTo>
                    <a:pt x="1" y="11"/>
                    <a:pt x="1" y="11"/>
                    <a:pt x="1" y="11"/>
                  </a:cubicBezTo>
                  <a:cubicBezTo>
                    <a:pt x="5" y="8"/>
                    <a:pt x="10" y="4"/>
                    <a:pt x="15" y="1"/>
                  </a:cubicBezTo>
                  <a:cubicBezTo>
                    <a:pt x="16" y="0"/>
                    <a:pt x="17" y="2"/>
                    <a:pt x="16" y="2"/>
                  </a:cubicBezTo>
                  <a:cubicBezTo>
                    <a:pt x="12" y="6"/>
                    <a:pt x="7" y="10"/>
                    <a:pt x="2" y="13"/>
                  </a:cubicBezTo>
                  <a:cubicBezTo>
                    <a:pt x="1" y="13"/>
                    <a:pt x="1" y="12"/>
                    <a:pt x="0"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1625">
              <a:extLst>
                <a:ext uri="{FF2B5EF4-FFF2-40B4-BE49-F238E27FC236}">
                  <a16:creationId xmlns:a16="http://schemas.microsoft.com/office/drawing/2014/main" id="{13FD0C18-6F13-426C-8D82-820042B978DA}"/>
                </a:ext>
              </a:extLst>
            </p:cNvPr>
            <p:cNvSpPr>
              <a:spLocks/>
            </p:cNvSpPr>
            <p:nvPr/>
          </p:nvSpPr>
          <p:spPr bwMode="auto">
            <a:xfrm>
              <a:off x="3937001" y="1270000"/>
              <a:ext cx="44450" cy="36513"/>
            </a:xfrm>
            <a:custGeom>
              <a:avLst/>
              <a:gdLst>
                <a:gd name="T0" fmla="*/ 3 w 30"/>
                <a:gd name="T1" fmla="*/ 1 h 24"/>
                <a:gd name="T2" fmla="*/ 8 w 30"/>
                <a:gd name="T3" fmla="*/ 10 h 24"/>
                <a:gd name="T4" fmla="*/ 10 w 30"/>
                <a:gd name="T5" fmla="*/ 16 h 24"/>
                <a:gd name="T6" fmla="*/ 13 w 30"/>
                <a:gd name="T7" fmla="*/ 19 h 24"/>
                <a:gd name="T8" fmla="*/ 21 w 30"/>
                <a:gd name="T9" fmla="*/ 12 h 24"/>
                <a:gd name="T10" fmla="*/ 29 w 30"/>
                <a:gd name="T11" fmla="*/ 5 h 24"/>
                <a:gd name="T12" fmla="*/ 30 w 30"/>
                <a:gd name="T13" fmla="*/ 5 h 24"/>
                <a:gd name="T14" fmla="*/ 20 w 30"/>
                <a:gd name="T15" fmla="*/ 16 h 24"/>
                <a:gd name="T16" fmla="*/ 12 w 30"/>
                <a:gd name="T17" fmla="*/ 24 h 24"/>
                <a:gd name="T18" fmla="*/ 7 w 30"/>
                <a:gd name="T19" fmla="*/ 17 h 24"/>
                <a:gd name="T20" fmla="*/ 0 w 30"/>
                <a:gd name="T21" fmla="*/ 2 h 24"/>
                <a:gd name="T22" fmla="*/ 3 w 30"/>
                <a:gd name="T2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4">
                  <a:moveTo>
                    <a:pt x="3" y="1"/>
                  </a:moveTo>
                  <a:cubicBezTo>
                    <a:pt x="5" y="4"/>
                    <a:pt x="6" y="7"/>
                    <a:pt x="8" y="10"/>
                  </a:cubicBezTo>
                  <a:cubicBezTo>
                    <a:pt x="8" y="12"/>
                    <a:pt x="9" y="14"/>
                    <a:pt x="10" y="16"/>
                  </a:cubicBezTo>
                  <a:cubicBezTo>
                    <a:pt x="11" y="18"/>
                    <a:pt x="11" y="20"/>
                    <a:pt x="13" y="19"/>
                  </a:cubicBezTo>
                  <a:cubicBezTo>
                    <a:pt x="16" y="19"/>
                    <a:pt x="19" y="14"/>
                    <a:pt x="21" y="12"/>
                  </a:cubicBezTo>
                  <a:cubicBezTo>
                    <a:pt x="23" y="10"/>
                    <a:pt x="26" y="7"/>
                    <a:pt x="29" y="5"/>
                  </a:cubicBezTo>
                  <a:cubicBezTo>
                    <a:pt x="29" y="4"/>
                    <a:pt x="30" y="5"/>
                    <a:pt x="30" y="5"/>
                  </a:cubicBezTo>
                  <a:cubicBezTo>
                    <a:pt x="27" y="9"/>
                    <a:pt x="24" y="13"/>
                    <a:pt x="20" y="16"/>
                  </a:cubicBezTo>
                  <a:cubicBezTo>
                    <a:pt x="19" y="18"/>
                    <a:pt x="15" y="24"/>
                    <a:pt x="12" y="24"/>
                  </a:cubicBezTo>
                  <a:cubicBezTo>
                    <a:pt x="9" y="24"/>
                    <a:pt x="8" y="19"/>
                    <a:pt x="7" y="17"/>
                  </a:cubicBezTo>
                  <a:cubicBezTo>
                    <a:pt x="5" y="12"/>
                    <a:pt x="2" y="7"/>
                    <a:pt x="0"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1626">
              <a:extLst>
                <a:ext uri="{FF2B5EF4-FFF2-40B4-BE49-F238E27FC236}">
                  <a16:creationId xmlns:a16="http://schemas.microsoft.com/office/drawing/2014/main" id="{ED36B172-E1CD-4C71-883A-7B63E37C2523}"/>
                </a:ext>
              </a:extLst>
            </p:cNvPr>
            <p:cNvSpPr>
              <a:spLocks noEditPoints="1"/>
            </p:cNvSpPr>
            <p:nvPr/>
          </p:nvSpPr>
          <p:spPr bwMode="auto">
            <a:xfrm>
              <a:off x="4065589" y="1422400"/>
              <a:ext cx="46038" cy="50800"/>
            </a:xfrm>
            <a:custGeom>
              <a:avLst/>
              <a:gdLst>
                <a:gd name="T0" fmla="*/ 4 w 30"/>
                <a:gd name="T1" fmla="*/ 4 h 33"/>
                <a:gd name="T2" fmla="*/ 6 w 30"/>
                <a:gd name="T3" fmla="*/ 29 h 33"/>
                <a:gd name="T4" fmla="*/ 22 w 30"/>
                <a:gd name="T5" fmla="*/ 28 h 33"/>
                <a:gd name="T6" fmla="*/ 27 w 30"/>
                <a:gd name="T7" fmla="*/ 16 h 33"/>
                <a:gd name="T8" fmla="*/ 28 w 30"/>
                <a:gd name="T9" fmla="*/ 4 h 33"/>
                <a:gd name="T10" fmla="*/ 20 w 30"/>
                <a:gd name="T11" fmla="*/ 1 h 33"/>
                <a:gd name="T12" fmla="*/ 3 w 30"/>
                <a:gd name="T13" fmla="*/ 1 h 33"/>
                <a:gd name="T14" fmla="*/ 4 w 30"/>
                <a:gd name="T15" fmla="*/ 4 h 33"/>
                <a:gd name="T16" fmla="*/ 5 w 30"/>
                <a:gd name="T17" fmla="*/ 4 h 33"/>
                <a:gd name="T18" fmla="*/ 15 w 30"/>
                <a:gd name="T19" fmla="*/ 3 h 33"/>
                <a:gd name="T20" fmla="*/ 22 w 30"/>
                <a:gd name="T21" fmla="*/ 4 h 33"/>
                <a:gd name="T22" fmla="*/ 25 w 30"/>
                <a:gd name="T23" fmla="*/ 8 h 33"/>
                <a:gd name="T24" fmla="*/ 22 w 30"/>
                <a:gd name="T25" fmla="*/ 23 h 33"/>
                <a:gd name="T26" fmla="*/ 11 w 30"/>
                <a:gd name="T27" fmla="*/ 29 h 33"/>
                <a:gd name="T28" fmla="*/ 5 w 30"/>
                <a:gd name="T29" fmla="*/ 20 h 33"/>
                <a:gd name="T30" fmla="*/ 5 w 30"/>
                <a:gd name="T31"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3">
                  <a:moveTo>
                    <a:pt x="4" y="4"/>
                  </a:moveTo>
                  <a:cubicBezTo>
                    <a:pt x="2" y="11"/>
                    <a:pt x="0" y="23"/>
                    <a:pt x="6" y="29"/>
                  </a:cubicBezTo>
                  <a:cubicBezTo>
                    <a:pt x="11" y="33"/>
                    <a:pt x="18" y="33"/>
                    <a:pt x="22" y="28"/>
                  </a:cubicBezTo>
                  <a:cubicBezTo>
                    <a:pt x="25" y="25"/>
                    <a:pt x="26" y="20"/>
                    <a:pt x="27" y="16"/>
                  </a:cubicBezTo>
                  <a:cubicBezTo>
                    <a:pt x="28" y="13"/>
                    <a:pt x="30" y="7"/>
                    <a:pt x="28" y="4"/>
                  </a:cubicBezTo>
                  <a:cubicBezTo>
                    <a:pt x="27" y="1"/>
                    <a:pt x="23" y="1"/>
                    <a:pt x="20" y="1"/>
                  </a:cubicBezTo>
                  <a:cubicBezTo>
                    <a:pt x="14" y="0"/>
                    <a:pt x="8" y="0"/>
                    <a:pt x="3" y="1"/>
                  </a:cubicBezTo>
                  <a:cubicBezTo>
                    <a:pt x="1" y="1"/>
                    <a:pt x="1" y="4"/>
                    <a:pt x="4" y="4"/>
                  </a:cubicBezTo>
                  <a:close/>
                  <a:moveTo>
                    <a:pt x="5" y="4"/>
                  </a:moveTo>
                  <a:cubicBezTo>
                    <a:pt x="8" y="3"/>
                    <a:pt x="12" y="3"/>
                    <a:pt x="15" y="3"/>
                  </a:cubicBezTo>
                  <a:cubicBezTo>
                    <a:pt x="17" y="3"/>
                    <a:pt x="20" y="4"/>
                    <a:pt x="22" y="4"/>
                  </a:cubicBezTo>
                  <a:cubicBezTo>
                    <a:pt x="25" y="4"/>
                    <a:pt x="26" y="6"/>
                    <a:pt x="25" y="8"/>
                  </a:cubicBezTo>
                  <a:cubicBezTo>
                    <a:pt x="26" y="12"/>
                    <a:pt x="24" y="19"/>
                    <a:pt x="22" y="23"/>
                  </a:cubicBezTo>
                  <a:cubicBezTo>
                    <a:pt x="20" y="26"/>
                    <a:pt x="17" y="32"/>
                    <a:pt x="11" y="29"/>
                  </a:cubicBezTo>
                  <a:cubicBezTo>
                    <a:pt x="7" y="27"/>
                    <a:pt x="5" y="23"/>
                    <a:pt x="5" y="20"/>
                  </a:cubicBezTo>
                  <a:cubicBezTo>
                    <a:pt x="4" y="14"/>
                    <a:pt x="5" y="9"/>
                    <a:pt x="5"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1627">
              <a:extLst>
                <a:ext uri="{FF2B5EF4-FFF2-40B4-BE49-F238E27FC236}">
                  <a16:creationId xmlns:a16="http://schemas.microsoft.com/office/drawing/2014/main" id="{F13D0A06-1591-483B-B82A-C6C108233A70}"/>
                </a:ext>
              </a:extLst>
            </p:cNvPr>
            <p:cNvSpPr>
              <a:spLocks noEditPoints="1"/>
            </p:cNvSpPr>
            <p:nvPr/>
          </p:nvSpPr>
          <p:spPr bwMode="auto">
            <a:xfrm>
              <a:off x="3911601" y="1412875"/>
              <a:ext cx="33338" cy="47625"/>
            </a:xfrm>
            <a:custGeom>
              <a:avLst/>
              <a:gdLst>
                <a:gd name="T0" fmla="*/ 1 w 22"/>
                <a:gd name="T1" fmla="*/ 21 h 31"/>
                <a:gd name="T2" fmla="*/ 6 w 22"/>
                <a:gd name="T3" fmla="*/ 31 h 31"/>
                <a:gd name="T4" fmla="*/ 15 w 22"/>
                <a:gd name="T5" fmla="*/ 23 h 31"/>
                <a:gd name="T6" fmla="*/ 18 w 22"/>
                <a:gd name="T7" fmla="*/ 8 h 31"/>
                <a:gd name="T8" fmla="*/ 19 w 22"/>
                <a:gd name="T9" fmla="*/ 8 h 31"/>
                <a:gd name="T10" fmla="*/ 20 w 22"/>
                <a:gd name="T11" fmla="*/ 5 h 31"/>
                <a:gd name="T12" fmla="*/ 5 w 22"/>
                <a:gd name="T13" fmla="*/ 0 h 31"/>
                <a:gd name="T14" fmla="*/ 3 w 22"/>
                <a:gd name="T15" fmla="*/ 1 h 31"/>
                <a:gd name="T16" fmla="*/ 1 w 22"/>
                <a:gd name="T17" fmla="*/ 21 h 31"/>
                <a:gd name="T18" fmla="*/ 3 w 22"/>
                <a:gd name="T19" fmla="*/ 13 h 31"/>
                <a:gd name="T20" fmla="*/ 5 w 22"/>
                <a:gd name="T21" fmla="*/ 3 h 31"/>
                <a:gd name="T22" fmla="*/ 18 w 22"/>
                <a:gd name="T23" fmla="*/ 7 h 31"/>
                <a:gd name="T24" fmla="*/ 15 w 22"/>
                <a:gd name="T25" fmla="*/ 18 h 31"/>
                <a:gd name="T26" fmla="*/ 12 w 22"/>
                <a:gd name="T27" fmla="*/ 23 h 31"/>
                <a:gd name="T28" fmla="*/ 8 w 22"/>
                <a:gd name="T29" fmla="*/ 26 h 31"/>
                <a:gd name="T30" fmla="*/ 4 w 22"/>
                <a:gd name="T31" fmla="*/ 25 h 31"/>
                <a:gd name="T32" fmla="*/ 3 w 22"/>
                <a:gd name="T3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1">
                  <a:moveTo>
                    <a:pt x="1" y="21"/>
                  </a:moveTo>
                  <a:cubicBezTo>
                    <a:pt x="1" y="24"/>
                    <a:pt x="1" y="31"/>
                    <a:pt x="6" y="31"/>
                  </a:cubicBezTo>
                  <a:cubicBezTo>
                    <a:pt x="11" y="31"/>
                    <a:pt x="14" y="25"/>
                    <a:pt x="15" y="23"/>
                  </a:cubicBezTo>
                  <a:cubicBezTo>
                    <a:pt x="18" y="18"/>
                    <a:pt x="19" y="13"/>
                    <a:pt x="18" y="8"/>
                  </a:cubicBezTo>
                  <a:cubicBezTo>
                    <a:pt x="19" y="8"/>
                    <a:pt x="19" y="8"/>
                    <a:pt x="19" y="8"/>
                  </a:cubicBezTo>
                  <a:cubicBezTo>
                    <a:pt x="21" y="9"/>
                    <a:pt x="22" y="6"/>
                    <a:pt x="20" y="5"/>
                  </a:cubicBezTo>
                  <a:cubicBezTo>
                    <a:pt x="15" y="3"/>
                    <a:pt x="10" y="2"/>
                    <a:pt x="5" y="0"/>
                  </a:cubicBezTo>
                  <a:cubicBezTo>
                    <a:pt x="4" y="0"/>
                    <a:pt x="3" y="0"/>
                    <a:pt x="3" y="1"/>
                  </a:cubicBezTo>
                  <a:cubicBezTo>
                    <a:pt x="1" y="7"/>
                    <a:pt x="0" y="14"/>
                    <a:pt x="1" y="21"/>
                  </a:cubicBezTo>
                  <a:close/>
                  <a:moveTo>
                    <a:pt x="3" y="13"/>
                  </a:moveTo>
                  <a:cubicBezTo>
                    <a:pt x="4" y="10"/>
                    <a:pt x="4" y="6"/>
                    <a:pt x="5" y="3"/>
                  </a:cubicBezTo>
                  <a:cubicBezTo>
                    <a:pt x="9" y="4"/>
                    <a:pt x="13" y="6"/>
                    <a:pt x="18" y="7"/>
                  </a:cubicBezTo>
                  <a:cubicBezTo>
                    <a:pt x="17" y="11"/>
                    <a:pt x="17" y="14"/>
                    <a:pt x="15" y="18"/>
                  </a:cubicBezTo>
                  <a:cubicBezTo>
                    <a:pt x="15" y="19"/>
                    <a:pt x="14" y="22"/>
                    <a:pt x="12" y="23"/>
                  </a:cubicBezTo>
                  <a:cubicBezTo>
                    <a:pt x="12" y="25"/>
                    <a:pt x="10" y="26"/>
                    <a:pt x="8" y="26"/>
                  </a:cubicBezTo>
                  <a:cubicBezTo>
                    <a:pt x="5" y="28"/>
                    <a:pt x="4" y="27"/>
                    <a:pt x="4" y="25"/>
                  </a:cubicBezTo>
                  <a:cubicBezTo>
                    <a:pt x="2" y="22"/>
                    <a:pt x="3" y="16"/>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1628">
              <a:extLst>
                <a:ext uri="{FF2B5EF4-FFF2-40B4-BE49-F238E27FC236}">
                  <a16:creationId xmlns:a16="http://schemas.microsoft.com/office/drawing/2014/main" id="{8B3F3B8B-36A6-43BA-948C-B35A4CF1EA3F}"/>
                </a:ext>
              </a:extLst>
            </p:cNvPr>
            <p:cNvSpPr>
              <a:spLocks/>
            </p:cNvSpPr>
            <p:nvPr/>
          </p:nvSpPr>
          <p:spPr bwMode="auto">
            <a:xfrm>
              <a:off x="4016376" y="1284287"/>
              <a:ext cx="15875" cy="207963"/>
            </a:xfrm>
            <a:custGeom>
              <a:avLst/>
              <a:gdLst>
                <a:gd name="T0" fmla="*/ 4 w 11"/>
                <a:gd name="T1" fmla="*/ 1 h 135"/>
                <a:gd name="T2" fmla="*/ 7 w 11"/>
                <a:gd name="T3" fmla="*/ 1 h 135"/>
                <a:gd name="T4" fmla="*/ 11 w 11"/>
                <a:gd name="T5" fmla="*/ 135 h 135"/>
                <a:gd name="T6" fmla="*/ 10 w 11"/>
                <a:gd name="T7" fmla="*/ 135 h 135"/>
                <a:gd name="T8" fmla="*/ 4 w 11"/>
                <a:gd name="T9" fmla="*/ 1 h 135"/>
              </a:gdLst>
              <a:ahLst/>
              <a:cxnLst>
                <a:cxn ang="0">
                  <a:pos x="T0" y="T1"/>
                </a:cxn>
                <a:cxn ang="0">
                  <a:pos x="T2" y="T3"/>
                </a:cxn>
                <a:cxn ang="0">
                  <a:pos x="T4" y="T5"/>
                </a:cxn>
                <a:cxn ang="0">
                  <a:pos x="T6" y="T7"/>
                </a:cxn>
                <a:cxn ang="0">
                  <a:pos x="T8" y="T9"/>
                </a:cxn>
              </a:cxnLst>
              <a:rect l="0" t="0" r="r" b="b"/>
              <a:pathLst>
                <a:path w="11" h="135">
                  <a:moveTo>
                    <a:pt x="4" y="1"/>
                  </a:moveTo>
                  <a:cubicBezTo>
                    <a:pt x="4" y="0"/>
                    <a:pt x="7" y="0"/>
                    <a:pt x="7" y="1"/>
                  </a:cubicBezTo>
                  <a:cubicBezTo>
                    <a:pt x="3" y="46"/>
                    <a:pt x="6" y="90"/>
                    <a:pt x="11" y="135"/>
                  </a:cubicBezTo>
                  <a:cubicBezTo>
                    <a:pt x="11" y="135"/>
                    <a:pt x="10" y="135"/>
                    <a:pt x="10" y="135"/>
                  </a:cubicBezTo>
                  <a:cubicBezTo>
                    <a:pt x="1" y="91"/>
                    <a:pt x="0" y="45"/>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1629">
              <a:extLst>
                <a:ext uri="{FF2B5EF4-FFF2-40B4-BE49-F238E27FC236}">
                  <a16:creationId xmlns:a16="http://schemas.microsoft.com/office/drawing/2014/main" id="{E2DC19D1-B367-4F65-B295-A3B6B1B060F8}"/>
                </a:ext>
              </a:extLst>
            </p:cNvPr>
            <p:cNvSpPr>
              <a:spLocks/>
            </p:cNvSpPr>
            <p:nvPr/>
          </p:nvSpPr>
          <p:spPr bwMode="auto">
            <a:xfrm>
              <a:off x="3778251" y="1042987"/>
              <a:ext cx="104775" cy="103188"/>
            </a:xfrm>
            <a:custGeom>
              <a:avLst/>
              <a:gdLst>
                <a:gd name="T0" fmla="*/ 65 w 68"/>
                <a:gd name="T1" fmla="*/ 32 h 67"/>
                <a:gd name="T2" fmla="*/ 55 w 68"/>
                <a:gd name="T3" fmla="*/ 16 h 67"/>
                <a:gd name="T4" fmla="*/ 48 w 68"/>
                <a:gd name="T5" fmla="*/ 7 h 67"/>
                <a:gd name="T6" fmla="*/ 45 w 68"/>
                <a:gd name="T7" fmla="*/ 8 h 67"/>
                <a:gd name="T8" fmla="*/ 44 w 68"/>
                <a:gd name="T9" fmla="*/ 10 h 67"/>
                <a:gd name="T10" fmla="*/ 27 w 68"/>
                <a:gd name="T11" fmla="*/ 3 h 67"/>
                <a:gd name="T12" fmla="*/ 25 w 68"/>
                <a:gd name="T13" fmla="*/ 11 h 67"/>
                <a:gd name="T14" fmla="*/ 12 w 68"/>
                <a:gd name="T15" fmla="*/ 10 h 67"/>
                <a:gd name="T16" fmla="*/ 19 w 68"/>
                <a:gd name="T17" fmla="*/ 23 h 67"/>
                <a:gd name="T18" fmla="*/ 6 w 68"/>
                <a:gd name="T19" fmla="*/ 28 h 67"/>
                <a:gd name="T20" fmla="*/ 20 w 68"/>
                <a:gd name="T21" fmla="*/ 41 h 67"/>
                <a:gd name="T22" fmla="*/ 1 w 68"/>
                <a:gd name="T23" fmla="*/ 62 h 67"/>
                <a:gd name="T24" fmla="*/ 2 w 68"/>
                <a:gd name="T25" fmla="*/ 64 h 67"/>
                <a:gd name="T26" fmla="*/ 30 w 68"/>
                <a:gd name="T27" fmla="*/ 60 h 67"/>
                <a:gd name="T28" fmla="*/ 55 w 68"/>
                <a:gd name="T29" fmla="*/ 49 h 67"/>
                <a:gd name="T30" fmla="*/ 58 w 68"/>
                <a:gd name="T31" fmla="*/ 48 h 67"/>
                <a:gd name="T32" fmla="*/ 61 w 68"/>
                <a:gd name="T33" fmla="*/ 45 h 67"/>
                <a:gd name="T34" fmla="*/ 63 w 68"/>
                <a:gd name="T35" fmla="*/ 43 h 67"/>
                <a:gd name="T36" fmla="*/ 64 w 68"/>
                <a:gd name="T37" fmla="*/ 43 h 67"/>
                <a:gd name="T38" fmla="*/ 65 w 68"/>
                <a:gd name="T39"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67">
                  <a:moveTo>
                    <a:pt x="65" y="32"/>
                  </a:moveTo>
                  <a:cubicBezTo>
                    <a:pt x="63" y="26"/>
                    <a:pt x="58" y="21"/>
                    <a:pt x="55" y="16"/>
                  </a:cubicBezTo>
                  <a:cubicBezTo>
                    <a:pt x="53" y="12"/>
                    <a:pt x="51" y="10"/>
                    <a:pt x="48" y="7"/>
                  </a:cubicBezTo>
                  <a:cubicBezTo>
                    <a:pt x="47" y="6"/>
                    <a:pt x="45" y="7"/>
                    <a:pt x="45" y="8"/>
                  </a:cubicBezTo>
                  <a:cubicBezTo>
                    <a:pt x="44" y="9"/>
                    <a:pt x="44" y="9"/>
                    <a:pt x="44" y="10"/>
                  </a:cubicBezTo>
                  <a:cubicBezTo>
                    <a:pt x="39" y="5"/>
                    <a:pt x="33" y="0"/>
                    <a:pt x="27" y="3"/>
                  </a:cubicBezTo>
                  <a:cubicBezTo>
                    <a:pt x="24" y="5"/>
                    <a:pt x="24" y="8"/>
                    <a:pt x="25" y="11"/>
                  </a:cubicBezTo>
                  <a:cubicBezTo>
                    <a:pt x="20" y="8"/>
                    <a:pt x="15" y="6"/>
                    <a:pt x="12" y="10"/>
                  </a:cubicBezTo>
                  <a:cubicBezTo>
                    <a:pt x="8" y="14"/>
                    <a:pt x="13" y="19"/>
                    <a:pt x="19" y="23"/>
                  </a:cubicBezTo>
                  <a:cubicBezTo>
                    <a:pt x="13" y="22"/>
                    <a:pt x="7" y="23"/>
                    <a:pt x="6" y="28"/>
                  </a:cubicBezTo>
                  <a:cubicBezTo>
                    <a:pt x="4" y="36"/>
                    <a:pt x="13" y="39"/>
                    <a:pt x="20" y="41"/>
                  </a:cubicBezTo>
                  <a:cubicBezTo>
                    <a:pt x="11" y="46"/>
                    <a:pt x="0" y="54"/>
                    <a:pt x="1" y="62"/>
                  </a:cubicBezTo>
                  <a:cubicBezTo>
                    <a:pt x="1" y="63"/>
                    <a:pt x="1" y="64"/>
                    <a:pt x="2" y="64"/>
                  </a:cubicBezTo>
                  <a:cubicBezTo>
                    <a:pt x="11" y="67"/>
                    <a:pt x="22" y="63"/>
                    <a:pt x="30" y="60"/>
                  </a:cubicBezTo>
                  <a:cubicBezTo>
                    <a:pt x="39" y="57"/>
                    <a:pt x="48" y="54"/>
                    <a:pt x="55" y="49"/>
                  </a:cubicBezTo>
                  <a:cubicBezTo>
                    <a:pt x="56" y="49"/>
                    <a:pt x="57" y="49"/>
                    <a:pt x="58" y="48"/>
                  </a:cubicBezTo>
                  <a:cubicBezTo>
                    <a:pt x="59" y="47"/>
                    <a:pt x="60" y="46"/>
                    <a:pt x="61" y="45"/>
                  </a:cubicBezTo>
                  <a:cubicBezTo>
                    <a:pt x="62" y="44"/>
                    <a:pt x="62" y="44"/>
                    <a:pt x="63" y="43"/>
                  </a:cubicBezTo>
                  <a:cubicBezTo>
                    <a:pt x="64" y="43"/>
                    <a:pt x="64" y="43"/>
                    <a:pt x="64" y="43"/>
                  </a:cubicBezTo>
                  <a:cubicBezTo>
                    <a:pt x="66" y="40"/>
                    <a:pt x="68" y="38"/>
                    <a:pt x="65" y="3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1630">
              <a:extLst>
                <a:ext uri="{FF2B5EF4-FFF2-40B4-BE49-F238E27FC236}">
                  <a16:creationId xmlns:a16="http://schemas.microsoft.com/office/drawing/2014/main" id="{C198F244-4AD1-4411-9028-BAA185602293}"/>
                </a:ext>
              </a:extLst>
            </p:cNvPr>
            <p:cNvSpPr>
              <a:spLocks/>
            </p:cNvSpPr>
            <p:nvPr/>
          </p:nvSpPr>
          <p:spPr bwMode="auto">
            <a:xfrm>
              <a:off x="3857626" y="1071562"/>
              <a:ext cx="36513" cy="55563"/>
            </a:xfrm>
            <a:custGeom>
              <a:avLst/>
              <a:gdLst>
                <a:gd name="T0" fmla="*/ 19 w 24"/>
                <a:gd name="T1" fmla="*/ 29 h 36"/>
                <a:gd name="T2" fmla="*/ 15 w 24"/>
                <a:gd name="T3" fmla="*/ 33 h 36"/>
                <a:gd name="T4" fmla="*/ 10 w 24"/>
                <a:gd name="T5" fmla="*/ 35 h 36"/>
                <a:gd name="T6" fmla="*/ 6 w 24"/>
                <a:gd name="T7" fmla="*/ 33 h 36"/>
                <a:gd name="T8" fmla="*/ 5 w 24"/>
                <a:gd name="T9" fmla="*/ 32 h 36"/>
                <a:gd name="T10" fmla="*/ 2 w 24"/>
                <a:gd name="T11" fmla="*/ 23 h 36"/>
                <a:gd name="T12" fmla="*/ 1 w 24"/>
                <a:gd name="T13" fmla="*/ 14 h 36"/>
                <a:gd name="T14" fmla="*/ 6 w 24"/>
                <a:gd name="T15" fmla="*/ 3 h 36"/>
                <a:gd name="T16" fmla="*/ 13 w 24"/>
                <a:gd name="T17" fmla="*/ 0 h 36"/>
                <a:gd name="T18" fmla="*/ 13 w 24"/>
                <a:gd name="T19" fmla="*/ 1 h 36"/>
                <a:gd name="T20" fmla="*/ 21 w 24"/>
                <a:gd name="T21" fmla="*/ 7 h 36"/>
                <a:gd name="T22" fmla="*/ 19 w 24"/>
                <a:gd name="T23"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6">
                  <a:moveTo>
                    <a:pt x="19" y="29"/>
                  </a:moveTo>
                  <a:cubicBezTo>
                    <a:pt x="18" y="31"/>
                    <a:pt x="17" y="32"/>
                    <a:pt x="15" y="33"/>
                  </a:cubicBezTo>
                  <a:cubicBezTo>
                    <a:pt x="14" y="34"/>
                    <a:pt x="12" y="36"/>
                    <a:pt x="10" y="35"/>
                  </a:cubicBezTo>
                  <a:cubicBezTo>
                    <a:pt x="8" y="35"/>
                    <a:pt x="7" y="34"/>
                    <a:pt x="6" y="33"/>
                  </a:cubicBezTo>
                  <a:cubicBezTo>
                    <a:pt x="5" y="32"/>
                    <a:pt x="5" y="32"/>
                    <a:pt x="5" y="32"/>
                  </a:cubicBezTo>
                  <a:cubicBezTo>
                    <a:pt x="2" y="29"/>
                    <a:pt x="1" y="26"/>
                    <a:pt x="2" y="23"/>
                  </a:cubicBezTo>
                  <a:cubicBezTo>
                    <a:pt x="1" y="20"/>
                    <a:pt x="0" y="17"/>
                    <a:pt x="1" y="14"/>
                  </a:cubicBezTo>
                  <a:cubicBezTo>
                    <a:pt x="1" y="10"/>
                    <a:pt x="3" y="5"/>
                    <a:pt x="6" y="3"/>
                  </a:cubicBezTo>
                  <a:cubicBezTo>
                    <a:pt x="8" y="1"/>
                    <a:pt x="10" y="0"/>
                    <a:pt x="13" y="0"/>
                  </a:cubicBezTo>
                  <a:cubicBezTo>
                    <a:pt x="13" y="1"/>
                    <a:pt x="13" y="1"/>
                    <a:pt x="13" y="1"/>
                  </a:cubicBezTo>
                  <a:cubicBezTo>
                    <a:pt x="17" y="1"/>
                    <a:pt x="20" y="4"/>
                    <a:pt x="21" y="7"/>
                  </a:cubicBezTo>
                  <a:cubicBezTo>
                    <a:pt x="24" y="13"/>
                    <a:pt x="23" y="24"/>
                    <a:pt x="19" y="29"/>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1631">
              <a:extLst>
                <a:ext uri="{FF2B5EF4-FFF2-40B4-BE49-F238E27FC236}">
                  <a16:creationId xmlns:a16="http://schemas.microsoft.com/office/drawing/2014/main" id="{9B346A21-94BC-482D-A435-B1DE1C749DB1}"/>
                </a:ext>
              </a:extLst>
            </p:cNvPr>
            <p:cNvSpPr>
              <a:spLocks/>
            </p:cNvSpPr>
            <p:nvPr/>
          </p:nvSpPr>
          <p:spPr bwMode="auto">
            <a:xfrm>
              <a:off x="4159251" y="1133475"/>
              <a:ext cx="47625" cy="80963"/>
            </a:xfrm>
            <a:custGeom>
              <a:avLst/>
              <a:gdLst>
                <a:gd name="T0" fmla="*/ 7 w 31"/>
                <a:gd name="T1" fmla="*/ 11 h 53"/>
                <a:gd name="T2" fmla="*/ 29 w 31"/>
                <a:gd name="T3" fmla="*/ 17 h 53"/>
                <a:gd name="T4" fmla="*/ 10 w 31"/>
                <a:gd name="T5" fmla="*/ 43 h 53"/>
                <a:gd name="T6" fmla="*/ 7 w 31"/>
                <a:gd name="T7" fmla="*/ 11 h 53"/>
              </a:gdLst>
              <a:ahLst/>
              <a:cxnLst>
                <a:cxn ang="0">
                  <a:pos x="T0" y="T1"/>
                </a:cxn>
                <a:cxn ang="0">
                  <a:pos x="T2" y="T3"/>
                </a:cxn>
                <a:cxn ang="0">
                  <a:pos x="T4" y="T5"/>
                </a:cxn>
                <a:cxn ang="0">
                  <a:pos x="T6" y="T7"/>
                </a:cxn>
              </a:cxnLst>
              <a:rect l="0" t="0" r="r" b="b"/>
              <a:pathLst>
                <a:path w="31" h="53">
                  <a:moveTo>
                    <a:pt x="7" y="11"/>
                  </a:moveTo>
                  <a:cubicBezTo>
                    <a:pt x="12" y="0"/>
                    <a:pt x="27" y="7"/>
                    <a:pt x="29" y="17"/>
                  </a:cubicBezTo>
                  <a:cubicBezTo>
                    <a:pt x="31" y="26"/>
                    <a:pt x="24" y="53"/>
                    <a:pt x="10" y="43"/>
                  </a:cubicBezTo>
                  <a:cubicBezTo>
                    <a:pt x="1" y="37"/>
                    <a:pt x="0" y="19"/>
                    <a:pt x="7" y="11"/>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1632">
              <a:extLst>
                <a:ext uri="{FF2B5EF4-FFF2-40B4-BE49-F238E27FC236}">
                  <a16:creationId xmlns:a16="http://schemas.microsoft.com/office/drawing/2014/main" id="{39BDA5A8-7E22-4461-B60B-5F39638F5617}"/>
                </a:ext>
              </a:extLst>
            </p:cNvPr>
            <p:cNvSpPr>
              <a:spLocks/>
            </p:cNvSpPr>
            <p:nvPr/>
          </p:nvSpPr>
          <p:spPr bwMode="auto">
            <a:xfrm>
              <a:off x="3851276" y="1071562"/>
              <a:ext cx="84138" cy="184150"/>
            </a:xfrm>
            <a:custGeom>
              <a:avLst/>
              <a:gdLst>
                <a:gd name="T0" fmla="*/ 49 w 54"/>
                <a:gd name="T1" fmla="*/ 0 h 120"/>
                <a:gd name="T2" fmla="*/ 49 w 54"/>
                <a:gd name="T3" fmla="*/ 0 h 120"/>
                <a:gd name="T4" fmla="*/ 20 w 54"/>
                <a:gd name="T5" fmla="*/ 22 h 120"/>
                <a:gd name="T6" fmla="*/ 9 w 54"/>
                <a:gd name="T7" fmla="*/ 35 h 120"/>
                <a:gd name="T8" fmla="*/ 6 w 54"/>
                <a:gd name="T9" fmla="*/ 66 h 120"/>
                <a:gd name="T10" fmla="*/ 14 w 54"/>
                <a:gd name="T11" fmla="*/ 84 h 120"/>
                <a:gd name="T12" fmla="*/ 16 w 54"/>
                <a:gd name="T13" fmla="*/ 87 h 120"/>
                <a:gd name="T14" fmla="*/ 18 w 54"/>
                <a:gd name="T15" fmla="*/ 93 h 120"/>
                <a:gd name="T16" fmla="*/ 15 w 54"/>
                <a:gd name="T17" fmla="*/ 104 h 120"/>
                <a:gd name="T18" fmla="*/ 4 w 54"/>
                <a:gd name="T19" fmla="*/ 101 h 120"/>
                <a:gd name="T20" fmla="*/ 0 w 54"/>
                <a:gd name="T21" fmla="*/ 101 h 120"/>
                <a:gd name="T22" fmla="*/ 25 w 54"/>
                <a:gd name="T23" fmla="*/ 110 h 120"/>
                <a:gd name="T24" fmla="*/ 28 w 54"/>
                <a:gd name="T25" fmla="*/ 78 h 120"/>
                <a:gd name="T26" fmla="*/ 34 w 54"/>
                <a:gd name="T27" fmla="*/ 60 h 120"/>
                <a:gd name="T28" fmla="*/ 52 w 54"/>
                <a:gd name="T29" fmla="*/ 35 h 120"/>
                <a:gd name="T30" fmla="*/ 53 w 54"/>
                <a:gd name="T31" fmla="*/ 12 h 120"/>
                <a:gd name="T32" fmla="*/ 49 w 54"/>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120">
                  <a:moveTo>
                    <a:pt x="49" y="0"/>
                  </a:moveTo>
                  <a:cubicBezTo>
                    <a:pt x="49" y="0"/>
                    <a:pt x="49" y="0"/>
                    <a:pt x="49" y="0"/>
                  </a:cubicBezTo>
                  <a:cubicBezTo>
                    <a:pt x="39" y="4"/>
                    <a:pt x="29" y="15"/>
                    <a:pt x="20" y="22"/>
                  </a:cubicBezTo>
                  <a:cubicBezTo>
                    <a:pt x="16" y="26"/>
                    <a:pt x="12" y="30"/>
                    <a:pt x="9" y="35"/>
                  </a:cubicBezTo>
                  <a:cubicBezTo>
                    <a:pt x="4" y="44"/>
                    <a:pt x="5" y="56"/>
                    <a:pt x="6" y="66"/>
                  </a:cubicBezTo>
                  <a:cubicBezTo>
                    <a:pt x="7" y="72"/>
                    <a:pt x="11" y="78"/>
                    <a:pt x="14" y="84"/>
                  </a:cubicBezTo>
                  <a:cubicBezTo>
                    <a:pt x="15" y="85"/>
                    <a:pt x="15" y="86"/>
                    <a:pt x="16" y="87"/>
                  </a:cubicBezTo>
                  <a:cubicBezTo>
                    <a:pt x="16" y="88"/>
                    <a:pt x="17" y="90"/>
                    <a:pt x="18" y="93"/>
                  </a:cubicBezTo>
                  <a:cubicBezTo>
                    <a:pt x="20" y="97"/>
                    <a:pt x="19" y="101"/>
                    <a:pt x="15" y="104"/>
                  </a:cubicBezTo>
                  <a:cubicBezTo>
                    <a:pt x="12" y="106"/>
                    <a:pt x="7" y="105"/>
                    <a:pt x="4" y="101"/>
                  </a:cubicBezTo>
                  <a:cubicBezTo>
                    <a:pt x="4" y="99"/>
                    <a:pt x="0" y="99"/>
                    <a:pt x="0" y="101"/>
                  </a:cubicBezTo>
                  <a:cubicBezTo>
                    <a:pt x="0" y="116"/>
                    <a:pt x="16" y="120"/>
                    <a:pt x="25" y="110"/>
                  </a:cubicBezTo>
                  <a:cubicBezTo>
                    <a:pt x="34" y="100"/>
                    <a:pt x="29" y="90"/>
                    <a:pt x="28" y="78"/>
                  </a:cubicBezTo>
                  <a:cubicBezTo>
                    <a:pt x="28" y="71"/>
                    <a:pt x="32" y="66"/>
                    <a:pt x="34" y="60"/>
                  </a:cubicBezTo>
                  <a:cubicBezTo>
                    <a:pt x="40" y="51"/>
                    <a:pt x="48" y="46"/>
                    <a:pt x="52" y="35"/>
                  </a:cubicBezTo>
                  <a:cubicBezTo>
                    <a:pt x="54" y="27"/>
                    <a:pt x="54" y="20"/>
                    <a:pt x="53" y="12"/>
                  </a:cubicBezTo>
                  <a:cubicBezTo>
                    <a:pt x="53" y="8"/>
                    <a:pt x="52" y="3"/>
                    <a:pt x="49"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1633">
              <a:extLst>
                <a:ext uri="{FF2B5EF4-FFF2-40B4-BE49-F238E27FC236}">
                  <a16:creationId xmlns:a16="http://schemas.microsoft.com/office/drawing/2014/main" id="{D2AD5B2B-20AB-45CF-9D9D-4F5E738809CD}"/>
                </a:ext>
              </a:extLst>
            </p:cNvPr>
            <p:cNvSpPr>
              <a:spLocks/>
            </p:cNvSpPr>
            <p:nvPr/>
          </p:nvSpPr>
          <p:spPr bwMode="auto">
            <a:xfrm>
              <a:off x="3862389" y="1023937"/>
              <a:ext cx="312738" cy="258763"/>
            </a:xfrm>
            <a:custGeom>
              <a:avLst/>
              <a:gdLst>
                <a:gd name="T0" fmla="*/ 136 w 204"/>
                <a:gd name="T1" fmla="*/ 157 h 168"/>
                <a:gd name="T2" fmla="*/ 188 w 204"/>
                <a:gd name="T3" fmla="*/ 125 h 168"/>
                <a:gd name="T4" fmla="*/ 200 w 204"/>
                <a:gd name="T5" fmla="*/ 96 h 168"/>
                <a:gd name="T6" fmla="*/ 202 w 204"/>
                <a:gd name="T7" fmla="*/ 64 h 168"/>
                <a:gd name="T8" fmla="*/ 111 w 204"/>
                <a:gd name="T9" fmla="*/ 1 h 168"/>
                <a:gd name="T10" fmla="*/ 42 w 204"/>
                <a:gd name="T11" fmla="*/ 21 h 168"/>
                <a:gd name="T12" fmla="*/ 8 w 204"/>
                <a:gd name="T13" fmla="*/ 103 h 168"/>
                <a:gd name="T14" fmla="*/ 136 w 204"/>
                <a:gd name="T15" fmla="*/ 157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68">
                  <a:moveTo>
                    <a:pt x="136" y="157"/>
                  </a:moveTo>
                  <a:cubicBezTo>
                    <a:pt x="156" y="152"/>
                    <a:pt x="175" y="142"/>
                    <a:pt x="188" y="125"/>
                  </a:cubicBezTo>
                  <a:cubicBezTo>
                    <a:pt x="194" y="117"/>
                    <a:pt x="199" y="106"/>
                    <a:pt x="200" y="96"/>
                  </a:cubicBezTo>
                  <a:cubicBezTo>
                    <a:pt x="202" y="85"/>
                    <a:pt x="204" y="74"/>
                    <a:pt x="202" y="64"/>
                  </a:cubicBezTo>
                  <a:cubicBezTo>
                    <a:pt x="197" y="24"/>
                    <a:pt x="146" y="1"/>
                    <a:pt x="111" y="1"/>
                  </a:cubicBezTo>
                  <a:cubicBezTo>
                    <a:pt x="87" y="0"/>
                    <a:pt x="62" y="7"/>
                    <a:pt x="42" y="21"/>
                  </a:cubicBezTo>
                  <a:cubicBezTo>
                    <a:pt x="15" y="40"/>
                    <a:pt x="0" y="70"/>
                    <a:pt x="8" y="103"/>
                  </a:cubicBezTo>
                  <a:cubicBezTo>
                    <a:pt x="21" y="159"/>
                    <a:pt x="89" y="168"/>
                    <a:pt x="136" y="157"/>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1634">
              <a:extLst>
                <a:ext uri="{FF2B5EF4-FFF2-40B4-BE49-F238E27FC236}">
                  <a16:creationId xmlns:a16="http://schemas.microsoft.com/office/drawing/2014/main" id="{4ACE82D0-ECA3-453F-ABAD-D9E86E246903}"/>
                </a:ext>
              </a:extLst>
            </p:cNvPr>
            <p:cNvSpPr>
              <a:spLocks/>
            </p:cNvSpPr>
            <p:nvPr/>
          </p:nvSpPr>
          <p:spPr bwMode="auto">
            <a:xfrm>
              <a:off x="3884614" y="1130300"/>
              <a:ext cx="76200" cy="65088"/>
            </a:xfrm>
            <a:custGeom>
              <a:avLst/>
              <a:gdLst>
                <a:gd name="T0" fmla="*/ 18 w 50"/>
                <a:gd name="T1" fmla="*/ 3 h 43"/>
                <a:gd name="T2" fmla="*/ 25 w 50"/>
                <a:gd name="T3" fmla="*/ 1 h 43"/>
                <a:gd name="T4" fmla="*/ 32 w 50"/>
                <a:gd name="T5" fmla="*/ 1 h 43"/>
                <a:gd name="T6" fmla="*/ 48 w 50"/>
                <a:gd name="T7" fmla="*/ 11 h 43"/>
                <a:gd name="T8" fmla="*/ 49 w 50"/>
                <a:gd name="T9" fmla="*/ 14 h 43"/>
                <a:gd name="T10" fmla="*/ 50 w 50"/>
                <a:gd name="T11" fmla="*/ 20 h 43"/>
                <a:gd name="T12" fmla="*/ 49 w 50"/>
                <a:gd name="T13" fmla="*/ 26 h 43"/>
                <a:gd name="T14" fmla="*/ 48 w 50"/>
                <a:gd name="T15" fmla="*/ 30 h 43"/>
                <a:gd name="T16" fmla="*/ 42 w 50"/>
                <a:gd name="T17" fmla="*/ 37 h 43"/>
                <a:gd name="T18" fmla="*/ 42 w 50"/>
                <a:gd name="T19" fmla="*/ 37 h 43"/>
                <a:gd name="T20" fmla="*/ 26 w 50"/>
                <a:gd name="T21" fmla="*/ 42 h 43"/>
                <a:gd name="T22" fmla="*/ 23 w 50"/>
                <a:gd name="T23" fmla="*/ 41 h 43"/>
                <a:gd name="T24" fmla="*/ 18 w 50"/>
                <a:gd name="T25"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43">
                  <a:moveTo>
                    <a:pt x="18" y="3"/>
                  </a:moveTo>
                  <a:cubicBezTo>
                    <a:pt x="20" y="2"/>
                    <a:pt x="23" y="1"/>
                    <a:pt x="25" y="1"/>
                  </a:cubicBezTo>
                  <a:cubicBezTo>
                    <a:pt x="27" y="0"/>
                    <a:pt x="29" y="0"/>
                    <a:pt x="32" y="1"/>
                  </a:cubicBezTo>
                  <a:cubicBezTo>
                    <a:pt x="39" y="0"/>
                    <a:pt x="45" y="3"/>
                    <a:pt x="48" y="11"/>
                  </a:cubicBezTo>
                  <a:cubicBezTo>
                    <a:pt x="48" y="12"/>
                    <a:pt x="49" y="13"/>
                    <a:pt x="49" y="14"/>
                  </a:cubicBezTo>
                  <a:cubicBezTo>
                    <a:pt x="49" y="16"/>
                    <a:pt x="50" y="18"/>
                    <a:pt x="50" y="20"/>
                  </a:cubicBezTo>
                  <a:cubicBezTo>
                    <a:pt x="50" y="22"/>
                    <a:pt x="50" y="24"/>
                    <a:pt x="49" y="26"/>
                  </a:cubicBezTo>
                  <a:cubicBezTo>
                    <a:pt x="49" y="28"/>
                    <a:pt x="48" y="29"/>
                    <a:pt x="48" y="30"/>
                  </a:cubicBezTo>
                  <a:cubicBezTo>
                    <a:pt x="46" y="33"/>
                    <a:pt x="44" y="35"/>
                    <a:pt x="42" y="37"/>
                  </a:cubicBezTo>
                  <a:cubicBezTo>
                    <a:pt x="42" y="37"/>
                    <a:pt x="42" y="37"/>
                    <a:pt x="42" y="37"/>
                  </a:cubicBezTo>
                  <a:cubicBezTo>
                    <a:pt x="38" y="41"/>
                    <a:pt x="32" y="43"/>
                    <a:pt x="26" y="42"/>
                  </a:cubicBezTo>
                  <a:cubicBezTo>
                    <a:pt x="25" y="41"/>
                    <a:pt x="24" y="41"/>
                    <a:pt x="23" y="41"/>
                  </a:cubicBezTo>
                  <a:cubicBezTo>
                    <a:pt x="3" y="38"/>
                    <a:pt x="0" y="11"/>
                    <a:pt x="1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1635">
              <a:extLst>
                <a:ext uri="{FF2B5EF4-FFF2-40B4-BE49-F238E27FC236}">
                  <a16:creationId xmlns:a16="http://schemas.microsoft.com/office/drawing/2014/main" id="{5D7F0C57-E7EC-4A4C-AEEC-F6D5FA2CE816}"/>
                </a:ext>
              </a:extLst>
            </p:cNvPr>
            <p:cNvSpPr>
              <a:spLocks/>
            </p:cNvSpPr>
            <p:nvPr/>
          </p:nvSpPr>
          <p:spPr bwMode="auto">
            <a:xfrm>
              <a:off x="3906839" y="1136650"/>
              <a:ext cx="60325" cy="65088"/>
            </a:xfrm>
            <a:custGeom>
              <a:avLst/>
              <a:gdLst>
                <a:gd name="T0" fmla="*/ 0 w 39"/>
                <a:gd name="T1" fmla="*/ 20 h 43"/>
                <a:gd name="T2" fmla="*/ 35 w 39"/>
                <a:gd name="T3" fmla="*/ 13 h 43"/>
                <a:gd name="T4" fmla="*/ 36 w 39"/>
                <a:gd name="T5" fmla="*/ 31 h 43"/>
                <a:gd name="T6" fmla="*/ 9 w 39"/>
                <a:gd name="T7" fmla="*/ 36 h 43"/>
                <a:gd name="T8" fmla="*/ 0 w 39"/>
                <a:gd name="T9" fmla="*/ 24 h 43"/>
                <a:gd name="T10" fmla="*/ 0 w 39"/>
                <a:gd name="T11" fmla="*/ 20 h 43"/>
              </a:gdLst>
              <a:ahLst/>
              <a:cxnLst>
                <a:cxn ang="0">
                  <a:pos x="T0" y="T1"/>
                </a:cxn>
                <a:cxn ang="0">
                  <a:pos x="T2" y="T3"/>
                </a:cxn>
                <a:cxn ang="0">
                  <a:pos x="T4" y="T5"/>
                </a:cxn>
                <a:cxn ang="0">
                  <a:pos x="T6" y="T7"/>
                </a:cxn>
                <a:cxn ang="0">
                  <a:pos x="T8" y="T9"/>
                </a:cxn>
                <a:cxn ang="0">
                  <a:pos x="T10" y="T11"/>
                </a:cxn>
              </a:cxnLst>
              <a:rect l="0" t="0" r="r" b="b"/>
              <a:pathLst>
                <a:path w="39" h="43">
                  <a:moveTo>
                    <a:pt x="0" y="20"/>
                  </a:moveTo>
                  <a:cubicBezTo>
                    <a:pt x="2" y="5"/>
                    <a:pt x="27" y="0"/>
                    <a:pt x="35" y="13"/>
                  </a:cubicBezTo>
                  <a:cubicBezTo>
                    <a:pt x="38" y="19"/>
                    <a:pt x="39" y="25"/>
                    <a:pt x="36" y="31"/>
                  </a:cubicBezTo>
                  <a:cubicBezTo>
                    <a:pt x="30" y="42"/>
                    <a:pt x="19" y="43"/>
                    <a:pt x="9" y="36"/>
                  </a:cubicBezTo>
                  <a:cubicBezTo>
                    <a:pt x="4" y="34"/>
                    <a:pt x="1" y="29"/>
                    <a:pt x="0" y="24"/>
                  </a:cubicBezTo>
                  <a:cubicBezTo>
                    <a:pt x="0" y="23"/>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1636">
              <a:extLst>
                <a:ext uri="{FF2B5EF4-FFF2-40B4-BE49-F238E27FC236}">
                  <a16:creationId xmlns:a16="http://schemas.microsoft.com/office/drawing/2014/main" id="{0D0B9898-CA8E-4C47-8197-17D0EDB5B410}"/>
                </a:ext>
              </a:extLst>
            </p:cNvPr>
            <p:cNvSpPr>
              <a:spLocks/>
            </p:cNvSpPr>
            <p:nvPr/>
          </p:nvSpPr>
          <p:spPr bwMode="auto">
            <a:xfrm>
              <a:off x="4016376" y="1136650"/>
              <a:ext cx="77788" cy="63500"/>
            </a:xfrm>
            <a:custGeom>
              <a:avLst/>
              <a:gdLst>
                <a:gd name="T0" fmla="*/ 18 w 51"/>
                <a:gd name="T1" fmla="*/ 2 h 42"/>
                <a:gd name="T2" fmla="*/ 25 w 51"/>
                <a:gd name="T3" fmla="*/ 0 h 42"/>
                <a:gd name="T4" fmla="*/ 32 w 51"/>
                <a:gd name="T5" fmla="*/ 0 h 42"/>
                <a:gd name="T6" fmla="*/ 48 w 51"/>
                <a:gd name="T7" fmla="*/ 10 h 42"/>
                <a:gd name="T8" fmla="*/ 49 w 51"/>
                <a:gd name="T9" fmla="*/ 14 h 42"/>
                <a:gd name="T10" fmla="*/ 51 w 51"/>
                <a:gd name="T11" fmla="*/ 19 h 42"/>
                <a:gd name="T12" fmla="*/ 50 w 51"/>
                <a:gd name="T13" fmla="*/ 26 h 42"/>
                <a:gd name="T14" fmla="*/ 48 w 51"/>
                <a:gd name="T15" fmla="*/ 30 h 42"/>
                <a:gd name="T16" fmla="*/ 42 w 51"/>
                <a:gd name="T17" fmla="*/ 36 h 42"/>
                <a:gd name="T18" fmla="*/ 42 w 51"/>
                <a:gd name="T19" fmla="*/ 36 h 42"/>
                <a:gd name="T20" fmla="*/ 27 w 51"/>
                <a:gd name="T21" fmla="*/ 41 h 42"/>
                <a:gd name="T22" fmla="*/ 23 w 51"/>
                <a:gd name="T23" fmla="*/ 40 h 42"/>
                <a:gd name="T24" fmla="*/ 18 w 51"/>
                <a:gd name="T25"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42">
                  <a:moveTo>
                    <a:pt x="18" y="2"/>
                  </a:moveTo>
                  <a:cubicBezTo>
                    <a:pt x="21" y="1"/>
                    <a:pt x="23" y="1"/>
                    <a:pt x="25" y="0"/>
                  </a:cubicBezTo>
                  <a:cubicBezTo>
                    <a:pt x="28" y="0"/>
                    <a:pt x="30" y="0"/>
                    <a:pt x="32" y="0"/>
                  </a:cubicBezTo>
                  <a:cubicBezTo>
                    <a:pt x="39" y="0"/>
                    <a:pt x="46" y="3"/>
                    <a:pt x="48" y="10"/>
                  </a:cubicBezTo>
                  <a:cubicBezTo>
                    <a:pt x="49" y="12"/>
                    <a:pt x="49" y="13"/>
                    <a:pt x="49" y="14"/>
                  </a:cubicBezTo>
                  <a:cubicBezTo>
                    <a:pt x="50" y="16"/>
                    <a:pt x="50" y="17"/>
                    <a:pt x="51" y="19"/>
                  </a:cubicBezTo>
                  <a:cubicBezTo>
                    <a:pt x="51" y="21"/>
                    <a:pt x="50" y="24"/>
                    <a:pt x="50" y="26"/>
                  </a:cubicBezTo>
                  <a:cubicBezTo>
                    <a:pt x="49" y="27"/>
                    <a:pt x="49" y="28"/>
                    <a:pt x="48" y="30"/>
                  </a:cubicBezTo>
                  <a:cubicBezTo>
                    <a:pt x="47" y="32"/>
                    <a:pt x="45" y="35"/>
                    <a:pt x="42" y="36"/>
                  </a:cubicBezTo>
                  <a:cubicBezTo>
                    <a:pt x="42" y="36"/>
                    <a:pt x="42" y="36"/>
                    <a:pt x="42" y="36"/>
                  </a:cubicBezTo>
                  <a:cubicBezTo>
                    <a:pt x="38" y="40"/>
                    <a:pt x="32" y="42"/>
                    <a:pt x="27" y="41"/>
                  </a:cubicBezTo>
                  <a:cubicBezTo>
                    <a:pt x="25" y="41"/>
                    <a:pt x="24" y="41"/>
                    <a:pt x="23" y="40"/>
                  </a:cubicBezTo>
                  <a:cubicBezTo>
                    <a:pt x="3" y="38"/>
                    <a:pt x="0" y="10"/>
                    <a:pt x="1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1637">
              <a:extLst>
                <a:ext uri="{FF2B5EF4-FFF2-40B4-BE49-F238E27FC236}">
                  <a16:creationId xmlns:a16="http://schemas.microsoft.com/office/drawing/2014/main" id="{4100E2AD-DBA3-4964-B5DB-585129893C57}"/>
                </a:ext>
              </a:extLst>
            </p:cNvPr>
            <p:cNvSpPr>
              <a:spLocks/>
            </p:cNvSpPr>
            <p:nvPr/>
          </p:nvSpPr>
          <p:spPr bwMode="auto">
            <a:xfrm>
              <a:off x="4040189" y="1143000"/>
              <a:ext cx="58738" cy="65088"/>
            </a:xfrm>
            <a:custGeom>
              <a:avLst/>
              <a:gdLst>
                <a:gd name="T0" fmla="*/ 0 w 38"/>
                <a:gd name="T1" fmla="*/ 20 h 43"/>
                <a:gd name="T2" fmla="*/ 35 w 38"/>
                <a:gd name="T3" fmla="*/ 13 h 43"/>
                <a:gd name="T4" fmla="*/ 36 w 38"/>
                <a:gd name="T5" fmla="*/ 30 h 43"/>
                <a:gd name="T6" fmla="*/ 8 w 38"/>
                <a:gd name="T7" fmla="*/ 36 h 43"/>
                <a:gd name="T8" fmla="*/ 0 w 38"/>
                <a:gd name="T9" fmla="*/ 23 h 43"/>
                <a:gd name="T10" fmla="*/ 0 w 38"/>
                <a:gd name="T11" fmla="*/ 20 h 43"/>
              </a:gdLst>
              <a:ahLst/>
              <a:cxnLst>
                <a:cxn ang="0">
                  <a:pos x="T0" y="T1"/>
                </a:cxn>
                <a:cxn ang="0">
                  <a:pos x="T2" y="T3"/>
                </a:cxn>
                <a:cxn ang="0">
                  <a:pos x="T4" y="T5"/>
                </a:cxn>
                <a:cxn ang="0">
                  <a:pos x="T6" y="T7"/>
                </a:cxn>
                <a:cxn ang="0">
                  <a:pos x="T8" y="T9"/>
                </a:cxn>
                <a:cxn ang="0">
                  <a:pos x="T10" y="T11"/>
                </a:cxn>
              </a:cxnLst>
              <a:rect l="0" t="0" r="r" b="b"/>
              <a:pathLst>
                <a:path w="38" h="43">
                  <a:moveTo>
                    <a:pt x="0" y="20"/>
                  </a:moveTo>
                  <a:cubicBezTo>
                    <a:pt x="2" y="5"/>
                    <a:pt x="27" y="0"/>
                    <a:pt x="35" y="13"/>
                  </a:cubicBezTo>
                  <a:cubicBezTo>
                    <a:pt x="38" y="18"/>
                    <a:pt x="38" y="25"/>
                    <a:pt x="36" y="30"/>
                  </a:cubicBezTo>
                  <a:cubicBezTo>
                    <a:pt x="30" y="41"/>
                    <a:pt x="18" y="43"/>
                    <a:pt x="8" y="36"/>
                  </a:cubicBezTo>
                  <a:cubicBezTo>
                    <a:pt x="4" y="33"/>
                    <a:pt x="0" y="29"/>
                    <a:pt x="0" y="23"/>
                  </a:cubicBezTo>
                  <a:cubicBezTo>
                    <a:pt x="0" y="22"/>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1638">
              <a:extLst>
                <a:ext uri="{FF2B5EF4-FFF2-40B4-BE49-F238E27FC236}">
                  <a16:creationId xmlns:a16="http://schemas.microsoft.com/office/drawing/2014/main" id="{D4B192DF-6D0C-4947-A9C6-D6F1C2C5BC34}"/>
                </a:ext>
              </a:extLst>
            </p:cNvPr>
            <p:cNvSpPr>
              <a:spLocks/>
            </p:cNvSpPr>
            <p:nvPr/>
          </p:nvSpPr>
          <p:spPr bwMode="auto">
            <a:xfrm>
              <a:off x="4075114" y="1211262"/>
              <a:ext cx="11113" cy="11113"/>
            </a:xfrm>
            <a:custGeom>
              <a:avLst/>
              <a:gdLst>
                <a:gd name="T0" fmla="*/ 0 w 7"/>
                <a:gd name="T1" fmla="*/ 0 h 7"/>
                <a:gd name="T2" fmla="*/ 6 w 7"/>
                <a:gd name="T3" fmla="*/ 5 h 7"/>
                <a:gd name="T4" fmla="*/ 6 w 7"/>
                <a:gd name="T5" fmla="*/ 5 h 7"/>
                <a:gd name="T6" fmla="*/ 7 w 7"/>
                <a:gd name="T7" fmla="*/ 6 h 7"/>
                <a:gd name="T8" fmla="*/ 5 w 7"/>
                <a:gd name="T9" fmla="*/ 7 h 7"/>
                <a:gd name="T10" fmla="*/ 2 w 7"/>
                <a:gd name="T11" fmla="*/ 4 h 7"/>
                <a:gd name="T12" fmla="*/ 0 w 7"/>
                <a:gd name="T13" fmla="*/ 1 h 7"/>
                <a:gd name="T14" fmla="*/ 0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0" y="0"/>
                  </a:moveTo>
                  <a:cubicBezTo>
                    <a:pt x="3" y="1"/>
                    <a:pt x="4" y="4"/>
                    <a:pt x="6" y="5"/>
                  </a:cubicBezTo>
                  <a:cubicBezTo>
                    <a:pt x="6" y="5"/>
                    <a:pt x="6" y="5"/>
                    <a:pt x="6" y="5"/>
                  </a:cubicBezTo>
                  <a:cubicBezTo>
                    <a:pt x="7" y="6"/>
                    <a:pt x="7" y="6"/>
                    <a:pt x="7" y="6"/>
                  </a:cubicBezTo>
                  <a:cubicBezTo>
                    <a:pt x="7" y="6"/>
                    <a:pt x="6" y="7"/>
                    <a:pt x="5" y="7"/>
                  </a:cubicBezTo>
                  <a:cubicBezTo>
                    <a:pt x="4" y="6"/>
                    <a:pt x="3" y="5"/>
                    <a:pt x="2" y="4"/>
                  </a:cubicBezTo>
                  <a:cubicBezTo>
                    <a:pt x="1" y="3"/>
                    <a:pt x="0" y="2"/>
                    <a:pt x="0" y="1"/>
                  </a:cubicBezTo>
                  <a:lnTo>
                    <a:pt x="0" y="0"/>
                  </a:ln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1639">
              <a:extLst>
                <a:ext uri="{FF2B5EF4-FFF2-40B4-BE49-F238E27FC236}">
                  <a16:creationId xmlns:a16="http://schemas.microsoft.com/office/drawing/2014/main" id="{A9B3B56C-DA57-44B2-BAC0-DC5E75297BAD}"/>
                </a:ext>
              </a:extLst>
            </p:cNvPr>
            <p:cNvSpPr>
              <a:spLocks/>
            </p:cNvSpPr>
            <p:nvPr/>
          </p:nvSpPr>
          <p:spPr bwMode="auto">
            <a:xfrm>
              <a:off x="4064001" y="1212850"/>
              <a:ext cx="12700" cy="11113"/>
            </a:xfrm>
            <a:custGeom>
              <a:avLst/>
              <a:gdLst>
                <a:gd name="T0" fmla="*/ 1 w 9"/>
                <a:gd name="T1" fmla="*/ 0 h 7"/>
                <a:gd name="T2" fmla="*/ 5 w 9"/>
                <a:gd name="T3" fmla="*/ 2 h 7"/>
                <a:gd name="T4" fmla="*/ 9 w 9"/>
                <a:gd name="T5" fmla="*/ 6 h 7"/>
                <a:gd name="T6" fmla="*/ 8 w 9"/>
                <a:gd name="T7" fmla="*/ 7 h 7"/>
                <a:gd name="T8" fmla="*/ 4 w 9"/>
                <a:gd name="T9" fmla="*/ 4 h 7"/>
                <a:gd name="T10" fmla="*/ 0 w 9"/>
                <a:gd name="T11" fmla="*/ 1 h 7"/>
                <a:gd name="T12" fmla="*/ 1 w 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1" y="0"/>
                  </a:moveTo>
                  <a:cubicBezTo>
                    <a:pt x="3" y="0"/>
                    <a:pt x="4" y="1"/>
                    <a:pt x="5" y="2"/>
                  </a:cubicBezTo>
                  <a:cubicBezTo>
                    <a:pt x="7" y="3"/>
                    <a:pt x="8" y="5"/>
                    <a:pt x="9" y="6"/>
                  </a:cubicBezTo>
                  <a:cubicBezTo>
                    <a:pt x="9" y="7"/>
                    <a:pt x="8" y="7"/>
                    <a:pt x="8" y="7"/>
                  </a:cubicBezTo>
                  <a:cubicBezTo>
                    <a:pt x="6" y="6"/>
                    <a:pt x="5" y="5"/>
                    <a:pt x="4" y="4"/>
                  </a:cubicBezTo>
                  <a:cubicBezTo>
                    <a:pt x="3" y="3"/>
                    <a:pt x="1" y="2"/>
                    <a:pt x="0" y="1"/>
                  </a:cubicBezTo>
                  <a:cubicBezTo>
                    <a:pt x="0" y="1"/>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1640">
              <a:extLst>
                <a:ext uri="{FF2B5EF4-FFF2-40B4-BE49-F238E27FC236}">
                  <a16:creationId xmlns:a16="http://schemas.microsoft.com/office/drawing/2014/main" id="{43444DC8-755C-4624-BB99-3C4A8E33B3C5}"/>
                </a:ext>
              </a:extLst>
            </p:cNvPr>
            <p:cNvSpPr>
              <a:spLocks/>
            </p:cNvSpPr>
            <p:nvPr/>
          </p:nvSpPr>
          <p:spPr bwMode="auto">
            <a:xfrm>
              <a:off x="4056064" y="1212850"/>
              <a:ext cx="12700" cy="11113"/>
            </a:xfrm>
            <a:custGeom>
              <a:avLst/>
              <a:gdLst>
                <a:gd name="T0" fmla="*/ 1 w 8"/>
                <a:gd name="T1" fmla="*/ 0 h 7"/>
                <a:gd name="T2" fmla="*/ 4 w 8"/>
                <a:gd name="T3" fmla="*/ 2 h 7"/>
                <a:gd name="T4" fmla="*/ 7 w 8"/>
                <a:gd name="T5" fmla="*/ 6 h 7"/>
                <a:gd name="T6" fmla="*/ 6 w 8"/>
                <a:gd name="T7" fmla="*/ 7 h 7"/>
                <a:gd name="T8" fmla="*/ 3 w 8"/>
                <a:gd name="T9" fmla="*/ 4 h 7"/>
                <a:gd name="T10" fmla="*/ 0 w 8"/>
                <a:gd name="T11" fmla="*/ 0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0"/>
                    <a:pt x="3" y="1"/>
                    <a:pt x="4" y="2"/>
                  </a:cubicBezTo>
                  <a:cubicBezTo>
                    <a:pt x="5" y="3"/>
                    <a:pt x="6" y="4"/>
                    <a:pt x="7" y="6"/>
                  </a:cubicBezTo>
                  <a:cubicBezTo>
                    <a:pt x="8" y="6"/>
                    <a:pt x="7" y="7"/>
                    <a:pt x="6" y="7"/>
                  </a:cubicBezTo>
                  <a:cubicBezTo>
                    <a:pt x="5" y="6"/>
                    <a:pt x="4" y="5"/>
                    <a:pt x="3" y="4"/>
                  </a:cubicBezTo>
                  <a:cubicBezTo>
                    <a:pt x="2" y="3"/>
                    <a:pt x="1" y="2"/>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1641">
              <a:extLst>
                <a:ext uri="{FF2B5EF4-FFF2-40B4-BE49-F238E27FC236}">
                  <a16:creationId xmlns:a16="http://schemas.microsoft.com/office/drawing/2014/main" id="{E9C15E29-B965-436C-BD1C-2DEF95DBC1A7}"/>
                </a:ext>
              </a:extLst>
            </p:cNvPr>
            <p:cNvSpPr>
              <a:spLocks/>
            </p:cNvSpPr>
            <p:nvPr/>
          </p:nvSpPr>
          <p:spPr bwMode="auto">
            <a:xfrm>
              <a:off x="4044951" y="1212850"/>
              <a:ext cx="12700" cy="11113"/>
            </a:xfrm>
            <a:custGeom>
              <a:avLst/>
              <a:gdLst>
                <a:gd name="T0" fmla="*/ 1 w 8"/>
                <a:gd name="T1" fmla="*/ 0 h 7"/>
                <a:gd name="T2" fmla="*/ 4 w 8"/>
                <a:gd name="T3" fmla="*/ 3 h 7"/>
                <a:gd name="T4" fmla="*/ 7 w 8"/>
                <a:gd name="T5" fmla="*/ 6 h 7"/>
                <a:gd name="T6" fmla="*/ 7 w 8"/>
                <a:gd name="T7" fmla="*/ 7 h 7"/>
                <a:gd name="T8" fmla="*/ 3 w 8"/>
                <a:gd name="T9" fmla="*/ 4 h 7"/>
                <a:gd name="T10" fmla="*/ 0 w 8"/>
                <a:gd name="T11" fmla="*/ 1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1"/>
                    <a:pt x="3" y="2"/>
                    <a:pt x="4" y="3"/>
                  </a:cubicBezTo>
                  <a:cubicBezTo>
                    <a:pt x="5" y="4"/>
                    <a:pt x="6" y="5"/>
                    <a:pt x="7" y="6"/>
                  </a:cubicBezTo>
                  <a:cubicBezTo>
                    <a:pt x="8" y="7"/>
                    <a:pt x="7" y="7"/>
                    <a:pt x="7" y="7"/>
                  </a:cubicBezTo>
                  <a:cubicBezTo>
                    <a:pt x="5" y="6"/>
                    <a:pt x="4" y="5"/>
                    <a:pt x="3" y="4"/>
                  </a:cubicBezTo>
                  <a:cubicBezTo>
                    <a:pt x="2" y="3"/>
                    <a:pt x="1" y="2"/>
                    <a:pt x="0" y="1"/>
                  </a:cubicBezTo>
                  <a:cubicBezTo>
                    <a:pt x="0" y="1"/>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1642">
              <a:extLst>
                <a:ext uri="{FF2B5EF4-FFF2-40B4-BE49-F238E27FC236}">
                  <a16:creationId xmlns:a16="http://schemas.microsoft.com/office/drawing/2014/main" id="{935A3317-541D-4C87-8428-8A5FE2B1FF1C}"/>
                </a:ext>
              </a:extLst>
            </p:cNvPr>
            <p:cNvSpPr>
              <a:spLocks/>
            </p:cNvSpPr>
            <p:nvPr/>
          </p:nvSpPr>
          <p:spPr bwMode="auto">
            <a:xfrm>
              <a:off x="3937001" y="1204912"/>
              <a:ext cx="11113" cy="15875"/>
            </a:xfrm>
            <a:custGeom>
              <a:avLst/>
              <a:gdLst>
                <a:gd name="T0" fmla="*/ 0 w 7"/>
                <a:gd name="T1" fmla="*/ 1 h 10"/>
                <a:gd name="T2" fmla="*/ 1 w 7"/>
                <a:gd name="T3" fmla="*/ 0 h 10"/>
                <a:gd name="T4" fmla="*/ 3 w 7"/>
                <a:gd name="T5" fmla="*/ 4 h 10"/>
                <a:gd name="T6" fmla="*/ 5 w 7"/>
                <a:gd name="T7" fmla="*/ 6 h 10"/>
                <a:gd name="T8" fmla="*/ 5 w 7"/>
                <a:gd name="T9" fmla="*/ 7 h 10"/>
                <a:gd name="T10" fmla="*/ 6 w 7"/>
                <a:gd name="T11" fmla="*/ 7 h 10"/>
                <a:gd name="T12" fmla="*/ 6 w 7"/>
                <a:gd name="T13" fmla="*/ 8 h 10"/>
                <a:gd name="T14" fmla="*/ 6 w 7"/>
                <a:gd name="T15" fmla="*/ 8 h 10"/>
                <a:gd name="T16" fmla="*/ 6 w 7"/>
                <a:gd name="T17" fmla="*/ 8 h 10"/>
                <a:gd name="T18" fmla="*/ 6 w 7"/>
                <a:gd name="T19" fmla="*/ 9 h 10"/>
                <a:gd name="T20" fmla="*/ 6 w 7"/>
                <a:gd name="T21" fmla="*/ 10 h 10"/>
                <a:gd name="T22" fmla="*/ 3 w 7"/>
                <a:gd name="T23" fmla="*/ 7 h 10"/>
                <a:gd name="T24" fmla="*/ 0 w 7"/>
                <a:gd name="T25"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0">
                  <a:moveTo>
                    <a:pt x="0" y="1"/>
                  </a:moveTo>
                  <a:cubicBezTo>
                    <a:pt x="0" y="1"/>
                    <a:pt x="0" y="0"/>
                    <a:pt x="1" y="0"/>
                  </a:cubicBezTo>
                  <a:cubicBezTo>
                    <a:pt x="2" y="1"/>
                    <a:pt x="3" y="2"/>
                    <a:pt x="3" y="4"/>
                  </a:cubicBezTo>
                  <a:cubicBezTo>
                    <a:pt x="4" y="4"/>
                    <a:pt x="4" y="5"/>
                    <a:pt x="5" y="6"/>
                  </a:cubicBezTo>
                  <a:cubicBezTo>
                    <a:pt x="5" y="6"/>
                    <a:pt x="5" y="7"/>
                    <a:pt x="5" y="7"/>
                  </a:cubicBezTo>
                  <a:cubicBezTo>
                    <a:pt x="6" y="7"/>
                    <a:pt x="6" y="7"/>
                    <a:pt x="6" y="7"/>
                  </a:cubicBezTo>
                  <a:cubicBezTo>
                    <a:pt x="6" y="8"/>
                    <a:pt x="6" y="8"/>
                    <a:pt x="6" y="8"/>
                  </a:cubicBezTo>
                  <a:cubicBezTo>
                    <a:pt x="6" y="8"/>
                    <a:pt x="6" y="8"/>
                    <a:pt x="6" y="8"/>
                  </a:cubicBezTo>
                  <a:cubicBezTo>
                    <a:pt x="6" y="8"/>
                    <a:pt x="6" y="8"/>
                    <a:pt x="6" y="8"/>
                  </a:cubicBezTo>
                  <a:cubicBezTo>
                    <a:pt x="7" y="8"/>
                    <a:pt x="7" y="9"/>
                    <a:pt x="6" y="9"/>
                  </a:cubicBezTo>
                  <a:cubicBezTo>
                    <a:pt x="6" y="10"/>
                    <a:pt x="6" y="10"/>
                    <a:pt x="6" y="10"/>
                  </a:cubicBezTo>
                  <a:cubicBezTo>
                    <a:pt x="4" y="10"/>
                    <a:pt x="3" y="8"/>
                    <a:pt x="3" y="7"/>
                  </a:cubicBezTo>
                  <a:cubicBezTo>
                    <a:pt x="2" y="5"/>
                    <a:pt x="0" y="3"/>
                    <a:pt x="0"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1643">
              <a:extLst>
                <a:ext uri="{FF2B5EF4-FFF2-40B4-BE49-F238E27FC236}">
                  <a16:creationId xmlns:a16="http://schemas.microsoft.com/office/drawing/2014/main" id="{44FBB284-D588-44FE-B551-D3E35C348894}"/>
                </a:ext>
              </a:extLst>
            </p:cNvPr>
            <p:cNvSpPr>
              <a:spLocks/>
            </p:cNvSpPr>
            <p:nvPr/>
          </p:nvSpPr>
          <p:spPr bwMode="auto">
            <a:xfrm>
              <a:off x="3929064" y="1206500"/>
              <a:ext cx="7938" cy="14288"/>
            </a:xfrm>
            <a:custGeom>
              <a:avLst/>
              <a:gdLst>
                <a:gd name="T0" fmla="*/ 1 w 5"/>
                <a:gd name="T1" fmla="*/ 0 h 9"/>
                <a:gd name="T2" fmla="*/ 3 w 5"/>
                <a:gd name="T3" fmla="*/ 3 h 9"/>
                <a:gd name="T4" fmla="*/ 5 w 5"/>
                <a:gd name="T5" fmla="*/ 8 h 9"/>
                <a:gd name="T6" fmla="*/ 4 w 5"/>
                <a:gd name="T7" fmla="*/ 8 h 9"/>
                <a:gd name="T8" fmla="*/ 2 w 5"/>
                <a:gd name="T9" fmla="*/ 4 h 9"/>
                <a:gd name="T10" fmla="*/ 0 w 5"/>
                <a:gd name="T11" fmla="*/ 0 h 9"/>
                <a:gd name="T12" fmla="*/ 1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1" y="0"/>
                  </a:moveTo>
                  <a:cubicBezTo>
                    <a:pt x="2" y="1"/>
                    <a:pt x="3" y="2"/>
                    <a:pt x="3" y="3"/>
                  </a:cubicBezTo>
                  <a:cubicBezTo>
                    <a:pt x="4" y="5"/>
                    <a:pt x="5" y="6"/>
                    <a:pt x="5" y="8"/>
                  </a:cubicBezTo>
                  <a:cubicBezTo>
                    <a:pt x="5" y="8"/>
                    <a:pt x="4" y="9"/>
                    <a:pt x="4" y="8"/>
                  </a:cubicBezTo>
                  <a:cubicBezTo>
                    <a:pt x="3" y="7"/>
                    <a:pt x="3" y="6"/>
                    <a:pt x="2" y="4"/>
                  </a:cubicBezTo>
                  <a:cubicBezTo>
                    <a:pt x="1" y="3"/>
                    <a:pt x="0" y="2"/>
                    <a:pt x="0" y="0"/>
                  </a:cubicBezTo>
                  <a:cubicBezTo>
                    <a:pt x="0" y="0"/>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1644">
              <a:extLst>
                <a:ext uri="{FF2B5EF4-FFF2-40B4-BE49-F238E27FC236}">
                  <a16:creationId xmlns:a16="http://schemas.microsoft.com/office/drawing/2014/main" id="{A71480EB-F8C4-42B8-AABF-52461B2F89BE}"/>
                </a:ext>
              </a:extLst>
            </p:cNvPr>
            <p:cNvSpPr>
              <a:spLocks/>
            </p:cNvSpPr>
            <p:nvPr/>
          </p:nvSpPr>
          <p:spPr bwMode="auto">
            <a:xfrm>
              <a:off x="3917951" y="1204912"/>
              <a:ext cx="9525" cy="12700"/>
            </a:xfrm>
            <a:custGeom>
              <a:avLst/>
              <a:gdLst>
                <a:gd name="T0" fmla="*/ 1 w 6"/>
                <a:gd name="T1" fmla="*/ 0 h 8"/>
                <a:gd name="T2" fmla="*/ 6 w 6"/>
                <a:gd name="T3" fmla="*/ 7 h 8"/>
                <a:gd name="T4" fmla="*/ 5 w 6"/>
                <a:gd name="T5" fmla="*/ 8 h 8"/>
                <a:gd name="T6" fmla="*/ 0 w 6"/>
                <a:gd name="T7" fmla="*/ 0 h 8"/>
                <a:gd name="T8" fmla="*/ 1 w 6"/>
                <a:gd name="T9" fmla="*/ 0 h 8"/>
              </a:gdLst>
              <a:ahLst/>
              <a:cxnLst>
                <a:cxn ang="0">
                  <a:pos x="T0" y="T1"/>
                </a:cxn>
                <a:cxn ang="0">
                  <a:pos x="T2" y="T3"/>
                </a:cxn>
                <a:cxn ang="0">
                  <a:pos x="T4" y="T5"/>
                </a:cxn>
                <a:cxn ang="0">
                  <a:pos x="T6" y="T7"/>
                </a:cxn>
                <a:cxn ang="0">
                  <a:pos x="T8" y="T9"/>
                </a:cxn>
              </a:cxnLst>
              <a:rect l="0" t="0" r="r" b="b"/>
              <a:pathLst>
                <a:path w="6" h="8">
                  <a:moveTo>
                    <a:pt x="1" y="0"/>
                  </a:moveTo>
                  <a:cubicBezTo>
                    <a:pt x="3" y="2"/>
                    <a:pt x="5" y="5"/>
                    <a:pt x="6" y="7"/>
                  </a:cubicBezTo>
                  <a:cubicBezTo>
                    <a:pt x="6" y="8"/>
                    <a:pt x="5" y="8"/>
                    <a:pt x="5" y="8"/>
                  </a:cubicBezTo>
                  <a:cubicBezTo>
                    <a:pt x="3" y="6"/>
                    <a:pt x="1" y="3"/>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1645">
              <a:extLst>
                <a:ext uri="{FF2B5EF4-FFF2-40B4-BE49-F238E27FC236}">
                  <a16:creationId xmlns:a16="http://schemas.microsoft.com/office/drawing/2014/main" id="{0D521548-15AA-46AB-BCAB-939E319BED60}"/>
                </a:ext>
              </a:extLst>
            </p:cNvPr>
            <p:cNvSpPr>
              <a:spLocks/>
            </p:cNvSpPr>
            <p:nvPr/>
          </p:nvSpPr>
          <p:spPr bwMode="auto">
            <a:xfrm>
              <a:off x="3910014" y="1203325"/>
              <a:ext cx="7938" cy="14288"/>
            </a:xfrm>
            <a:custGeom>
              <a:avLst/>
              <a:gdLst>
                <a:gd name="T0" fmla="*/ 1 w 5"/>
                <a:gd name="T1" fmla="*/ 1 h 9"/>
                <a:gd name="T2" fmla="*/ 5 w 5"/>
                <a:gd name="T3" fmla="*/ 7 h 9"/>
                <a:gd name="T4" fmla="*/ 3 w 5"/>
                <a:gd name="T5" fmla="*/ 8 h 9"/>
                <a:gd name="T6" fmla="*/ 0 w 5"/>
                <a:gd name="T7" fmla="*/ 2 h 9"/>
                <a:gd name="T8" fmla="*/ 1 w 5"/>
                <a:gd name="T9" fmla="*/ 1 h 9"/>
              </a:gdLst>
              <a:ahLst/>
              <a:cxnLst>
                <a:cxn ang="0">
                  <a:pos x="T0" y="T1"/>
                </a:cxn>
                <a:cxn ang="0">
                  <a:pos x="T2" y="T3"/>
                </a:cxn>
                <a:cxn ang="0">
                  <a:pos x="T4" y="T5"/>
                </a:cxn>
                <a:cxn ang="0">
                  <a:pos x="T6" y="T7"/>
                </a:cxn>
                <a:cxn ang="0">
                  <a:pos x="T8" y="T9"/>
                </a:cxn>
              </a:cxnLst>
              <a:rect l="0" t="0" r="r" b="b"/>
              <a:pathLst>
                <a:path w="5" h="9">
                  <a:moveTo>
                    <a:pt x="1" y="1"/>
                  </a:moveTo>
                  <a:cubicBezTo>
                    <a:pt x="3" y="2"/>
                    <a:pt x="4" y="5"/>
                    <a:pt x="5" y="7"/>
                  </a:cubicBezTo>
                  <a:cubicBezTo>
                    <a:pt x="5" y="8"/>
                    <a:pt x="4" y="9"/>
                    <a:pt x="3" y="8"/>
                  </a:cubicBezTo>
                  <a:cubicBezTo>
                    <a:pt x="2" y="6"/>
                    <a:pt x="0" y="4"/>
                    <a:pt x="0" y="2"/>
                  </a:cubicBezTo>
                  <a:cubicBezTo>
                    <a:pt x="0" y="1"/>
                    <a:pt x="1" y="0"/>
                    <a:pt x="1"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1646">
              <a:extLst>
                <a:ext uri="{FF2B5EF4-FFF2-40B4-BE49-F238E27FC236}">
                  <a16:creationId xmlns:a16="http://schemas.microsoft.com/office/drawing/2014/main" id="{B83E30ED-A34A-47E9-B96C-B710E2BD4D71}"/>
                </a:ext>
              </a:extLst>
            </p:cNvPr>
            <p:cNvSpPr>
              <a:spLocks/>
            </p:cNvSpPr>
            <p:nvPr/>
          </p:nvSpPr>
          <p:spPr bwMode="auto">
            <a:xfrm>
              <a:off x="3986214" y="1216025"/>
              <a:ext cx="20638" cy="14288"/>
            </a:xfrm>
            <a:custGeom>
              <a:avLst/>
              <a:gdLst>
                <a:gd name="T0" fmla="*/ 1 w 13"/>
                <a:gd name="T1" fmla="*/ 1 h 9"/>
                <a:gd name="T2" fmla="*/ 2 w 13"/>
                <a:gd name="T3" fmla="*/ 1 h 9"/>
                <a:gd name="T4" fmla="*/ 4 w 13"/>
                <a:gd name="T5" fmla="*/ 4 h 9"/>
                <a:gd name="T6" fmla="*/ 7 w 13"/>
                <a:gd name="T7" fmla="*/ 6 h 9"/>
                <a:gd name="T8" fmla="*/ 9 w 13"/>
                <a:gd name="T9" fmla="*/ 0 h 9"/>
                <a:gd name="T10" fmla="*/ 11 w 13"/>
                <a:gd name="T11" fmla="*/ 0 h 9"/>
                <a:gd name="T12" fmla="*/ 7 w 13"/>
                <a:gd name="T13" fmla="*/ 8 h 9"/>
                <a:gd name="T14" fmla="*/ 2 w 13"/>
                <a:gd name="T15" fmla="*/ 6 h 9"/>
                <a:gd name="T16" fmla="*/ 1 w 13"/>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9">
                  <a:moveTo>
                    <a:pt x="1" y="1"/>
                  </a:moveTo>
                  <a:cubicBezTo>
                    <a:pt x="2" y="1"/>
                    <a:pt x="2" y="1"/>
                    <a:pt x="2" y="1"/>
                  </a:cubicBezTo>
                  <a:cubicBezTo>
                    <a:pt x="3" y="1"/>
                    <a:pt x="3" y="3"/>
                    <a:pt x="4" y="4"/>
                  </a:cubicBezTo>
                  <a:cubicBezTo>
                    <a:pt x="4" y="5"/>
                    <a:pt x="5" y="6"/>
                    <a:pt x="7" y="6"/>
                  </a:cubicBezTo>
                  <a:cubicBezTo>
                    <a:pt x="10" y="6"/>
                    <a:pt x="9" y="2"/>
                    <a:pt x="9" y="0"/>
                  </a:cubicBezTo>
                  <a:cubicBezTo>
                    <a:pt x="10" y="0"/>
                    <a:pt x="10" y="0"/>
                    <a:pt x="11" y="0"/>
                  </a:cubicBezTo>
                  <a:cubicBezTo>
                    <a:pt x="13" y="3"/>
                    <a:pt x="11" y="8"/>
                    <a:pt x="7" y="8"/>
                  </a:cubicBezTo>
                  <a:cubicBezTo>
                    <a:pt x="5" y="9"/>
                    <a:pt x="3" y="8"/>
                    <a:pt x="2" y="6"/>
                  </a:cubicBezTo>
                  <a:cubicBezTo>
                    <a:pt x="1" y="5"/>
                    <a:pt x="0" y="2"/>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1647">
              <a:extLst>
                <a:ext uri="{FF2B5EF4-FFF2-40B4-BE49-F238E27FC236}">
                  <a16:creationId xmlns:a16="http://schemas.microsoft.com/office/drawing/2014/main" id="{51A3B57C-0945-411E-812B-102BC42B121B}"/>
                </a:ext>
              </a:extLst>
            </p:cNvPr>
            <p:cNvSpPr>
              <a:spLocks/>
            </p:cNvSpPr>
            <p:nvPr/>
          </p:nvSpPr>
          <p:spPr bwMode="auto">
            <a:xfrm>
              <a:off x="3971926" y="1185862"/>
              <a:ext cx="22225" cy="20638"/>
            </a:xfrm>
            <a:custGeom>
              <a:avLst/>
              <a:gdLst>
                <a:gd name="T0" fmla="*/ 5 w 15"/>
                <a:gd name="T1" fmla="*/ 2 h 14"/>
                <a:gd name="T2" fmla="*/ 14 w 15"/>
                <a:gd name="T3" fmla="*/ 9 h 14"/>
                <a:gd name="T4" fmla="*/ 12 w 15"/>
                <a:gd name="T5" fmla="*/ 8 h 14"/>
                <a:gd name="T6" fmla="*/ 9 w 15"/>
                <a:gd name="T7" fmla="*/ 4 h 14"/>
                <a:gd name="T8" fmla="*/ 4 w 15"/>
                <a:gd name="T9" fmla="*/ 5 h 14"/>
                <a:gd name="T10" fmla="*/ 5 w 15"/>
                <a:gd name="T11" fmla="*/ 13 h 14"/>
                <a:gd name="T12" fmla="*/ 5 w 15"/>
                <a:gd name="T13" fmla="*/ 13 h 14"/>
                <a:gd name="T14" fmla="*/ 5 w 15"/>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5" y="2"/>
                  </a:moveTo>
                  <a:cubicBezTo>
                    <a:pt x="9" y="0"/>
                    <a:pt x="15" y="4"/>
                    <a:pt x="14" y="9"/>
                  </a:cubicBezTo>
                  <a:cubicBezTo>
                    <a:pt x="13" y="9"/>
                    <a:pt x="12" y="9"/>
                    <a:pt x="12" y="8"/>
                  </a:cubicBezTo>
                  <a:cubicBezTo>
                    <a:pt x="13" y="6"/>
                    <a:pt x="11" y="4"/>
                    <a:pt x="9" y="4"/>
                  </a:cubicBezTo>
                  <a:cubicBezTo>
                    <a:pt x="8" y="3"/>
                    <a:pt x="5" y="3"/>
                    <a:pt x="4" y="5"/>
                  </a:cubicBezTo>
                  <a:cubicBezTo>
                    <a:pt x="3" y="7"/>
                    <a:pt x="5" y="11"/>
                    <a:pt x="5" y="13"/>
                  </a:cubicBezTo>
                  <a:cubicBezTo>
                    <a:pt x="5" y="13"/>
                    <a:pt x="5" y="14"/>
                    <a:pt x="5" y="13"/>
                  </a:cubicBezTo>
                  <a:cubicBezTo>
                    <a:pt x="2" y="11"/>
                    <a:pt x="0" y="3"/>
                    <a:pt x="5"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1648">
              <a:extLst>
                <a:ext uri="{FF2B5EF4-FFF2-40B4-BE49-F238E27FC236}">
                  <a16:creationId xmlns:a16="http://schemas.microsoft.com/office/drawing/2014/main" id="{445890A1-0647-4CEB-8872-46D487EA4791}"/>
                </a:ext>
              </a:extLst>
            </p:cNvPr>
            <p:cNvSpPr>
              <a:spLocks/>
            </p:cNvSpPr>
            <p:nvPr/>
          </p:nvSpPr>
          <p:spPr bwMode="auto">
            <a:xfrm>
              <a:off x="4173539" y="1152525"/>
              <a:ext cx="23813" cy="41275"/>
            </a:xfrm>
            <a:custGeom>
              <a:avLst/>
              <a:gdLst>
                <a:gd name="T0" fmla="*/ 4 w 15"/>
                <a:gd name="T1" fmla="*/ 5 h 26"/>
                <a:gd name="T2" fmla="*/ 15 w 15"/>
                <a:gd name="T3" fmla="*/ 9 h 26"/>
                <a:gd name="T4" fmla="*/ 14 w 15"/>
                <a:gd name="T5" fmla="*/ 9 h 26"/>
                <a:gd name="T6" fmla="*/ 9 w 15"/>
                <a:gd name="T7" fmla="*/ 5 h 26"/>
                <a:gd name="T8" fmla="*/ 3 w 15"/>
                <a:gd name="T9" fmla="*/ 12 h 26"/>
                <a:gd name="T10" fmla="*/ 5 w 15"/>
                <a:gd name="T11" fmla="*/ 14 h 26"/>
                <a:gd name="T12" fmla="*/ 8 w 15"/>
                <a:gd name="T13" fmla="*/ 17 h 26"/>
                <a:gd name="T14" fmla="*/ 4 w 15"/>
                <a:gd name="T15" fmla="*/ 24 h 26"/>
                <a:gd name="T16" fmla="*/ 4 w 15"/>
                <a:gd name="T17" fmla="*/ 24 h 26"/>
                <a:gd name="T18" fmla="*/ 6 w 15"/>
                <a:gd name="T19" fmla="*/ 18 h 26"/>
                <a:gd name="T20" fmla="*/ 3 w 15"/>
                <a:gd name="T21" fmla="*/ 14 h 26"/>
                <a:gd name="T22" fmla="*/ 1 w 15"/>
                <a:gd name="T23" fmla="*/ 13 h 26"/>
                <a:gd name="T24" fmla="*/ 4 w 15"/>
                <a:gd name="T2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6">
                  <a:moveTo>
                    <a:pt x="4" y="5"/>
                  </a:moveTo>
                  <a:cubicBezTo>
                    <a:pt x="7" y="0"/>
                    <a:pt x="14" y="4"/>
                    <a:pt x="15" y="9"/>
                  </a:cubicBezTo>
                  <a:cubicBezTo>
                    <a:pt x="15" y="9"/>
                    <a:pt x="14" y="10"/>
                    <a:pt x="14" y="9"/>
                  </a:cubicBezTo>
                  <a:cubicBezTo>
                    <a:pt x="13" y="8"/>
                    <a:pt x="11" y="5"/>
                    <a:pt x="9" y="5"/>
                  </a:cubicBezTo>
                  <a:cubicBezTo>
                    <a:pt x="7" y="5"/>
                    <a:pt x="2" y="9"/>
                    <a:pt x="3" y="12"/>
                  </a:cubicBezTo>
                  <a:cubicBezTo>
                    <a:pt x="3" y="13"/>
                    <a:pt x="4" y="13"/>
                    <a:pt x="5" y="14"/>
                  </a:cubicBezTo>
                  <a:cubicBezTo>
                    <a:pt x="6" y="15"/>
                    <a:pt x="7" y="16"/>
                    <a:pt x="8" y="17"/>
                  </a:cubicBezTo>
                  <a:cubicBezTo>
                    <a:pt x="9" y="20"/>
                    <a:pt x="8" y="26"/>
                    <a:pt x="4" y="24"/>
                  </a:cubicBezTo>
                  <a:cubicBezTo>
                    <a:pt x="4" y="24"/>
                    <a:pt x="4" y="24"/>
                    <a:pt x="4" y="24"/>
                  </a:cubicBezTo>
                  <a:cubicBezTo>
                    <a:pt x="6" y="23"/>
                    <a:pt x="6" y="20"/>
                    <a:pt x="6" y="18"/>
                  </a:cubicBezTo>
                  <a:cubicBezTo>
                    <a:pt x="6" y="16"/>
                    <a:pt x="4" y="15"/>
                    <a:pt x="3" y="14"/>
                  </a:cubicBezTo>
                  <a:cubicBezTo>
                    <a:pt x="2" y="14"/>
                    <a:pt x="1" y="14"/>
                    <a:pt x="1" y="13"/>
                  </a:cubicBezTo>
                  <a:cubicBezTo>
                    <a:pt x="0" y="11"/>
                    <a:pt x="3" y="7"/>
                    <a:pt x="4"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1649">
              <a:extLst>
                <a:ext uri="{FF2B5EF4-FFF2-40B4-BE49-F238E27FC236}">
                  <a16:creationId xmlns:a16="http://schemas.microsoft.com/office/drawing/2014/main" id="{45C031CE-8CF3-41AB-9A11-856C0B84810D}"/>
                </a:ext>
              </a:extLst>
            </p:cNvPr>
            <p:cNvSpPr>
              <a:spLocks/>
            </p:cNvSpPr>
            <p:nvPr/>
          </p:nvSpPr>
          <p:spPr bwMode="auto">
            <a:xfrm>
              <a:off x="3862389" y="989012"/>
              <a:ext cx="336550" cy="266700"/>
            </a:xfrm>
            <a:custGeom>
              <a:avLst/>
              <a:gdLst>
                <a:gd name="T0" fmla="*/ 14 w 219"/>
                <a:gd name="T1" fmla="*/ 83 h 174"/>
                <a:gd name="T2" fmla="*/ 65 w 219"/>
                <a:gd name="T3" fmla="*/ 77 h 174"/>
                <a:gd name="T4" fmla="*/ 108 w 219"/>
                <a:gd name="T5" fmla="*/ 43 h 174"/>
                <a:gd name="T6" fmla="*/ 147 w 219"/>
                <a:gd name="T7" fmla="*/ 88 h 174"/>
                <a:gd name="T8" fmla="*/ 169 w 219"/>
                <a:gd name="T9" fmla="*/ 90 h 174"/>
                <a:gd name="T10" fmla="*/ 175 w 219"/>
                <a:gd name="T11" fmla="*/ 113 h 174"/>
                <a:gd name="T12" fmla="*/ 174 w 219"/>
                <a:gd name="T13" fmla="*/ 118 h 174"/>
                <a:gd name="T14" fmla="*/ 179 w 219"/>
                <a:gd name="T15" fmla="*/ 130 h 174"/>
                <a:gd name="T16" fmla="*/ 185 w 219"/>
                <a:gd name="T17" fmla="*/ 138 h 174"/>
                <a:gd name="T18" fmla="*/ 187 w 219"/>
                <a:gd name="T19" fmla="*/ 141 h 174"/>
                <a:gd name="T20" fmla="*/ 190 w 219"/>
                <a:gd name="T21" fmla="*/ 147 h 174"/>
                <a:gd name="T22" fmla="*/ 189 w 219"/>
                <a:gd name="T23" fmla="*/ 158 h 174"/>
                <a:gd name="T24" fmla="*/ 177 w 219"/>
                <a:gd name="T25" fmla="*/ 157 h 174"/>
                <a:gd name="T26" fmla="*/ 173 w 219"/>
                <a:gd name="T27" fmla="*/ 157 h 174"/>
                <a:gd name="T28" fmla="*/ 199 w 219"/>
                <a:gd name="T29" fmla="*/ 163 h 174"/>
                <a:gd name="T30" fmla="*/ 199 w 219"/>
                <a:gd name="T31" fmla="*/ 131 h 174"/>
                <a:gd name="T32" fmla="*/ 203 w 219"/>
                <a:gd name="T33" fmla="*/ 112 h 174"/>
                <a:gd name="T34" fmla="*/ 217 w 219"/>
                <a:gd name="T35" fmla="*/ 85 h 174"/>
                <a:gd name="T36" fmla="*/ 216 w 219"/>
                <a:gd name="T37" fmla="*/ 62 h 174"/>
                <a:gd name="T38" fmla="*/ 181 w 219"/>
                <a:gd name="T39" fmla="*/ 24 h 174"/>
                <a:gd name="T40" fmla="*/ 151 w 219"/>
                <a:gd name="T41" fmla="*/ 13 h 174"/>
                <a:gd name="T42" fmla="*/ 140 w 219"/>
                <a:gd name="T43" fmla="*/ 12 h 174"/>
                <a:gd name="T44" fmla="*/ 122 w 219"/>
                <a:gd name="T45" fmla="*/ 7 h 174"/>
                <a:gd name="T46" fmla="*/ 64 w 219"/>
                <a:gd name="T47" fmla="*/ 7 h 174"/>
                <a:gd name="T48" fmla="*/ 19 w 219"/>
                <a:gd name="T49" fmla="*/ 43 h 174"/>
                <a:gd name="T50" fmla="*/ 14 w 219"/>
                <a:gd name="T51" fmla="*/ 8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9" h="174">
                  <a:moveTo>
                    <a:pt x="14" y="83"/>
                  </a:moveTo>
                  <a:cubicBezTo>
                    <a:pt x="28" y="90"/>
                    <a:pt x="51" y="82"/>
                    <a:pt x="65" y="77"/>
                  </a:cubicBezTo>
                  <a:cubicBezTo>
                    <a:pt x="82" y="69"/>
                    <a:pt x="97" y="57"/>
                    <a:pt x="108" y="43"/>
                  </a:cubicBezTo>
                  <a:cubicBezTo>
                    <a:pt x="112" y="64"/>
                    <a:pt x="125" y="83"/>
                    <a:pt x="147" y="88"/>
                  </a:cubicBezTo>
                  <a:cubicBezTo>
                    <a:pt x="153" y="90"/>
                    <a:pt x="164" y="88"/>
                    <a:pt x="169" y="90"/>
                  </a:cubicBezTo>
                  <a:cubicBezTo>
                    <a:pt x="174" y="94"/>
                    <a:pt x="174" y="108"/>
                    <a:pt x="175" y="113"/>
                  </a:cubicBezTo>
                  <a:cubicBezTo>
                    <a:pt x="175" y="114"/>
                    <a:pt x="174" y="116"/>
                    <a:pt x="174" y="118"/>
                  </a:cubicBezTo>
                  <a:cubicBezTo>
                    <a:pt x="175" y="122"/>
                    <a:pt x="177" y="126"/>
                    <a:pt x="179" y="130"/>
                  </a:cubicBezTo>
                  <a:cubicBezTo>
                    <a:pt x="181" y="133"/>
                    <a:pt x="183" y="135"/>
                    <a:pt x="185" y="138"/>
                  </a:cubicBezTo>
                  <a:cubicBezTo>
                    <a:pt x="186" y="139"/>
                    <a:pt x="187" y="140"/>
                    <a:pt x="187" y="141"/>
                  </a:cubicBezTo>
                  <a:cubicBezTo>
                    <a:pt x="188" y="142"/>
                    <a:pt x="189" y="144"/>
                    <a:pt x="190" y="147"/>
                  </a:cubicBezTo>
                  <a:cubicBezTo>
                    <a:pt x="192" y="150"/>
                    <a:pt x="192" y="155"/>
                    <a:pt x="189" y="158"/>
                  </a:cubicBezTo>
                  <a:cubicBezTo>
                    <a:pt x="186" y="160"/>
                    <a:pt x="180" y="160"/>
                    <a:pt x="177" y="157"/>
                  </a:cubicBezTo>
                  <a:cubicBezTo>
                    <a:pt x="176" y="154"/>
                    <a:pt x="173" y="154"/>
                    <a:pt x="173" y="157"/>
                  </a:cubicBezTo>
                  <a:cubicBezTo>
                    <a:pt x="174" y="172"/>
                    <a:pt x="191" y="174"/>
                    <a:pt x="199" y="163"/>
                  </a:cubicBezTo>
                  <a:cubicBezTo>
                    <a:pt x="207" y="152"/>
                    <a:pt x="201" y="142"/>
                    <a:pt x="199" y="131"/>
                  </a:cubicBezTo>
                  <a:cubicBezTo>
                    <a:pt x="198" y="124"/>
                    <a:pt x="201" y="118"/>
                    <a:pt x="203" y="112"/>
                  </a:cubicBezTo>
                  <a:cubicBezTo>
                    <a:pt x="207" y="102"/>
                    <a:pt x="215" y="96"/>
                    <a:pt x="217" y="85"/>
                  </a:cubicBezTo>
                  <a:cubicBezTo>
                    <a:pt x="219" y="77"/>
                    <a:pt x="218" y="70"/>
                    <a:pt x="216" y="62"/>
                  </a:cubicBezTo>
                  <a:cubicBezTo>
                    <a:pt x="211" y="45"/>
                    <a:pt x="197" y="32"/>
                    <a:pt x="181" y="24"/>
                  </a:cubicBezTo>
                  <a:cubicBezTo>
                    <a:pt x="172" y="19"/>
                    <a:pt x="161" y="15"/>
                    <a:pt x="151" y="13"/>
                  </a:cubicBezTo>
                  <a:cubicBezTo>
                    <a:pt x="147" y="12"/>
                    <a:pt x="143" y="12"/>
                    <a:pt x="140" y="12"/>
                  </a:cubicBezTo>
                  <a:cubicBezTo>
                    <a:pt x="132" y="11"/>
                    <a:pt x="129" y="10"/>
                    <a:pt x="122" y="7"/>
                  </a:cubicBezTo>
                  <a:cubicBezTo>
                    <a:pt x="106" y="0"/>
                    <a:pt x="80" y="3"/>
                    <a:pt x="64" y="7"/>
                  </a:cubicBezTo>
                  <a:cubicBezTo>
                    <a:pt x="44" y="13"/>
                    <a:pt x="30" y="26"/>
                    <a:pt x="19" y="43"/>
                  </a:cubicBezTo>
                  <a:cubicBezTo>
                    <a:pt x="13" y="52"/>
                    <a:pt x="0" y="76"/>
                    <a:pt x="14" y="8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1650">
              <a:extLst>
                <a:ext uri="{FF2B5EF4-FFF2-40B4-BE49-F238E27FC236}">
                  <a16:creationId xmlns:a16="http://schemas.microsoft.com/office/drawing/2014/main" id="{16721156-E127-4C8E-BF30-C14FA0BA654A}"/>
                </a:ext>
              </a:extLst>
            </p:cNvPr>
            <p:cNvSpPr>
              <a:spLocks/>
            </p:cNvSpPr>
            <p:nvPr/>
          </p:nvSpPr>
          <p:spPr bwMode="auto">
            <a:xfrm>
              <a:off x="4173539" y="1074737"/>
              <a:ext cx="36513" cy="57150"/>
            </a:xfrm>
            <a:custGeom>
              <a:avLst/>
              <a:gdLst>
                <a:gd name="T0" fmla="*/ 6 w 24"/>
                <a:gd name="T1" fmla="*/ 6 h 37"/>
                <a:gd name="T2" fmla="*/ 10 w 24"/>
                <a:gd name="T3" fmla="*/ 3 h 37"/>
                <a:gd name="T4" fmla="*/ 16 w 24"/>
                <a:gd name="T5" fmla="*/ 1 h 37"/>
                <a:gd name="T6" fmla="*/ 20 w 24"/>
                <a:gd name="T7" fmla="*/ 4 h 37"/>
                <a:gd name="T8" fmla="*/ 21 w 24"/>
                <a:gd name="T9" fmla="*/ 5 h 37"/>
                <a:gd name="T10" fmla="*/ 23 w 24"/>
                <a:gd name="T11" fmla="*/ 14 h 37"/>
                <a:gd name="T12" fmla="*/ 24 w 24"/>
                <a:gd name="T13" fmla="*/ 23 h 37"/>
                <a:gd name="T14" fmla="*/ 17 w 24"/>
                <a:gd name="T15" fmla="*/ 34 h 37"/>
                <a:gd name="T16" fmla="*/ 10 w 24"/>
                <a:gd name="T17" fmla="*/ 36 h 37"/>
                <a:gd name="T18" fmla="*/ 10 w 24"/>
                <a:gd name="T19" fmla="*/ 35 h 37"/>
                <a:gd name="T20" fmla="*/ 2 w 24"/>
                <a:gd name="T21" fmla="*/ 28 h 37"/>
                <a:gd name="T22" fmla="*/ 6 w 24"/>
                <a:gd name="T23"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7">
                  <a:moveTo>
                    <a:pt x="6" y="6"/>
                  </a:moveTo>
                  <a:cubicBezTo>
                    <a:pt x="7" y="5"/>
                    <a:pt x="9" y="4"/>
                    <a:pt x="10" y="3"/>
                  </a:cubicBezTo>
                  <a:cubicBezTo>
                    <a:pt x="12" y="1"/>
                    <a:pt x="14" y="0"/>
                    <a:pt x="16" y="1"/>
                  </a:cubicBezTo>
                  <a:cubicBezTo>
                    <a:pt x="18" y="1"/>
                    <a:pt x="19" y="2"/>
                    <a:pt x="20" y="4"/>
                  </a:cubicBezTo>
                  <a:cubicBezTo>
                    <a:pt x="20" y="4"/>
                    <a:pt x="21" y="5"/>
                    <a:pt x="21" y="5"/>
                  </a:cubicBezTo>
                  <a:cubicBezTo>
                    <a:pt x="23" y="8"/>
                    <a:pt x="24" y="11"/>
                    <a:pt x="23" y="14"/>
                  </a:cubicBezTo>
                  <a:cubicBezTo>
                    <a:pt x="24" y="17"/>
                    <a:pt x="24" y="20"/>
                    <a:pt x="24" y="23"/>
                  </a:cubicBezTo>
                  <a:cubicBezTo>
                    <a:pt x="23" y="27"/>
                    <a:pt x="20" y="32"/>
                    <a:pt x="17" y="34"/>
                  </a:cubicBezTo>
                  <a:cubicBezTo>
                    <a:pt x="15" y="36"/>
                    <a:pt x="13" y="37"/>
                    <a:pt x="10" y="36"/>
                  </a:cubicBezTo>
                  <a:cubicBezTo>
                    <a:pt x="10" y="35"/>
                    <a:pt x="10" y="35"/>
                    <a:pt x="10" y="35"/>
                  </a:cubicBezTo>
                  <a:cubicBezTo>
                    <a:pt x="6" y="35"/>
                    <a:pt x="3" y="32"/>
                    <a:pt x="2" y="28"/>
                  </a:cubicBezTo>
                  <a:cubicBezTo>
                    <a:pt x="0" y="22"/>
                    <a:pt x="2" y="11"/>
                    <a:pt x="6" y="6"/>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1651">
              <a:extLst>
                <a:ext uri="{FF2B5EF4-FFF2-40B4-BE49-F238E27FC236}">
                  <a16:creationId xmlns:a16="http://schemas.microsoft.com/office/drawing/2014/main" id="{A2858EE4-C310-4656-A22B-959667AF71CB}"/>
                </a:ext>
              </a:extLst>
            </p:cNvPr>
            <p:cNvSpPr>
              <a:spLocks/>
            </p:cNvSpPr>
            <p:nvPr/>
          </p:nvSpPr>
          <p:spPr bwMode="auto">
            <a:xfrm>
              <a:off x="4187826" y="1063625"/>
              <a:ext cx="104775" cy="100013"/>
            </a:xfrm>
            <a:custGeom>
              <a:avLst/>
              <a:gdLst>
                <a:gd name="T0" fmla="*/ 2 w 69"/>
                <a:gd name="T1" fmla="*/ 31 h 66"/>
                <a:gd name="T2" fmla="*/ 11 w 69"/>
                <a:gd name="T3" fmla="*/ 48 h 66"/>
                <a:gd name="T4" fmla="*/ 17 w 69"/>
                <a:gd name="T5" fmla="*/ 57 h 66"/>
                <a:gd name="T6" fmla="*/ 20 w 69"/>
                <a:gd name="T7" fmla="*/ 57 h 66"/>
                <a:gd name="T8" fmla="*/ 22 w 69"/>
                <a:gd name="T9" fmla="*/ 54 h 66"/>
                <a:gd name="T10" fmla="*/ 37 w 69"/>
                <a:gd name="T11" fmla="*/ 63 h 66"/>
                <a:gd name="T12" fmla="*/ 40 w 69"/>
                <a:gd name="T13" fmla="*/ 56 h 66"/>
                <a:gd name="T14" fmla="*/ 53 w 69"/>
                <a:gd name="T15" fmla="*/ 58 h 66"/>
                <a:gd name="T16" fmla="*/ 48 w 69"/>
                <a:gd name="T17" fmla="*/ 44 h 66"/>
                <a:gd name="T18" fmla="*/ 60 w 69"/>
                <a:gd name="T19" fmla="*/ 40 h 66"/>
                <a:gd name="T20" fmla="*/ 47 w 69"/>
                <a:gd name="T21" fmla="*/ 25 h 66"/>
                <a:gd name="T22" fmla="*/ 69 w 69"/>
                <a:gd name="T23" fmla="*/ 6 h 66"/>
                <a:gd name="T24" fmla="*/ 68 w 69"/>
                <a:gd name="T25" fmla="*/ 4 h 66"/>
                <a:gd name="T26" fmla="*/ 39 w 69"/>
                <a:gd name="T27" fmla="*/ 6 h 66"/>
                <a:gd name="T28" fmla="*/ 13 w 69"/>
                <a:gd name="T29" fmla="*/ 15 h 66"/>
                <a:gd name="T30" fmla="*/ 10 w 69"/>
                <a:gd name="T31" fmla="*/ 16 h 66"/>
                <a:gd name="T32" fmla="*/ 7 w 69"/>
                <a:gd name="T33" fmla="*/ 18 h 66"/>
                <a:gd name="T34" fmla="*/ 5 w 69"/>
                <a:gd name="T35" fmla="*/ 20 h 66"/>
                <a:gd name="T36" fmla="*/ 4 w 69"/>
                <a:gd name="T37" fmla="*/ 20 h 66"/>
                <a:gd name="T38" fmla="*/ 2 w 69"/>
                <a:gd name="T39" fmla="*/ 3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66">
                  <a:moveTo>
                    <a:pt x="2" y="31"/>
                  </a:moveTo>
                  <a:cubicBezTo>
                    <a:pt x="4" y="37"/>
                    <a:pt x="8" y="43"/>
                    <a:pt x="11" y="48"/>
                  </a:cubicBezTo>
                  <a:cubicBezTo>
                    <a:pt x="12" y="52"/>
                    <a:pt x="14" y="54"/>
                    <a:pt x="17" y="57"/>
                  </a:cubicBezTo>
                  <a:cubicBezTo>
                    <a:pt x="18" y="58"/>
                    <a:pt x="20" y="58"/>
                    <a:pt x="20" y="57"/>
                  </a:cubicBezTo>
                  <a:cubicBezTo>
                    <a:pt x="21" y="56"/>
                    <a:pt x="21" y="55"/>
                    <a:pt x="22" y="54"/>
                  </a:cubicBezTo>
                  <a:cubicBezTo>
                    <a:pt x="26" y="60"/>
                    <a:pt x="31" y="66"/>
                    <a:pt x="37" y="63"/>
                  </a:cubicBezTo>
                  <a:cubicBezTo>
                    <a:pt x="41" y="62"/>
                    <a:pt x="41" y="59"/>
                    <a:pt x="40" y="56"/>
                  </a:cubicBezTo>
                  <a:cubicBezTo>
                    <a:pt x="45" y="59"/>
                    <a:pt x="50" y="61"/>
                    <a:pt x="53" y="58"/>
                  </a:cubicBezTo>
                  <a:cubicBezTo>
                    <a:pt x="57" y="54"/>
                    <a:pt x="53" y="48"/>
                    <a:pt x="48" y="44"/>
                  </a:cubicBezTo>
                  <a:cubicBezTo>
                    <a:pt x="53" y="45"/>
                    <a:pt x="59" y="45"/>
                    <a:pt x="60" y="40"/>
                  </a:cubicBezTo>
                  <a:cubicBezTo>
                    <a:pt x="63" y="32"/>
                    <a:pt x="55" y="28"/>
                    <a:pt x="47" y="25"/>
                  </a:cubicBezTo>
                  <a:cubicBezTo>
                    <a:pt x="57" y="22"/>
                    <a:pt x="69" y="14"/>
                    <a:pt x="69" y="6"/>
                  </a:cubicBezTo>
                  <a:cubicBezTo>
                    <a:pt x="69" y="6"/>
                    <a:pt x="68" y="5"/>
                    <a:pt x="68" y="4"/>
                  </a:cubicBezTo>
                  <a:cubicBezTo>
                    <a:pt x="59" y="0"/>
                    <a:pt x="48" y="3"/>
                    <a:pt x="39" y="6"/>
                  </a:cubicBezTo>
                  <a:cubicBezTo>
                    <a:pt x="30" y="8"/>
                    <a:pt x="21" y="11"/>
                    <a:pt x="13" y="15"/>
                  </a:cubicBezTo>
                  <a:cubicBezTo>
                    <a:pt x="12" y="15"/>
                    <a:pt x="11" y="15"/>
                    <a:pt x="10" y="16"/>
                  </a:cubicBezTo>
                  <a:cubicBezTo>
                    <a:pt x="9" y="17"/>
                    <a:pt x="8" y="18"/>
                    <a:pt x="7" y="18"/>
                  </a:cubicBezTo>
                  <a:cubicBezTo>
                    <a:pt x="6" y="19"/>
                    <a:pt x="6" y="19"/>
                    <a:pt x="5" y="20"/>
                  </a:cubicBezTo>
                  <a:cubicBezTo>
                    <a:pt x="4" y="20"/>
                    <a:pt x="4" y="20"/>
                    <a:pt x="4" y="20"/>
                  </a:cubicBezTo>
                  <a:cubicBezTo>
                    <a:pt x="2" y="23"/>
                    <a:pt x="0" y="25"/>
                    <a:pt x="2" y="3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1652">
              <a:extLst>
                <a:ext uri="{FF2B5EF4-FFF2-40B4-BE49-F238E27FC236}">
                  <a16:creationId xmlns:a16="http://schemas.microsoft.com/office/drawing/2014/main" id="{D762D090-95BD-4BC2-8DC2-4954E3538640}"/>
                </a:ext>
              </a:extLst>
            </p:cNvPr>
            <p:cNvSpPr>
              <a:spLocks/>
            </p:cNvSpPr>
            <p:nvPr/>
          </p:nvSpPr>
          <p:spPr bwMode="auto">
            <a:xfrm>
              <a:off x="4043364" y="1055687"/>
              <a:ext cx="71438" cy="55563"/>
            </a:xfrm>
            <a:custGeom>
              <a:avLst/>
              <a:gdLst>
                <a:gd name="T0" fmla="*/ 0 w 47"/>
                <a:gd name="T1" fmla="*/ 0 h 37"/>
                <a:gd name="T2" fmla="*/ 47 w 47"/>
                <a:gd name="T3" fmla="*/ 36 h 37"/>
                <a:gd name="T4" fmla="*/ 47 w 47"/>
                <a:gd name="T5" fmla="*/ 37 h 37"/>
                <a:gd name="T6" fmla="*/ 0 w 47"/>
                <a:gd name="T7" fmla="*/ 0 h 37"/>
              </a:gdLst>
              <a:ahLst/>
              <a:cxnLst>
                <a:cxn ang="0">
                  <a:pos x="T0" y="T1"/>
                </a:cxn>
                <a:cxn ang="0">
                  <a:pos x="T2" y="T3"/>
                </a:cxn>
                <a:cxn ang="0">
                  <a:pos x="T4" y="T5"/>
                </a:cxn>
                <a:cxn ang="0">
                  <a:pos x="T6" y="T7"/>
                </a:cxn>
              </a:cxnLst>
              <a:rect l="0" t="0" r="r" b="b"/>
              <a:pathLst>
                <a:path w="47" h="37">
                  <a:moveTo>
                    <a:pt x="0" y="0"/>
                  </a:moveTo>
                  <a:cubicBezTo>
                    <a:pt x="7" y="21"/>
                    <a:pt x="25" y="33"/>
                    <a:pt x="47" y="36"/>
                  </a:cubicBezTo>
                  <a:cubicBezTo>
                    <a:pt x="47" y="37"/>
                    <a:pt x="47" y="37"/>
                    <a:pt x="47" y="37"/>
                  </a:cubicBezTo>
                  <a:cubicBezTo>
                    <a:pt x="25" y="37"/>
                    <a:pt x="5" y="2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1653">
              <a:extLst>
                <a:ext uri="{FF2B5EF4-FFF2-40B4-BE49-F238E27FC236}">
                  <a16:creationId xmlns:a16="http://schemas.microsoft.com/office/drawing/2014/main" id="{F05035BA-4261-48C4-A816-59662C5563D4}"/>
                </a:ext>
              </a:extLst>
            </p:cNvPr>
            <p:cNvSpPr>
              <a:spLocks/>
            </p:cNvSpPr>
            <p:nvPr/>
          </p:nvSpPr>
          <p:spPr bwMode="auto">
            <a:xfrm>
              <a:off x="4051301" y="1050925"/>
              <a:ext cx="49213" cy="47625"/>
            </a:xfrm>
            <a:custGeom>
              <a:avLst/>
              <a:gdLst>
                <a:gd name="T0" fmla="*/ 0 w 32"/>
                <a:gd name="T1" fmla="*/ 0 h 31"/>
                <a:gd name="T2" fmla="*/ 32 w 32"/>
                <a:gd name="T3" fmla="*/ 31 h 31"/>
                <a:gd name="T4" fmla="*/ 32 w 32"/>
                <a:gd name="T5" fmla="*/ 31 h 31"/>
                <a:gd name="T6" fmla="*/ 15 w 32"/>
                <a:gd name="T7" fmla="*/ 21 h 31"/>
                <a:gd name="T8" fmla="*/ 0 w 32"/>
                <a:gd name="T9" fmla="*/ 0 h 31"/>
              </a:gdLst>
              <a:ahLst/>
              <a:cxnLst>
                <a:cxn ang="0">
                  <a:pos x="T0" y="T1"/>
                </a:cxn>
                <a:cxn ang="0">
                  <a:pos x="T2" y="T3"/>
                </a:cxn>
                <a:cxn ang="0">
                  <a:pos x="T4" y="T5"/>
                </a:cxn>
                <a:cxn ang="0">
                  <a:pos x="T6" y="T7"/>
                </a:cxn>
                <a:cxn ang="0">
                  <a:pos x="T8" y="T9"/>
                </a:cxn>
              </a:cxnLst>
              <a:rect l="0" t="0" r="r" b="b"/>
              <a:pathLst>
                <a:path w="32" h="31">
                  <a:moveTo>
                    <a:pt x="0" y="0"/>
                  </a:moveTo>
                  <a:cubicBezTo>
                    <a:pt x="7" y="10"/>
                    <a:pt x="18" y="28"/>
                    <a:pt x="32" y="31"/>
                  </a:cubicBezTo>
                  <a:cubicBezTo>
                    <a:pt x="32" y="31"/>
                    <a:pt x="32" y="31"/>
                    <a:pt x="32" y="31"/>
                  </a:cubicBezTo>
                  <a:cubicBezTo>
                    <a:pt x="25" y="31"/>
                    <a:pt x="20" y="25"/>
                    <a:pt x="15" y="21"/>
                  </a:cubicBezTo>
                  <a:cubicBezTo>
                    <a:pt x="9" y="14"/>
                    <a:pt x="4" y="8"/>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1654">
              <a:extLst>
                <a:ext uri="{FF2B5EF4-FFF2-40B4-BE49-F238E27FC236}">
                  <a16:creationId xmlns:a16="http://schemas.microsoft.com/office/drawing/2014/main" id="{89CE6188-8EB8-4710-99E3-623133BCBBAF}"/>
                </a:ext>
              </a:extLst>
            </p:cNvPr>
            <p:cNvSpPr>
              <a:spLocks/>
            </p:cNvSpPr>
            <p:nvPr/>
          </p:nvSpPr>
          <p:spPr bwMode="auto">
            <a:xfrm>
              <a:off x="4067176" y="1035050"/>
              <a:ext cx="36513" cy="46038"/>
            </a:xfrm>
            <a:custGeom>
              <a:avLst/>
              <a:gdLst>
                <a:gd name="T0" fmla="*/ 0 w 24"/>
                <a:gd name="T1" fmla="*/ 0 h 30"/>
                <a:gd name="T2" fmla="*/ 24 w 24"/>
                <a:gd name="T3" fmla="*/ 30 h 30"/>
                <a:gd name="T4" fmla="*/ 24 w 24"/>
                <a:gd name="T5" fmla="*/ 30 h 30"/>
                <a:gd name="T6" fmla="*/ 0 w 24"/>
                <a:gd name="T7" fmla="*/ 1 h 30"/>
                <a:gd name="T8" fmla="*/ 0 w 24"/>
                <a:gd name="T9" fmla="*/ 0 h 30"/>
              </a:gdLst>
              <a:ahLst/>
              <a:cxnLst>
                <a:cxn ang="0">
                  <a:pos x="T0" y="T1"/>
                </a:cxn>
                <a:cxn ang="0">
                  <a:pos x="T2" y="T3"/>
                </a:cxn>
                <a:cxn ang="0">
                  <a:pos x="T4" y="T5"/>
                </a:cxn>
                <a:cxn ang="0">
                  <a:pos x="T6" y="T7"/>
                </a:cxn>
                <a:cxn ang="0">
                  <a:pos x="T8" y="T9"/>
                </a:cxn>
              </a:cxnLst>
              <a:rect l="0" t="0" r="r" b="b"/>
              <a:pathLst>
                <a:path w="24" h="30">
                  <a:moveTo>
                    <a:pt x="0" y="0"/>
                  </a:moveTo>
                  <a:cubicBezTo>
                    <a:pt x="7" y="12"/>
                    <a:pt x="15" y="21"/>
                    <a:pt x="24" y="30"/>
                  </a:cubicBezTo>
                  <a:cubicBezTo>
                    <a:pt x="24" y="30"/>
                    <a:pt x="24" y="30"/>
                    <a:pt x="24" y="30"/>
                  </a:cubicBezTo>
                  <a:cubicBezTo>
                    <a:pt x="14" y="23"/>
                    <a:pt x="5" y="12"/>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1655">
              <a:extLst>
                <a:ext uri="{FF2B5EF4-FFF2-40B4-BE49-F238E27FC236}">
                  <a16:creationId xmlns:a16="http://schemas.microsoft.com/office/drawing/2014/main" id="{EC2DE510-8124-4126-8828-7FD1D90017F2}"/>
                </a:ext>
              </a:extLst>
            </p:cNvPr>
            <p:cNvSpPr>
              <a:spLocks/>
            </p:cNvSpPr>
            <p:nvPr/>
          </p:nvSpPr>
          <p:spPr bwMode="auto">
            <a:xfrm>
              <a:off x="4106864" y="1060450"/>
              <a:ext cx="34925" cy="68263"/>
            </a:xfrm>
            <a:custGeom>
              <a:avLst/>
              <a:gdLst>
                <a:gd name="T0" fmla="*/ 1 w 23"/>
                <a:gd name="T1" fmla="*/ 0 h 45"/>
                <a:gd name="T2" fmla="*/ 23 w 23"/>
                <a:gd name="T3" fmla="*/ 45 h 45"/>
                <a:gd name="T4" fmla="*/ 23 w 23"/>
                <a:gd name="T5" fmla="*/ 45 h 45"/>
                <a:gd name="T6" fmla="*/ 0 w 23"/>
                <a:gd name="T7" fmla="*/ 0 h 45"/>
                <a:gd name="T8" fmla="*/ 1 w 23"/>
                <a:gd name="T9" fmla="*/ 0 h 45"/>
              </a:gdLst>
              <a:ahLst/>
              <a:cxnLst>
                <a:cxn ang="0">
                  <a:pos x="T0" y="T1"/>
                </a:cxn>
                <a:cxn ang="0">
                  <a:pos x="T2" y="T3"/>
                </a:cxn>
                <a:cxn ang="0">
                  <a:pos x="T4" y="T5"/>
                </a:cxn>
                <a:cxn ang="0">
                  <a:pos x="T6" y="T7"/>
                </a:cxn>
                <a:cxn ang="0">
                  <a:pos x="T8" y="T9"/>
                </a:cxn>
              </a:cxnLst>
              <a:rect l="0" t="0" r="r" b="b"/>
              <a:pathLst>
                <a:path w="23" h="45">
                  <a:moveTo>
                    <a:pt x="1" y="0"/>
                  </a:moveTo>
                  <a:cubicBezTo>
                    <a:pt x="14" y="11"/>
                    <a:pt x="23" y="28"/>
                    <a:pt x="23" y="45"/>
                  </a:cubicBezTo>
                  <a:cubicBezTo>
                    <a:pt x="23" y="45"/>
                    <a:pt x="23" y="45"/>
                    <a:pt x="23" y="45"/>
                  </a:cubicBezTo>
                  <a:cubicBezTo>
                    <a:pt x="19" y="27"/>
                    <a:pt x="13" y="14"/>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1656">
              <a:extLst>
                <a:ext uri="{FF2B5EF4-FFF2-40B4-BE49-F238E27FC236}">
                  <a16:creationId xmlns:a16="http://schemas.microsoft.com/office/drawing/2014/main" id="{F92D41D3-6D6E-4732-9176-2B9260C0CF37}"/>
                </a:ext>
              </a:extLst>
            </p:cNvPr>
            <p:cNvSpPr>
              <a:spLocks/>
            </p:cNvSpPr>
            <p:nvPr/>
          </p:nvSpPr>
          <p:spPr bwMode="auto">
            <a:xfrm>
              <a:off x="4117976" y="1055687"/>
              <a:ext cx="34925" cy="47625"/>
            </a:xfrm>
            <a:custGeom>
              <a:avLst/>
              <a:gdLst>
                <a:gd name="T0" fmla="*/ 1 w 22"/>
                <a:gd name="T1" fmla="*/ 0 h 31"/>
                <a:gd name="T2" fmla="*/ 22 w 22"/>
                <a:gd name="T3" fmla="*/ 31 h 31"/>
                <a:gd name="T4" fmla="*/ 22 w 22"/>
                <a:gd name="T5" fmla="*/ 31 h 31"/>
                <a:gd name="T6" fmla="*/ 0 w 22"/>
                <a:gd name="T7" fmla="*/ 0 h 31"/>
                <a:gd name="T8" fmla="*/ 1 w 22"/>
                <a:gd name="T9" fmla="*/ 0 h 31"/>
              </a:gdLst>
              <a:ahLst/>
              <a:cxnLst>
                <a:cxn ang="0">
                  <a:pos x="T0" y="T1"/>
                </a:cxn>
                <a:cxn ang="0">
                  <a:pos x="T2" y="T3"/>
                </a:cxn>
                <a:cxn ang="0">
                  <a:pos x="T4" y="T5"/>
                </a:cxn>
                <a:cxn ang="0">
                  <a:pos x="T6" y="T7"/>
                </a:cxn>
                <a:cxn ang="0">
                  <a:pos x="T8" y="T9"/>
                </a:cxn>
              </a:cxnLst>
              <a:rect l="0" t="0" r="r" b="b"/>
              <a:pathLst>
                <a:path w="22" h="31">
                  <a:moveTo>
                    <a:pt x="1" y="0"/>
                  </a:moveTo>
                  <a:cubicBezTo>
                    <a:pt x="10" y="9"/>
                    <a:pt x="18" y="19"/>
                    <a:pt x="22" y="31"/>
                  </a:cubicBezTo>
                  <a:cubicBezTo>
                    <a:pt x="22" y="31"/>
                    <a:pt x="22" y="31"/>
                    <a:pt x="22" y="31"/>
                  </a:cubicBezTo>
                  <a:cubicBezTo>
                    <a:pt x="17" y="19"/>
                    <a:pt x="10" y="9"/>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1657">
              <a:extLst>
                <a:ext uri="{FF2B5EF4-FFF2-40B4-BE49-F238E27FC236}">
                  <a16:creationId xmlns:a16="http://schemas.microsoft.com/office/drawing/2014/main" id="{679540D5-D03E-49E9-AEE8-967DA8207F1B}"/>
                </a:ext>
              </a:extLst>
            </p:cNvPr>
            <p:cNvSpPr>
              <a:spLocks/>
            </p:cNvSpPr>
            <p:nvPr/>
          </p:nvSpPr>
          <p:spPr bwMode="auto">
            <a:xfrm>
              <a:off x="4110039" y="1031875"/>
              <a:ext cx="49213" cy="39688"/>
            </a:xfrm>
            <a:custGeom>
              <a:avLst/>
              <a:gdLst>
                <a:gd name="T0" fmla="*/ 0 w 33"/>
                <a:gd name="T1" fmla="*/ 1 h 26"/>
                <a:gd name="T2" fmla="*/ 33 w 33"/>
                <a:gd name="T3" fmla="*/ 25 h 26"/>
                <a:gd name="T4" fmla="*/ 33 w 33"/>
                <a:gd name="T5" fmla="*/ 26 h 26"/>
                <a:gd name="T6" fmla="*/ 0 w 33"/>
                <a:gd name="T7" fmla="*/ 1 h 26"/>
                <a:gd name="T8" fmla="*/ 0 w 33"/>
                <a:gd name="T9" fmla="*/ 1 h 26"/>
              </a:gdLst>
              <a:ahLst/>
              <a:cxnLst>
                <a:cxn ang="0">
                  <a:pos x="T0" y="T1"/>
                </a:cxn>
                <a:cxn ang="0">
                  <a:pos x="T2" y="T3"/>
                </a:cxn>
                <a:cxn ang="0">
                  <a:pos x="T4" y="T5"/>
                </a:cxn>
                <a:cxn ang="0">
                  <a:pos x="T6" y="T7"/>
                </a:cxn>
                <a:cxn ang="0">
                  <a:pos x="T8" y="T9"/>
                </a:cxn>
              </a:cxnLst>
              <a:rect l="0" t="0" r="r" b="b"/>
              <a:pathLst>
                <a:path w="33" h="26">
                  <a:moveTo>
                    <a:pt x="0" y="1"/>
                  </a:moveTo>
                  <a:cubicBezTo>
                    <a:pt x="13" y="5"/>
                    <a:pt x="26" y="14"/>
                    <a:pt x="33" y="25"/>
                  </a:cubicBezTo>
                  <a:cubicBezTo>
                    <a:pt x="33" y="26"/>
                    <a:pt x="33" y="26"/>
                    <a:pt x="33" y="26"/>
                  </a:cubicBezTo>
                  <a:cubicBezTo>
                    <a:pt x="24" y="15"/>
                    <a:pt x="13" y="7"/>
                    <a:pt x="0" y="1"/>
                  </a:cubicBezTo>
                  <a:cubicBezTo>
                    <a:pt x="0"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1658">
              <a:extLst>
                <a:ext uri="{FF2B5EF4-FFF2-40B4-BE49-F238E27FC236}">
                  <a16:creationId xmlns:a16="http://schemas.microsoft.com/office/drawing/2014/main" id="{ABEACAA3-9E09-4F61-BA98-AD555D304362}"/>
                </a:ext>
              </a:extLst>
            </p:cNvPr>
            <p:cNvSpPr>
              <a:spLocks/>
            </p:cNvSpPr>
            <p:nvPr/>
          </p:nvSpPr>
          <p:spPr bwMode="auto">
            <a:xfrm>
              <a:off x="3946526" y="996950"/>
              <a:ext cx="77788" cy="22225"/>
            </a:xfrm>
            <a:custGeom>
              <a:avLst/>
              <a:gdLst>
                <a:gd name="T0" fmla="*/ 0 w 50"/>
                <a:gd name="T1" fmla="*/ 13 h 14"/>
                <a:gd name="T2" fmla="*/ 50 w 50"/>
                <a:gd name="T3" fmla="*/ 8 h 14"/>
                <a:gd name="T4" fmla="*/ 50 w 50"/>
                <a:gd name="T5" fmla="*/ 8 h 14"/>
                <a:gd name="T6" fmla="*/ 49 w 50"/>
                <a:gd name="T7" fmla="*/ 10 h 14"/>
                <a:gd name="T8" fmla="*/ 49 w 50"/>
                <a:gd name="T9" fmla="*/ 9 h 14"/>
                <a:gd name="T10" fmla="*/ 38 w 50"/>
                <a:gd name="T11" fmla="*/ 6 h 14"/>
                <a:gd name="T12" fmla="*/ 23 w 50"/>
                <a:gd name="T13" fmla="*/ 7 h 14"/>
                <a:gd name="T14" fmla="*/ 0 w 50"/>
                <a:gd name="T15" fmla="*/ 14 h 14"/>
                <a:gd name="T16" fmla="*/ 0 w 50"/>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4">
                  <a:moveTo>
                    <a:pt x="0" y="13"/>
                  </a:moveTo>
                  <a:cubicBezTo>
                    <a:pt x="15" y="6"/>
                    <a:pt x="34" y="0"/>
                    <a:pt x="50" y="8"/>
                  </a:cubicBezTo>
                  <a:cubicBezTo>
                    <a:pt x="50" y="8"/>
                    <a:pt x="50" y="8"/>
                    <a:pt x="50" y="8"/>
                  </a:cubicBezTo>
                  <a:cubicBezTo>
                    <a:pt x="50" y="9"/>
                    <a:pt x="49" y="9"/>
                    <a:pt x="49" y="10"/>
                  </a:cubicBezTo>
                  <a:cubicBezTo>
                    <a:pt x="49" y="9"/>
                    <a:pt x="49" y="9"/>
                    <a:pt x="49" y="9"/>
                  </a:cubicBezTo>
                  <a:cubicBezTo>
                    <a:pt x="50" y="7"/>
                    <a:pt x="38" y="6"/>
                    <a:pt x="38" y="6"/>
                  </a:cubicBezTo>
                  <a:cubicBezTo>
                    <a:pt x="33" y="5"/>
                    <a:pt x="28" y="6"/>
                    <a:pt x="23" y="7"/>
                  </a:cubicBezTo>
                  <a:cubicBezTo>
                    <a:pt x="15" y="8"/>
                    <a:pt x="7" y="11"/>
                    <a:pt x="0" y="14"/>
                  </a:cubicBez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1659">
              <a:extLst>
                <a:ext uri="{FF2B5EF4-FFF2-40B4-BE49-F238E27FC236}">
                  <a16:creationId xmlns:a16="http://schemas.microsoft.com/office/drawing/2014/main" id="{F0733CF7-B336-40A1-9C9F-95D1C63D6A07}"/>
                </a:ext>
              </a:extLst>
            </p:cNvPr>
            <p:cNvSpPr>
              <a:spLocks/>
            </p:cNvSpPr>
            <p:nvPr/>
          </p:nvSpPr>
          <p:spPr bwMode="auto">
            <a:xfrm>
              <a:off x="3935414" y="1038225"/>
              <a:ext cx="84138" cy="49213"/>
            </a:xfrm>
            <a:custGeom>
              <a:avLst/>
              <a:gdLst>
                <a:gd name="T0" fmla="*/ 1 w 55"/>
                <a:gd name="T1" fmla="*/ 31 h 32"/>
                <a:gd name="T2" fmla="*/ 55 w 55"/>
                <a:gd name="T3" fmla="*/ 0 h 32"/>
                <a:gd name="T4" fmla="*/ 55 w 55"/>
                <a:gd name="T5" fmla="*/ 0 h 32"/>
                <a:gd name="T6" fmla="*/ 1 w 55"/>
                <a:gd name="T7" fmla="*/ 32 h 32"/>
                <a:gd name="T8" fmla="*/ 1 w 55"/>
                <a:gd name="T9" fmla="*/ 31 h 32"/>
              </a:gdLst>
              <a:ahLst/>
              <a:cxnLst>
                <a:cxn ang="0">
                  <a:pos x="T0" y="T1"/>
                </a:cxn>
                <a:cxn ang="0">
                  <a:pos x="T2" y="T3"/>
                </a:cxn>
                <a:cxn ang="0">
                  <a:pos x="T4" y="T5"/>
                </a:cxn>
                <a:cxn ang="0">
                  <a:pos x="T6" y="T7"/>
                </a:cxn>
                <a:cxn ang="0">
                  <a:pos x="T8" y="T9"/>
                </a:cxn>
              </a:cxnLst>
              <a:rect l="0" t="0" r="r" b="b"/>
              <a:pathLst>
                <a:path w="55" h="32">
                  <a:moveTo>
                    <a:pt x="1" y="31"/>
                  </a:moveTo>
                  <a:cubicBezTo>
                    <a:pt x="22" y="25"/>
                    <a:pt x="39" y="16"/>
                    <a:pt x="55" y="0"/>
                  </a:cubicBezTo>
                  <a:cubicBezTo>
                    <a:pt x="55" y="0"/>
                    <a:pt x="55" y="0"/>
                    <a:pt x="55" y="0"/>
                  </a:cubicBezTo>
                  <a:cubicBezTo>
                    <a:pt x="41" y="16"/>
                    <a:pt x="22" y="28"/>
                    <a:pt x="1" y="32"/>
                  </a:cubicBezTo>
                  <a:cubicBezTo>
                    <a:pt x="0" y="32"/>
                    <a:pt x="0" y="31"/>
                    <a:pt x="1"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1660">
              <a:extLst>
                <a:ext uri="{FF2B5EF4-FFF2-40B4-BE49-F238E27FC236}">
                  <a16:creationId xmlns:a16="http://schemas.microsoft.com/office/drawing/2014/main" id="{C446E073-6055-4193-B758-C0C6707124A7}"/>
                </a:ext>
              </a:extLst>
            </p:cNvPr>
            <p:cNvSpPr>
              <a:spLocks/>
            </p:cNvSpPr>
            <p:nvPr/>
          </p:nvSpPr>
          <p:spPr bwMode="auto">
            <a:xfrm>
              <a:off x="3922714" y="1031875"/>
              <a:ext cx="76200" cy="38100"/>
            </a:xfrm>
            <a:custGeom>
              <a:avLst/>
              <a:gdLst>
                <a:gd name="T0" fmla="*/ 1 w 50"/>
                <a:gd name="T1" fmla="*/ 23 h 25"/>
                <a:gd name="T2" fmla="*/ 50 w 50"/>
                <a:gd name="T3" fmla="*/ 0 h 25"/>
                <a:gd name="T4" fmla="*/ 50 w 50"/>
                <a:gd name="T5" fmla="*/ 1 h 25"/>
                <a:gd name="T6" fmla="*/ 1 w 50"/>
                <a:gd name="T7" fmla="*/ 24 h 25"/>
                <a:gd name="T8" fmla="*/ 1 w 50"/>
                <a:gd name="T9" fmla="*/ 23 h 25"/>
              </a:gdLst>
              <a:ahLst/>
              <a:cxnLst>
                <a:cxn ang="0">
                  <a:pos x="T0" y="T1"/>
                </a:cxn>
                <a:cxn ang="0">
                  <a:pos x="T2" y="T3"/>
                </a:cxn>
                <a:cxn ang="0">
                  <a:pos x="T4" y="T5"/>
                </a:cxn>
                <a:cxn ang="0">
                  <a:pos x="T6" y="T7"/>
                </a:cxn>
                <a:cxn ang="0">
                  <a:pos x="T8" y="T9"/>
                </a:cxn>
              </a:cxnLst>
              <a:rect l="0" t="0" r="r" b="b"/>
              <a:pathLst>
                <a:path w="50" h="25">
                  <a:moveTo>
                    <a:pt x="1" y="23"/>
                  </a:moveTo>
                  <a:cubicBezTo>
                    <a:pt x="18" y="18"/>
                    <a:pt x="34" y="10"/>
                    <a:pt x="50" y="0"/>
                  </a:cubicBezTo>
                  <a:cubicBezTo>
                    <a:pt x="50" y="1"/>
                    <a:pt x="50" y="1"/>
                    <a:pt x="50" y="1"/>
                  </a:cubicBezTo>
                  <a:cubicBezTo>
                    <a:pt x="36" y="12"/>
                    <a:pt x="19" y="20"/>
                    <a:pt x="1" y="24"/>
                  </a:cubicBezTo>
                  <a:cubicBezTo>
                    <a:pt x="1" y="25"/>
                    <a:pt x="0" y="24"/>
                    <a:pt x="1"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1661">
              <a:extLst>
                <a:ext uri="{FF2B5EF4-FFF2-40B4-BE49-F238E27FC236}">
                  <a16:creationId xmlns:a16="http://schemas.microsoft.com/office/drawing/2014/main" id="{84224006-F388-450D-AD4C-2C5520C2987D}"/>
                </a:ext>
              </a:extLst>
            </p:cNvPr>
            <p:cNvSpPr>
              <a:spLocks/>
            </p:cNvSpPr>
            <p:nvPr/>
          </p:nvSpPr>
          <p:spPr bwMode="auto">
            <a:xfrm>
              <a:off x="4203701" y="1111250"/>
              <a:ext cx="15875" cy="39688"/>
            </a:xfrm>
            <a:custGeom>
              <a:avLst/>
              <a:gdLst>
                <a:gd name="T0" fmla="*/ 0 w 10"/>
                <a:gd name="T1" fmla="*/ 0 h 25"/>
                <a:gd name="T2" fmla="*/ 10 w 10"/>
                <a:gd name="T3" fmla="*/ 25 h 25"/>
                <a:gd name="T4" fmla="*/ 9 w 10"/>
                <a:gd name="T5" fmla="*/ 25 h 25"/>
                <a:gd name="T6" fmla="*/ 0 w 10"/>
                <a:gd name="T7" fmla="*/ 1 h 25"/>
                <a:gd name="T8" fmla="*/ 0 w 10"/>
                <a:gd name="T9" fmla="*/ 0 h 25"/>
              </a:gdLst>
              <a:ahLst/>
              <a:cxnLst>
                <a:cxn ang="0">
                  <a:pos x="T0" y="T1"/>
                </a:cxn>
                <a:cxn ang="0">
                  <a:pos x="T2" y="T3"/>
                </a:cxn>
                <a:cxn ang="0">
                  <a:pos x="T4" y="T5"/>
                </a:cxn>
                <a:cxn ang="0">
                  <a:pos x="T6" y="T7"/>
                </a:cxn>
                <a:cxn ang="0">
                  <a:pos x="T8" y="T9"/>
                </a:cxn>
              </a:cxnLst>
              <a:rect l="0" t="0" r="r" b="b"/>
              <a:pathLst>
                <a:path w="10" h="25">
                  <a:moveTo>
                    <a:pt x="0" y="0"/>
                  </a:moveTo>
                  <a:cubicBezTo>
                    <a:pt x="6" y="7"/>
                    <a:pt x="10" y="16"/>
                    <a:pt x="10" y="25"/>
                  </a:cubicBezTo>
                  <a:cubicBezTo>
                    <a:pt x="10" y="25"/>
                    <a:pt x="10" y="25"/>
                    <a:pt x="9" y="25"/>
                  </a:cubicBezTo>
                  <a:cubicBezTo>
                    <a:pt x="8" y="16"/>
                    <a:pt x="5" y="8"/>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1662">
              <a:extLst>
                <a:ext uri="{FF2B5EF4-FFF2-40B4-BE49-F238E27FC236}">
                  <a16:creationId xmlns:a16="http://schemas.microsoft.com/office/drawing/2014/main" id="{6B1CAE0B-9638-42B8-89C3-EE80DC085A99}"/>
                </a:ext>
              </a:extLst>
            </p:cNvPr>
            <p:cNvSpPr>
              <a:spLocks/>
            </p:cNvSpPr>
            <p:nvPr/>
          </p:nvSpPr>
          <p:spPr bwMode="auto">
            <a:xfrm>
              <a:off x="4224339" y="1112837"/>
              <a:ext cx="22225" cy="31750"/>
            </a:xfrm>
            <a:custGeom>
              <a:avLst/>
              <a:gdLst>
                <a:gd name="T0" fmla="*/ 1 w 15"/>
                <a:gd name="T1" fmla="*/ 0 h 20"/>
                <a:gd name="T2" fmla="*/ 9 w 15"/>
                <a:gd name="T3" fmla="*/ 10 h 20"/>
                <a:gd name="T4" fmla="*/ 15 w 15"/>
                <a:gd name="T5" fmla="*/ 20 h 20"/>
                <a:gd name="T6" fmla="*/ 15 w 15"/>
                <a:gd name="T7" fmla="*/ 20 h 20"/>
                <a:gd name="T8" fmla="*/ 8 w 15"/>
                <a:gd name="T9" fmla="*/ 11 h 20"/>
                <a:gd name="T10" fmla="*/ 0 w 15"/>
                <a:gd name="T11" fmla="*/ 0 h 20"/>
                <a:gd name="T12" fmla="*/ 1 w 1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5" h="20">
                  <a:moveTo>
                    <a:pt x="1" y="0"/>
                  </a:moveTo>
                  <a:cubicBezTo>
                    <a:pt x="4" y="3"/>
                    <a:pt x="6" y="6"/>
                    <a:pt x="9" y="10"/>
                  </a:cubicBezTo>
                  <a:cubicBezTo>
                    <a:pt x="11" y="13"/>
                    <a:pt x="14" y="16"/>
                    <a:pt x="15" y="20"/>
                  </a:cubicBezTo>
                  <a:cubicBezTo>
                    <a:pt x="15" y="20"/>
                    <a:pt x="15" y="20"/>
                    <a:pt x="15" y="20"/>
                  </a:cubicBezTo>
                  <a:cubicBezTo>
                    <a:pt x="12" y="18"/>
                    <a:pt x="10" y="14"/>
                    <a:pt x="8" y="11"/>
                  </a:cubicBezTo>
                  <a:cubicBezTo>
                    <a:pt x="5" y="7"/>
                    <a:pt x="3" y="4"/>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1663">
              <a:extLst>
                <a:ext uri="{FF2B5EF4-FFF2-40B4-BE49-F238E27FC236}">
                  <a16:creationId xmlns:a16="http://schemas.microsoft.com/office/drawing/2014/main" id="{8A257A07-D6C4-4B16-A4A7-2E881631B0A1}"/>
                </a:ext>
              </a:extLst>
            </p:cNvPr>
            <p:cNvSpPr>
              <a:spLocks/>
            </p:cNvSpPr>
            <p:nvPr/>
          </p:nvSpPr>
          <p:spPr bwMode="auto">
            <a:xfrm>
              <a:off x="4235451" y="1111250"/>
              <a:ext cx="26988" cy="17463"/>
            </a:xfrm>
            <a:custGeom>
              <a:avLst/>
              <a:gdLst>
                <a:gd name="T0" fmla="*/ 0 w 18"/>
                <a:gd name="T1" fmla="*/ 0 h 11"/>
                <a:gd name="T2" fmla="*/ 18 w 18"/>
                <a:gd name="T3" fmla="*/ 10 h 11"/>
                <a:gd name="T4" fmla="*/ 18 w 18"/>
                <a:gd name="T5" fmla="*/ 11 h 11"/>
                <a:gd name="T6" fmla="*/ 0 w 18"/>
                <a:gd name="T7" fmla="*/ 0 h 11"/>
              </a:gdLst>
              <a:ahLst/>
              <a:cxnLst>
                <a:cxn ang="0">
                  <a:pos x="T0" y="T1"/>
                </a:cxn>
                <a:cxn ang="0">
                  <a:pos x="T2" y="T3"/>
                </a:cxn>
                <a:cxn ang="0">
                  <a:pos x="T4" y="T5"/>
                </a:cxn>
                <a:cxn ang="0">
                  <a:pos x="T6" y="T7"/>
                </a:cxn>
              </a:cxnLst>
              <a:rect l="0" t="0" r="r" b="b"/>
              <a:pathLst>
                <a:path w="18" h="11">
                  <a:moveTo>
                    <a:pt x="0" y="0"/>
                  </a:moveTo>
                  <a:cubicBezTo>
                    <a:pt x="6" y="3"/>
                    <a:pt x="12" y="7"/>
                    <a:pt x="18" y="10"/>
                  </a:cubicBezTo>
                  <a:cubicBezTo>
                    <a:pt x="18" y="11"/>
                    <a:pt x="18" y="11"/>
                    <a:pt x="18" y="11"/>
                  </a:cubicBezTo>
                  <a:cubicBezTo>
                    <a:pt x="12" y="7"/>
                    <a:pt x="5" y="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1664">
              <a:extLst>
                <a:ext uri="{FF2B5EF4-FFF2-40B4-BE49-F238E27FC236}">
                  <a16:creationId xmlns:a16="http://schemas.microsoft.com/office/drawing/2014/main" id="{3A44FF64-892A-4BFE-8FFB-902FD6578AE4}"/>
                </a:ext>
              </a:extLst>
            </p:cNvPr>
            <p:cNvSpPr>
              <a:spLocks/>
            </p:cNvSpPr>
            <p:nvPr/>
          </p:nvSpPr>
          <p:spPr bwMode="auto">
            <a:xfrm>
              <a:off x="4214814" y="1093787"/>
              <a:ext cx="46038" cy="1588"/>
            </a:xfrm>
            <a:custGeom>
              <a:avLst/>
              <a:gdLst>
                <a:gd name="T0" fmla="*/ 0 w 30"/>
                <a:gd name="T1" fmla="*/ 1 h 1"/>
                <a:gd name="T2" fmla="*/ 30 w 30"/>
                <a:gd name="T3" fmla="*/ 1 h 1"/>
                <a:gd name="T4" fmla="*/ 30 w 30"/>
                <a:gd name="T5" fmla="*/ 1 h 1"/>
                <a:gd name="T6" fmla="*/ 0 w 30"/>
                <a:gd name="T7" fmla="*/ 1 h 1"/>
              </a:gdLst>
              <a:ahLst/>
              <a:cxnLst>
                <a:cxn ang="0">
                  <a:pos x="T0" y="T1"/>
                </a:cxn>
                <a:cxn ang="0">
                  <a:pos x="T2" y="T3"/>
                </a:cxn>
                <a:cxn ang="0">
                  <a:pos x="T4" y="T5"/>
                </a:cxn>
                <a:cxn ang="0">
                  <a:pos x="T6" y="T7"/>
                </a:cxn>
              </a:cxnLst>
              <a:rect l="0" t="0" r="r" b="b"/>
              <a:pathLst>
                <a:path w="30" h="1">
                  <a:moveTo>
                    <a:pt x="0" y="1"/>
                  </a:moveTo>
                  <a:cubicBezTo>
                    <a:pt x="10" y="0"/>
                    <a:pt x="20" y="1"/>
                    <a:pt x="30" y="1"/>
                  </a:cubicBezTo>
                  <a:cubicBezTo>
                    <a:pt x="30" y="1"/>
                    <a:pt x="30" y="1"/>
                    <a:pt x="30" y="1"/>
                  </a:cubicBezTo>
                  <a:cubicBezTo>
                    <a:pt x="20" y="1"/>
                    <a:pt x="1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1665">
              <a:extLst>
                <a:ext uri="{FF2B5EF4-FFF2-40B4-BE49-F238E27FC236}">
                  <a16:creationId xmlns:a16="http://schemas.microsoft.com/office/drawing/2014/main" id="{9ECBD610-5B7E-4341-8EF2-BFD9A71A33F7}"/>
                </a:ext>
              </a:extLst>
            </p:cNvPr>
            <p:cNvSpPr>
              <a:spLocks/>
            </p:cNvSpPr>
            <p:nvPr/>
          </p:nvSpPr>
          <p:spPr bwMode="auto">
            <a:xfrm>
              <a:off x="3802064" y="1101725"/>
              <a:ext cx="39688" cy="6350"/>
            </a:xfrm>
            <a:custGeom>
              <a:avLst/>
              <a:gdLst>
                <a:gd name="T0" fmla="*/ 0 w 26"/>
                <a:gd name="T1" fmla="*/ 5 h 5"/>
                <a:gd name="T2" fmla="*/ 25 w 26"/>
                <a:gd name="T3" fmla="*/ 0 h 5"/>
                <a:gd name="T4" fmla="*/ 25 w 26"/>
                <a:gd name="T5" fmla="*/ 1 h 5"/>
                <a:gd name="T6" fmla="*/ 0 w 26"/>
                <a:gd name="T7" fmla="*/ 5 h 5"/>
              </a:gdLst>
              <a:ahLst/>
              <a:cxnLst>
                <a:cxn ang="0">
                  <a:pos x="T0" y="T1"/>
                </a:cxn>
                <a:cxn ang="0">
                  <a:pos x="T2" y="T3"/>
                </a:cxn>
                <a:cxn ang="0">
                  <a:pos x="T4" y="T5"/>
                </a:cxn>
                <a:cxn ang="0">
                  <a:pos x="T6" y="T7"/>
                </a:cxn>
              </a:cxnLst>
              <a:rect l="0" t="0" r="r" b="b"/>
              <a:pathLst>
                <a:path w="26" h="5">
                  <a:moveTo>
                    <a:pt x="0" y="5"/>
                  </a:moveTo>
                  <a:cubicBezTo>
                    <a:pt x="8" y="3"/>
                    <a:pt x="17" y="1"/>
                    <a:pt x="25" y="0"/>
                  </a:cubicBezTo>
                  <a:cubicBezTo>
                    <a:pt x="25" y="0"/>
                    <a:pt x="26" y="1"/>
                    <a:pt x="25" y="1"/>
                  </a:cubicBezTo>
                  <a:cubicBezTo>
                    <a:pt x="17" y="4"/>
                    <a:pt x="8"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1666">
              <a:extLst>
                <a:ext uri="{FF2B5EF4-FFF2-40B4-BE49-F238E27FC236}">
                  <a16:creationId xmlns:a16="http://schemas.microsoft.com/office/drawing/2014/main" id="{80EB4561-AE25-4E07-BC83-03D74DB29BE1}"/>
                </a:ext>
              </a:extLst>
            </p:cNvPr>
            <p:cNvSpPr>
              <a:spLocks/>
            </p:cNvSpPr>
            <p:nvPr/>
          </p:nvSpPr>
          <p:spPr bwMode="auto">
            <a:xfrm>
              <a:off x="3802064" y="1076325"/>
              <a:ext cx="36513" cy="11113"/>
            </a:xfrm>
            <a:custGeom>
              <a:avLst/>
              <a:gdLst>
                <a:gd name="T0" fmla="*/ 0 w 24"/>
                <a:gd name="T1" fmla="*/ 1 h 7"/>
                <a:gd name="T2" fmla="*/ 23 w 24"/>
                <a:gd name="T3" fmla="*/ 6 h 7"/>
                <a:gd name="T4" fmla="*/ 23 w 24"/>
                <a:gd name="T5" fmla="*/ 7 h 7"/>
                <a:gd name="T6" fmla="*/ 12 w 24"/>
                <a:gd name="T7" fmla="*/ 3 h 7"/>
                <a:gd name="T8" fmla="*/ 0 w 24"/>
                <a:gd name="T9" fmla="*/ 1 h 7"/>
              </a:gdLst>
              <a:ahLst/>
              <a:cxnLst>
                <a:cxn ang="0">
                  <a:pos x="T0" y="T1"/>
                </a:cxn>
                <a:cxn ang="0">
                  <a:pos x="T2" y="T3"/>
                </a:cxn>
                <a:cxn ang="0">
                  <a:pos x="T4" y="T5"/>
                </a:cxn>
                <a:cxn ang="0">
                  <a:pos x="T6" y="T7"/>
                </a:cxn>
                <a:cxn ang="0">
                  <a:pos x="T8" y="T9"/>
                </a:cxn>
              </a:cxnLst>
              <a:rect l="0" t="0" r="r" b="b"/>
              <a:pathLst>
                <a:path w="24" h="7">
                  <a:moveTo>
                    <a:pt x="0" y="1"/>
                  </a:moveTo>
                  <a:cubicBezTo>
                    <a:pt x="8" y="0"/>
                    <a:pt x="17" y="2"/>
                    <a:pt x="23" y="6"/>
                  </a:cubicBezTo>
                  <a:cubicBezTo>
                    <a:pt x="24" y="6"/>
                    <a:pt x="24" y="7"/>
                    <a:pt x="23" y="7"/>
                  </a:cubicBezTo>
                  <a:cubicBezTo>
                    <a:pt x="19" y="6"/>
                    <a:pt x="15" y="4"/>
                    <a:pt x="12" y="3"/>
                  </a:cubicBezTo>
                  <a:cubicBezTo>
                    <a:pt x="8" y="2"/>
                    <a:pt x="4" y="2"/>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1667">
              <a:extLst>
                <a:ext uri="{FF2B5EF4-FFF2-40B4-BE49-F238E27FC236}">
                  <a16:creationId xmlns:a16="http://schemas.microsoft.com/office/drawing/2014/main" id="{EE314E1D-5555-4346-9479-C5ED5E57E799}"/>
                </a:ext>
              </a:extLst>
            </p:cNvPr>
            <p:cNvSpPr>
              <a:spLocks/>
            </p:cNvSpPr>
            <p:nvPr/>
          </p:nvSpPr>
          <p:spPr bwMode="auto">
            <a:xfrm>
              <a:off x="3814764" y="1060450"/>
              <a:ext cx="31750" cy="12700"/>
            </a:xfrm>
            <a:custGeom>
              <a:avLst/>
              <a:gdLst>
                <a:gd name="T0" fmla="*/ 0 w 20"/>
                <a:gd name="T1" fmla="*/ 0 h 9"/>
                <a:gd name="T2" fmla="*/ 19 w 20"/>
                <a:gd name="T3" fmla="*/ 8 h 9"/>
                <a:gd name="T4" fmla="*/ 19 w 20"/>
                <a:gd name="T5" fmla="*/ 9 h 9"/>
                <a:gd name="T6" fmla="*/ 0 w 20"/>
                <a:gd name="T7" fmla="*/ 0 h 9"/>
              </a:gdLst>
              <a:ahLst/>
              <a:cxnLst>
                <a:cxn ang="0">
                  <a:pos x="T0" y="T1"/>
                </a:cxn>
                <a:cxn ang="0">
                  <a:pos x="T2" y="T3"/>
                </a:cxn>
                <a:cxn ang="0">
                  <a:pos x="T4" y="T5"/>
                </a:cxn>
                <a:cxn ang="0">
                  <a:pos x="T6" y="T7"/>
                </a:cxn>
              </a:cxnLst>
              <a:rect l="0" t="0" r="r" b="b"/>
              <a:pathLst>
                <a:path w="20" h="9">
                  <a:moveTo>
                    <a:pt x="0" y="0"/>
                  </a:moveTo>
                  <a:cubicBezTo>
                    <a:pt x="7" y="1"/>
                    <a:pt x="14" y="4"/>
                    <a:pt x="19" y="8"/>
                  </a:cubicBezTo>
                  <a:cubicBezTo>
                    <a:pt x="20" y="8"/>
                    <a:pt x="19" y="9"/>
                    <a:pt x="19" y="9"/>
                  </a:cubicBezTo>
                  <a:cubicBezTo>
                    <a:pt x="13" y="6"/>
                    <a:pt x="6" y="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1668">
              <a:extLst>
                <a:ext uri="{FF2B5EF4-FFF2-40B4-BE49-F238E27FC236}">
                  <a16:creationId xmlns:a16="http://schemas.microsoft.com/office/drawing/2014/main" id="{7F72CF68-6218-4268-973B-333622236E2B}"/>
                </a:ext>
              </a:extLst>
            </p:cNvPr>
            <p:cNvSpPr>
              <a:spLocks/>
            </p:cNvSpPr>
            <p:nvPr/>
          </p:nvSpPr>
          <p:spPr bwMode="auto">
            <a:xfrm>
              <a:off x="4100514" y="1290637"/>
              <a:ext cx="12700" cy="106363"/>
            </a:xfrm>
            <a:custGeom>
              <a:avLst/>
              <a:gdLst>
                <a:gd name="T0" fmla="*/ 1 w 8"/>
                <a:gd name="T1" fmla="*/ 1 h 69"/>
                <a:gd name="T2" fmla="*/ 3 w 8"/>
                <a:gd name="T3" fmla="*/ 1 h 69"/>
                <a:gd name="T4" fmla="*/ 7 w 8"/>
                <a:gd name="T5" fmla="*/ 69 h 69"/>
                <a:gd name="T6" fmla="*/ 6 w 8"/>
                <a:gd name="T7" fmla="*/ 69 h 69"/>
                <a:gd name="T8" fmla="*/ 1 w 8"/>
                <a:gd name="T9" fmla="*/ 1 h 69"/>
              </a:gdLst>
              <a:ahLst/>
              <a:cxnLst>
                <a:cxn ang="0">
                  <a:pos x="T0" y="T1"/>
                </a:cxn>
                <a:cxn ang="0">
                  <a:pos x="T2" y="T3"/>
                </a:cxn>
                <a:cxn ang="0">
                  <a:pos x="T4" y="T5"/>
                </a:cxn>
                <a:cxn ang="0">
                  <a:pos x="T6" y="T7"/>
                </a:cxn>
                <a:cxn ang="0">
                  <a:pos x="T8" y="T9"/>
                </a:cxn>
              </a:cxnLst>
              <a:rect l="0" t="0" r="r" b="b"/>
              <a:pathLst>
                <a:path w="8" h="69">
                  <a:moveTo>
                    <a:pt x="1" y="1"/>
                  </a:moveTo>
                  <a:cubicBezTo>
                    <a:pt x="1" y="0"/>
                    <a:pt x="3" y="0"/>
                    <a:pt x="3" y="1"/>
                  </a:cubicBezTo>
                  <a:cubicBezTo>
                    <a:pt x="2" y="24"/>
                    <a:pt x="8" y="46"/>
                    <a:pt x="7" y="69"/>
                  </a:cubicBezTo>
                  <a:cubicBezTo>
                    <a:pt x="7" y="69"/>
                    <a:pt x="6" y="69"/>
                    <a:pt x="6" y="69"/>
                  </a:cubicBezTo>
                  <a:cubicBezTo>
                    <a:pt x="2" y="48"/>
                    <a:pt x="0" y="23"/>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1669">
              <a:extLst>
                <a:ext uri="{FF2B5EF4-FFF2-40B4-BE49-F238E27FC236}">
                  <a16:creationId xmlns:a16="http://schemas.microsoft.com/office/drawing/2014/main" id="{7BA7349B-8CF4-49D8-A9DC-54BE877AA9DE}"/>
                </a:ext>
              </a:extLst>
            </p:cNvPr>
            <p:cNvSpPr>
              <a:spLocks/>
            </p:cNvSpPr>
            <p:nvPr/>
          </p:nvSpPr>
          <p:spPr bwMode="auto">
            <a:xfrm>
              <a:off x="4130676" y="1389062"/>
              <a:ext cx="42863" cy="12700"/>
            </a:xfrm>
            <a:custGeom>
              <a:avLst/>
              <a:gdLst>
                <a:gd name="T0" fmla="*/ 1 w 28"/>
                <a:gd name="T1" fmla="*/ 6 h 8"/>
                <a:gd name="T2" fmla="*/ 28 w 28"/>
                <a:gd name="T3" fmla="*/ 1 h 8"/>
                <a:gd name="T4" fmla="*/ 28 w 28"/>
                <a:gd name="T5" fmla="*/ 1 h 8"/>
                <a:gd name="T6" fmla="*/ 2 w 28"/>
                <a:gd name="T7" fmla="*/ 8 h 8"/>
                <a:gd name="T8" fmla="*/ 1 w 28"/>
                <a:gd name="T9" fmla="*/ 6 h 8"/>
              </a:gdLst>
              <a:ahLst/>
              <a:cxnLst>
                <a:cxn ang="0">
                  <a:pos x="T0" y="T1"/>
                </a:cxn>
                <a:cxn ang="0">
                  <a:pos x="T2" y="T3"/>
                </a:cxn>
                <a:cxn ang="0">
                  <a:pos x="T4" y="T5"/>
                </a:cxn>
                <a:cxn ang="0">
                  <a:pos x="T6" y="T7"/>
                </a:cxn>
                <a:cxn ang="0">
                  <a:pos x="T8" y="T9"/>
                </a:cxn>
              </a:cxnLst>
              <a:rect l="0" t="0" r="r" b="b"/>
              <a:pathLst>
                <a:path w="28" h="8">
                  <a:moveTo>
                    <a:pt x="1" y="6"/>
                  </a:moveTo>
                  <a:cubicBezTo>
                    <a:pt x="9" y="3"/>
                    <a:pt x="19" y="0"/>
                    <a:pt x="28" y="1"/>
                  </a:cubicBezTo>
                  <a:cubicBezTo>
                    <a:pt x="28" y="1"/>
                    <a:pt x="28" y="1"/>
                    <a:pt x="28" y="1"/>
                  </a:cubicBezTo>
                  <a:cubicBezTo>
                    <a:pt x="19" y="3"/>
                    <a:pt x="10" y="4"/>
                    <a:pt x="2" y="8"/>
                  </a:cubicBezTo>
                  <a:cubicBezTo>
                    <a:pt x="1" y="8"/>
                    <a:pt x="0" y="7"/>
                    <a:pt x="1"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1670">
              <a:extLst>
                <a:ext uri="{FF2B5EF4-FFF2-40B4-BE49-F238E27FC236}">
                  <a16:creationId xmlns:a16="http://schemas.microsoft.com/office/drawing/2014/main" id="{6565BD93-24FE-4404-8761-33E3E5E8C9C6}"/>
                </a:ext>
              </a:extLst>
            </p:cNvPr>
            <p:cNvSpPr>
              <a:spLocks/>
            </p:cNvSpPr>
            <p:nvPr/>
          </p:nvSpPr>
          <p:spPr bwMode="auto">
            <a:xfrm>
              <a:off x="4162426" y="1428750"/>
              <a:ext cx="20638" cy="28575"/>
            </a:xfrm>
            <a:custGeom>
              <a:avLst/>
              <a:gdLst>
                <a:gd name="T0" fmla="*/ 1 w 13"/>
                <a:gd name="T1" fmla="*/ 0 h 19"/>
                <a:gd name="T2" fmla="*/ 12 w 13"/>
                <a:gd name="T3" fmla="*/ 17 h 19"/>
                <a:gd name="T4" fmla="*/ 11 w 13"/>
                <a:gd name="T5" fmla="*/ 18 h 19"/>
                <a:gd name="T6" fmla="*/ 0 w 13"/>
                <a:gd name="T7" fmla="*/ 0 h 19"/>
                <a:gd name="T8" fmla="*/ 1 w 13"/>
                <a:gd name="T9" fmla="*/ 0 h 19"/>
              </a:gdLst>
              <a:ahLst/>
              <a:cxnLst>
                <a:cxn ang="0">
                  <a:pos x="T0" y="T1"/>
                </a:cxn>
                <a:cxn ang="0">
                  <a:pos x="T2" y="T3"/>
                </a:cxn>
                <a:cxn ang="0">
                  <a:pos x="T4" y="T5"/>
                </a:cxn>
                <a:cxn ang="0">
                  <a:pos x="T6" y="T7"/>
                </a:cxn>
                <a:cxn ang="0">
                  <a:pos x="T8" y="T9"/>
                </a:cxn>
              </a:cxnLst>
              <a:rect l="0" t="0" r="r" b="b"/>
              <a:pathLst>
                <a:path w="13" h="19">
                  <a:moveTo>
                    <a:pt x="1" y="0"/>
                  </a:moveTo>
                  <a:cubicBezTo>
                    <a:pt x="4" y="6"/>
                    <a:pt x="6" y="12"/>
                    <a:pt x="12" y="17"/>
                  </a:cubicBezTo>
                  <a:cubicBezTo>
                    <a:pt x="13" y="18"/>
                    <a:pt x="12" y="19"/>
                    <a:pt x="11" y="18"/>
                  </a:cubicBezTo>
                  <a:cubicBezTo>
                    <a:pt x="6" y="13"/>
                    <a:pt x="1" y="7"/>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1671">
              <a:extLst>
                <a:ext uri="{FF2B5EF4-FFF2-40B4-BE49-F238E27FC236}">
                  <a16:creationId xmlns:a16="http://schemas.microsoft.com/office/drawing/2014/main" id="{289E522F-45A1-48DE-95E5-01F225E91141}"/>
                </a:ext>
              </a:extLst>
            </p:cNvPr>
            <p:cNvSpPr>
              <a:spLocks/>
            </p:cNvSpPr>
            <p:nvPr/>
          </p:nvSpPr>
          <p:spPr bwMode="auto">
            <a:xfrm>
              <a:off x="4141789" y="1416050"/>
              <a:ext cx="7938" cy="23813"/>
            </a:xfrm>
            <a:custGeom>
              <a:avLst/>
              <a:gdLst>
                <a:gd name="T0" fmla="*/ 2 w 5"/>
                <a:gd name="T1" fmla="*/ 1 h 15"/>
                <a:gd name="T2" fmla="*/ 2 w 5"/>
                <a:gd name="T3" fmla="*/ 1 h 15"/>
                <a:gd name="T4" fmla="*/ 5 w 5"/>
                <a:gd name="T5" fmla="*/ 14 h 15"/>
                <a:gd name="T6" fmla="*/ 3 w 5"/>
                <a:gd name="T7" fmla="*/ 14 h 15"/>
                <a:gd name="T8" fmla="*/ 2 w 5"/>
                <a:gd name="T9" fmla="*/ 1 h 15"/>
              </a:gdLst>
              <a:ahLst/>
              <a:cxnLst>
                <a:cxn ang="0">
                  <a:pos x="T0" y="T1"/>
                </a:cxn>
                <a:cxn ang="0">
                  <a:pos x="T2" y="T3"/>
                </a:cxn>
                <a:cxn ang="0">
                  <a:pos x="T4" y="T5"/>
                </a:cxn>
                <a:cxn ang="0">
                  <a:pos x="T6" y="T7"/>
                </a:cxn>
                <a:cxn ang="0">
                  <a:pos x="T8" y="T9"/>
                </a:cxn>
              </a:cxnLst>
              <a:rect l="0" t="0" r="r" b="b"/>
              <a:pathLst>
                <a:path w="5" h="15">
                  <a:moveTo>
                    <a:pt x="2" y="1"/>
                  </a:moveTo>
                  <a:cubicBezTo>
                    <a:pt x="2" y="0"/>
                    <a:pt x="2" y="0"/>
                    <a:pt x="2" y="1"/>
                  </a:cubicBezTo>
                  <a:cubicBezTo>
                    <a:pt x="2" y="5"/>
                    <a:pt x="2" y="10"/>
                    <a:pt x="5" y="14"/>
                  </a:cubicBezTo>
                  <a:cubicBezTo>
                    <a:pt x="5" y="14"/>
                    <a:pt x="4" y="15"/>
                    <a:pt x="3" y="14"/>
                  </a:cubicBezTo>
                  <a:cubicBezTo>
                    <a:pt x="1" y="10"/>
                    <a:pt x="0" y="5"/>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1672">
              <a:extLst>
                <a:ext uri="{FF2B5EF4-FFF2-40B4-BE49-F238E27FC236}">
                  <a16:creationId xmlns:a16="http://schemas.microsoft.com/office/drawing/2014/main" id="{9E33AEF4-3DB8-4584-B216-CF6090372D25}"/>
                </a:ext>
              </a:extLst>
            </p:cNvPr>
            <p:cNvSpPr>
              <a:spLocks/>
            </p:cNvSpPr>
            <p:nvPr/>
          </p:nvSpPr>
          <p:spPr bwMode="auto">
            <a:xfrm>
              <a:off x="3917951" y="1287462"/>
              <a:ext cx="19050" cy="112713"/>
            </a:xfrm>
            <a:custGeom>
              <a:avLst/>
              <a:gdLst>
                <a:gd name="T0" fmla="*/ 9 w 12"/>
                <a:gd name="T1" fmla="*/ 1 h 73"/>
                <a:gd name="T2" fmla="*/ 11 w 12"/>
                <a:gd name="T3" fmla="*/ 2 h 73"/>
                <a:gd name="T4" fmla="*/ 1 w 12"/>
                <a:gd name="T5" fmla="*/ 73 h 73"/>
                <a:gd name="T6" fmla="*/ 0 w 12"/>
                <a:gd name="T7" fmla="*/ 72 h 73"/>
                <a:gd name="T8" fmla="*/ 9 w 12"/>
                <a:gd name="T9" fmla="*/ 1 h 73"/>
              </a:gdLst>
              <a:ahLst/>
              <a:cxnLst>
                <a:cxn ang="0">
                  <a:pos x="T0" y="T1"/>
                </a:cxn>
                <a:cxn ang="0">
                  <a:pos x="T2" y="T3"/>
                </a:cxn>
                <a:cxn ang="0">
                  <a:pos x="T4" y="T5"/>
                </a:cxn>
                <a:cxn ang="0">
                  <a:pos x="T6" y="T7"/>
                </a:cxn>
                <a:cxn ang="0">
                  <a:pos x="T8" y="T9"/>
                </a:cxn>
              </a:cxnLst>
              <a:rect l="0" t="0" r="r" b="b"/>
              <a:pathLst>
                <a:path w="12" h="73">
                  <a:moveTo>
                    <a:pt x="9" y="1"/>
                  </a:moveTo>
                  <a:cubicBezTo>
                    <a:pt x="10" y="0"/>
                    <a:pt x="12" y="0"/>
                    <a:pt x="11" y="2"/>
                  </a:cubicBezTo>
                  <a:cubicBezTo>
                    <a:pt x="7" y="25"/>
                    <a:pt x="4" y="49"/>
                    <a:pt x="1" y="73"/>
                  </a:cubicBezTo>
                  <a:cubicBezTo>
                    <a:pt x="1" y="73"/>
                    <a:pt x="0" y="73"/>
                    <a:pt x="0" y="72"/>
                  </a:cubicBezTo>
                  <a:cubicBezTo>
                    <a:pt x="1" y="49"/>
                    <a:pt x="5" y="2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1673">
              <a:extLst>
                <a:ext uri="{FF2B5EF4-FFF2-40B4-BE49-F238E27FC236}">
                  <a16:creationId xmlns:a16="http://schemas.microsoft.com/office/drawing/2014/main" id="{22E37464-E6A7-4196-81C1-BF6B15FAAFFF}"/>
                </a:ext>
              </a:extLst>
            </p:cNvPr>
            <p:cNvSpPr>
              <a:spLocks/>
            </p:cNvSpPr>
            <p:nvPr/>
          </p:nvSpPr>
          <p:spPr bwMode="auto">
            <a:xfrm>
              <a:off x="4051301" y="1277937"/>
              <a:ext cx="31750" cy="44450"/>
            </a:xfrm>
            <a:custGeom>
              <a:avLst/>
              <a:gdLst>
                <a:gd name="T0" fmla="*/ 0 w 21"/>
                <a:gd name="T1" fmla="*/ 8 h 29"/>
                <a:gd name="T2" fmla="*/ 11 w 21"/>
                <a:gd name="T3" fmla="*/ 20 h 29"/>
                <a:gd name="T4" fmla="*/ 17 w 21"/>
                <a:gd name="T5" fmla="*/ 21 h 29"/>
                <a:gd name="T6" fmla="*/ 14 w 21"/>
                <a:gd name="T7" fmla="*/ 14 h 29"/>
                <a:gd name="T8" fmla="*/ 6 w 21"/>
                <a:gd name="T9" fmla="*/ 3 h 29"/>
                <a:gd name="T10" fmla="*/ 8 w 21"/>
                <a:gd name="T11" fmla="*/ 1 h 29"/>
                <a:gd name="T12" fmla="*/ 18 w 21"/>
                <a:gd name="T13" fmla="*/ 16 h 29"/>
                <a:gd name="T14" fmla="*/ 18 w 21"/>
                <a:gd name="T15" fmla="*/ 27 h 29"/>
                <a:gd name="T16" fmla="*/ 10 w 21"/>
                <a:gd name="T17" fmla="*/ 23 h 29"/>
                <a:gd name="T18" fmla="*/ 6 w 21"/>
                <a:gd name="T19" fmla="*/ 15 h 29"/>
                <a:gd name="T20" fmla="*/ 0 w 21"/>
                <a:gd name="T21"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9">
                  <a:moveTo>
                    <a:pt x="0" y="8"/>
                  </a:moveTo>
                  <a:cubicBezTo>
                    <a:pt x="6" y="8"/>
                    <a:pt x="9" y="16"/>
                    <a:pt x="11" y="20"/>
                  </a:cubicBezTo>
                  <a:cubicBezTo>
                    <a:pt x="11" y="21"/>
                    <a:pt x="15" y="28"/>
                    <a:pt x="17" y="21"/>
                  </a:cubicBezTo>
                  <a:cubicBezTo>
                    <a:pt x="18" y="19"/>
                    <a:pt x="15" y="16"/>
                    <a:pt x="14" y="14"/>
                  </a:cubicBezTo>
                  <a:cubicBezTo>
                    <a:pt x="12" y="10"/>
                    <a:pt x="9" y="6"/>
                    <a:pt x="6" y="3"/>
                  </a:cubicBezTo>
                  <a:cubicBezTo>
                    <a:pt x="5" y="2"/>
                    <a:pt x="7" y="0"/>
                    <a:pt x="8" y="1"/>
                  </a:cubicBezTo>
                  <a:cubicBezTo>
                    <a:pt x="12" y="6"/>
                    <a:pt x="16" y="10"/>
                    <a:pt x="18" y="16"/>
                  </a:cubicBezTo>
                  <a:cubicBezTo>
                    <a:pt x="19" y="19"/>
                    <a:pt x="21" y="24"/>
                    <a:pt x="18" y="27"/>
                  </a:cubicBezTo>
                  <a:cubicBezTo>
                    <a:pt x="14" y="29"/>
                    <a:pt x="12" y="25"/>
                    <a:pt x="10" y="23"/>
                  </a:cubicBezTo>
                  <a:cubicBezTo>
                    <a:pt x="9" y="20"/>
                    <a:pt x="8" y="18"/>
                    <a:pt x="6" y="15"/>
                  </a:cubicBezTo>
                  <a:cubicBezTo>
                    <a:pt x="4" y="12"/>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1674">
              <a:extLst>
                <a:ext uri="{FF2B5EF4-FFF2-40B4-BE49-F238E27FC236}">
                  <a16:creationId xmlns:a16="http://schemas.microsoft.com/office/drawing/2014/main" id="{27365CC3-B4E0-4251-A658-E0B889532A64}"/>
                </a:ext>
              </a:extLst>
            </p:cNvPr>
            <p:cNvSpPr>
              <a:spLocks/>
            </p:cNvSpPr>
            <p:nvPr/>
          </p:nvSpPr>
          <p:spPr bwMode="auto">
            <a:xfrm>
              <a:off x="3962401" y="1308100"/>
              <a:ext cx="12700" cy="14288"/>
            </a:xfrm>
            <a:custGeom>
              <a:avLst/>
              <a:gdLst>
                <a:gd name="T0" fmla="*/ 1 w 8"/>
                <a:gd name="T1" fmla="*/ 3 h 9"/>
                <a:gd name="T2" fmla="*/ 5 w 8"/>
                <a:gd name="T3" fmla="*/ 0 h 9"/>
                <a:gd name="T4" fmla="*/ 5 w 8"/>
                <a:gd name="T5" fmla="*/ 1 h 9"/>
                <a:gd name="T6" fmla="*/ 3 w 8"/>
                <a:gd name="T7" fmla="*/ 4 h 9"/>
                <a:gd name="T8" fmla="*/ 2 w 8"/>
                <a:gd name="T9" fmla="*/ 7 h 9"/>
                <a:gd name="T10" fmla="*/ 5 w 8"/>
                <a:gd name="T11" fmla="*/ 5 h 9"/>
                <a:gd name="T12" fmla="*/ 7 w 8"/>
                <a:gd name="T13" fmla="*/ 3 h 9"/>
                <a:gd name="T14" fmla="*/ 8 w 8"/>
                <a:gd name="T15" fmla="*/ 3 h 9"/>
                <a:gd name="T16" fmla="*/ 1 w 8"/>
                <a:gd name="T17" fmla="*/ 9 h 9"/>
                <a:gd name="T18" fmla="*/ 0 w 8"/>
                <a:gd name="T19" fmla="*/ 8 h 9"/>
                <a:gd name="T20" fmla="*/ 1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1" y="3"/>
                  </a:moveTo>
                  <a:cubicBezTo>
                    <a:pt x="2" y="2"/>
                    <a:pt x="3" y="0"/>
                    <a:pt x="5" y="0"/>
                  </a:cubicBezTo>
                  <a:cubicBezTo>
                    <a:pt x="5" y="0"/>
                    <a:pt x="6" y="0"/>
                    <a:pt x="5" y="1"/>
                  </a:cubicBezTo>
                  <a:cubicBezTo>
                    <a:pt x="5" y="2"/>
                    <a:pt x="4" y="3"/>
                    <a:pt x="3" y="4"/>
                  </a:cubicBezTo>
                  <a:cubicBezTo>
                    <a:pt x="2" y="5"/>
                    <a:pt x="2" y="6"/>
                    <a:pt x="2" y="7"/>
                  </a:cubicBezTo>
                  <a:cubicBezTo>
                    <a:pt x="3" y="6"/>
                    <a:pt x="4" y="6"/>
                    <a:pt x="5" y="5"/>
                  </a:cubicBezTo>
                  <a:cubicBezTo>
                    <a:pt x="6" y="4"/>
                    <a:pt x="6" y="3"/>
                    <a:pt x="7" y="3"/>
                  </a:cubicBezTo>
                  <a:cubicBezTo>
                    <a:pt x="8" y="3"/>
                    <a:pt x="8" y="3"/>
                    <a:pt x="8" y="3"/>
                  </a:cubicBezTo>
                  <a:cubicBezTo>
                    <a:pt x="7" y="5"/>
                    <a:pt x="4"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1675">
              <a:extLst>
                <a:ext uri="{FF2B5EF4-FFF2-40B4-BE49-F238E27FC236}">
                  <a16:creationId xmlns:a16="http://schemas.microsoft.com/office/drawing/2014/main" id="{848D48E2-CC81-479B-9A1E-55E51F3065E7}"/>
                </a:ext>
              </a:extLst>
            </p:cNvPr>
            <p:cNvSpPr>
              <a:spLocks/>
            </p:cNvSpPr>
            <p:nvPr/>
          </p:nvSpPr>
          <p:spPr bwMode="auto">
            <a:xfrm>
              <a:off x="4019551" y="1312862"/>
              <a:ext cx="22225"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0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9" y="5"/>
                    <a:pt x="9" y="5"/>
                  </a:cubicBezTo>
                  <a:cubicBezTo>
                    <a:pt x="10" y="5"/>
                    <a:pt x="13" y="5"/>
                    <a:pt x="12" y="4"/>
                  </a:cubicBezTo>
                  <a:cubicBezTo>
                    <a:pt x="11" y="2"/>
                    <a:pt x="8" y="2"/>
                    <a:pt x="6" y="2"/>
                  </a:cubicBezTo>
                  <a:cubicBezTo>
                    <a:pt x="5" y="1"/>
                    <a:pt x="3" y="2"/>
                    <a:pt x="1" y="1"/>
                  </a:cubicBezTo>
                  <a:cubicBezTo>
                    <a:pt x="1" y="1"/>
                    <a:pt x="1" y="1"/>
                    <a:pt x="1" y="1"/>
                  </a:cubicBezTo>
                  <a:cubicBezTo>
                    <a:pt x="3" y="0"/>
                    <a:pt x="7" y="0"/>
                    <a:pt x="9" y="0"/>
                  </a:cubicBezTo>
                  <a:cubicBezTo>
                    <a:pt x="11" y="1"/>
                    <a:pt x="13" y="2"/>
                    <a:pt x="14" y="4"/>
                  </a:cubicBezTo>
                  <a:cubicBezTo>
                    <a:pt x="15" y="6"/>
                    <a:pt x="13" y="6"/>
                    <a:pt x="11" y="6"/>
                  </a:cubicBezTo>
                  <a:cubicBezTo>
                    <a:pt x="8" y="6"/>
                    <a:pt x="4" y="7"/>
                    <a:pt x="1" y="6"/>
                  </a:cubicBezTo>
                  <a:cubicBezTo>
                    <a:pt x="0" y="5"/>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1676">
              <a:extLst>
                <a:ext uri="{FF2B5EF4-FFF2-40B4-BE49-F238E27FC236}">
                  <a16:creationId xmlns:a16="http://schemas.microsoft.com/office/drawing/2014/main" id="{7382E6BE-FA25-4B6E-B220-CFDA5218FA5A}"/>
                </a:ext>
              </a:extLst>
            </p:cNvPr>
            <p:cNvSpPr>
              <a:spLocks/>
            </p:cNvSpPr>
            <p:nvPr/>
          </p:nvSpPr>
          <p:spPr bwMode="auto">
            <a:xfrm>
              <a:off x="3951289" y="1308100"/>
              <a:ext cx="19050" cy="22225"/>
            </a:xfrm>
            <a:custGeom>
              <a:avLst/>
              <a:gdLst>
                <a:gd name="T0" fmla="*/ 3 w 12"/>
                <a:gd name="T1" fmla="*/ 1 h 15"/>
                <a:gd name="T2" fmla="*/ 9 w 12"/>
                <a:gd name="T3" fmla="*/ 5 h 15"/>
                <a:gd name="T4" fmla="*/ 9 w 12"/>
                <a:gd name="T5" fmla="*/ 7 h 15"/>
                <a:gd name="T6" fmla="*/ 11 w 12"/>
                <a:gd name="T7" fmla="*/ 12 h 15"/>
                <a:gd name="T8" fmla="*/ 11 w 12"/>
                <a:gd name="T9" fmla="*/ 13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5" y="0"/>
                    <a:pt x="8" y="4"/>
                    <a:pt x="9" y="5"/>
                  </a:cubicBezTo>
                  <a:cubicBezTo>
                    <a:pt x="9" y="6"/>
                    <a:pt x="9" y="6"/>
                    <a:pt x="9" y="7"/>
                  </a:cubicBezTo>
                  <a:cubicBezTo>
                    <a:pt x="10" y="8"/>
                    <a:pt x="11" y="10"/>
                    <a:pt x="11" y="12"/>
                  </a:cubicBezTo>
                  <a:cubicBezTo>
                    <a:pt x="12" y="13"/>
                    <a:pt x="11" y="13"/>
                    <a:pt x="11" y="13"/>
                  </a:cubicBezTo>
                  <a:cubicBezTo>
                    <a:pt x="11" y="14"/>
                    <a:pt x="10" y="15"/>
                    <a:pt x="9" y="15"/>
                  </a:cubicBezTo>
                  <a:cubicBezTo>
                    <a:pt x="6" y="13"/>
                    <a:pt x="4" y="10"/>
                    <a:pt x="3" y="8"/>
                  </a:cubicBezTo>
                  <a:cubicBezTo>
                    <a:pt x="2" y="6"/>
                    <a:pt x="0" y="1"/>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1677">
              <a:extLst>
                <a:ext uri="{FF2B5EF4-FFF2-40B4-BE49-F238E27FC236}">
                  <a16:creationId xmlns:a16="http://schemas.microsoft.com/office/drawing/2014/main" id="{B78952A8-6BF3-436E-A4AE-90A00D0EDBA8}"/>
                </a:ext>
              </a:extLst>
            </p:cNvPr>
            <p:cNvSpPr>
              <a:spLocks/>
            </p:cNvSpPr>
            <p:nvPr/>
          </p:nvSpPr>
          <p:spPr bwMode="auto">
            <a:xfrm>
              <a:off x="3956051" y="1352550"/>
              <a:ext cx="12700" cy="12700"/>
            </a:xfrm>
            <a:custGeom>
              <a:avLst/>
              <a:gdLst>
                <a:gd name="T0" fmla="*/ 2 w 8"/>
                <a:gd name="T1" fmla="*/ 3 h 8"/>
                <a:gd name="T2" fmla="*/ 5 w 8"/>
                <a:gd name="T3" fmla="*/ 0 h 8"/>
                <a:gd name="T4" fmla="*/ 6 w 8"/>
                <a:gd name="T5" fmla="*/ 0 h 8"/>
                <a:gd name="T6" fmla="*/ 4 w 8"/>
                <a:gd name="T7" fmla="*/ 3 h 8"/>
                <a:gd name="T8" fmla="*/ 2 w 8"/>
                <a:gd name="T9" fmla="*/ 6 h 8"/>
                <a:gd name="T10" fmla="*/ 5 w 8"/>
                <a:gd name="T11" fmla="*/ 5 h 8"/>
                <a:gd name="T12" fmla="*/ 8 w 8"/>
                <a:gd name="T13" fmla="*/ 2 h 8"/>
                <a:gd name="T14" fmla="*/ 8 w 8"/>
                <a:gd name="T15" fmla="*/ 2 h 8"/>
                <a:gd name="T16" fmla="*/ 1 w 8"/>
                <a:gd name="T17" fmla="*/ 8 h 8"/>
                <a:gd name="T18" fmla="*/ 1 w 8"/>
                <a:gd name="T19" fmla="*/ 7 h 8"/>
                <a:gd name="T20" fmla="*/ 2 w 8"/>
                <a:gd name="T2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2" y="3"/>
                  </a:moveTo>
                  <a:cubicBezTo>
                    <a:pt x="2" y="2"/>
                    <a:pt x="4" y="0"/>
                    <a:pt x="5" y="0"/>
                  </a:cubicBezTo>
                  <a:cubicBezTo>
                    <a:pt x="6" y="0"/>
                    <a:pt x="6" y="0"/>
                    <a:pt x="6" y="0"/>
                  </a:cubicBezTo>
                  <a:cubicBezTo>
                    <a:pt x="6" y="1"/>
                    <a:pt x="4" y="2"/>
                    <a:pt x="4" y="3"/>
                  </a:cubicBezTo>
                  <a:cubicBezTo>
                    <a:pt x="3" y="4"/>
                    <a:pt x="2" y="5"/>
                    <a:pt x="2" y="6"/>
                  </a:cubicBezTo>
                  <a:cubicBezTo>
                    <a:pt x="3" y="6"/>
                    <a:pt x="4" y="5"/>
                    <a:pt x="5" y="5"/>
                  </a:cubicBezTo>
                  <a:cubicBezTo>
                    <a:pt x="6" y="4"/>
                    <a:pt x="7" y="3"/>
                    <a:pt x="8" y="2"/>
                  </a:cubicBezTo>
                  <a:cubicBezTo>
                    <a:pt x="8" y="2"/>
                    <a:pt x="8" y="2"/>
                    <a:pt x="8" y="2"/>
                  </a:cubicBezTo>
                  <a:cubicBezTo>
                    <a:pt x="8" y="5"/>
                    <a:pt x="4" y="7"/>
                    <a:pt x="1" y="8"/>
                  </a:cubicBezTo>
                  <a:cubicBezTo>
                    <a:pt x="1" y="8"/>
                    <a:pt x="0" y="8"/>
                    <a:pt x="1" y="7"/>
                  </a:cubicBezTo>
                  <a:cubicBezTo>
                    <a:pt x="1" y="6"/>
                    <a:pt x="1" y="4"/>
                    <a:pt x="2"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1678">
              <a:extLst>
                <a:ext uri="{FF2B5EF4-FFF2-40B4-BE49-F238E27FC236}">
                  <a16:creationId xmlns:a16="http://schemas.microsoft.com/office/drawing/2014/main" id="{36E67150-3212-49A5-8998-767BD3B485CA}"/>
                </a:ext>
              </a:extLst>
            </p:cNvPr>
            <p:cNvSpPr>
              <a:spLocks/>
            </p:cNvSpPr>
            <p:nvPr/>
          </p:nvSpPr>
          <p:spPr bwMode="auto">
            <a:xfrm>
              <a:off x="4017964" y="1354137"/>
              <a:ext cx="22225" cy="11113"/>
            </a:xfrm>
            <a:custGeom>
              <a:avLst/>
              <a:gdLst>
                <a:gd name="T0" fmla="*/ 1 w 15"/>
                <a:gd name="T1" fmla="*/ 5 h 7"/>
                <a:gd name="T2" fmla="*/ 7 w 15"/>
                <a:gd name="T3" fmla="*/ 5 h 7"/>
                <a:gd name="T4" fmla="*/ 10 w 15"/>
                <a:gd name="T5" fmla="*/ 5 h 7"/>
                <a:gd name="T6" fmla="*/ 12 w 15"/>
                <a:gd name="T7" fmla="*/ 4 h 7"/>
                <a:gd name="T8" fmla="*/ 6 w 15"/>
                <a:gd name="T9" fmla="*/ 2 h 7"/>
                <a:gd name="T10" fmla="*/ 2 w 15"/>
                <a:gd name="T11" fmla="*/ 1 h 7"/>
                <a:gd name="T12" fmla="*/ 2 w 15"/>
                <a:gd name="T13" fmla="*/ 1 h 7"/>
                <a:gd name="T14" fmla="*/ 9 w 15"/>
                <a:gd name="T15" fmla="*/ 1 h 7"/>
                <a:gd name="T16" fmla="*/ 14 w 15"/>
                <a:gd name="T17" fmla="*/ 4 h 7"/>
                <a:gd name="T18" fmla="*/ 11 w 15"/>
                <a:gd name="T19" fmla="*/ 7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5"/>
                    <a:pt x="5" y="5"/>
                    <a:pt x="7" y="5"/>
                  </a:cubicBezTo>
                  <a:cubicBezTo>
                    <a:pt x="8" y="5"/>
                    <a:pt x="9" y="5"/>
                    <a:pt x="10" y="5"/>
                  </a:cubicBezTo>
                  <a:cubicBezTo>
                    <a:pt x="11" y="5"/>
                    <a:pt x="13" y="6"/>
                    <a:pt x="12" y="4"/>
                  </a:cubicBezTo>
                  <a:cubicBezTo>
                    <a:pt x="11" y="3"/>
                    <a:pt x="8" y="2"/>
                    <a:pt x="6" y="2"/>
                  </a:cubicBezTo>
                  <a:cubicBezTo>
                    <a:pt x="5" y="2"/>
                    <a:pt x="3" y="2"/>
                    <a:pt x="2" y="1"/>
                  </a:cubicBezTo>
                  <a:cubicBezTo>
                    <a:pt x="2" y="1"/>
                    <a:pt x="2" y="1"/>
                    <a:pt x="2" y="1"/>
                  </a:cubicBezTo>
                  <a:cubicBezTo>
                    <a:pt x="3" y="0"/>
                    <a:pt x="7" y="0"/>
                    <a:pt x="9" y="1"/>
                  </a:cubicBezTo>
                  <a:cubicBezTo>
                    <a:pt x="11" y="1"/>
                    <a:pt x="14" y="3"/>
                    <a:pt x="14" y="4"/>
                  </a:cubicBezTo>
                  <a:cubicBezTo>
                    <a:pt x="15" y="6"/>
                    <a:pt x="13" y="7"/>
                    <a:pt x="11" y="7"/>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1679">
              <a:extLst>
                <a:ext uri="{FF2B5EF4-FFF2-40B4-BE49-F238E27FC236}">
                  <a16:creationId xmlns:a16="http://schemas.microsoft.com/office/drawing/2014/main" id="{5059789B-C5C8-410E-BE2F-EEC05AC02008}"/>
                </a:ext>
              </a:extLst>
            </p:cNvPr>
            <p:cNvSpPr>
              <a:spLocks/>
            </p:cNvSpPr>
            <p:nvPr/>
          </p:nvSpPr>
          <p:spPr bwMode="auto">
            <a:xfrm>
              <a:off x="3949701" y="1349375"/>
              <a:ext cx="19050" cy="22225"/>
            </a:xfrm>
            <a:custGeom>
              <a:avLst/>
              <a:gdLst>
                <a:gd name="T0" fmla="*/ 3 w 12"/>
                <a:gd name="T1" fmla="*/ 1 h 15"/>
                <a:gd name="T2" fmla="*/ 9 w 12"/>
                <a:gd name="T3" fmla="*/ 6 h 15"/>
                <a:gd name="T4" fmla="*/ 9 w 12"/>
                <a:gd name="T5" fmla="*/ 7 h 15"/>
                <a:gd name="T6" fmla="*/ 12 w 12"/>
                <a:gd name="T7" fmla="*/ 12 h 15"/>
                <a:gd name="T8" fmla="*/ 11 w 12"/>
                <a:gd name="T9" fmla="*/ 14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6" y="0"/>
                    <a:pt x="8" y="4"/>
                    <a:pt x="9" y="6"/>
                  </a:cubicBezTo>
                  <a:cubicBezTo>
                    <a:pt x="9" y="6"/>
                    <a:pt x="9" y="7"/>
                    <a:pt x="9" y="7"/>
                  </a:cubicBezTo>
                  <a:cubicBezTo>
                    <a:pt x="10" y="9"/>
                    <a:pt x="11" y="10"/>
                    <a:pt x="12" y="12"/>
                  </a:cubicBezTo>
                  <a:cubicBezTo>
                    <a:pt x="12" y="13"/>
                    <a:pt x="11" y="13"/>
                    <a:pt x="11" y="14"/>
                  </a:cubicBezTo>
                  <a:cubicBezTo>
                    <a:pt x="11" y="15"/>
                    <a:pt x="10" y="15"/>
                    <a:pt x="9" y="15"/>
                  </a:cubicBezTo>
                  <a:cubicBezTo>
                    <a:pt x="6" y="14"/>
                    <a:pt x="4" y="11"/>
                    <a:pt x="3" y="8"/>
                  </a:cubicBezTo>
                  <a:cubicBezTo>
                    <a:pt x="3"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1680">
              <a:extLst>
                <a:ext uri="{FF2B5EF4-FFF2-40B4-BE49-F238E27FC236}">
                  <a16:creationId xmlns:a16="http://schemas.microsoft.com/office/drawing/2014/main" id="{902183FC-A037-4CD6-BC26-06B25EDEA17E}"/>
                </a:ext>
              </a:extLst>
            </p:cNvPr>
            <p:cNvSpPr>
              <a:spLocks/>
            </p:cNvSpPr>
            <p:nvPr/>
          </p:nvSpPr>
          <p:spPr bwMode="auto">
            <a:xfrm>
              <a:off x="3951289" y="1395412"/>
              <a:ext cx="11113" cy="14288"/>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1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2" y="2"/>
                    <a:pt x="3" y="0"/>
                    <a:pt x="4" y="0"/>
                  </a:cubicBezTo>
                  <a:cubicBezTo>
                    <a:pt x="5" y="0"/>
                    <a:pt x="5" y="0"/>
                    <a:pt x="5" y="1"/>
                  </a:cubicBezTo>
                  <a:cubicBezTo>
                    <a:pt x="5" y="2"/>
                    <a:pt x="3" y="3"/>
                    <a:pt x="3" y="4"/>
                  </a:cubicBezTo>
                  <a:cubicBezTo>
                    <a:pt x="2" y="5"/>
                    <a:pt x="2" y="6"/>
                    <a:pt x="1" y="7"/>
                  </a:cubicBezTo>
                  <a:cubicBezTo>
                    <a:pt x="2" y="6"/>
                    <a:pt x="3" y="6"/>
                    <a:pt x="4" y="5"/>
                  </a:cubicBezTo>
                  <a:cubicBezTo>
                    <a:pt x="5" y="5"/>
                    <a:pt x="6" y="3"/>
                    <a:pt x="7" y="3"/>
                  </a:cubicBezTo>
                  <a:cubicBezTo>
                    <a:pt x="7" y="3"/>
                    <a:pt x="7" y="3"/>
                    <a:pt x="7" y="3"/>
                  </a:cubicBezTo>
                  <a:cubicBezTo>
                    <a:pt x="7" y="6"/>
                    <a:pt x="3"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1681">
              <a:extLst>
                <a:ext uri="{FF2B5EF4-FFF2-40B4-BE49-F238E27FC236}">
                  <a16:creationId xmlns:a16="http://schemas.microsoft.com/office/drawing/2014/main" id="{DBF51CFB-FCF8-4D59-9B08-2CA7F63A1EB9}"/>
                </a:ext>
              </a:extLst>
            </p:cNvPr>
            <p:cNvSpPr>
              <a:spLocks/>
            </p:cNvSpPr>
            <p:nvPr/>
          </p:nvSpPr>
          <p:spPr bwMode="auto">
            <a:xfrm>
              <a:off x="4022726" y="1397000"/>
              <a:ext cx="20638" cy="11113"/>
            </a:xfrm>
            <a:custGeom>
              <a:avLst/>
              <a:gdLst>
                <a:gd name="T0" fmla="*/ 1 w 14"/>
                <a:gd name="T1" fmla="*/ 5 h 7"/>
                <a:gd name="T2" fmla="*/ 7 w 14"/>
                <a:gd name="T3" fmla="*/ 5 h 7"/>
                <a:gd name="T4" fmla="*/ 9 w 14"/>
                <a:gd name="T5" fmla="*/ 5 h 7"/>
                <a:gd name="T6" fmla="*/ 11 w 14"/>
                <a:gd name="T7" fmla="*/ 4 h 7"/>
                <a:gd name="T8" fmla="*/ 6 w 14"/>
                <a:gd name="T9" fmla="*/ 2 h 7"/>
                <a:gd name="T10" fmla="*/ 1 w 14"/>
                <a:gd name="T11" fmla="*/ 2 h 7"/>
                <a:gd name="T12" fmla="*/ 1 w 14"/>
                <a:gd name="T13" fmla="*/ 1 h 7"/>
                <a:gd name="T14" fmla="*/ 8 w 14"/>
                <a:gd name="T15" fmla="*/ 1 h 7"/>
                <a:gd name="T16" fmla="*/ 14 w 14"/>
                <a:gd name="T17" fmla="*/ 4 h 7"/>
                <a:gd name="T18" fmla="*/ 11 w 14"/>
                <a:gd name="T19" fmla="*/ 7 h 7"/>
                <a:gd name="T20" fmla="*/ 0 w 14"/>
                <a:gd name="T21" fmla="*/ 6 h 7"/>
                <a:gd name="T22" fmla="*/ 1 w 14"/>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1" y="5"/>
                  </a:moveTo>
                  <a:cubicBezTo>
                    <a:pt x="2" y="5"/>
                    <a:pt x="5" y="5"/>
                    <a:pt x="7" y="5"/>
                  </a:cubicBezTo>
                  <a:cubicBezTo>
                    <a:pt x="7" y="5"/>
                    <a:pt x="8" y="5"/>
                    <a:pt x="9" y="5"/>
                  </a:cubicBezTo>
                  <a:cubicBezTo>
                    <a:pt x="10" y="5"/>
                    <a:pt x="13" y="6"/>
                    <a:pt x="11" y="4"/>
                  </a:cubicBezTo>
                  <a:cubicBezTo>
                    <a:pt x="10" y="3"/>
                    <a:pt x="8" y="2"/>
                    <a:pt x="6" y="2"/>
                  </a:cubicBezTo>
                  <a:cubicBezTo>
                    <a:pt x="4" y="2"/>
                    <a:pt x="2" y="2"/>
                    <a:pt x="1" y="2"/>
                  </a:cubicBezTo>
                  <a:cubicBezTo>
                    <a:pt x="1" y="1"/>
                    <a:pt x="1" y="1"/>
                    <a:pt x="1" y="1"/>
                  </a:cubicBezTo>
                  <a:cubicBezTo>
                    <a:pt x="2" y="0"/>
                    <a:pt x="6" y="0"/>
                    <a:pt x="8" y="1"/>
                  </a:cubicBezTo>
                  <a:cubicBezTo>
                    <a:pt x="10" y="1"/>
                    <a:pt x="13" y="3"/>
                    <a:pt x="14" y="4"/>
                  </a:cubicBezTo>
                  <a:cubicBezTo>
                    <a:pt x="14" y="6"/>
                    <a:pt x="12" y="7"/>
                    <a:pt x="11" y="7"/>
                  </a:cubicBezTo>
                  <a:cubicBezTo>
                    <a:pt x="7" y="7"/>
                    <a:pt x="3" y="7"/>
                    <a:pt x="0"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1682">
              <a:extLst>
                <a:ext uri="{FF2B5EF4-FFF2-40B4-BE49-F238E27FC236}">
                  <a16:creationId xmlns:a16="http://schemas.microsoft.com/office/drawing/2014/main" id="{FFA6CC74-68A2-4825-99A5-2CBDDC406A6B}"/>
                </a:ext>
              </a:extLst>
            </p:cNvPr>
            <p:cNvSpPr>
              <a:spLocks/>
            </p:cNvSpPr>
            <p:nvPr/>
          </p:nvSpPr>
          <p:spPr bwMode="auto">
            <a:xfrm>
              <a:off x="3940176" y="1395412"/>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3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1" y="10"/>
                    <a:pt x="11" y="12"/>
                  </a:cubicBezTo>
                  <a:cubicBezTo>
                    <a:pt x="11" y="13"/>
                    <a:pt x="11" y="13"/>
                    <a:pt x="10" y="14"/>
                  </a:cubicBezTo>
                  <a:cubicBezTo>
                    <a:pt x="11" y="15"/>
                    <a:pt x="9" y="15"/>
                    <a:pt x="8" y="15"/>
                  </a:cubicBezTo>
                  <a:cubicBezTo>
                    <a:pt x="5" y="14"/>
                    <a:pt x="4" y="10"/>
                    <a:pt x="3"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1683">
              <a:extLst>
                <a:ext uri="{FF2B5EF4-FFF2-40B4-BE49-F238E27FC236}">
                  <a16:creationId xmlns:a16="http://schemas.microsoft.com/office/drawing/2014/main" id="{2157E2C1-EB07-4552-9012-13EC2058670E}"/>
                </a:ext>
              </a:extLst>
            </p:cNvPr>
            <p:cNvSpPr>
              <a:spLocks/>
            </p:cNvSpPr>
            <p:nvPr/>
          </p:nvSpPr>
          <p:spPr bwMode="auto">
            <a:xfrm>
              <a:off x="3948114" y="1444625"/>
              <a:ext cx="11113" cy="12700"/>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0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1" y="2"/>
                    <a:pt x="3" y="0"/>
                    <a:pt x="4" y="0"/>
                  </a:cubicBezTo>
                  <a:cubicBezTo>
                    <a:pt x="5" y="0"/>
                    <a:pt x="5" y="0"/>
                    <a:pt x="5" y="1"/>
                  </a:cubicBezTo>
                  <a:cubicBezTo>
                    <a:pt x="5" y="2"/>
                    <a:pt x="3" y="3"/>
                    <a:pt x="3" y="4"/>
                  </a:cubicBezTo>
                  <a:cubicBezTo>
                    <a:pt x="2" y="5"/>
                    <a:pt x="2" y="6"/>
                    <a:pt x="1" y="7"/>
                  </a:cubicBezTo>
                  <a:cubicBezTo>
                    <a:pt x="2" y="7"/>
                    <a:pt x="3" y="6"/>
                    <a:pt x="4" y="5"/>
                  </a:cubicBezTo>
                  <a:cubicBezTo>
                    <a:pt x="5" y="5"/>
                    <a:pt x="6" y="3"/>
                    <a:pt x="7" y="3"/>
                  </a:cubicBezTo>
                  <a:cubicBezTo>
                    <a:pt x="7" y="3"/>
                    <a:pt x="7" y="3"/>
                    <a:pt x="7" y="3"/>
                  </a:cubicBezTo>
                  <a:cubicBezTo>
                    <a:pt x="7" y="6"/>
                    <a:pt x="3" y="8"/>
                    <a:pt x="0"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1684">
              <a:extLst>
                <a:ext uri="{FF2B5EF4-FFF2-40B4-BE49-F238E27FC236}">
                  <a16:creationId xmlns:a16="http://schemas.microsoft.com/office/drawing/2014/main" id="{07F1B0A7-9866-4801-BB40-7DBB1B8EC4D9}"/>
                </a:ext>
              </a:extLst>
            </p:cNvPr>
            <p:cNvSpPr>
              <a:spLocks/>
            </p:cNvSpPr>
            <p:nvPr/>
          </p:nvSpPr>
          <p:spPr bwMode="auto">
            <a:xfrm>
              <a:off x="4025901" y="1446212"/>
              <a:ext cx="23813"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1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8" y="5"/>
                    <a:pt x="9" y="5"/>
                  </a:cubicBezTo>
                  <a:cubicBezTo>
                    <a:pt x="10" y="5"/>
                    <a:pt x="13" y="5"/>
                    <a:pt x="12" y="4"/>
                  </a:cubicBezTo>
                  <a:cubicBezTo>
                    <a:pt x="11" y="3"/>
                    <a:pt x="8" y="2"/>
                    <a:pt x="6" y="2"/>
                  </a:cubicBezTo>
                  <a:cubicBezTo>
                    <a:pt x="4" y="1"/>
                    <a:pt x="3" y="2"/>
                    <a:pt x="1" y="1"/>
                  </a:cubicBezTo>
                  <a:cubicBezTo>
                    <a:pt x="1" y="1"/>
                    <a:pt x="1" y="1"/>
                    <a:pt x="1" y="1"/>
                  </a:cubicBezTo>
                  <a:cubicBezTo>
                    <a:pt x="3" y="0"/>
                    <a:pt x="7" y="0"/>
                    <a:pt x="9" y="1"/>
                  </a:cubicBezTo>
                  <a:cubicBezTo>
                    <a:pt x="11" y="1"/>
                    <a:pt x="13" y="2"/>
                    <a:pt x="14" y="4"/>
                  </a:cubicBezTo>
                  <a:cubicBezTo>
                    <a:pt x="15" y="6"/>
                    <a:pt x="12" y="6"/>
                    <a:pt x="11" y="6"/>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1685">
              <a:extLst>
                <a:ext uri="{FF2B5EF4-FFF2-40B4-BE49-F238E27FC236}">
                  <a16:creationId xmlns:a16="http://schemas.microsoft.com/office/drawing/2014/main" id="{F8AC9137-E8C3-4711-A1F4-B4D540D3D2BD}"/>
                </a:ext>
              </a:extLst>
            </p:cNvPr>
            <p:cNvSpPr>
              <a:spLocks/>
            </p:cNvSpPr>
            <p:nvPr/>
          </p:nvSpPr>
          <p:spPr bwMode="auto">
            <a:xfrm>
              <a:off x="3937001" y="1444625"/>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2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0" y="10"/>
                    <a:pt x="11" y="12"/>
                  </a:cubicBezTo>
                  <a:cubicBezTo>
                    <a:pt x="11" y="13"/>
                    <a:pt x="11" y="13"/>
                    <a:pt x="10" y="14"/>
                  </a:cubicBezTo>
                  <a:cubicBezTo>
                    <a:pt x="10" y="15"/>
                    <a:pt x="9" y="15"/>
                    <a:pt x="8" y="15"/>
                  </a:cubicBezTo>
                  <a:cubicBezTo>
                    <a:pt x="5" y="14"/>
                    <a:pt x="4" y="10"/>
                    <a:pt x="2"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17" name="组合 221">
            <a:extLst>
              <a:ext uri="{FF2B5EF4-FFF2-40B4-BE49-F238E27FC236}">
                <a16:creationId xmlns:a16="http://schemas.microsoft.com/office/drawing/2014/main" id="{E9EE46CE-1C68-4B6E-AFCC-AD0934B94683}"/>
              </a:ext>
            </a:extLst>
          </p:cNvPr>
          <p:cNvGrpSpPr/>
          <p:nvPr/>
        </p:nvGrpSpPr>
        <p:grpSpPr>
          <a:xfrm>
            <a:off x="10139967" y="5506399"/>
            <a:ext cx="786854" cy="873260"/>
            <a:chOff x="-2033679" y="889419"/>
            <a:chExt cx="463503" cy="619473"/>
          </a:xfrm>
        </p:grpSpPr>
        <p:pic>
          <p:nvPicPr>
            <p:cNvPr id="118"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15782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6" fill="hold" nodeType="withEffect">
                                  <p:stCondLst>
                                    <p:cond delay="0"/>
                                  </p:stCondLst>
                                  <p:iterate type="wd">
                                    <p:tmPct val="10000"/>
                                  </p:iterate>
                                  <p:childTnLst>
                                    <p:set>
                                      <p:cBhvr>
                                        <p:cTn id="11" dur="1" fill="hold">
                                          <p:stCondLst>
                                            <p:cond delay="0"/>
                                          </p:stCondLst>
                                        </p:cTn>
                                        <p:tgtEl>
                                          <p:spTgt spid="117"/>
                                        </p:tgtEl>
                                        <p:attrNameLst>
                                          <p:attrName>style.visibility</p:attrName>
                                        </p:attrNameLst>
                                      </p:cBhvr>
                                      <p:to>
                                        <p:strVal val="visible"/>
                                      </p:to>
                                    </p:set>
                                    <p:anim calcmode="lin" valueType="num">
                                      <p:cBhvr additive="base">
                                        <p:cTn id="12" dur="500" fill="hold"/>
                                        <p:tgtEl>
                                          <p:spTgt spid="117"/>
                                        </p:tgtEl>
                                        <p:attrNameLst>
                                          <p:attrName>ppt_x</p:attrName>
                                        </p:attrNameLst>
                                      </p:cBhvr>
                                      <p:tavLst>
                                        <p:tav tm="0">
                                          <p:val>
                                            <p:strVal val="1+#ppt_w/2"/>
                                          </p:val>
                                        </p:tav>
                                        <p:tav tm="100000">
                                          <p:val>
                                            <p:strVal val="#ppt_x"/>
                                          </p:val>
                                        </p:tav>
                                      </p:tavLst>
                                    </p:anim>
                                    <p:anim calcmode="lin" valueType="num">
                                      <p:cBhvr additive="base">
                                        <p:cTn id="13" dur="500" fill="hold"/>
                                        <p:tgtEl>
                                          <p:spTgt spid="11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iterate type="wd">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4" fill="hold" grpId="0" nodeType="afterEffect">
                                  <p:stCondLst>
                                    <p:cond delay="0"/>
                                  </p:stCondLst>
                                  <p:iterate type="wd">
                                    <p:tmPct val="10000"/>
                                  </p:iterate>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31" presetClass="entr" presetSubtype="0" fill="hold" nodeType="withEffect">
                                  <p:stCondLst>
                                    <p:cond delay="0"/>
                                  </p:stCondLst>
                                  <p:iterate type="wd">
                                    <p:tmPct val="5000"/>
                                  </p:iterate>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 calcmode="lin" valueType="num">
                                      <p:cBhvr>
                                        <p:cTn id="28" dur="500" fill="hold"/>
                                        <p:tgtEl>
                                          <p:spTgt spid="7"/>
                                        </p:tgtEl>
                                        <p:attrNameLst>
                                          <p:attrName>style.rotation</p:attrName>
                                        </p:attrNameLst>
                                      </p:cBhvr>
                                      <p:tavLst>
                                        <p:tav tm="0">
                                          <p:val>
                                            <p:fltVal val="90"/>
                                          </p:val>
                                        </p:tav>
                                        <p:tav tm="100000">
                                          <p:val>
                                            <p:fltVal val="0"/>
                                          </p:val>
                                        </p:tav>
                                      </p:tavLst>
                                    </p:anim>
                                    <p:animEffect transition="in" filter="fade">
                                      <p:cBhvr>
                                        <p:cTn id="29" dur="500"/>
                                        <p:tgtEl>
                                          <p:spTgt spid="7"/>
                                        </p:tgtEl>
                                      </p:cBhvr>
                                    </p:animEffect>
                                  </p:childTnLst>
                                </p:cTn>
                              </p:par>
                              <p:par>
                                <p:cTn id="30" presetID="2" presetClass="entr" presetSubtype="4" fill="hold" nodeType="withEffect">
                                  <p:stCondLst>
                                    <p:cond delay="0"/>
                                  </p:stCondLst>
                                  <p:iterate type="wd">
                                    <p:tmPct val="10000"/>
                                  </p:iterate>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SPRING_SCORM_RATE_SLIDES" val="0"/>
  <p:tag name="ISPRING_SCORM_PASSING_SCORE" val="0.000000"/>
  <p:tag name="ISPRING_ULTRA_SCORM_COURSE_ID" val="318248D1-4F89-4A3C-9391-8098E91A8DAE"/>
  <p:tag name="ISPRINGONLINEFOLDERID" val="0"/>
  <p:tag name="ISPRINGONLINEFOLDERPATH" val="内容列表"/>
  <p:tag name="ISPRINGCLOUDFOLDERID" val="0"/>
  <p:tag name="ISPRINGCLOUDFOLDERPATH" val="资源库"/>
  <p:tag name="ISPRING_OUTPUT_FOLDER" val="F:\第六批\17885232"/>
  <p:tag name="ISPRING_SCORM_RATE_QUIZZES" val="0"/>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760</TotalTime>
  <Words>2640</Words>
  <Application>Microsoft Office PowerPoint</Application>
  <PresentationFormat>Widescreen</PresentationFormat>
  <Paragraphs>197</Paragraphs>
  <Slides>29</Slides>
  <Notes>20</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29</vt:i4>
      </vt:variant>
    </vt:vector>
  </HeadingPairs>
  <TitlesOfParts>
    <vt:vector size="47" baseType="lpstr">
      <vt:lpstr>#9Slide03 Cabin Condensed Bold</vt:lpstr>
      <vt:lpstr>#9Slide03 BoosterNextFYBlack</vt:lpstr>
      <vt:lpstr>inpin heiti</vt:lpstr>
      <vt:lpstr>UTM Showcard</vt:lpstr>
      <vt:lpstr>等线</vt:lpstr>
      <vt:lpstr>#9Slide03 Cabin Condensed</vt:lpstr>
      <vt:lpstr>#9Slide03 IcielNovecento sans E</vt:lpstr>
      <vt:lpstr>等线 Light</vt:lpstr>
      <vt:lpstr>UTM Soraya</vt:lpstr>
      <vt:lpstr>站酷快乐体2016修订版</vt:lpstr>
      <vt:lpstr>#9Slide03 Bebas Neue Bold</vt:lpstr>
      <vt:lpstr>UTM Cookies</vt:lpstr>
      <vt:lpstr>#9Slide03 BoosterNextFYThin</vt:lpstr>
      <vt:lpstr>Wingdings</vt:lpstr>
      <vt:lpstr>Times New Roman</vt:lpstr>
      <vt:lpstr>#9Slide03 Cabin</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keywords>Thy Tho</cp:keywords>
  <cp:lastModifiedBy>ngalelqd@outlook.com</cp:lastModifiedBy>
  <cp:revision>97</cp:revision>
  <dcterms:created xsi:type="dcterms:W3CDTF">2018-12-04T01:48:21Z</dcterms:created>
  <dcterms:modified xsi:type="dcterms:W3CDTF">2021-09-29T10:03:22Z</dcterms:modified>
</cp:coreProperties>
</file>