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sldIdLst>
    <p:sldId id="287" r:id="rId2"/>
    <p:sldId id="256" r:id="rId3"/>
    <p:sldId id="320" r:id="rId4"/>
    <p:sldId id="322" r:id="rId5"/>
    <p:sldId id="323" r:id="rId6"/>
    <p:sldId id="324" r:id="rId7"/>
    <p:sldId id="325" r:id="rId8"/>
    <p:sldId id="284" r:id="rId9"/>
    <p:sldId id="326" r:id="rId10"/>
    <p:sldId id="283" r:id="rId11"/>
    <p:sldId id="313" r:id="rId12"/>
    <p:sldId id="294" r:id="rId13"/>
    <p:sldId id="302" r:id="rId14"/>
    <p:sldId id="266" r:id="rId15"/>
    <p:sldId id="327" r:id="rId16"/>
    <p:sldId id="328" r:id="rId17"/>
    <p:sldId id="329" r:id="rId18"/>
    <p:sldId id="261" r:id="rId19"/>
    <p:sldId id="268" r:id="rId20"/>
    <p:sldId id="291" r:id="rId21"/>
  </p:sldIdLst>
  <p:sldSz cx="12192000" cy="6858000"/>
  <p:notesSz cx="6858000" cy="9144000"/>
  <p:embeddedFontLst>
    <p:embeddedFont>
      <p:font typeface="微软雅黑" pitchFamily="34" charset="-122"/>
      <p:regular r:id="rId23"/>
      <p:bold r:id="rId24"/>
    </p:embeddedFont>
    <p:embeddedFont>
      <p:font typeface="Wingdings 2" pitchFamily="18" charset="2"/>
      <p:regular r:id="rId25"/>
    </p:embeddedFont>
    <p:embeddedFont>
      <p:font typeface="HP001 4 hàng" pitchFamily="34" charset="0"/>
      <p:regular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0B6E8"/>
    <a:srgbClr val="FF2D4E"/>
    <a:srgbClr val="E71C63"/>
    <a:srgbClr val="7BC72D"/>
    <a:srgbClr val="A5D223"/>
    <a:srgbClr val="80DAF9"/>
    <a:srgbClr val="F7A71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5" autoAdjust="0"/>
    <p:restoredTop sz="94636"/>
  </p:normalViewPr>
  <p:slideViewPr>
    <p:cSldViewPr snapToGrid="0" showGuides="1">
      <p:cViewPr>
        <p:scale>
          <a:sx n="99" d="100"/>
          <a:sy n="99" d="100"/>
        </p:scale>
        <p:origin x="-62" y="26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87" d="100"/>
          <a:sy n="87" d="100"/>
        </p:scale>
        <p:origin x="2988"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82D130E1-6E8D-4D67-A37F-8652380762A4}" type="datetimeFigureOut">
              <a:rPr lang="zh-CN" altLang="en-US" smtClean="0"/>
              <a:pPr/>
              <a:t>2021/10/7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B32AB389-C53E-4D42-8F9A-7ED952DD5AAF}" type="slidenum">
              <a:rPr lang="zh-CN" altLang="en-US" smtClean="0"/>
              <a:pPr/>
              <a:t>‹#›</a:t>
            </a:fld>
            <a:endParaRPr lang="zh-CN" altLang="en-US" dirty="0"/>
          </a:p>
        </p:txBody>
      </p:sp>
    </p:spTree>
    <p:extLst>
      <p:ext uri="{BB962C8B-B14F-4D97-AF65-F5344CB8AC3E}">
        <p14:creationId xmlns="" xmlns:p14="http://schemas.microsoft.com/office/powerpoint/2010/main" val="74611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1</a:t>
            </a:fld>
            <a:endParaRPr lang="zh-CN" altLang="en-US"/>
          </a:p>
        </p:txBody>
      </p:sp>
    </p:spTree>
    <p:extLst>
      <p:ext uri="{BB962C8B-B14F-4D97-AF65-F5344CB8AC3E}">
        <p14:creationId xmlns="" xmlns:p14="http://schemas.microsoft.com/office/powerpoint/2010/main" val="215925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19</a:t>
            </a:fld>
            <a:endParaRPr lang="zh-CN" altLang="en-US"/>
          </a:p>
        </p:txBody>
      </p:sp>
    </p:spTree>
    <p:extLst>
      <p:ext uri="{BB962C8B-B14F-4D97-AF65-F5344CB8AC3E}">
        <p14:creationId xmlns="" xmlns:p14="http://schemas.microsoft.com/office/powerpoint/2010/main" val="1465264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20</a:t>
            </a:fld>
            <a:endParaRPr lang="zh-CN" altLang="en-US"/>
          </a:p>
        </p:txBody>
      </p:sp>
    </p:spTree>
    <p:extLst>
      <p:ext uri="{BB962C8B-B14F-4D97-AF65-F5344CB8AC3E}">
        <p14:creationId xmlns="" xmlns:p14="http://schemas.microsoft.com/office/powerpoint/2010/main" val="210549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2</a:t>
            </a:fld>
            <a:endParaRPr lang="zh-CN" altLang="en-US"/>
          </a:p>
        </p:txBody>
      </p:sp>
    </p:spTree>
    <p:extLst>
      <p:ext uri="{BB962C8B-B14F-4D97-AF65-F5344CB8AC3E}">
        <p14:creationId xmlns="" xmlns:p14="http://schemas.microsoft.com/office/powerpoint/2010/main" val="289343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8</a:t>
            </a:fld>
            <a:endParaRPr lang="zh-CN" altLang="en-US"/>
          </a:p>
        </p:txBody>
      </p:sp>
    </p:spTree>
    <p:extLst>
      <p:ext uri="{BB962C8B-B14F-4D97-AF65-F5344CB8AC3E}">
        <p14:creationId xmlns="" xmlns:p14="http://schemas.microsoft.com/office/powerpoint/2010/main" val="243083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10</a:t>
            </a:fld>
            <a:endParaRPr lang="zh-CN" altLang="en-US"/>
          </a:p>
        </p:txBody>
      </p:sp>
    </p:spTree>
    <p:extLst>
      <p:ext uri="{BB962C8B-B14F-4D97-AF65-F5344CB8AC3E}">
        <p14:creationId xmlns="" xmlns:p14="http://schemas.microsoft.com/office/powerpoint/2010/main" val="164349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11</a:t>
            </a:fld>
            <a:endParaRPr lang="zh-CN" altLang="en-US"/>
          </a:p>
        </p:txBody>
      </p:sp>
    </p:spTree>
    <p:extLst>
      <p:ext uri="{BB962C8B-B14F-4D97-AF65-F5344CB8AC3E}">
        <p14:creationId xmlns="" xmlns:p14="http://schemas.microsoft.com/office/powerpoint/2010/main" val="205462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12</a:t>
            </a:fld>
            <a:endParaRPr lang="zh-CN" altLang="en-US"/>
          </a:p>
        </p:txBody>
      </p:sp>
    </p:spTree>
    <p:extLst>
      <p:ext uri="{BB962C8B-B14F-4D97-AF65-F5344CB8AC3E}">
        <p14:creationId xmlns="" xmlns:p14="http://schemas.microsoft.com/office/powerpoint/2010/main" val="17120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13</a:t>
            </a:fld>
            <a:endParaRPr lang="zh-CN" altLang="en-US"/>
          </a:p>
        </p:txBody>
      </p:sp>
    </p:spTree>
    <p:extLst>
      <p:ext uri="{BB962C8B-B14F-4D97-AF65-F5344CB8AC3E}">
        <p14:creationId xmlns="" xmlns:p14="http://schemas.microsoft.com/office/powerpoint/2010/main" val="131923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14</a:t>
            </a:fld>
            <a:endParaRPr lang="zh-CN" altLang="en-US"/>
          </a:p>
        </p:txBody>
      </p:sp>
    </p:spTree>
    <p:extLst>
      <p:ext uri="{BB962C8B-B14F-4D97-AF65-F5344CB8AC3E}">
        <p14:creationId xmlns="" xmlns:p14="http://schemas.microsoft.com/office/powerpoint/2010/main" val="128552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pPr/>
              <a:t>18</a:t>
            </a:fld>
            <a:endParaRPr lang="zh-CN" altLang="en-US"/>
          </a:p>
        </p:txBody>
      </p:sp>
    </p:spTree>
    <p:extLst>
      <p:ext uri="{BB962C8B-B14F-4D97-AF65-F5344CB8AC3E}">
        <p14:creationId xmlns="" xmlns:p14="http://schemas.microsoft.com/office/powerpoint/2010/main" val="2637382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20419588"/>
      </p:ext>
    </p:extLst>
  </p:cSld>
  <p:clrMapOvr>
    <a:masterClrMapping/>
  </p:clrMapOvr>
  <mc:AlternateContent xmlns:mc="http://schemas.openxmlformats.org/markup-compatibility/2006">
    <mc:Choice xmlns="" xmlns:p14="http://schemas.microsoft.com/office/powerpoint/2010/main" Requires="p14">
      <p:transition spd="slow" p14:dur="1250" advTm="4000"/>
    </mc:Choice>
    <mc:Fallback>
      <p:transition spd="slow"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14058024"/>
      </p:ext>
    </p:extLst>
  </p:cSld>
  <p:clrMapOvr>
    <a:masterClrMapping/>
  </p:clrMapOvr>
  <mc:AlternateContent xmlns:mc="http://schemas.openxmlformats.org/markup-compatibility/2006">
    <mc:Choice xmlns="" xmlns:p14="http://schemas.microsoft.com/office/powerpoint/2010/main" Requires="p14">
      <p:transition spd="slow" p14:dur="1250" advTm="4000"/>
    </mc:Choice>
    <mc:Fallback>
      <p:transition spd="slow"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83085437-928B-4C00-92A2-487282ABBEF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65B419CB-97F8-47D9-B01D-6A8A971BF3DF}"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77091887-1A88-4187-A77A-49B711727BB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Picture 2" descr="A picture containing diagram&#10;&#10;Description automatically generated">
            <a:extLst>
              <a:ext uri="{FF2B5EF4-FFF2-40B4-BE49-F238E27FC236}">
                <a16:creationId xmlns="" xmlns:a16="http://schemas.microsoft.com/office/drawing/2014/main" id="{237B21C7-55DE-4BA2-B39F-034BCB5A3E25}"/>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16656424" y="5380618"/>
            <a:ext cx="1710152" cy="1477382"/>
          </a:xfrm>
          <a:prstGeom prst="rect">
            <a:avLst/>
          </a:prstGeom>
        </p:spPr>
      </p:pic>
      <p:sp>
        <p:nvSpPr>
          <p:cNvPr id="4" name="TextBox 3">
            <a:extLst>
              <a:ext uri="{FF2B5EF4-FFF2-40B4-BE49-F238E27FC236}">
                <a16:creationId xmlns="" xmlns:a16="http://schemas.microsoft.com/office/drawing/2014/main" id="{AFCEBF63-1D02-4953-B86A-653FE01323F5}"/>
              </a:ext>
            </a:extLst>
          </p:cNvPr>
          <p:cNvSpPr txBox="1"/>
          <p:nvPr userDrawn="1"/>
        </p:nvSpPr>
        <p:spPr>
          <a:xfrm>
            <a:off x="11250717" y="125506"/>
            <a:ext cx="941283" cy="369332"/>
          </a:xfrm>
          <a:prstGeom prst="rect">
            <a:avLst/>
          </a:prstGeom>
          <a:noFill/>
        </p:spPr>
        <p:txBody>
          <a:bodyPr wrap="none" rtlCol="0">
            <a:spAutoFit/>
          </a:bodyPr>
          <a:lstStyle/>
          <a:p>
            <a:r>
              <a:rPr lang="en-US">
                <a:solidFill>
                  <a:schemeClr val="accent6">
                    <a:lumMod val="60000"/>
                    <a:lumOff val="40000"/>
                  </a:schemeClr>
                </a:solidFill>
                <a:latin typeface="UVN Huong Que Nang" panose="020E0804040705030404" pitchFamily="34" charset="0"/>
              </a:rPr>
              <a:t>KTUTS</a:t>
            </a:r>
          </a:p>
        </p:txBody>
      </p:sp>
    </p:spTree>
    <p:extLst>
      <p:ext uri="{BB962C8B-B14F-4D97-AF65-F5344CB8AC3E}">
        <p14:creationId xmlns="" xmlns:p14="http://schemas.microsoft.com/office/powerpoint/2010/main" val="3786943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 xmlns:p14="http://schemas.microsoft.com/office/powerpoint/2010/main" Requires="p14">
      <p:transition spd="slow" p14:dur="1250" advTm="4000"/>
    </mc:Choice>
    <mc:Fallback>
      <p:transition spd="slow" advTm="4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0.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0.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jpe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4.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xml"/><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xml"/><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xml"/><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xml"/><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A03E9543-74CF-4A01-8E6E-02BA7159A418}"/>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21" name="图片 20">
            <a:extLst>
              <a:ext uri="{FF2B5EF4-FFF2-40B4-BE49-F238E27FC236}">
                <a16:creationId xmlns="" xmlns:a16="http://schemas.microsoft.com/office/drawing/2014/main" id="{BE1C60CF-11D6-4292-ABC0-6E6979BC5BC1}"/>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4526803" y="406400"/>
            <a:ext cx="2928515" cy="794104"/>
          </a:xfrm>
          <a:prstGeom prst="rect">
            <a:avLst/>
          </a:prstGeom>
        </p:spPr>
      </p:pic>
      <p:sp>
        <p:nvSpPr>
          <p:cNvPr id="8" name="矩形 7"/>
          <p:cNvSpPr/>
          <p:nvPr/>
        </p:nvSpPr>
        <p:spPr>
          <a:xfrm>
            <a:off x="747552" y="2604022"/>
            <a:ext cx="10696896" cy="1200329"/>
          </a:xfrm>
          <a:prstGeom prst="rect">
            <a:avLst/>
          </a:prstGeom>
        </p:spPr>
        <p:txBody>
          <a:bodyPr wrap="square">
            <a:spAutoFit/>
            <a:scene3d>
              <a:camera prst="orthographicFront"/>
              <a:lightRig rig="threePt" dir="t"/>
            </a:scene3d>
            <a:sp3d contourW="12700"/>
          </a:bodyPr>
          <a:lstStyle/>
          <a:p>
            <a:pPr algn="ctr"/>
            <a:r>
              <a:rPr lang="en-US" altLang="zh-CN" sz="7200" dirty="0" smtClean="0">
                <a:ln w="15875">
                  <a:solidFill>
                    <a:schemeClr val="bg1"/>
                  </a:solidFill>
                </a:ln>
                <a:solidFill>
                  <a:srgbClr val="FFC000"/>
                </a:solidFill>
                <a:effectLst>
                  <a:outerShdw blurRad="38100" dist="38100" dir="2700000" algn="tl">
                    <a:srgbClr val="000000">
                      <a:alpha val="43137"/>
                    </a:srgbClr>
                  </a:outerShdw>
                </a:effectLst>
                <a:latin typeface="UTM Thanh Nhac TL" panose="02040603050506020204" pitchFamily="18" charset="0"/>
                <a:ea typeface="inpin heiti" charset="-122"/>
              </a:rPr>
              <a:t>PHÉP TRỪ</a:t>
            </a:r>
            <a:endParaRPr lang="zh-CN" altLang="en-US" sz="7200" dirty="0">
              <a:ln w="15875">
                <a:solidFill>
                  <a:schemeClr val="bg1"/>
                </a:solidFill>
              </a:ln>
              <a:solidFill>
                <a:srgbClr val="00B050"/>
              </a:solidFill>
              <a:effectLst>
                <a:outerShdw blurRad="38100" dist="38100" dir="2700000" algn="tl">
                  <a:srgbClr val="000000">
                    <a:alpha val="43137"/>
                  </a:srgbClr>
                </a:outerShdw>
              </a:effectLst>
              <a:latin typeface="UTM Thanh Nhac TL" panose="02040603050506020204" pitchFamily="18" charset="0"/>
              <a:ea typeface="inpin heiti" charset="-122"/>
            </a:endParaRPr>
          </a:p>
        </p:txBody>
      </p:sp>
      <p:pic>
        <p:nvPicPr>
          <p:cNvPr id="12" name="图片 11">
            <a:extLst>
              <a:ext uri="{FF2B5EF4-FFF2-40B4-BE49-F238E27FC236}">
                <a16:creationId xmlns="" xmlns:a16="http://schemas.microsoft.com/office/drawing/2014/main" id="{6851A9A0-D5EB-47E3-A902-EA3DA4E06EE5}"/>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10891319" y="4411222"/>
            <a:ext cx="851025" cy="778599"/>
          </a:xfrm>
          <a:prstGeom prst="rect">
            <a:avLst/>
          </a:prstGeom>
        </p:spPr>
      </p:pic>
      <p:pic>
        <p:nvPicPr>
          <p:cNvPr id="13" name="图片 12">
            <a:extLst>
              <a:ext uri="{FF2B5EF4-FFF2-40B4-BE49-F238E27FC236}">
                <a16:creationId xmlns="" xmlns:a16="http://schemas.microsoft.com/office/drawing/2014/main" id="{AB1A5CA7-FAA6-4F24-B7A4-FD503EA1F416}"/>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2499561" y="1556077"/>
            <a:ext cx="597528" cy="660903"/>
          </a:xfrm>
          <a:prstGeom prst="rect">
            <a:avLst/>
          </a:prstGeom>
        </p:spPr>
      </p:pic>
      <p:pic>
        <p:nvPicPr>
          <p:cNvPr id="14" name="图片 13">
            <a:extLst>
              <a:ext uri="{FF2B5EF4-FFF2-40B4-BE49-F238E27FC236}">
                <a16:creationId xmlns="" xmlns:a16="http://schemas.microsoft.com/office/drawing/2014/main" id="{9E5FFBA5-8D51-4593-A18D-2917A3B2A067}"/>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3222557" y="1556077"/>
            <a:ext cx="1041149" cy="1039640"/>
          </a:xfrm>
          <a:prstGeom prst="rect">
            <a:avLst/>
          </a:prstGeom>
        </p:spPr>
      </p:pic>
      <p:sp>
        <p:nvSpPr>
          <p:cNvPr id="15" name="文本框 14">
            <a:extLst>
              <a:ext uri="{FF2B5EF4-FFF2-40B4-BE49-F238E27FC236}">
                <a16:creationId xmlns="" xmlns:a16="http://schemas.microsoft.com/office/drawing/2014/main" id="{E537D5DB-F2E7-4F08-B969-10A5AAE2FD7B}"/>
              </a:ext>
            </a:extLst>
          </p:cNvPr>
          <p:cNvSpPr txBox="1"/>
          <p:nvPr/>
        </p:nvSpPr>
        <p:spPr>
          <a:xfrm>
            <a:off x="5298419" y="593475"/>
            <a:ext cx="1415772" cy="584775"/>
          </a:xfrm>
          <a:prstGeom prst="rect">
            <a:avLst/>
          </a:prstGeom>
          <a:noFill/>
          <a:effectLst>
            <a:outerShdw blurRad="50800" dist="38100" algn="l" rotWithShape="0">
              <a:prstClr val="black">
                <a:alpha val="40000"/>
              </a:prstClr>
            </a:outerShdw>
          </a:effectLst>
        </p:spPr>
        <p:txBody>
          <a:bodyPr wrap="none" rtlCol="0">
            <a:spAutoFit/>
          </a:bodyPr>
          <a:lstStyle/>
          <a:p>
            <a:r>
              <a:rPr lang="en-US" altLang="zh-CN" sz="3200" dirty="0">
                <a:solidFill>
                  <a:srgbClr val="FF2D4E"/>
                </a:solidFill>
                <a:latin typeface="UTM Futura Extra" panose="02040603050506020204" pitchFamily="18" charset="0"/>
                <a:ea typeface="inpin heiti" charset="-122"/>
              </a:rPr>
              <a:t>TOÁN</a:t>
            </a:r>
            <a:endParaRPr lang="zh-CN" altLang="en-US" sz="3200" dirty="0">
              <a:solidFill>
                <a:srgbClr val="FF2D4E"/>
              </a:solidFill>
              <a:latin typeface="UTM Futura Extra" panose="02040603050506020204" pitchFamily="18" charset="0"/>
              <a:ea typeface="inpin heiti" charset="-122"/>
            </a:endParaRPr>
          </a:p>
        </p:txBody>
      </p:sp>
    </p:spTree>
    <p:extLst>
      <p:ext uri="{BB962C8B-B14F-4D97-AF65-F5344CB8AC3E}">
        <p14:creationId xmlns="" xmlns:p14="http://schemas.microsoft.com/office/powerpoint/2010/main" val="419928619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22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8"/>
                                        </p:tgtEl>
                                      </p:cBhvr>
                                    </p:animEffect>
                                  </p:childTnLst>
                                </p:cTn>
                              </p:par>
                            </p:childTnLst>
                          </p:cTn>
                        </p:par>
                        <p:par>
                          <p:cTn id="26" fill="hold">
                            <p:stCondLst>
                              <p:cond delay="3850"/>
                            </p:stCondLst>
                            <p:childTnLst>
                              <p:par>
                                <p:cTn id="27" presetID="2" presetClass="entr" presetSubtype="9"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0-#ppt_w/2"/>
                                          </p:val>
                                        </p:tav>
                                        <p:tav tm="100000">
                                          <p:val>
                                            <p:strVal val="#ppt_x"/>
                                          </p:val>
                                        </p:tav>
                                      </p:tavLst>
                                    </p:anim>
                                    <p:anim calcmode="lin" valueType="num">
                                      <p:cBhvr additive="base">
                                        <p:cTn id="30"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619BC375-7FC7-41C9-A846-45B533415F5C}"/>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sp>
        <p:nvSpPr>
          <p:cNvPr id="4" name="Rectangle 3"/>
          <p:cNvSpPr>
            <a:spLocks noChangeArrowheads="1"/>
          </p:cNvSpPr>
          <p:nvPr/>
        </p:nvSpPr>
        <p:spPr bwMode="auto">
          <a:xfrm>
            <a:off x="1524000" y="1371600"/>
            <a:ext cx="3497263" cy="461963"/>
          </a:xfrm>
          <a:prstGeom prst="rect">
            <a:avLst/>
          </a:prstGeom>
          <a:noFill/>
          <a:ln w="9525">
            <a:noFill/>
            <a:miter lim="800000"/>
            <a:headEnd/>
            <a:tailEnd/>
          </a:ln>
        </p:spPr>
        <p:txBody>
          <a:bodyPr wrap="none">
            <a:spAutoFit/>
          </a:bodyPr>
          <a:lstStyle/>
          <a:p>
            <a:r>
              <a:rPr lang="en-US" altLang="en-US" sz="2400" b="1" dirty="0">
                <a:solidFill>
                  <a:srgbClr val="0070C0"/>
                </a:solidFill>
              </a:rPr>
              <a:t>a) 865279 - 450237 = ?</a:t>
            </a:r>
            <a:endParaRPr lang="en-US" altLang="en-US" sz="2400" dirty="0">
              <a:solidFill>
                <a:srgbClr val="0070C0"/>
              </a:solidFill>
            </a:endParaRPr>
          </a:p>
        </p:txBody>
      </p:sp>
      <p:sp>
        <p:nvSpPr>
          <p:cNvPr id="5" name="Rectangle 4"/>
          <p:cNvSpPr>
            <a:spLocks noChangeArrowheads="1"/>
          </p:cNvSpPr>
          <p:nvPr/>
        </p:nvSpPr>
        <p:spPr bwMode="auto">
          <a:xfrm>
            <a:off x="6172200" y="2895600"/>
            <a:ext cx="4572000" cy="461963"/>
          </a:xfrm>
          <a:prstGeom prst="rect">
            <a:avLst/>
          </a:prstGeom>
          <a:noFill/>
          <a:ln w="9525">
            <a:noFill/>
            <a:miter lim="800000"/>
            <a:headEnd/>
            <a:tailEnd/>
          </a:ln>
        </p:spPr>
        <p:txBody>
          <a:bodyPr>
            <a:spAutoFit/>
          </a:bodyPr>
          <a:lstStyle/>
          <a:p>
            <a:r>
              <a:rPr lang="en-US" altLang="en-US" sz="2400">
                <a:solidFill>
                  <a:srgbClr val="2006BA"/>
                </a:solidFill>
              </a:rPr>
              <a:t>- 7 trừ 3 bằng 4, viết 4.  </a:t>
            </a:r>
          </a:p>
        </p:txBody>
      </p:sp>
      <p:sp>
        <p:nvSpPr>
          <p:cNvPr id="6" name="Rectangle 5"/>
          <p:cNvSpPr>
            <a:spLocks noChangeArrowheads="1"/>
          </p:cNvSpPr>
          <p:nvPr/>
        </p:nvSpPr>
        <p:spPr bwMode="auto">
          <a:xfrm>
            <a:off x="5486400" y="1752600"/>
            <a:ext cx="5403850" cy="461963"/>
          </a:xfrm>
          <a:prstGeom prst="rect">
            <a:avLst/>
          </a:prstGeom>
          <a:noFill/>
          <a:ln w="9525">
            <a:noFill/>
            <a:miter lim="800000"/>
            <a:headEnd/>
            <a:tailEnd/>
          </a:ln>
        </p:spPr>
        <p:txBody>
          <a:bodyPr>
            <a:spAutoFit/>
          </a:bodyPr>
          <a:lstStyle/>
          <a:p>
            <a:r>
              <a:rPr lang="en-US" altLang="en-US" sz="2400" b="1">
                <a:solidFill>
                  <a:srgbClr val="0070C0"/>
                </a:solidFill>
              </a:rPr>
              <a:t>Trừ  theo thứ tự từ phải sang trái:</a:t>
            </a:r>
          </a:p>
        </p:txBody>
      </p:sp>
      <p:sp>
        <p:nvSpPr>
          <p:cNvPr id="7" name="Rectangle 6"/>
          <p:cNvSpPr>
            <a:spLocks noChangeArrowheads="1"/>
          </p:cNvSpPr>
          <p:nvPr/>
        </p:nvSpPr>
        <p:spPr bwMode="auto">
          <a:xfrm>
            <a:off x="6165850" y="2286000"/>
            <a:ext cx="5111750" cy="461963"/>
          </a:xfrm>
          <a:prstGeom prst="rect">
            <a:avLst/>
          </a:prstGeom>
          <a:noFill/>
          <a:ln w="9525">
            <a:noFill/>
            <a:miter lim="800000"/>
            <a:headEnd/>
            <a:tailEnd/>
          </a:ln>
        </p:spPr>
        <p:txBody>
          <a:bodyPr>
            <a:spAutoFit/>
          </a:bodyPr>
          <a:lstStyle/>
          <a:p>
            <a:r>
              <a:rPr lang="en-US" altLang="en-US" sz="2400">
                <a:solidFill>
                  <a:srgbClr val="2006BA"/>
                </a:solidFill>
              </a:rPr>
              <a:t>- 9 trừ 7  bằng 2, viết 2.</a:t>
            </a:r>
          </a:p>
        </p:txBody>
      </p:sp>
      <p:sp>
        <p:nvSpPr>
          <p:cNvPr id="8" name="Rectangle 7"/>
          <p:cNvSpPr>
            <a:spLocks noChangeArrowheads="1"/>
          </p:cNvSpPr>
          <p:nvPr/>
        </p:nvSpPr>
        <p:spPr bwMode="auto">
          <a:xfrm>
            <a:off x="6172200" y="4800600"/>
            <a:ext cx="3552825" cy="461963"/>
          </a:xfrm>
          <a:prstGeom prst="rect">
            <a:avLst/>
          </a:prstGeom>
          <a:noFill/>
          <a:ln w="9525">
            <a:noFill/>
            <a:miter lim="800000"/>
            <a:headEnd/>
            <a:tailEnd/>
          </a:ln>
        </p:spPr>
        <p:txBody>
          <a:bodyPr>
            <a:spAutoFit/>
          </a:bodyPr>
          <a:lstStyle/>
          <a:p>
            <a:r>
              <a:rPr lang="en-US" altLang="en-US" sz="2400" dirty="0">
                <a:solidFill>
                  <a:srgbClr val="2006BA"/>
                </a:solidFill>
              </a:rPr>
              <a:t>- 6 </a:t>
            </a:r>
            <a:r>
              <a:rPr lang="en-US" altLang="en-US" sz="2400" dirty="0" err="1">
                <a:solidFill>
                  <a:srgbClr val="2006BA"/>
                </a:solidFill>
              </a:rPr>
              <a:t>trừ</a:t>
            </a:r>
            <a:r>
              <a:rPr lang="en-US" altLang="en-US" sz="2400" dirty="0">
                <a:solidFill>
                  <a:srgbClr val="2006BA"/>
                </a:solidFill>
              </a:rPr>
              <a:t> 5 </a:t>
            </a:r>
            <a:r>
              <a:rPr lang="en-US" altLang="en-US" sz="2400" dirty="0" err="1">
                <a:solidFill>
                  <a:srgbClr val="2006BA"/>
                </a:solidFill>
              </a:rPr>
              <a:t>bằng</a:t>
            </a:r>
            <a:r>
              <a:rPr lang="en-US" altLang="en-US" sz="2400" dirty="0">
                <a:solidFill>
                  <a:srgbClr val="2006BA"/>
                </a:solidFill>
              </a:rPr>
              <a:t> </a:t>
            </a:r>
            <a:r>
              <a:rPr lang="en-US" altLang="en-US" sz="2400" dirty="0" smtClean="0">
                <a:solidFill>
                  <a:srgbClr val="2006BA"/>
                </a:solidFill>
              </a:rPr>
              <a:t>1, </a:t>
            </a:r>
            <a:r>
              <a:rPr lang="en-US" altLang="en-US" sz="2400" dirty="0" err="1">
                <a:solidFill>
                  <a:srgbClr val="2006BA"/>
                </a:solidFill>
              </a:rPr>
              <a:t>viết</a:t>
            </a:r>
            <a:r>
              <a:rPr lang="en-US" altLang="en-US" sz="2400" dirty="0">
                <a:solidFill>
                  <a:srgbClr val="2006BA"/>
                </a:solidFill>
              </a:rPr>
              <a:t> 1.</a:t>
            </a:r>
          </a:p>
        </p:txBody>
      </p:sp>
      <p:sp>
        <p:nvSpPr>
          <p:cNvPr id="9" name="Rectangle 8"/>
          <p:cNvSpPr>
            <a:spLocks noChangeArrowheads="1"/>
          </p:cNvSpPr>
          <p:nvPr/>
        </p:nvSpPr>
        <p:spPr bwMode="auto">
          <a:xfrm>
            <a:off x="6192838" y="4110038"/>
            <a:ext cx="4094162" cy="461962"/>
          </a:xfrm>
          <a:prstGeom prst="rect">
            <a:avLst/>
          </a:prstGeom>
          <a:noFill/>
          <a:ln w="9525">
            <a:noFill/>
            <a:miter lim="800000"/>
            <a:headEnd/>
            <a:tailEnd/>
          </a:ln>
        </p:spPr>
        <p:txBody>
          <a:bodyPr>
            <a:spAutoFit/>
          </a:bodyPr>
          <a:lstStyle/>
          <a:p>
            <a:r>
              <a:rPr lang="en-US" altLang="en-US" sz="2400">
                <a:solidFill>
                  <a:srgbClr val="2006BA"/>
                </a:solidFill>
              </a:rPr>
              <a:t>- 5 trừ 0 bằng 5, viết 5.</a:t>
            </a:r>
          </a:p>
        </p:txBody>
      </p:sp>
      <p:sp>
        <p:nvSpPr>
          <p:cNvPr id="10" name="Rectangle 9"/>
          <p:cNvSpPr>
            <a:spLocks noChangeArrowheads="1"/>
          </p:cNvSpPr>
          <p:nvPr/>
        </p:nvSpPr>
        <p:spPr bwMode="auto">
          <a:xfrm>
            <a:off x="6172200" y="3505200"/>
            <a:ext cx="3700463" cy="461963"/>
          </a:xfrm>
          <a:prstGeom prst="rect">
            <a:avLst/>
          </a:prstGeom>
          <a:noFill/>
          <a:ln w="9525">
            <a:noFill/>
            <a:miter lim="800000"/>
            <a:headEnd/>
            <a:tailEnd/>
          </a:ln>
        </p:spPr>
        <p:txBody>
          <a:bodyPr>
            <a:spAutoFit/>
          </a:bodyPr>
          <a:lstStyle/>
          <a:p>
            <a:r>
              <a:rPr lang="en-US" altLang="en-US" sz="2400">
                <a:solidFill>
                  <a:srgbClr val="2006BA"/>
                </a:solidFill>
              </a:rPr>
              <a:t>- 2 trừ 2 bằng 0, viết 0.</a:t>
            </a:r>
          </a:p>
        </p:txBody>
      </p:sp>
      <p:sp>
        <p:nvSpPr>
          <p:cNvPr id="11" name="Rectangle 10"/>
          <p:cNvSpPr>
            <a:spLocks noChangeArrowheads="1"/>
          </p:cNvSpPr>
          <p:nvPr/>
        </p:nvSpPr>
        <p:spPr bwMode="auto">
          <a:xfrm>
            <a:off x="2743200" y="2133600"/>
            <a:ext cx="1311275" cy="460375"/>
          </a:xfrm>
          <a:prstGeom prst="rect">
            <a:avLst/>
          </a:prstGeom>
          <a:noFill/>
          <a:ln w="9525">
            <a:noFill/>
            <a:miter lim="800000"/>
            <a:headEnd/>
            <a:tailEnd/>
          </a:ln>
        </p:spPr>
        <p:txBody>
          <a:bodyPr>
            <a:spAutoFit/>
          </a:bodyPr>
          <a:lstStyle/>
          <a:p>
            <a:r>
              <a:rPr lang="en-US" altLang="en-US" sz="2400" b="1">
                <a:solidFill>
                  <a:srgbClr val="000000"/>
                </a:solidFill>
              </a:rPr>
              <a:t>865279</a:t>
            </a:r>
            <a:endParaRPr lang="en-US" altLang="en-US" sz="2400"/>
          </a:p>
        </p:txBody>
      </p:sp>
      <p:sp>
        <p:nvSpPr>
          <p:cNvPr id="12" name="Rectangle 11"/>
          <p:cNvSpPr>
            <a:spLocks noChangeArrowheads="1"/>
          </p:cNvSpPr>
          <p:nvPr/>
        </p:nvSpPr>
        <p:spPr bwMode="auto">
          <a:xfrm>
            <a:off x="2743200" y="2743200"/>
            <a:ext cx="1311275" cy="461963"/>
          </a:xfrm>
          <a:prstGeom prst="rect">
            <a:avLst/>
          </a:prstGeom>
          <a:noFill/>
          <a:ln w="9525">
            <a:noFill/>
            <a:miter lim="800000"/>
            <a:headEnd/>
            <a:tailEnd/>
          </a:ln>
        </p:spPr>
        <p:txBody>
          <a:bodyPr>
            <a:spAutoFit/>
          </a:bodyPr>
          <a:lstStyle/>
          <a:p>
            <a:r>
              <a:rPr lang="en-US" altLang="en-US" sz="2400" b="1">
                <a:solidFill>
                  <a:srgbClr val="000000"/>
                </a:solidFill>
              </a:rPr>
              <a:t>450237 </a:t>
            </a:r>
            <a:endParaRPr lang="en-US" altLang="en-US" sz="2400"/>
          </a:p>
        </p:txBody>
      </p:sp>
      <p:cxnSp>
        <p:nvCxnSpPr>
          <p:cNvPr id="13" name="Straight Connector 12"/>
          <p:cNvCxnSpPr/>
          <p:nvPr/>
        </p:nvCxnSpPr>
        <p:spPr>
          <a:xfrm flipV="1">
            <a:off x="2667000" y="3352800"/>
            <a:ext cx="1311275" cy="158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92350" y="2474913"/>
            <a:ext cx="450850" cy="40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cs typeface="Arial" pitchFamily="34" charset="0"/>
              </a:rPr>
              <a:t>-</a:t>
            </a:r>
          </a:p>
        </p:txBody>
      </p:sp>
      <p:sp>
        <p:nvSpPr>
          <p:cNvPr id="15" name="Rectangle 14"/>
          <p:cNvSpPr/>
          <p:nvPr/>
        </p:nvSpPr>
        <p:spPr>
          <a:xfrm>
            <a:off x="3508375" y="3368675"/>
            <a:ext cx="220663"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 4</a:t>
            </a:r>
          </a:p>
        </p:txBody>
      </p:sp>
      <p:sp>
        <p:nvSpPr>
          <p:cNvPr id="16" name="Rectangle 15"/>
          <p:cNvSpPr/>
          <p:nvPr/>
        </p:nvSpPr>
        <p:spPr>
          <a:xfrm>
            <a:off x="3206750" y="3562350"/>
            <a:ext cx="45085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0</a:t>
            </a:r>
          </a:p>
        </p:txBody>
      </p:sp>
      <p:sp>
        <p:nvSpPr>
          <p:cNvPr id="17" name="Rectangle 16"/>
          <p:cNvSpPr/>
          <p:nvPr/>
        </p:nvSpPr>
        <p:spPr>
          <a:xfrm>
            <a:off x="3003550" y="3562350"/>
            <a:ext cx="46355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5</a:t>
            </a:r>
          </a:p>
        </p:txBody>
      </p:sp>
      <p:sp>
        <p:nvSpPr>
          <p:cNvPr id="18" name="Rectangle 17"/>
          <p:cNvSpPr/>
          <p:nvPr/>
        </p:nvSpPr>
        <p:spPr>
          <a:xfrm>
            <a:off x="2895600" y="3562350"/>
            <a:ext cx="363538"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1</a:t>
            </a:r>
          </a:p>
        </p:txBody>
      </p:sp>
      <p:sp>
        <p:nvSpPr>
          <p:cNvPr id="19" name="Rectangle 18"/>
          <p:cNvSpPr/>
          <p:nvPr/>
        </p:nvSpPr>
        <p:spPr>
          <a:xfrm>
            <a:off x="3584575" y="3562350"/>
            <a:ext cx="45085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2</a:t>
            </a:r>
          </a:p>
        </p:txBody>
      </p:sp>
      <p:sp>
        <p:nvSpPr>
          <p:cNvPr id="20" name="Rectangle 19"/>
          <p:cNvSpPr>
            <a:spLocks noChangeArrowheads="1"/>
          </p:cNvSpPr>
          <p:nvPr/>
        </p:nvSpPr>
        <p:spPr bwMode="auto">
          <a:xfrm>
            <a:off x="6200775" y="5486400"/>
            <a:ext cx="3552825" cy="461963"/>
          </a:xfrm>
          <a:prstGeom prst="rect">
            <a:avLst/>
          </a:prstGeom>
          <a:noFill/>
          <a:ln w="9525">
            <a:noFill/>
            <a:miter lim="800000"/>
            <a:headEnd/>
            <a:tailEnd/>
          </a:ln>
        </p:spPr>
        <p:txBody>
          <a:bodyPr>
            <a:spAutoFit/>
          </a:bodyPr>
          <a:lstStyle/>
          <a:p>
            <a:r>
              <a:rPr lang="en-US" altLang="en-US" sz="2400">
                <a:solidFill>
                  <a:srgbClr val="2006BA"/>
                </a:solidFill>
              </a:rPr>
              <a:t>- 8 trừ 4 bằng 4, viết 4.</a:t>
            </a:r>
          </a:p>
        </p:txBody>
      </p:sp>
      <p:sp>
        <p:nvSpPr>
          <p:cNvPr id="21" name="Rectangle 20"/>
          <p:cNvSpPr/>
          <p:nvPr/>
        </p:nvSpPr>
        <p:spPr>
          <a:xfrm>
            <a:off x="2743200" y="3562350"/>
            <a:ext cx="31115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4</a:t>
            </a:r>
          </a:p>
        </p:txBody>
      </p:sp>
      <p:sp>
        <p:nvSpPr>
          <p:cNvPr id="22" name="Rectangle 21"/>
          <p:cNvSpPr>
            <a:spLocks noChangeArrowheads="1"/>
          </p:cNvSpPr>
          <p:nvPr/>
        </p:nvSpPr>
        <p:spPr bwMode="auto">
          <a:xfrm>
            <a:off x="1828800" y="4267200"/>
            <a:ext cx="3962400" cy="461963"/>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sz="2400" b="1" dirty="0">
                <a:solidFill>
                  <a:srgbClr val="0070C0"/>
                </a:solidFill>
              </a:rPr>
              <a:t>865279 − 450237 = 415042</a:t>
            </a:r>
          </a:p>
        </p:txBody>
      </p:sp>
    </p:spTree>
    <p:extLst>
      <p:ext uri="{BB962C8B-B14F-4D97-AF65-F5344CB8AC3E}">
        <p14:creationId xmlns="" xmlns:p14="http://schemas.microsoft.com/office/powerpoint/2010/main" val="82273121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1FD2FE29-3749-4C6E-BBA0-E518B9058A56}"/>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sp>
        <p:nvSpPr>
          <p:cNvPr id="4" name="Rectangle 3"/>
          <p:cNvSpPr>
            <a:spLocks noChangeArrowheads="1"/>
          </p:cNvSpPr>
          <p:nvPr/>
        </p:nvSpPr>
        <p:spPr bwMode="auto">
          <a:xfrm>
            <a:off x="1524000" y="1223963"/>
            <a:ext cx="3622675" cy="461962"/>
          </a:xfrm>
          <a:prstGeom prst="rect">
            <a:avLst/>
          </a:prstGeom>
          <a:noFill/>
          <a:ln w="9525">
            <a:noFill/>
            <a:miter lim="800000"/>
            <a:headEnd/>
            <a:tailEnd/>
          </a:ln>
        </p:spPr>
        <p:txBody>
          <a:bodyPr>
            <a:spAutoFit/>
          </a:bodyPr>
          <a:lstStyle/>
          <a:p>
            <a:r>
              <a:rPr lang="en-US" altLang="en-US" sz="2400" b="1">
                <a:solidFill>
                  <a:srgbClr val="0070C0"/>
                </a:solidFill>
              </a:rPr>
              <a:t>b) 647253 – 285749 = ?</a:t>
            </a:r>
          </a:p>
        </p:txBody>
      </p:sp>
      <p:sp>
        <p:nvSpPr>
          <p:cNvPr id="5" name="Rectangle 4"/>
          <p:cNvSpPr>
            <a:spLocks noChangeArrowheads="1"/>
          </p:cNvSpPr>
          <p:nvPr/>
        </p:nvSpPr>
        <p:spPr bwMode="auto">
          <a:xfrm>
            <a:off x="5257800" y="1524000"/>
            <a:ext cx="5410200" cy="400050"/>
          </a:xfrm>
          <a:prstGeom prst="rect">
            <a:avLst/>
          </a:prstGeom>
          <a:noFill/>
          <a:ln w="9525">
            <a:noFill/>
            <a:miter lim="800000"/>
            <a:headEnd/>
            <a:tailEnd/>
          </a:ln>
        </p:spPr>
        <p:txBody>
          <a:bodyPr>
            <a:spAutoFit/>
          </a:bodyPr>
          <a:lstStyle/>
          <a:p>
            <a:r>
              <a:rPr lang="en-US" altLang="en-US" sz="2000" b="1">
                <a:solidFill>
                  <a:srgbClr val="0070C0"/>
                </a:solidFill>
              </a:rPr>
              <a:t>Trừ  theo thứ tự từ phải sang trái:</a:t>
            </a:r>
          </a:p>
        </p:txBody>
      </p:sp>
      <p:sp>
        <p:nvSpPr>
          <p:cNvPr id="6" name="Rectangle 5"/>
          <p:cNvSpPr>
            <a:spLocks noChangeArrowheads="1"/>
          </p:cNvSpPr>
          <p:nvPr/>
        </p:nvSpPr>
        <p:spPr bwMode="auto">
          <a:xfrm>
            <a:off x="5334000" y="2133600"/>
            <a:ext cx="5334000" cy="400050"/>
          </a:xfrm>
          <a:prstGeom prst="rect">
            <a:avLst/>
          </a:prstGeom>
          <a:noFill/>
          <a:ln w="9525">
            <a:noFill/>
            <a:miter lim="800000"/>
            <a:headEnd/>
            <a:tailEnd/>
          </a:ln>
        </p:spPr>
        <p:txBody>
          <a:bodyPr>
            <a:spAutoFit/>
          </a:bodyPr>
          <a:lstStyle/>
          <a:p>
            <a:pPr marL="342900" indent="-342900">
              <a:buFontTx/>
              <a:buChar char="•"/>
            </a:pPr>
            <a:r>
              <a:rPr lang="en-US" altLang="en-US" sz="2000" b="1">
                <a:solidFill>
                  <a:srgbClr val="2006BA"/>
                </a:solidFill>
              </a:rPr>
              <a:t>13 trừ 9 bằng 4, viết 4 nhớ 1.</a:t>
            </a:r>
          </a:p>
        </p:txBody>
      </p:sp>
      <p:sp>
        <p:nvSpPr>
          <p:cNvPr id="8" name="Rectangle 7"/>
          <p:cNvSpPr>
            <a:spLocks noChangeArrowheads="1"/>
          </p:cNvSpPr>
          <p:nvPr/>
        </p:nvSpPr>
        <p:spPr bwMode="auto">
          <a:xfrm>
            <a:off x="5334000" y="2819400"/>
            <a:ext cx="6418263" cy="400050"/>
          </a:xfrm>
          <a:prstGeom prst="rect">
            <a:avLst/>
          </a:prstGeom>
          <a:noFill/>
          <a:ln w="9525">
            <a:noFill/>
            <a:miter lim="800000"/>
            <a:headEnd/>
            <a:tailEnd/>
          </a:ln>
        </p:spPr>
        <p:txBody>
          <a:bodyPr>
            <a:spAutoFit/>
          </a:bodyPr>
          <a:lstStyle/>
          <a:p>
            <a:pPr marL="342900" indent="-342900">
              <a:buFontTx/>
              <a:buChar char="•"/>
            </a:pPr>
            <a:r>
              <a:rPr lang="en-US" altLang="en-US" sz="2000" b="1">
                <a:solidFill>
                  <a:srgbClr val="2006BA"/>
                </a:solidFill>
              </a:rPr>
              <a:t>4 thêm 1 bằng 5, 5 trừ 0 bằng 0, viết 0. </a:t>
            </a:r>
          </a:p>
        </p:txBody>
      </p:sp>
      <p:sp>
        <p:nvSpPr>
          <p:cNvPr id="9" name="Rectangle 8"/>
          <p:cNvSpPr>
            <a:spLocks noChangeArrowheads="1"/>
          </p:cNvSpPr>
          <p:nvPr/>
        </p:nvSpPr>
        <p:spPr bwMode="auto">
          <a:xfrm>
            <a:off x="5334000" y="3429000"/>
            <a:ext cx="5334000" cy="400050"/>
          </a:xfrm>
          <a:prstGeom prst="rect">
            <a:avLst/>
          </a:prstGeom>
          <a:noFill/>
          <a:ln w="9525">
            <a:noFill/>
            <a:miter lim="800000"/>
            <a:headEnd/>
            <a:tailEnd/>
          </a:ln>
        </p:spPr>
        <p:txBody>
          <a:bodyPr>
            <a:spAutoFit/>
          </a:bodyPr>
          <a:lstStyle/>
          <a:p>
            <a:pPr marL="342900" indent="-342900">
              <a:buFontTx/>
              <a:buChar char="•"/>
            </a:pPr>
            <a:r>
              <a:rPr lang="en-US" altLang="en-US" sz="2000" b="1">
                <a:solidFill>
                  <a:srgbClr val="2006BA"/>
                </a:solidFill>
              </a:rPr>
              <a:t>12 trừ 7 bằng 5, viết 5 nhớ 1.</a:t>
            </a:r>
          </a:p>
        </p:txBody>
      </p:sp>
      <p:sp>
        <p:nvSpPr>
          <p:cNvPr id="10" name="Rectangle 9"/>
          <p:cNvSpPr>
            <a:spLocks noChangeArrowheads="1"/>
          </p:cNvSpPr>
          <p:nvPr/>
        </p:nvSpPr>
        <p:spPr bwMode="auto">
          <a:xfrm>
            <a:off x="5305425" y="3986213"/>
            <a:ext cx="5334000" cy="400050"/>
          </a:xfrm>
          <a:prstGeom prst="rect">
            <a:avLst/>
          </a:prstGeom>
          <a:noFill/>
          <a:ln w="9525">
            <a:noFill/>
            <a:miter lim="800000"/>
            <a:headEnd/>
            <a:tailEnd/>
          </a:ln>
        </p:spPr>
        <p:txBody>
          <a:bodyPr>
            <a:spAutoFit/>
          </a:bodyPr>
          <a:lstStyle/>
          <a:p>
            <a:pPr marL="342900" indent="-342900">
              <a:buFontTx/>
              <a:buChar char="•"/>
            </a:pPr>
            <a:r>
              <a:rPr lang="en-US" altLang="en-US" sz="2000" b="1">
                <a:solidFill>
                  <a:srgbClr val="2006BA"/>
                </a:solidFill>
              </a:rPr>
              <a:t>5 thêm 1 bằng 6; 7 trừ 6 bằng 1, viết 1.</a:t>
            </a:r>
          </a:p>
        </p:txBody>
      </p:sp>
      <p:sp>
        <p:nvSpPr>
          <p:cNvPr id="11" name="Rectangle 10"/>
          <p:cNvSpPr>
            <a:spLocks noChangeArrowheads="1"/>
          </p:cNvSpPr>
          <p:nvPr/>
        </p:nvSpPr>
        <p:spPr bwMode="auto">
          <a:xfrm>
            <a:off x="5295900" y="4524375"/>
            <a:ext cx="5334000" cy="400050"/>
          </a:xfrm>
          <a:prstGeom prst="rect">
            <a:avLst/>
          </a:prstGeom>
          <a:noFill/>
          <a:ln w="9525">
            <a:noFill/>
            <a:miter lim="800000"/>
            <a:headEnd/>
            <a:tailEnd/>
          </a:ln>
        </p:spPr>
        <p:txBody>
          <a:bodyPr>
            <a:spAutoFit/>
          </a:bodyPr>
          <a:lstStyle/>
          <a:p>
            <a:pPr marL="342900" indent="-342900">
              <a:buFontTx/>
              <a:buChar char="•"/>
            </a:pPr>
            <a:r>
              <a:rPr lang="en-US" altLang="en-US" sz="2000" b="1">
                <a:solidFill>
                  <a:srgbClr val="2006BA"/>
                </a:solidFill>
              </a:rPr>
              <a:t>14 trừ 8 bằng 6, viết 6 nhớ 1.</a:t>
            </a:r>
          </a:p>
        </p:txBody>
      </p:sp>
      <p:sp>
        <p:nvSpPr>
          <p:cNvPr id="12" name="Rectangle 11"/>
          <p:cNvSpPr>
            <a:spLocks noChangeArrowheads="1"/>
          </p:cNvSpPr>
          <p:nvPr/>
        </p:nvSpPr>
        <p:spPr bwMode="auto">
          <a:xfrm>
            <a:off x="5286375" y="5081588"/>
            <a:ext cx="5334000" cy="400050"/>
          </a:xfrm>
          <a:prstGeom prst="rect">
            <a:avLst/>
          </a:prstGeom>
          <a:noFill/>
          <a:ln w="9525">
            <a:noFill/>
            <a:miter lim="800000"/>
            <a:headEnd/>
            <a:tailEnd/>
          </a:ln>
        </p:spPr>
        <p:txBody>
          <a:bodyPr>
            <a:spAutoFit/>
          </a:bodyPr>
          <a:lstStyle/>
          <a:p>
            <a:pPr marL="342900" indent="-342900">
              <a:buFontTx/>
              <a:buChar char="•"/>
            </a:pPr>
            <a:r>
              <a:rPr lang="en-US" altLang="en-US" sz="2000" b="1">
                <a:solidFill>
                  <a:srgbClr val="2006BA"/>
                </a:solidFill>
              </a:rPr>
              <a:t>2 thêm 1 bằng 3; 6 trừ 3 bằng 3, viết 3.</a:t>
            </a:r>
          </a:p>
        </p:txBody>
      </p:sp>
      <p:sp>
        <p:nvSpPr>
          <p:cNvPr id="13" name="Rectangle 12"/>
          <p:cNvSpPr>
            <a:spLocks noChangeArrowheads="1"/>
          </p:cNvSpPr>
          <p:nvPr/>
        </p:nvSpPr>
        <p:spPr bwMode="auto">
          <a:xfrm>
            <a:off x="2667000" y="1752600"/>
            <a:ext cx="1339850" cy="461963"/>
          </a:xfrm>
          <a:prstGeom prst="rect">
            <a:avLst/>
          </a:prstGeom>
          <a:noFill/>
          <a:ln w="9525">
            <a:noFill/>
            <a:miter lim="800000"/>
            <a:headEnd/>
            <a:tailEnd/>
          </a:ln>
        </p:spPr>
        <p:txBody>
          <a:bodyPr>
            <a:spAutoFit/>
          </a:bodyPr>
          <a:lstStyle/>
          <a:p>
            <a:r>
              <a:rPr lang="en-US" altLang="en-US" sz="2400" b="1">
                <a:solidFill>
                  <a:srgbClr val="000000"/>
                </a:solidFill>
              </a:rPr>
              <a:t>647253</a:t>
            </a:r>
            <a:r>
              <a:rPr lang="en-US" altLang="en-US" sz="2400" b="1">
                <a:solidFill>
                  <a:srgbClr val="2006BA"/>
                </a:solidFill>
              </a:rPr>
              <a:t> </a:t>
            </a:r>
            <a:endParaRPr lang="en-US" altLang="en-US" sz="2400"/>
          </a:p>
        </p:txBody>
      </p:sp>
      <p:sp>
        <p:nvSpPr>
          <p:cNvPr id="14" name="Rectangle 13"/>
          <p:cNvSpPr>
            <a:spLocks noChangeArrowheads="1"/>
          </p:cNvSpPr>
          <p:nvPr/>
        </p:nvSpPr>
        <p:spPr bwMode="auto">
          <a:xfrm>
            <a:off x="2667000" y="2209800"/>
            <a:ext cx="1492250" cy="461963"/>
          </a:xfrm>
          <a:prstGeom prst="rect">
            <a:avLst/>
          </a:prstGeom>
          <a:noFill/>
          <a:ln w="9525">
            <a:noFill/>
            <a:miter lim="800000"/>
            <a:headEnd/>
            <a:tailEnd/>
          </a:ln>
        </p:spPr>
        <p:txBody>
          <a:bodyPr>
            <a:spAutoFit/>
          </a:bodyPr>
          <a:lstStyle/>
          <a:p>
            <a:r>
              <a:rPr lang="en-US" altLang="en-US" sz="2400" b="1">
                <a:solidFill>
                  <a:srgbClr val="000000"/>
                </a:solidFill>
              </a:rPr>
              <a:t>285749</a:t>
            </a:r>
            <a:r>
              <a:rPr lang="en-US" altLang="en-US" sz="2000" b="1">
                <a:solidFill>
                  <a:srgbClr val="2006BA"/>
                </a:solidFill>
              </a:rPr>
              <a:t> </a:t>
            </a:r>
            <a:endParaRPr lang="en-US" altLang="en-US" sz="2000"/>
          </a:p>
        </p:txBody>
      </p:sp>
      <p:sp>
        <p:nvSpPr>
          <p:cNvPr id="15" name="Rectangle 14"/>
          <p:cNvSpPr/>
          <p:nvPr/>
        </p:nvSpPr>
        <p:spPr>
          <a:xfrm>
            <a:off x="2667000" y="2743200"/>
            <a:ext cx="3810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3</a:t>
            </a:r>
          </a:p>
        </p:txBody>
      </p:sp>
      <p:sp>
        <p:nvSpPr>
          <p:cNvPr id="16" name="Rectangle 15"/>
          <p:cNvSpPr/>
          <p:nvPr/>
        </p:nvSpPr>
        <p:spPr>
          <a:xfrm>
            <a:off x="2819400" y="2743200"/>
            <a:ext cx="3810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6</a:t>
            </a:r>
          </a:p>
        </p:txBody>
      </p:sp>
      <p:sp>
        <p:nvSpPr>
          <p:cNvPr id="17" name="Rectangle 16"/>
          <p:cNvSpPr/>
          <p:nvPr/>
        </p:nvSpPr>
        <p:spPr>
          <a:xfrm>
            <a:off x="2971800" y="2743200"/>
            <a:ext cx="3810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1</a:t>
            </a:r>
          </a:p>
        </p:txBody>
      </p:sp>
      <p:sp>
        <p:nvSpPr>
          <p:cNvPr id="18" name="Rectangle 17"/>
          <p:cNvSpPr/>
          <p:nvPr/>
        </p:nvSpPr>
        <p:spPr>
          <a:xfrm>
            <a:off x="3144838" y="2743200"/>
            <a:ext cx="3810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5</a:t>
            </a:r>
          </a:p>
        </p:txBody>
      </p:sp>
      <p:sp>
        <p:nvSpPr>
          <p:cNvPr id="19" name="Rectangle 18"/>
          <p:cNvSpPr/>
          <p:nvPr/>
        </p:nvSpPr>
        <p:spPr>
          <a:xfrm>
            <a:off x="3352800" y="2743200"/>
            <a:ext cx="3810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0</a:t>
            </a:r>
          </a:p>
        </p:txBody>
      </p:sp>
      <p:sp>
        <p:nvSpPr>
          <p:cNvPr id="20" name="Rectangle 19"/>
          <p:cNvSpPr/>
          <p:nvPr/>
        </p:nvSpPr>
        <p:spPr>
          <a:xfrm>
            <a:off x="3514725" y="2752725"/>
            <a:ext cx="3810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cs typeface="Arial" pitchFamily="34" charset="0"/>
              </a:rPr>
              <a:t>4</a:t>
            </a:r>
          </a:p>
        </p:txBody>
      </p:sp>
      <p:sp>
        <p:nvSpPr>
          <p:cNvPr id="21" name="Rectangle 20"/>
          <p:cNvSpPr/>
          <p:nvPr/>
        </p:nvSpPr>
        <p:spPr>
          <a:xfrm>
            <a:off x="2286000" y="1981200"/>
            <a:ext cx="792163"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0000"/>
                </a:solidFill>
                <a:cs typeface="Arial" pitchFamily="34" charset="0"/>
              </a:rPr>
              <a:t>-</a:t>
            </a:r>
          </a:p>
        </p:txBody>
      </p:sp>
      <p:sp>
        <p:nvSpPr>
          <p:cNvPr id="22" name="Rectangle 21"/>
          <p:cNvSpPr>
            <a:spLocks noChangeArrowheads="1"/>
          </p:cNvSpPr>
          <p:nvPr/>
        </p:nvSpPr>
        <p:spPr bwMode="auto">
          <a:xfrm>
            <a:off x="1285875" y="3371850"/>
            <a:ext cx="3962400" cy="461963"/>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400" b="1" dirty="0">
                <a:solidFill>
                  <a:srgbClr val="0070C0"/>
                </a:solidFill>
              </a:rPr>
              <a:t>647253 − 285749 = 361504</a:t>
            </a:r>
          </a:p>
        </p:txBody>
      </p:sp>
      <p:graphicFrame>
        <p:nvGraphicFramePr>
          <p:cNvPr id="23" name="Table 22"/>
          <p:cNvGraphicFramePr>
            <a:graphicFrameLocks noGrp="1"/>
          </p:cNvGraphicFramePr>
          <p:nvPr/>
        </p:nvGraphicFramePr>
        <p:xfrm>
          <a:off x="2743200" y="1752600"/>
          <a:ext cx="1066800" cy="914400"/>
        </p:xfrm>
        <a:graphic>
          <a:graphicData uri="http://schemas.openxmlformats.org/drawingml/2006/table">
            <a:tbl>
              <a:tblPr firstRow="1" bandRow="1">
                <a:tableStyleId>{2D5ABB26-0587-4C30-8999-92F81FD0307C}</a:tableStyleId>
              </a:tblPr>
              <a:tblGrid>
                <a:gridCol w="1066800"/>
              </a:tblGrid>
              <a:tr h="914400">
                <a:tc>
                  <a:txBody>
                    <a:bodyPr/>
                    <a:lstStyle/>
                    <a:p>
                      <a:endParaRPr lang="en-US" dirty="0"/>
                    </a:p>
                  </a:txBody>
                  <a:tcPr>
                    <a:lnB w="571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973919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1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1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1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1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1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 xmlns:a16="http://schemas.microsoft.com/office/drawing/2014/main" id="{B0DD538D-D165-4B12-8B11-60174E3A94EB}"/>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rot="16200000">
            <a:off x="3742786" y="-2561175"/>
            <a:ext cx="4571570" cy="11237272"/>
          </a:xfrm>
          <a:prstGeom prst="rect">
            <a:avLst/>
          </a:prstGeom>
        </p:spPr>
      </p:pic>
      <p:pic>
        <p:nvPicPr>
          <p:cNvPr id="7" name="图片 6">
            <a:extLst>
              <a:ext uri="{FF2B5EF4-FFF2-40B4-BE49-F238E27FC236}">
                <a16:creationId xmlns="" xmlns:a16="http://schemas.microsoft.com/office/drawing/2014/main" id="{1FD2FE29-3749-4C6E-BBA0-E518B9058A56}"/>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pic>
        <p:nvPicPr>
          <p:cNvPr id="10" name="图片 9">
            <a:extLst>
              <a:ext uri="{FF2B5EF4-FFF2-40B4-BE49-F238E27FC236}">
                <a16:creationId xmlns="" xmlns:a16="http://schemas.microsoft.com/office/drawing/2014/main" id="{E85D5314-396D-4DDE-A655-3A7A9A68063C}"/>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319527" y="3873121"/>
            <a:ext cx="3200400" cy="3039035"/>
          </a:xfrm>
          <a:prstGeom prst="rect">
            <a:avLst/>
          </a:prstGeom>
        </p:spPr>
      </p:pic>
      <p:pic>
        <p:nvPicPr>
          <p:cNvPr id="11" name="图片 10">
            <a:extLst>
              <a:ext uri="{FF2B5EF4-FFF2-40B4-BE49-F238E27FC236}">
                <a16:creationId xmlns="" xmlns:a16="http://schemas.microsoft.com/office/drawing/2014/main" id="{FFD9874D-CFE7-40E3-85E5-945EBA369608}"/>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9406498" y="3233174"/>
            <a:ext cx="2263295" cy="3827929"/>
          </a:xfrm>
          <a:prstGeom prst="rect">
            <a:avLst/>
          </a:prstGeom>
        </p:spPr>
      </p:pic>
      <p:pic>
        <p:nvPicPr>
          <p:cNvPr id="14" name="图片 13">
            <a:extLst>
              <a:ext uri="{FF2B5EF4-FFF2-40B4-BE49-F238E27FC236}">
                <a16:creationId xmlns="" xmlns:a16="http://schemas.microsoft.com/office/drawing/2014/main" id="{B405EEE1-283B-4315-BDE4-6E658F27EE6D}"/>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9439736" y="628805"/>
            <a:ext cx="1479176" cy="1267257"/>
          </a:xfrm>
          <a:prstGeom prst="rect">
            <a:avLst/>
          </a:prstGeom>
        </p:spPr>
      </p:pic>
      <p:pic>
        <p:nvPicPr>
          <p:cNvPr id="5" name="图片 4">
            <a:extLst>
              <a:ext uri="{FF2B5EF4-FFF2-40B4-BE49-F238E27FC236}">
                <a16:creationId xmlns="" xmlns:a16="http://schemas.microsoft.com/office/drawing/2014/main" id="{56B20337-6292-4FD7-8701-72948DAD90D8}"/>
              </a:ext>
            </a:extLst>
          </p:cNvPr>
          <p:cNvPicPr>
            <a:picLocks noChangeAspect="1"/>
          </p:cNvPicPr>
          <p:nvPr/>
        </p:nvPicPr>
        <p:blipFill rotWithShape="1">
          <a:blip r:embed="rId9" cstate="screen">
            <a:extLst>
              <a:ext uri="{28A0092B-C50C-407E-A947-70E740481C1C}">
                <a14:useLocalDpi xmlns="" xmlns:a14="http://schemas.microsoft.com/office/drawing/2010/main"/>
              </a:ext>
            </a:extLst>
          </a:blip>
          <a:srcRect/>
          <a:stretch/>
        </p:blipFill>
        <p:spPr>
          <a:xfrm>
            <a:off x="468953" y="0"/>
            <a:ext cx="3350240" cy="2017477"/>
          </a:xfrm>
          <a:prstGeom prst="rect">
            <a:avLst/>
          </a:prstGeom>
        </p:spPr>
      </p:pic>
      <p:sp>
        <p:nvSpPr>
          <p:cNvPr id="12" name="Rectangle 11"/>
          <p:cNvSpPr/>
          <p:nvPr/>
        </p:nvSpPr>
        <p:spPr>
          <a:xfrm>
            <a:off x="1793631" y="1283677"/>
            <a:ext cx="9372600" cy="4185761"/>
          </a:xfrm>
          <a:prstGeom prst="rect">
            <a:avLst/>
          </a:prstGeom>
          <a:solidFill>
            <a:schemeClr val="bg1"/>
          </a:solidFill>
          <a:scene3d>
            <a:camera prst="orthographicFront"/>
            <a:lightRig rig="threePt" dir="t"/>
          </a:scene3d>
          <a:sp3d>
            <a:bevelT w="336550" h="50800" prst="softRound"/>
            <a:bevelB w="1358900"/>
          </a:sp3d>
        </p:spPr>
        <p:style>
          <a:lnRef idx="3">
            <a:schemeClr val="lt1"/>
          </a:lnRef>
          <a:fillRef idx="1">
            <a:schemeClr val="accent2"/>
          </a:fillRef>
          <a:effectRef idx="1">
            <a:schemeClr val="accent2"/>
          </a:effectRef>
          <a:fontRef idx="minor">
            <a:schemeClr val="lt1"/>
          </a:fontRef>
        </p:style>
        <p:txBody>
          <a:bodyPr>
            <a:spAutoFit/>
          </a:bodyPr>
          <a:lstStyle/>
          <a:p>
            <a:pPr algn="just">
              <a:defRPr/>
            </a:pPr>
            <a:r>
              <a:rPr lang="vi-VN" sz="3000" b="1" i="1" dirty="0">
                <a:solidFill>
                  <a:srgbClr val="FF0000"/>
                </a:solidFill>
                <a:latin typeface="Times New Roman" panose="02020603050405020304" pitchFamily="18" charset="0"/>
                <a:cs typeface="Times New Roman" panose="02020603050405020304" pitchFamily="18" charset="0"/>
              </a:rPr>
              <a:t>Muốn trừ hai số tự nhiên ta có thể làm như sau:</a:t>
            </a:r>
          </a:p>
          <a:p>
            <a:pPr algn="just">
              <a:defRPr/>
            </a:pPr>
            <a:r>
              <a:rPr lang="en-US" sz="3000" b="1" i="1" dirty="0" err="1">
                <a:solidFill>
                  <a:srgbClr val="0813E6"/>
                </a:solidFill>
                <a:latin typeface="Times New Roman" panose="02020603050405020304" pitchFamily="18" charset="0"/>
                <a:cs typeface="Times New Roman" panose="02020603050405020304" pitchFamily="18" charset="0"/>
              </a:rPr>
              <a:t>Bước</a:t>
            </a:r>
            <a:r>
              <a:rPr lang="en-US" sz="3000" b="1" i="1" dirty="0">
                <a:solidFill>
                  <a:srgbClr val="0813E6"/>
                </a:solidFill>
                <a:latin typeface="Times New Roman" panose="02020603050405020304" pitchFamily="18" charset="0"/>
                <a:cs typeface="Times New Roman" panose="02020603050405020304" pitchFamily="18" charset="0"/>
              </a:rPr>
              <a:t>  1:Đặt </a:t>
            </a:r>
            <a:r>
              <a:rPr lang="en-US" sz="3000" b="1" i="1" dirty="0" err="1">
                <a:solidFill>
                  <a:srgbClr val="0813E6"/>
                </a:solidFill>
                <a:latin typeface="Times New Roman" panose="02020603050405020304" pitchFamily="18" charset="0"/>
                <a:cs typeface="Times New Roman" panose="02020603050405020304" pitchFamily="18" charset="0"/>
              </a:rPr>
              <a:t>tính</a:t>
            </a:r>
            <a:endParaRPr lang="en-US" sz="3000" b="1" i="1" dirty="0">
              <a:solidFill>
                <a:srgbClr val="0813E6"/>
              </a:solidFill>
              <a:latin typeface="Times New Roman" panose="02020603050405020304" pitchFamily="18" charset="0"/>
              <a:cs typeface="Times New Roman" panose="02020603050405020304" pitchFamily="18" charset="0"/>
            </a:endParaRPr>
          </a:p>
          <a:p>
            <a:pPr algn="just">
              <a:buFontTx/>
              <a:buChar char="-"/>
              <a:defRPr/>
            </a:pP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Viết số </a:t>
            </a:r>
            <a:r>
              <a:rPr lang="en-US" sz="3000" b="1" i="1" dirty="0" err="1">
                <a:solidFill>
                  <a:srgbClr val="FF0000"/>
                </a:solidFill>
                <a:latin typeface="Times New Roman" panose="02020603050405020304" pitchFamily="18" charset="0"/>
                <a:cs typeface="Times New Roman" panose="02020603050405020304" pitchFamily="18" charset="0"/>
              </a:rPr>
              <a:t>trừ</a:t>
            </a:r>
            <a:r>
              <a:rPr lang="vi-VN" sz="3000" b="1" i="1" dirty="0">
                <a:solidFill>
                  <a:srgbClr val="FF0000"/>
                </a:solidFill>
                <a:latin typeface="Times New Roman" panose="02020603050405020304" pitchFamily="18" charset="0"/>
                <a:cs typeface="Times New Roman" panose="02020603050405020304" pitchFamily="18" charset="0"/>
              </a:rPr>
              <a:t> dưới số </a:t>
            </a:r>
            <a:r>
              <a:rPr lang="en-US" sz="3000" b="1" i="1" dirty="0" err="1">
                <a:solidFill>
                  <a:srgbClr val="FF0000"/>
                </a:solidFill>
                <a:latin typeface="Times New Roman" panose="02020603050405020304" pitchFamily="18" charset="0"/>
                <a:cs typeface="Times New Roman" panose="02020603050405020304" pitchFamily="18" charset="0"/>
              </a:rPr>
              <a:t>bị</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trừ</a:t>
            </a:r>
            <a:r>
              <a:rPr lang="vi-VN" sz="3000" b="1" i="1" dirty="0">
                <a:solidFill>
                  <a:srgbClr val="FF0000"/>
                </a:solidFill>
                <a:latin typeface="Times New Roman" panose="02020603050405020304" pitchFamily="18" charset="0"/>
                <a:cs typeface="Times New Roman" panose="02020603050405020304" pitchFamily="18" charset="0"/>
              </a:rPr>
              <a:t> sao cho các chữ số ở cùng một hàng đặt thẳng cột với nhau.</a:t>
            </a:r>
            <a:endParaRPr lang="en-US" sz="3000" b="1" i="1" dirty="0">
              <a:solidFill>
                <a:srgbClr val="FF0000"/>
              </a:solidFill>
              <a:latin typeface="Times New Roman" panose="02020603050405020304" pitchFamily="18" charset="0"/>
              <a:cs typeface="Times New Roman" panose="02020603050405020304" pitchFamily="18" charset="0"/>
            </a:endParaRPr>
          </a:p>
          <a:p>
            <a:pPr algn="just">
              <a:buFontTx/>
              <a:buChar char="-"/>
              <a:defRPr/>
            </a:pPr>
            <a:r>
              <a:rPr lang="en-US" sz="3000" b="1" i="1" dirty="0" err="1">
                <a:solidFill>
                  <a:srgbClr val="0813E6"/>
                </a:solidFill>
                <a:latin typeface="Times New Roman" panose="02020603050405020304" pitchFamily="18" charset="0"/>
                <a:cs typeface="Times New Roman" panose="02020603050405020304" pitchFamily="18" charset="0"/>
              </a:rPr>
              <a:t>Bước</a:t>
            </a:r>
            <a:r>
              <a:rPr lang="en-US" sz="3000" b="1" i="1" dirty="0">
                <a:solidFill>
                  <a:srgbClr val="0813E6"/>
                </a:solidFill>
                <a:latin typeface="Times New Roman" panose="02020603050405020304" pitchFamily="18" charset="0"/>
                <a:cs typeface="Times New Roman" panose="02020603050405020304" pitchFamily="18" charset="0"/>
              </a:rPr>
              <a:t> 2:Tính</a:t>
            </a:r>
            <a:endParaRPr lang="vi-VN" sz="3000" b="1" i="1" dirty="0">
              <a:solidFill>
                <a:srgbClr val="0813E6"/>
              </a:solidFill>
              <a:latin typeface="Times New Roman" panose="02020603050405020304" pitchFamily="18" charset="0"/>
              <a:cs typeface="Times New Roman" panose="02020603050405020304" pitchFamily="18" charset="0"/>
            </a:endParaRPr>
          </a:p>
          <a:p>
            <a:pPr algn="just">
              <a:buFontTx/>
              <a:buChar char="-"/>
              <a:defRPr/>
            </a:pP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Trừ các chữ số ở từng </a:t>
            </a:r>
            <a:r>
              <a:rPr lang="en-US" sz="3000" b="1" i="1" dirty="0" err="1" smtClean="0">
                <a:solidFill>
                  <a:srgbClr val="FF0000"/>
                </a:solidFill>
                <a:latin typeface="Times New Roman" panose="02020603050405020304" pitchFamily="18" charset="0"/>
                <a:cs typeface="Times New Roman" panose="02020603050405020304" pitchFamily="18" charset="0"/>
              </a:rPr>
              <a:t>hàng</a:t>
            </a:r>
            <a:r>
              <a:rPr lang="vi-VN" sz="3000" b="1" i="1" dirty="0" smtClean="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theo thứ tự từ phải sang trái</a:t>
            </a:r>
            <a:r>
              <a:rPr lang="en-US" sz="3000" b="1" i="1" dirty="0">
                <a:solidFill>
                  <a:srgbClr val="FF0000"/>
                </a:solidFill>
                <a:latin typeface="Times New Roman" panose="02020603050405020304" pitchFamily="18" charset="0"/>
                <a:cs typeface="Times New Roman" panose="02020603050405020304" pitchFamily="18" charset="0"/>
              </a:rPr>
              <a:t>. </a:t>
            </a:r>
            <a:endParaRPr lang="vi-VN" sz="3000" b="1" i="1" dirty="0">
              <a:solidFill>
                <a:srgbClr val="FF0000"/>
              </a:solidFill>
              <a:latin typeface="Times New Roman" panose="02020603050405020304" pitchFamily="18" charset="0"/>
              <a:cs typeface="Times New Roman" panose="02020603050405020304" pitchFamily="18" charset="0"/>
            </a:endParaRPr>
          </a:p>
          <a:p>
            <a:pPr algn="just">
              <a:defRPr/>
            </a:pP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Lưu</a:t>
            </a:r>
            <a:r>
              <a:rPr lang="en-US" sz="2800" b="1" dirty="0">
                <a:solidFill>
                  <a:schemeClr val="tx1"/>
                </a:solidFill>
                <a:latin typeface="Times New Roman" panose="02020603050405020304" pitchFamily="18" charset="0"/>
                <a:cs typeface="Times New Roman" panose="02020603050405020304" pitchFamily="18" charset="0"/>
              </a:rPr>
              <a:t> ý: </a:t>
            </a:r>
            <a:r>
              <a:rPr lang="en-US" sz="2800" b="1" dirty="0" err="1">
                <a:solidFill>
                  <a:schemeClr val="tx1"/>
                </a:solidFill>
                <a:latin typeface="Times New Roman" panose="02020603050405020304" pitchFamily="18" charset="0"/>
                <a:cs typeface="Times New Roman" panose="02020603050405020304" pitchFamily="18" charset="0"/>
              </a:rPr>
              <a:t>Nếu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phép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nhớ</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nhớ</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liền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trừ</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1548008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 xmlns:a16="http://schemas.microsoft.com/office/drawing/2014/main" id="{B0DD538D-D165-4B12-8B11-60174E3A94EB}"/>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rot="16200000">
            <a:off x="3742786" y="-2561175"/>
            <a:ext cx="4571570" cy="11237272"/>
          </a:xfrm>
          <a:prstGeom prst="rect">
            <a:avLst/>
          </a:prstGeom>
        </p:spPr>
      </p:pic>
      <p:pic>
        <p:nvPicPr>
          <p:cNvPr id="7" name="图片 6">
            <a:extLst>
              <a:ext uri="{FF2B5EF4-FFF2-40B4-BE49-F238E27FC236}">
                <a16:creationId xmlns="" xmlns:a16="http://schemas.microsoft.com/office/drawing/2014/main" id="{1FD2FE29-3749-4C6E-BBA0-E518B9058A56}"/>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pic>
        <p:nvPicPr>
          <p:cNvPr id="10" name="图片 9">
            <a:extLst>
              <a:ext uri="{FF2B5EF4-FFF2-40B4-BE49-F238E27FC236}">
                <a16:creationId xmlns="" xmlns:a16="http://schemas.microsoft.com/office/drawing/2014/main" id="{E85D5314-396D-4DDE-A655-3A7A9A68063C}"/>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319527" y="3873121"/>
            <a:ext cx="3200400" cy="3039035"/>
          </a:xfrm>
          <a:prstGeom prst="rect">
            <a:avLst/>
          </a:prstGeom>
        </p:spPr>
      </p:pic>
      <p:pic>
        <p:nvPicPr>
          <p:cNvPr id="11" name="图片 10">
            <a:extLst>
              <a:ext uri="{FF2B5EF4-FFF2-40B4-BE49-F238E27FC236}">
                <a16:creationId xmlns="" xmlns:a16="http://schemas.microsoft.com/office/drawing/2014/main" id="{FFD9874D-CFE7-40E3-85E5-945EBA369608}"/>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9406498" y="3233174"/>
            <a:ext cx="2263295" cy="3827929"/>
          </a:xfrm>
          <a:prstGeom prst="rect">
            <a:avLst/>
          </a:prstGeom>
        </p:spPr>
      </p:pic>
      <p:pic>
        <p:nvPicPr>
          <p:cNvPr id="14" name="图片 13">
            <a:extLst>
              <a:ext uri="{FF2B5EF4-FFF2-40B4-BE49-F238E27FC236}">
                <a16:creationId xmlns="" xmlns:a16="http://schemas.microsoft.com/office/drawing/2014/main" id="{B405EEE1-283B-4315-BDE4-6E658F27EE6D}"/>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9439736" y="628805"/>
            <a:ext cx="1479176" cy="1267257"/>
          </a:xfrm>
          <a:prstGeom prst="rect">
            <a:avLst/>
          </a:prstGeom>
        </p:spPr>
      </p:pic>
      <p:pic>
        <p:nvPicPr>
          <p:cNvPr id="5" name="图片 4">
            <a:extLst>
              <a:ext uri="{FF2B5EF4-FFF2-40B4-BE49-F238E27FC236}">
                <a16:creationId xmlns="" xmlns:a16="http://schemas.microsoft.com/office/drawing/2014/main" id="{56B20337-6292-4FD7-8701-72948DAD90D8}"/>
              </a:ext>
            </a:extLst>
          </p:cNvPr>
          <p:cNvPicPr>
            <a:picLocks noChangeAspect="1"/>
          </p:cNvPicPr>
          <p:nvPr/>
        </p:nvPicPr>
        <p:blipFill rotWithShape="1">
          <a:blip r:embed="rId9" cstate="screen">
            <a:extLst>
              <a:ext uri="{28A0092B-C50C-407E-A947-70E740481C1C}">
                <a14:useLocalDpi xmlns="" xmlns:a14="http://schemas.microsoft.com/office/drawing/2010/main"/>
              </a:ext>
            </a:extLst>
          </a:blip>
          <a:srcRect/>
          <a:stretch/>
        </p:blipFill>
        <p:spPr>
          <a:xfrm>
            <a:off x="468953" y="0"/>
            <a:ext cx="3350240" cy="2017477"/>
          </a:xfrm>
          <a:prstGeom prst="rect">
            <a:avLst/>
          </a:prstGeom>
        </p:spPr>
      </p:pic>
      <p:sp>
        <p:nvSpPr>
          <p:cNvPr id="8" name="矩形 7">
            <a:extLst>
              <a:ext uri="{FF2B5EF4-FFF2-40B4-BE49-F238E27FC236}">
                <a16:creationId xmlns="" xmlns:a16="http://schemas.microsoft.com/office/drawing/2014/main" id="{6AF603BE-9BD2-4C46-AA11-1A5F9BAE30DD}"/>
              </a:ext>
            </a:extLst>
          </p:cNvPr>
          <p:cNvSpPr/>
          <p:nvPr/>
        </p:nvSpPr>
        <p:spPr>
          <a:xfrm>
            <a:off x="810100" y="1194063"/>
            <a:ext cx="2650084" cy="646331"/>
          </a:xfrm>
          <a:prstGeom prst="rect">
            <a:avLst/>
          </a:prstGeom>
        </p:spPr>
        <p:txBody>
          <a:bodyPr wrap="square">
            <a:spAutoFit/>
            <a:scene3d>
              <a:camera prst="orthographicFront"/>
              <a:lightRig rig="threePt" dir="t"/>
            </a:scene3d>
            <a:sp3d contourW="12700"/>
          </a:bodyPr>
          <a:lstStyle/>
          <a:p>
            <a:pPr algn="ctr"/>
            <a:r>
              <a:rPr lang="en-US" altLang="zh-CN" sz="3600" b="1" dirty="0">
                <a:ln w="15875">
                  <a:noFill/>
                </a:ln>
                <a:solidFill>
                  <a:srgbClr val="FF0000"/>
                </a:solidFill>
                <a:effectLst>
                  <a:outerShdw blurRad="38100" dist="38100" dir="2700000" algn="tl">
                    <a:srgbClr val="000000">
                      <a:alpha val="43137"/>
                    </a:srgbClr>
                  </a:outerShdw>
                </a:effectLst>
                <a:latin typeface="Arial" panose="020B0604020202020204" pitchFamily="34" charset="0"/>
                <a:ea typeface="inpin heiti" charset="-122"/>
                <a:cs typeface="Arial" panose="020B0604020202020204" pitchFamily="34" charset="0"/>
              </a:rPr>
              <a:t>Bài </a:t>
            </a:r>
            <a:r>
              <a:rPr lang="en-US" altLang="zh-CN" sz="3600" b="1" dirty="0" smtClean="0">
                <a:ln w="15875">
                  <a:noFill/>
                </a:ln>
                <a:solidFill>
                  <a:srgbClr val="FF0000"/>
                </a:solidFill>
                <a:effectLst>
                  <a:outerShdw blurRad="38100" dist="38100" dir="2700000" algn="tl">
                    <a:srgbClr val="000000">
                      <a:alpha val="43137"/>
                    </a:srgbClr>
                  </a:outerShdw>
                </a:effectLst>
                <a:latin typeface="Arial" panose="020B0604020202020204" pitchFamily="34" charset="0"/>
                <a:ea typeface="inpin heiti" charset="-122"/>
                <a:cs typeface="Arial" panose="020B0604020202020204" pitchFamily="34" charset="0"/>
              </a:rPr>
              <a:t>1</a:t>
            </a:r>
            <a:endParaRPr lang="zh-CN" altLang="en-US" sz="6600" b="1" dirty="0">
              <a:ln w="15875">
                <a:noFill/>
              </a:ln>
              <a:solidFill>
                <a:srgbClr val="FF0000"/>
              </a:solidFill>
              <a:effectLst>
                <a:outerShdw blurRad="38100" dist="38100" dir="2700000" algn="tl">
                  <a:srgbClr val="000000">
                    <a:alpha val="43137"/>
                  </a:srgbClr>
                </a:outerShdw>
              </a:effectLst>
              <a:latin typeface="Arial" panose="020B0604020202020204" pitchFamily="34" charset="0"/>
              <a:ea typeface="inpin heiti" charset="-122"/>
              <a:cs typeface="Arial" panose="020B0604020202020204" pitchFamily="34" charset="0"/>
            </a:endParaRPr>
          </a:p>
        </p:txBody>
      </p:sp>
      <p:sp>
        <p:nvSpPr>
          <p:cNvPr id="18" name="Rectangle 6"/>
          <p:cNvSpPr txBox="1">
            <a:spLocks noChangeArrowheads="1"/>
          </p:cNvSpPr>
          <p:nvPr/>
        </p:nvSpPr>
        <p:spPr>
          <a:xfrm>
            <a:off x="1820008" y="1545492"/>
            <a:ext cx="4038600" cy="5334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Tx/>
              <a:buNone/>
              <a:tabLst/>
              <a:defRPr/>
            </a:pPr>
            <a:endParaRPr kumimoji="0" lang="en-US" altLang="en-US"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sym typeface="Wingdings 2" pitchFamily="18" charset="2"/>
            </a:endParaRPr>
          </a:p>
        </p:txBody>
      </p:sp>
      <p:sp>
        <p:nvSpPr>
          <p:cNvPr id="19" name="Text Box 37"/>
          <p:cNvSpPr txBox="1">
            <a:spLocks noChangeArrowheads="1"/>
          </p:cNvSpPr>
          <p:nvPr/>
        </p:nvSpPr>
        <p:spPr bwMode="auto">
          <a:xfrm>
            <a:off x="1951771" y="2655277"/>
            <a:ext cx="3319462" cy="1016000"/>
          </a:xfrm>
          <a:prstGeom prst="rect">
            <a:avLst/>
          </a:prstGeom>
          <a:noFill/>
          <a:ln w="9525">
            <a:noFill/>
            <a:miter lim="800000"/>
            <a:headEnd/>
            <a:tailEnd/>
          </a:ln>
        </p:spPr>
        <p:txBody>
          <a:bodyPr wrap="none">
            <a:spAutoFit/>
          </a:bodyPr>
          <a:lstStyle/>
          <a:p>
            <a:pPr marL="342900" indent="-342900" algn="ctr" eaLnBrk="1" hangingPunct="1">
              <a:buFontTx/>
              <a:buAutoNum type="alphaLcParenR"/>
            </a:pPr>
            <a:r>
              <a:rPr lang="en-US" altLang="en-US" sz="3000" b="1">
                <a:latin typeface="Times New Roman" pitchFamily="18" charset="0"/>
                <a:cs typeface="Times New Roman" pitchFamily="18" charset="0"/>
              </a:rPr>
              <a:t> 987864 – 783251</a:t>
            </a:r>
          </a:p>
          <a:p>
            <a:pPr marL="342900" indent="-342900" algn="ctr" eaLnBrk="1" hangingPunct="1"/>
            <a:r>
              <a:rPr lang="en-US" altLang="en-US" sz="3000" b="1">
                <a:latin typeface="Times New Roman" pitchFamily="18" charset="0"/>
                <a:cs typeface="Times New Roman" pitchFamily="18" charset="0"/>
              </a:rPr>
              <a:t>    969696 – 656565</a:t>
            </a:r>
          </a:p>
        </p:txBody>
      </p:sp>
      <p:sp>
        <p:nvSpPr>
          <p:cNvPr id="20" name="Text Box 38"/>
          <p:cNvSpPr txBox="1">
            <a:spLocks noChangeArrowheads="1"/>
          </p:cNvSpPr>
          <p:nvPr/>
        </p:nvSpPr>
        <p:spPr bwMode="auto">
          <a:xfrm>
            <a:off x="6569808" y="2744177"/>
            <a:ext cx="4191000" cy="1016000"/>
          </a:xfrm>
          <a:prstGeom prst="rect">
            <a:avLst/>
          </a:prstGeom>
          <a:noFill/>
          <a:ln w="9525">
            <a:noFill/>
            <a:miter lim="800000"/>
            <a:headEnd/>
            <a:tailEnd/>
          </a:ln>
        </p:spPr>
        <p:txBody>
          <a:bodyPr>
            <a:spAutoFit/>
          </a:bodyPr>
          <a:lstStyle/>
          <a:p>
            <a:pPr eaLnBrk="1" hangingPunct="1"/>
            <a:r>
              <a:rPr lang="en-US" altLang="en-US" sz="3000" b="1">
                <a:latin typeface="Times New Roman" pitchFamily="18" charset="0"/>
                <a:cs typeface="Times New Roman" pitchFamily="18" charset="0"/>
              </a:rPr>
              <a:t>b) 839084  - 246937</a:t>
            </a:r>
          </a:p>
          <a:p>
            <a:pPr eaLnBrk="1" hangingPunct="1"/>
            <a:r>
              <a:rPr lang="en-US" altLang="en-US" sz="3000" b="1">
                <a:latin typeface="Times New Roman" pitchFamily="18" charset="0"/>
                <a:cs typeface="Times New Roman" pitchFamily="18" charset="0"/>
              </a:rPr>
              <a:t>     628450 -  35813</a:t>
            </a:r>
          </a:p>
        </p:txBody>
      </p:sp>
      <p:sp>
        <p:nvSpPr>
          <p:cNvPr id="21" name="Rectangle 20"/>
          <p:cNvSpPr/>
          <p:nvPr/>
        </p:nvSpPr>
        <p:spPr>
          <a:xfrm>
            <a:off x="3395420" y="1570061"/>
            <a:ext cx="3145413" cy="535531"/>
          </a:xfrm>
          <a:prstGeom prst="rect">
            <a:avLst/>
          </a:prstGeom>
        </p:spPr>
        <p:txBody>
          <a:bodyPr wrap="none">
            <a:spAutoFit/>
          </a:bodyPr>
          <a:lstStyle/>
          <a:p>
            <a:pPr marL="228600" lvl="0" indent="-228600">
              <a:lnSpc>
                <a:spcPct val="90000"/>
              </a:lnSpc>
              <a:spcBef>
                <a:spcPts val="1000"/>
              </a:spcBef>
              <a:defRPr/>
            </a:pPr>
            <a:r>
              <a:rPr lang="en-US" altLang="en-US" sz="3200" b="1" dirty="0" smtClean="0">
                <a:solidFill>
                  <a:srgbClr val="FF0000"/>
                </a:solidFill>
                <a:latin typeface="Times New Roman" pitchFamily="18" charset="0"/>
                <a:cs typeface="Times New Roman" pitchFamily="18" charset="0"/>
                <a:sym typeface="Wingdings 2" pitchFamily="18" charset="2"/>
              </a:rPr>
              <a:t> </a:t>
            </a:r>
            <a:r>
              <a:rPr lang="en-US" altLang="en-US" sz="3200" b="1" dirty="0" err="1" smtClean="0">
                <a:solidFill>
                  <a:srgbClr val="FF0000"/>
                </a:solidFill>
                <a:latin typeface="Times New Roman" pitchFamily="18" charset="0"/>
                <a:cs typeface="Times New Roman" pitchFamily="18" charset="0"/>
                <a:sym typeface="Wingdings 2" pitchFamily="18" charset="2"/>
              </a:rPr>
              <a:t>Đặt</a:t>
            </a:r>
            <a:r>
              <a:rPr lang="en-US" altLang="en-US" sz="3200" b="1" dirty="0" smtClean="0">
                <a:solidFill>
                  <a:srgbClr val="FF0000"/>
                </a:solidFill>
                <a:latin typeface="Times New Roman" pitchFamily="18" charset="0"/>
                <a:cs typeface="Times New Roman" pitchFamily="18" charset="0"/>
                <a:sym typeface="Wingdings 2" pitchFamily="18" charset="2"/>
              </a:rPr>
              <a:t> </a:t>
            </a:r>
            <a:r>
              <a:rPr lang="en-US" altLang="en-US" sz="3200" b="1" dirty="0" err="1" smtClean="0">
                <a:solidFill>
                  <a:srgbClr val="FF0000"/>
                </a:solidFill>
                <a:latin typeface="Times New Roman" pitchFamily="18" charset="0"/>
                <a:cs typeface="Times New Roman" pitchFamily="18" charset="0"/>
                <a:sym typeface="Wingdings 2" pitchFamily="18" charset="2"/>
              </a:rPr>
              <a:t>tính</a:t>
            </a:r>
            <a:r>
              <a:rPr lang="en-US" altLang="en-US" sz="3200" b="1" dirty="0" smtClean="0">
                <a:solidFill>
                  <a:srgbClr val="FF0000"/>
                </a:solidFill>
                <a:latin typeface="Times New Roman" pitchFamily="18" charset="0"/>
                <a:cs typeface="Times New Roman" pitchFamily="18" charset="0"/>
                <a:sym typeface="Wingdings 2" pitchFamily="18" charset="2"/>
              </a:rPr>
              <a:t> </a:t>
            </a:r>
            <a:r>
              <a:rPr lang="en-US" altLang="en-US" sz="3200" b="1" dirty="0" err="1" smtClean="0">
                <a:solidFill>
                  <a:srgbClr val="FF0000"/>
                </a:solidFill>
                <a:latin typeface="Times New Roman" pitchFamily="18" charset="0"/>
                <a:cs typeface="Times New Roman" pitchFamily="18" charset="0"/>
                <a:sym typeface="Wingdings 2" pitchFamily="18" charset="2"/>
              </a:rPr>
              <a:t>rồi</a:t>
            </a:r>
            <a:r>
              <a:rPr lang="en-US" altLang="en-US" sz="3200" b="1" dirty="0" smtClean="0">
                <a:solidFill>
                  <a:srgbClr val="FF0000"/>
                </a:solidFill>
                <a:latin typeface="Times New Roman" pitchFamily="18" charset="0"/>
                <a:cs typeface="Times New Roman" pitchFamily="18" charset="0"/>
                <a:sym typeface="Wingdings 2" pitchFamily="18" charset="2"/>
              </a:rPr>
              <a:t> </a:t>
            </a:r>
            <a:r>
              <a:rPr lang="en-US" altLang="en-US" sz="3200" b="1" dirty="0" err="1" smtClean="0">
                <a:solidFill>
                  <a:srgbClr val="FF0000"/>
                </a:solidFill>
                <a:latin typeface="Times New Roman" pitchFamily="18" charset="0"/>
                <a:cs typeface="Times New Roman" pitchFamily="18" charset="0"/>
                <a:sym typeface="Wingdings 2" pitchFamily="18" charset="2"/>
              </a:rPr>
              <a:t>tính</a:t>
            </a:r>
            <a:endParaRPr lang="en-US" altLang="en-US" sz="3200" b="1" dirty="0" smtClean="0">
              <a:solidFill>
                <a:srgbClr val="FF0000"/>
              </a:solidFill>
              <a:latin typeface="Times New Roman" pitchFamily="18" charset="0"/>
              <a:cs typeface="Times New Roman" pitchFamily="18" charset="0"/>
              <a:sym typeface="Wingdings 2" pitchFamily="18" charset="2"/>
            </a:endParaRPr>
          </a:p>
        </p:txBody>
      </p:sp>
    </p:spTree>
    <p:extLst>
      <p:ext uri="{BB962C8B-B14F-4D97-AF65-F5344CB8AC3E}">
        <p14:creationId xmlns="" xmlns:p14="http://schemas.microsoft.com/office/powerpoint/2010/main" val="340370428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4000"/>
                            </p:stCondLst>
                            <p:childTnLst>
                              <p:par>
                                <p:cTn id="35" presetID="26"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nodePh="1">
                                  <p:stCondLst>
                                    <p:cond delay="0"/>
                                  </p:stCondLst>
                                  <p:endCondLst>
                                    <p:cond evt="begin" delay="0">
                                      <p:tn val="53"/>
                                    </p:cond>
                                  </p:endCondLst>
                                  <p:childTnLst>
                                    <p:set>
                                      <p:cBhvr>
                                        <p:cTn id="54" dur="1" fill="hold">
                                          <p:stCondLst>
                                            <p:cond delay="0"/>
                                          </p:stCondLst>
                                        </p:cTn>
                                        <p:tgtEl>
                                          <p:spTgt spid="18">
                                            <p:txEl>
                                              <p:pRg st="0" end="0"/>
                                            </p:txEl>
                                          </p:spTgt>
                                        </p:tgtEl>
                                        <p:attrNameLst>
                                          <p:attrName>style.visibility</p:attrName>
                                        </p:attrNameLst>
                                      </p:cBhvr>
                                      <p:to>
                                        <p:strVal val="visible"/>
                                      </p:to>
                                    </p:set>
                                    <p:animEffect transition="in" filter="box(in)">
                                      <p:cBhvr>
                                        <p:cTn id="55" dur="500"/>
                                        <p:tgtEl>
                                          <p:spTgt spid="1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linds(horizontal)">
                                      <p:cBhvr>
                                        <p:cTn id="60" dur="500"/>
                                        <p:tgtEl>
                                          <p:spTgt spid="19"/>
                                        </p:tgtEl>
                                      </p:cBhvr>
                                    </p:animEffect>
                                  </p:childTnLst>
                                </p:cTn>
                              </p:par>
                            </p:childTnLst>
                          </p:cTn>
                        </p:par>
                        <p:par>
                          <p:cTn id="61" fill="hold">
                            <p:stCondLst>
                              <p:cond delay="500"/>
                            </p:stCondLst>
                            <p:childTnLst>
                              <p:par>
                                <p:cTn id="62" presetID="3" presetClass="entr" presetSubtype="1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linds(horizontal)">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build="p" autoUpdateAnimBg="0"/>
      <p:bldP spid="19" grpId="0" autoUpdateAnimBg="0"/>
      <p:bldP spid="2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00AAE4B0-1F6B-41E6-BAB8-E2400583B2EB}"/>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273815" y="127826"/>
            <a:ext cx="2524803" cy="1122606"/>
          </a:xfrm>
          <a:prstGeom prst="rect">
            <a:avLst/>
          </a:prstGeom>
        </p:spPr>
      </p:pic>
      <p:sp>
        <p:nvSpPr>
          <p:cNvPr id="11" name="矩形 10">
            <a:extLst>
              <a:ext uri="{FF2B5EF4-FFF2-40B4-BE49-F238E27FC236}">
                <a16:creationId xmlns="" xmlns:a16="http://schemas.microsoft.com/office/drawing/2014/main" id="{D6E04EEE-996D-4BDD-B272-0A781D6CBEDC}"/>
              </a:ext>
            </a:extLst>
          </p:cNvPr>
          <p:cNvSpPr/>
          <p:nvPr/>
        </p:nvSpPr>
        <p:spPr>
          <a:xfrm>
            <a:off x="678007" y="339464"/>
            <a:ext cx="1908175" cy="769441"/>
          </a:xfrm>
          <a:prstGeom prst="rect">
            <a:avLst/>
          </a:prstGeom>
        </p:spPr>
        <p:txBody>
          <a:bodyPr wrap="square">
            <a:spAutoFit/>
            <a:scene3d>
              <a:camera prst="orthographicFront"/>
              <a:lightRig rig="threePt" dir="t"/>
            </a:scene3d>
            <a:sp3d contourW="12700"/>
          </a:bodyPr>
          <a:lstStyle/>
          <a:p>
            <a:pPr algn="ctr"/>
            <a:r>
              <a:rPr lang="en-US" altLang="zh-CN" sz="4400" b="1" dirty="0">
                <a:ln w="15875">
                  <a:noFill/>
                </a:ln>
                <a:solidFill>
                  <a:srgbClr val="E71C63"/>
                </a:solidFill>
                <a:latin typeface="Arial" panose="020B0604020202020204" pitchFamily="34" charset="0"/>
                <a:ea typeface="inpin heiti" charset="-122"/>
                <a:cs typeface="Arial" panose="020B0604020202020204" pitchFamily="34" charset="0"/>
              </a:rPr>
              <a:t>BÀI 1:</a:t>
            </a:r>
            <a:endParaRPr lang="zh-CN" altLang="en-US" sz="4400" b="1" dirty="0">
              <a:ln w="15875">
                <a:noFill/>
              </a:ln>
              <a:solidFill>
                <a:srgbClr val="E71C63"/>
              </a:solidFill>
              <a:latin typeface="Arial" panose="020B0604020202020204" pitchFamily="34" charset="0"/>
              <a:ea typeface="inpin heiti" charset="-122"/>
              <a:cs typeface="Arial" panose="020B0604020202020204" pitchFamily="34" charset="0"/>
            </a:endParaRPr>
          </a:p>
        </p:txBody>
      </p:sp>
      <p:pic>
        <p:nvPicPr>
          <p:cNvPr id="16" name="图片 15">
            <a:extLst>
              <a:ext uri="{FF2B5EF4-FFF2-40B4-BE49-F238E27FC236}">
                <a16:creationId xmlns="" xmlns:a16="http://schemas.microsoft.com/office/drawing/2014/main" id="{F0AD8BEA-6FCB-427D-AEDA-D8ECFAB76246}"/>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pic>
        <p:nvPicPr>
          <p:cNvPr id="18" name="图片 17">
            <a:extLst>
              <a:ext uri="{FF2B5EF4-FFF2-40B4-BE49-F238E27FC236}">
                <a16:creationId xmlns="" xmlns:a16="http://schemas.microsoft.com/office/drawing/2014/main" id="{B47C4B6C-993E-4775-8C3F-0B76F0881622}"/>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190688" y="3769392"/>
            <a:ext cx="4073088" cy="2846406"/>
          </a:xfrm>
          <a:prstGeom prst="rect">
            <a:avLst/>
          </a:prstGeom>
        </p:spPr>
      </p:pic>
      <p:sp>
        <p:nvSpPr>
          <p:cNvPr id="15" name="Rectangle 14"/>
          <p:cNvSpPr>
            <a:spLocks noChangeArrowheads="1"/>
          </p:cNvSpPr>
          <p:nvPr/>
        </p:nvSpPr>
        <p:spPr bwMode="auto">
          <a:xfrm>
            <a:off x="1981200" y="1377462"/>
            <a:ext cx="4330700" cy="2209800"/>
          </a:xfrm>
          <a:prstGeom prst="rect">
            <a:avLst/>
          </a:prstGeom>
          <a:solidFill>
            <a:schemeClr val="bg1"/>
          </a:solidFill>
          <a:ln w="57150" algn="ctr">
            <a:solidFill>
              <a:srgbClr val="0000CC"/>
            </a:solidFill>
            <a:round/>
            <a:headEnd/>
            <a:tailEnd/>
          </a:ln>
        </p:spPr>
        <p:txBody>
          <a:bodyPr/>
          <a:lstStyle/>
          <a:p>
            <a:endParaRPr lang="en-US" altLang="en-US"/>
          </a:p>
        </p:txBody>
      </p:sp>
      <p:sp>
        <p:nvSpPr>
          <p:cNvPr id="25" name="Rectangle 24"/>
          <p:cNvSpPr>
            <a:spLocks noChangeArrowheads="1"/>
          </p:cNvSpPr>
          <p:nvPr/>
        </p:nvSpPr>
        <p:spPr bwMode="auto">
          <a:xfrm>
            <a:off x="6553200" y="1377462"/>
            <a:ext cx="4330700" cy="2209800"/>
          </a:xfrm>
          <a:prstGeom prst="rect">
            <a:avLst/>
          </a:prstGeom>
          <a:solidFill>
            <a:schemeClr val="bg1"/>
          </a:solidFill>
          <a:ln w="57150" algn="ctr">
            <a:solidFill>
              <a:srgbClr val="FF6600"/>
            </a:solidFill>
            <a:round/>
            <a:headEnd/>
            <a:tailEnd/>
          </a:ln>
        </p:spPr>
        <p:txBody>
          <a:bodyPr/>
          <a:lstStyle/>
          <a:p>
            <a:endParaRPr lang="en-US" altLang="en-US"/>
          </a:p>
        </p:txBody>
      </p:sp>
      <p:sp>
        <p:nvSpPr>
          <p:cNvPr id="26" name="Text Box 39"/>
          <p:cNvSpPr txBox="1">
            <a:spLocks noChangeArrowheads="1"/>
          </p:cNvSpPr>
          <p:nvPr/>
        </p:nvSpPr>
        <p:spPr bwMode="auto">
          <a:xfrm>
            <a:off x="2286000" y="1758462"/>
            <a:ext cx="1517650" cy="1077913"/>
          </a:xfrm>
          <a:prstGeom prst="rect">
            <a:avLst/>
          </a:prstGeom>
          <a:noFill/>
          <a:ln w="9525">
            <a:noFill/>
            <a:miter lim="800000"/>
            <a:headEnd/>
            <a:tailEnd/>
          </a:ln>
        </p:spPr>
        <p:txBody>
          <a:bodyPr wrap="none">
            <a:spAutoFit/>
          </a:bodyPr>
          <a:lstStyle/>
          <a:p>
            <a:pPr algn="ctr" eaLnBrk="1" hangingPunct="1"/>
            <a:r>
              <a:rPr lang="en-US" altLang="en-US" sz="3200" b="1">
                <a:latin typeface="Times New Roman" pitchFamily="18" charset="0"/>
                <a:cs typeface="Times New Roman" pitchFamily="18" charset="0"/>
              </a:rPr>
              <a:t>987 864</a:t>
            </a:r>
          </a:p>
          <a:p>
            <a:pPr algn="ctr" eaLnBrk="1" hangingPunct="1"/>
            <a:r>
              <a:rPr lang="en-US" altLang="en-US" sz="3200" b="1">
                <a:latin typeface="Times New Roman" pitchFamily="18" charset="0"/>
                <a:cs typeface="Times New Roman" pitchFamily="18" charset="0"/>
              </a:rPr>
              <a:t>783 251</a:t>
            </a:r>
          </a:p>
        </p:txBody>
      </p:sp>
      <p:sp>
        <p:nvSpPr>
          <p:cNvPr id="27" name="Text Box 40"/>
          <p:cNvSpPr txBox="1">
            <a:spLocks noChangeArrowheads="1"/>
          </p:cNvSpPr>
          <p:nvPr/>
        </p:nvSpPr>
        <p:spPr bwMode="auto">
          <a:xfrm>
            <a:off x="4419600" y="1758462"/>
            <a:ext cx="1517650" cy="1077913"/>
          </a:xfrm>
          <a:prstGeom prst="rect">
            <a:avLst/>
          </a:prstGeom>
          <a:noFill/>
          <a:ln w="9525">
            <a:noFill/>
            <a:miter lim="800000"/>
            <a:headEnd/>
            <a:tailEnd/>
          </a:ln>
        </p:spPr>
        <p:txBody>
          <a:bodyPr wrap="none">
            <a:spAutoFit/>
          </a:bodyPr>
          <a:lstStyle/>
          <a:p>
            <a:pPr algn="ctr" eaLnBrk="1" hangingPunct="1"/>
            <a:r>
              <a:rPr lang="en-US" altLang="en-US" sz="3200" b="1">
                <a:latin typeface="Times New Roman" pitchFamily="18" charset="0"/>
                <a:cs typeface="Times New Roman" pitchFamily="18" charset="0"/>
              </a:rPr>
              <a:t>969 696</a:t>
            </a:r>
          </a:p>
          <a:p>
            <a:pPr algn="ctr" eaLnBrk="1" hangingPunct="1"/>
            <a:r>
              <a:rPr lang="en-US" altLang="en-US" sz="3200" b="1">
                <a:latin typeface="Times New Roman" pitchFamily="18" charset="0"/>
                <a:cs typeface="Times New Roman" pitchFamily="18" charset="0"/>
              </a:rPr>
              <a:t>656 565</a:t>
            </a:r>
          </a:p>
        </p:txBody>
      </p:sp>
      <p:sp>
        <p:nvSpPr>
          <p:cNvPr id="28" name="Text Box 41"/>
          <p:cNvSpPr txBox="1">
            <a:spLocks noChangeArrowheads="1"/>
          </p:cNvSpPr>
          <p:nvPr/>
        </p:nvSpPr>
        <p:spPr bwMode="auto">
          <a:xfrm>
            <a:off x="6858000" y="1682262"/>
            <a:ext cx="1620838" cy="1077913"/>
          </a:xfrm>
          <a:prstGeom prst="rect">
            <a:avLst/>
          </a:prstGeom>
          <a:noFill/>
          <a:ln w="9525">
            <a:noFill/>
            <a:miter lim="800000"/>
            <a:headEnd/>
            <a:tailEnd/>
          </a:ln>
        </p:spPr>
        <p:txBody>
          <a:bodyPr wrap="none">
            <a:spAutoFit/>
          </a:bodyPr>
          <a:lstStyle/>
          <a:p>
            <a:pPr algn="ctr" eaLnBrk="1" hangingPunct="1"/>
            <a:r>
              <a:rPr lang="en-US" altLang="en-US" sz="3200" b="1">
                <a:latin typeface="Times New Roman" pitchFamily="18" charset="0"/>
                <a:cs typeface="Times New Roman" pitchFamily="18" charset="0"/>
              </a:rPr>
              <a:t>839 084</a:t>
            </a:r>
          </a:p>
          <a:p>
            <a:pPr algn="ctr" eaLnBrk="1" hangingPunct="1"/>
            <a:r>
              <a:rPr lang="en-US" altLang="en-US" sz="3200" b="1">
                <a:latin typeface="Times New Roman" pitchFamily="18" charset="0"/>
                <a:cs typeface="Times New Roman" pitchFamily="18" charset="0"/>
              </a:rPr>
              <a:t> 246 937</a:t>
            </a:r>
          </a:p>
        </p:txBody>
      </p:sp>
      <p:sp>
        <p:nvSpPr>
          <p:cNvPr id="29" name="Text Box 42"/>
          <p:cNvSpPr txBox="1">
            <a:spLocks noChangeArrowheads="1"/>
          </p:cNvSpPr>
          <p:nvPr/>
        </p:nvSpPr>
        <p:spPr bwMode="auto">
          <a:xfrm>
            <a:off x="9220200" y="1682262"/>
            <a:ext cx="1519238" cy="1077913"/>
          </a:xfrm>
          <a:prstGeom prst="rect">
            <a:avLst/>
          </a:prstGeom>
          <a:noFill/>
          <a:ln w="9525">
            <a:noFill/>
            <a:miter lim="800000"/>
            <a:headEnd/>
            <a:tailEnd/>
          </a:ln>
        </p:spPr>
        <p:txBody>
          <a:bodyPr wrap="none">
            <a:spAutoFit/>
          </a:bodyPr>
          <a:lstStyle/>
          <a:p>
            <a:pPr algn="ctr" eaLnBrk="1" hangingPunct="1"/>
            <a:r>
              <a:rPr lang="en-US" altLang="en-US" sz="3200" b="1">
                <a:latin typeface="Times New Roman" pitchFamily="18" charset="0"/>
                <a:cs typeface="Times New Roman" pitchFamily="18" charset="0"/>
              </a:rPr>
              <a:t>628 450</a:t>
            </a:r>
          </a:p>
          <a:p>
            <a:pPr algn="ctr" eaLnBrk="1" hangingPunct="1"/>
            <a:r>
              <a:rPr lang="en-US" altLang="en-US" sz="3200" b="1">
                <a:latin typeface="Times New Roman" pitchFamily="18" charset="0"/>
                <a:cs typeface="Times New Roman" pitchFamily="18" charset="0"/>
              </a:rPr>
              <a:t>  35 813</a:t>
            </a:r>
          </a:p>
        </p:txBody>
      </p:sp>
      <p:sp>
        <p:nvSpPr>
          <p:cNvPr id="30" name="Text Box 43"/>
          <p:cNvSpPr txBox="1">
            <a:spLocks noChangeArrowheads="1"/>
          </p:cNvSpPr>
          <p:nvPr/>
        </p:nvSpPr>
        <p:spPr bwMode="auto">
          <a:xfrm>
            <a:off x="9081448" y="1910862"/>
            <a:ext cx="366712" cy="584200"/>
          </a:xfrm>
          <a:prstGeom prst="rect">
            <a:avLst/>
          </a:prstGeom>
          <a:noFill/>
          <a:ln w="9525">
            <a:noFill/>
            <a:miter lim="800000"/>
            <a:headEnd/>
            <a:tailEnd/>
          </a:ln>
        </p:spPr>
        <p:txBody>
          <a:bodyPr>
            <a:spAutoFit/>
          </a:bodyPr>
          <a:lstStyle/>
          <a:p>
            <a:pPr algn="ctr" eaLnBrk="1" hangingPunct="1"/>
            <a:r>
              <a:rPr lang="en-US" altLang="en-US" sz="3200" b="1" dirty="0">
                <a:latin typeface="Times New Roman" pitchFamily="18" charset="0"/>
                <a:cs typeface="Times New Roman" pitchFamily="18" charset="0"/>
              </a:rPr>
              <a:t>-</a:t>
            </a:r>
          </a:p>
        </p:txBody>
      </p:sp>
      <p:sp>
        <p:nvSpPr>
          <p:cNvPr id="31" name="Text Box 44"/>
          <p:cNvSpPr txBox="1">
            <a:spLocks noChangeArrowheads="1"/>
          </p:cNvSpPr>
          <p:nvPr/>
        </p:nvSpPr>
        <p:spPr bwMode="auto">
          <a:xfrm>
            <a:off x="6705600" y="1910862"/>
            <a:ext cx="420688" cy="584200"/>
          </a:xfrm>
          <a:prstGeom prst="rect">
            <a:avLst/>
          </a:prstGeom>
          <a:noFill/>
          <a:ln w="9525">
            <a:noFill/>
            <a:miter lim="800000"/>
            <a:headEnd/>
            <a:tailEnd/>
          </a:ln>
        </p:spPr>
        <p:txBody>
          <a:bodyPr>
            <a:spAutoFit/>
          </a:bodyPr>
          <a:lstStyle/>
          <a:p>
            <a:pPr algn="ctr" eaLnBrk="1" hangingPunct="1"/>
            <a:r>
              <a:rPr lang="en-US" altLang="en-US" sz="3200" b="1">
                <a:latin typeface="Times New Roman" pitchFamily="18" charset="0"/>
                <a:cs typeface="Times New Roman" pitchFamily="18" charset="0"/>
              </a:rPr>
              <a:t>-</a:t>
            </a:r>
          </a:p>
        </p:txBody>
      </p:sp>
      <p:sp>
        <p:nvSpPr>
          <p:cNvPr id="32" name="Text Box 45"/>
          <p:cNvSpPr txBox="1">
            <a:spLocks noChangeArrowheads="1"/>
          </p:cNvSpPr>
          <p:nvPr/>
        </p:nvSpPr>
        <p:spPr bwMode="auto">
          <a:xfrm>
            <a:off x="4198044" y="1971694"/>
            <a:ext cx="377825" cy="584200"/>
          </a:xfrm>
          <a:prstGeom prst="rect">
            <a:avLst/>
          </a:prstGeom>
          <a:noFill/>
          <a:ln w="9525">
            <a:noFill/>
            <a:miter lim="800000"/>
            <a:headEnd/>
            <a:tailEnd/>
          </a:ln>
        </p:spPr>
        <p:txBody>
          <a:bodyPr>
            <a:spAutoFit/>
          </a:bodyPr>
          <a:lstStyle/>
          <a:p>
            <a:pPr algn="ctr" eaLnBrk="1" hangingPunct="1"/>
            <a:r>
              <a:rPr lang="en-US" altLang="en-US" sz="3200" b="1" dirty="0">
                <a:latin typeface="Times New Roman" pitchFamily="18" charset="0"/>
                <a:cs typeface="Times New Roman" pitchFamily="18" charset="0"/>
              </a:rPr>
              <a:t>-</a:t>
            </a:r>
          </a:p>
        </p:txBody>
      </p:sp>
      <p:sp>
        <p:nvSpPr>
          <p:cNvPr id="33" name="Text Box 46"/>
          <p:cNvSpPr txBox="1">
            <a:spLocks noChangeArrowheads="1"/>
          </p:cNvSpPr>
          <p:nvPr/>
        </p:nvSpPr>
        <p:spPr bwMode="auto">
          <a:xfrm>
            <a:off x="1981200" y="1964650"/>
            <a:ext cx="466725" cy="584200"/>
          </a:xfrm>
          <a:prstGeom prst="rect">
            <a:avLst/>
          </a:prstGeom>
          <a:noFill/>
          <a:ln w="9525">
            <a:noFill/>
            <a:miter lim="800000"/>
            <a:headEnd/>
            <a:tailEnd/>
          </a:ln>
        </p:spPr>
        <p:txBody>
          <a:bodyPr>
            <a:spAutoFit/>
          </a:bodyPr>
          <a:lstStyle/>
          <a:p>
            <a:pPr algn="ctr" eaLnBrk="1" hangingPunct="1"/>
            <a:r>
              <a:rPr lang="en-US" altLang="en-US" sz="3200" b="1" dirty="0">
                <a:latin typeface="Times New Roman" pitchFamily="18" charset="0"/>
                <a:cs typeface="Times New Roman" pitchFamily="18" charset="0"/>
              </a:rPr>
              <a:t>-</a:t>
            </a:r>
          </a:p>
        </p:txBody>
      </p:sp>
      <p:sp>
        <p:nvSpPr>
          <p:cNvPr id="34" name="Line 47"/>
          <p:cNvSpPr>
            <a:spLocks noChangeShapeType="1"/>
          </p:cNvSpPr>
          <p:nvPr/>
        </p:nvSpPr>
        <p:spPr bwMode="auto">
          <a:xfrm flipV="1">
            <a:off x="2362200" y="2825262"/>
            <a:ext cx="1284288" cy="0"/>
          </a:xfrm>
          <a:prstGeom prst="line">
            <a:avLst/>
          </a:prstGeom>
          <a:noFill/>
          <a:ln w="28575">
            <a:solidFill>
              <a:schemeClr val="tx1"/>
            </a:solidFill>
            <a:round/>
            <a:headEnd/>
            <a:tailEnd/>
          </a:ln>
        </p:spPr>
        <p:txBody>
          <a:bodyPr/>
          <a:lstStyle/>
          <a:p>
            <a:endParaRPr lang="en-US"/>
          </a:p>
        </p:txBody>
      </p:sp>
      <p:sp>
        <p:nvSpPr>
          <p:cNvPr id="35" name="Line 48"/>
          <p:cNvSpPr>
            <a:spLocks noChangeShapeType="1"/>
          </p:cNvSpPr>
          <p:nvPr/>
        </p:nvSpPr>
        <p:spPr bwMode="auto">
          <a:xfrm>
            <a:off x="4419600" y="2825262"/>
            <a:ext cx="1447800" cy="0"/>
          </a:xfrm>
          <a:prstGeom prst="line">
            <a:avLst/>
          </a:prstGeom>
          <a:noFill/>
          <a:ln w="28575">
            <a:solidFill>
              <a:schemeClr val="tx1"/>
            </a:solidFill>
            <a:round/>
            <a:headEnd/>
            <a:tailEnd/>
          </a:ln>
        </p:spPr>
        <p:txBody>
          <a:bodyPr/>
          <a:lstStyle/>
          <a:p>
            <a:endParaRPr lang="en-US"/>
          </a:p>
        </p:txBody>
      </p:sp>
      <p:sp>
        <p:nvSpPr>
          <p:cNvPr id="36" name="Line 49"/>
          <p:cNvSpPr>
            <a:spLocks noChangeShapeType="1"/>
          </p:cNvSpPr>
          <p:nvPr/>
        </p:nvSpPr>
        <p:spPr bwMode="auto">
          <a:xfrm>
            <a:off x="6934200" y="2825262"/>
            <a:ext cx="1433513" cy="0"/>
          </a:xfrm>
          <a:prstGeom prst="line">
            <a:avLst/>
          </a:prstGeom>
          <a:noFill/>
          <a:ln w="28575">
            <a:solidFill>
              <a:schemeClr val="tx1"/>
            </a:solidFill>
            <a:round/>
            <a:headEnd/>
            <a:tailEnd/>
          </a:ln>
        </p:spPr>
        <p:txBody>
          <a:bodyPr/>
          <a:lstStyle/>
          <a:p>
            <a:endParaRPr lang="en-US"/>
          </a:p>
        </p:txBody>
      </p:sp>
      <p:sp>
        <p:nvSpPr>
          <p:cNvPr id="37" name="Line 50"/>
          <p:cNvSpPr>
            <a:spLocks noChangeShapeType="1"/>
          </p:cNvSpPr>
          <p:nvPr/>
        </p:nvSpPr>
        <p:spPr bwMode="auto">
          <a:xfrm>
            <a:off x="9372600" y="2825262"/>
            <a:ext cx="1382713" cy="0"/>
          </a:xfrm>
          <a:prstGeom prst="line">
            <a:avLst/>
          </a:prstGeom>
          <a:noFill/>
          <a:ln w="28575">
            <a:solidFill>
              <a:schemeClr val="tx1"/>
            </a:solidFill>
            <a:round/>
            <a:headEnd/>
            <a:tailEnd/>
          </a:ln>
        </p:spPr>
        <p:txBody>
          <a:bodyPr/>
          <a:lstStyle/>
          <a:p>
            <a:endParaRPr lang="en-US"/>
          </a:p>
        </p:txBody>
      </p:sp>
      <p:sp>
        <p:nvSpPr>
          <p:cNvPr id="38" name="Text Box 51"/>
          <p:cNvSpPr txBox="1">
            <a:spLocks noChangeArrowheads="1"/>
          </p:cNvSpPr>
          <p:nvPr/>
        </p:nvSpPr>
        <p:spPr bwMode="auto">
          <a:xfrm>
            <a:off x="1981200" y="2901462"/>
            <a:ext cx="1981200" cy="584200"/>
          </a:xfrm>
          <a:prstGeom prst="rect">
            <a:avLst/>
          </a:prstGeom>
          <a:noFill/>
          <a:ln w="9525">
            <a:noFill/>
            <a:miter lim="800000"/>
            <a:headEnd/>
            <a:tailEnd/>
          </a:ln>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204 613</a:t>
            </a:r>
          </a:p>
        </p:txBody>
      </p:sp>
      <p:sp>
        <p:nvSpPr>
          <p:cNvPr id="39" name="Text Box 52"/>
          <p:cNvSpPr txBox="1">
            <a:spLocks noChangeArrowheads="1"/>
          </p:cNvSpPr>
          <p:nvPr/>
        </p:nvSpPr>
        <p:spPr bwMode="auto">
          <a:xfrm>
            <a:off x="4191000" y="2901462"/>
            <a:ext cx="1905000" cy="584200"/>
          </a:xfrm>
          <a:prstGeom prst="rect">
            <a:avLst/>
          </a:prstGeom>
          <a:noFill/>
          <a:ln w="9525">
            <a:noFill/>
            <a:miter lim="800000"/>
            <a:headEnd/>
            <a:tailEnd/>
          </a:ln>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313 131</a:t>
            </a:r>
          </a:p>
        </p:txBody>
      </p:sp>
      <p:sp>
        <p:nvSpPr>
          <p:cNvPr id="40" name="Text Box 53"/>
          <p:cNvSpPr txBox="1">
            <a:spLocks noChangeArrowheads="1"/>
          </p:cNvSpPr>
          <p:nvPr/>
        </p:nvSpPr>
        <p:spPr bwMode="auto">
          <a:xfrm>
            <a:off x="6934200" y="2901462"/>
            <a:ext cx="1519238" cy="584200"/>
          </a:xfrm>
          <a:prstGeom prst="rect">
            <a:avLst/>
          </a:prstGeom>
          <a:noFill/>
          <a:ln w="9525">
            <a:noFill/>
            <a:miter lim="800000"/>
            <a:headEnd/>
            <a:tailEnd/>
          </a:ln>
        </p:spPr>
        <p:txBody>
          <a:bodyPr wrap="none">
            <a:spAutoFit/>
          </a:bodyPr>
          <a:lstStyle/>
          <a:p>
            <a:pPr algn="ctr" eaLnBrk="1" hangingPunct="1"/>
            <a:r>
              <a:rPr lang="en-US" altLang="en-US" sz="3200" b="1">
                <a:solidFill>
                  <a:srgbClr val="FF0000"/>
                </a:solidFill>
                <a:latin typeface="Times New Roman" pitchFamily="18" charset="0"/>
                <a:cs typeface="Times New Roman" pitchFamily="18" charset="0"/>
              </a:rPr>
              <a:t>592 147</a:t>
            </a:r>
          </a:p>
        </p:txBody>
      </p:sp>
      <p:sp>
        <p:nvSpPr>
          <p:cNvPr id="41" name="Text Box 54"/>
          <p:cNvSpPr txBox="1">
            <a:spLocks noChangeArrowheads="1"/>
          </p:cNvSpPr>
          <p:nvPr/>
        </p:nvSpPr>
        <p:spPr bwMode="auto">
          <a:xfrm>
            <a:off x="8980488" y="2901462"/>
            <a:ext cx="2144712" cy="584200"/>
          </a:xfrm>
          <a:prstGeom prst="rect">
            <a:avLst/>
          </a:prstGeom>
          <a:noFill/>
          <a:ln w="9525">
            <a:noFill/>
            <a:miter lim="800000"/>
            <a:headEnd/>
            <a:tailEnd/>
          </a:ln>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592 637</a:t>
            </a:r>
          </a:p>
        </p:txBody>
      </p:sp>
    </p:spTree>
    <p:extLst>
      <p:ext uri="{BB962C8B-B14F-4D97-AF65-F5344CB8AC3E}">
        <p14:creationId xmlns="" xmlns:p14="http://schemas.microsoft.com/office/powerpoint/2010/main" val="53869260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par>
                          <p:cTn id="29" fill="hold">
                            <p:stCondLst>
                              <p:cond delay="1000"/>
                            </p:stCondLst>
                            <p:childTnLst>
                              <p:par>
                                <p:cTn id="30" presetID="3" presetClass="entr" presetSubtype="1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ox(i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par>
                          <p:cTn id="43" fill="hold">
                            <p:stCondLst>
                              <p:cond delay="500"/>
                            </p:stCondLst>
                            <p:childTnLst>
                              <p:par>
                                <p:cTn id="44" presetID="4" presetClass="entr" presetSubtype="16"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in)">
                                      <p:cBhvr>
                                        <p:cTn id="46" dur="500"/>
                                        <p:tgtEl>
                                          <p:spTgt spid="35"/>
                                        </p:tgtEl>
                                      </p:cBhvr>
                                    </p:animEffect>
                                  </p:childTnLst>
                                </p:cTn>
                              </p:par>
                            </p:childTnLst>
                          </p:cTn>
                        </p:par>
                        <p:par>
                          <p:cTn id="47" fill="hold">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linds(horizontal)">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ox(in)">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par>
                          <p:cTn id="61" fill="hold">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ox(in)">
                                      <p:cBhvr>
                                        <p:cTn id="64" dur="500"/>
                                        <p:tgtEl>
                                          <p:spTgt spid="36"/>
                                        </p:tgtEl>
                                      </p:cBhvr>
                                    </p:animEffect>
                                  </p:childTnLst>
                                </p:cTn>
                              </p:par>
                            </p:childTnLst>
                          </p:cTn>
                        </p:par>
                        <p:par>
                          <p:cTn id="65" fill="hold">
                            <p:stCondLst>
                              <p:cond delay="1000"/>
                            </p:stCondLst>
                            <p:childTnLst>
                              <p:par>
                                <p:cTn id="66" presetID="3" presetClass="entr" presetSubtype="1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linds(horizontal)">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box(in)">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blinds(horizontal)">
                                      <p:cBhvr>
                                        <p:cTn id="78" dur="500"/>
                                        <p:tgtEl>
                                          <p:spTgt spid="29"/>
                                        </p:tgtEl>
                                      </p:cBhvr>
                                    </p:animEffect>
                                  </p:childTnLst>
                                </p:cTn>
                              </p:par>
                            </p:childTnLst>
                          </p:cTn>
                        </p:par>
                        <p:par>
                          <p:cTn id="79" fill="hold">
                            <p:stCondLst>
                              <p:cond delay="500"/>
                            </p:stCondLst>
                            <p:childTnLst>
                              <p:par>
                                <p:cTn id="80" presetID="4" presetClass="entr" presetSubtype="16"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ox(in)">
                                      <p:cBhvr>
                                        <p:cTn id="82" dur="500"/>
                                        <p:tgtEl>
                                          <p:spTgt spid="37"/>
                                        </p:tgtEl>
                                      </p:cBhvr>
                                    </p:animEffect>
                                  </p:childTnLst>
                                </p:cTn>
                              </p:par>
                            </p:childTnLst>
                          </p:cTn>
                        </p:par>
                        <p:par>
                          <p:cTn id="83" fill="hold">
                            <p:stCondLst>
                              <p:cond delay="1000"/>
                            </p:stCondLst>
                            <p:childTnLst>
                              <p:par>
                                <p:cTn id="84" presetID="3" presetClass="entr" presetSubtype="1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blinds(horizontal)">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ox(in)">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heel(1)">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heel(1)">
                                      <p:cBhvr>
                                        <p:cTn id="10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autoUpdateAnimBg="0"/>
      <p:bldP spid="25" grpId="0" animBg="1"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nimBg="1"/>
      <p:bldP spid="35" grpId="0" animBg="1"/>
      <p:bldP spid="36" grpId="0" animBg="1"/>
      <p:bldP spid="37" grpId="0" animBg="1"/>
      <p:bldP spid="38" grpId="0" autoUpdateAnimBg="0"/>
      <p:bldP spid="39" grpId="0" autoUpdateAnimBg="0"/>
      <p:bldP spid="40" grpId="0" autoUpdateAnimBg="0"/>
      <p:bldP spid="4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9" descr="PSD - PSD aldum em bé khung hình dưa hấu | Diễn đàn đồ họa - Học thiết kế  đồ họa | Photoshop24h"/>
          <p:cNvPicPr>
            <a:picLocks noChangeAspect="1" noChangeArrowheads="1"/>
          </p:cNvPicPr>
          <p:nvPr/>
        </p:nvPicPr>
        <p:blipFill>
          <a:blip r:embed="rId2" cstate="print"/>
          <a:srcRect/>
          <a:stretch>
            <a:fillRect/>
          </a:stretch>
        </p:blipFill>
        <p:spPr bwMode="auto">
          <a:xfrm>
            <a:off x="9525" y="0"/>
            <a:ext cx="12192000" cy="6858000"/>
          </a:xfrm>
          <a:prstGeom prst="rect">
            <a:avLst/>
          </a:prstGeom>
          <a:noFill/>
          <a:ln w="9525">
            <a:noFill/>
            <a:miter lim="800000"/>
            <a:headEnd/>
            <a:tailEnd/>
          </a:ln>
        </p:spPr>
      </p:pic>
      <p:sp>
        <p:nvSpPr>
          <p:cNvPr id="18435" name="Text Box 22"/>
          <p:cNvSpPr txBox="1">
            <a:spLocks noChangeArrowheads="1"/>
          </p:cNvSpPr>
          <p:nvPr/>
        </p:nvSpPr>
        <p:spPr bwMode="auto">
          <a:xfrm>
            <a:off x="914400" y="2646363"/>
            <a:ext cx="1600200" cy="584200"/>
          </a:xfrm>
          <a:prstGeom prst="rect">
            <a:avLst/>
          </a:prstGeom>
          <a:noFill/>
          <a:ln w="9525">
            <a:noFill/>
            <a:miter lim="800000"/>
            <a:headEnd/>
            <a:tailEnd/>
          </a:ln>
        </p:spPr>
        <p:txBody>
          <a:bodyPr>
            <a:spAutoFit/>
          </a:bodyPr>
          <a:lstStyle/>
          <a:p>
            <a:pPr eaLnBrk="1" hangingPunct="1"/>
            <a:r>
              <a:rPr lang="en-US" altLang="en-US" sz="3200" b="1">
                <a:latin typeface="Times New Roman" pitchFamily="18" charset="0"/>
                <a:cs typeface="Times New Roman" pitchFamily="18" charset="0"/>
                <a:sym typeface="Wingdings" pitchFamily="2" charset="2"/>
              </a:rPr>
              <a:t>2. </a:t>
            </a:r>
            <a:r>
              <a:rPr lang="en-US" altLang="en-US" sz="3200" b="1">
                <a:latin typeface="Times New Roman" pitchFamily="18" charset="0"/>
                <a:cs typeface="Times New Roman" pitchFamily="18" charset="0"/>
              </a:rPr>
              <a:t>Tính</a:t>
            </a:r>
          </a:p>
        </p:txBody>
      </p:sp>
      <p:sp>
        <p:nvSpPr>
          <p:cNvPr id="40984" name="Text Box 24"/>
          <p:cNvSpPr txBox="1">
            <a:spLocks noChangeArrowheads="1"/>
          </p:cNvSpPr>
          <p:nvPr/>
        </p:nvSpPr>
        <p:spPr bwMode="auto">
          <a:xfrm>
            <a:off x="6299200" y="1069975"/>
            <a:ext cx="3649663" cy="1570038"/>
          </a:xfrm>
          <a:prstGeom prst="rect">
            <a:avLst/>
          </a:prstGeom>
          <a:noFill/>
          <a:ln w="9525">
            <a:noFill/>
            <a:miter lim="800000"/>
            <a:headEnd/>
            <a:tailEnd/>
          </a:ln>
        </p:spPr>
        <p:txBody>
          <a:bodyPr>
            <a:spAutoFit/>
          </a:bodyPr>
          <a:lstStyle/>
          <a:p>
            <a:pPr marL="514350" indent="-514350" algn="ctr" eaLnBrk="1" hangingPunct="1">
              <a:buFontTx/>
              <a:buAutoNum type="alphaLcParenR"/>
              <a:defRPr/>
            </a:pPr>
            <a:r>
              <a:rPr lang="en-US" sz="3200" b="1" dirty="0">
                <a:latin typeface="Times New Roman" pitchFamily="18" charset="0"/>
                <a:cs typeface="Times New Roman" pitchFamily="18" charset="0"/>
              </a:rPr>
              <a:t>48 600 – 9 455 </a:t>
            </a:r>
          </a:p>
          <a:p>
            <a:pPr marL="514350" indent="-514350" algn="ctr" eaLnBrk="1" hangingPunct="1">
              <a:defRPr/>
            </a:pPr>
            <a:r>
              <a:rPr lang="en-US" sz="3200" b="1" dirty="0">
                <a:latin typeface="Times New Roman" pitchFamily="18" charset="0"/>
                <a:cs typeface="Times New Roman" pitchFamily="18" charset="0"/>
              </a:rPr>
              <a:t>       65 102 – 13 859 </a:t>
            </a:r>
          </a:p>
          <a:p>
            <a:pPr algn="ctr" eaLnBrk="1" hangingPunct="1">
              <a:defRPr/>
            </a:pPr>
            <a:r>
              <a:rPr lang="en-US" sz="3200" b="1" dirty="0">
                <a:latin typeface="Times New Roman" pitchFamily="18" charset="0"/>
                <a:cs typeface="Times New Roman" pitchFamily="18" charset="0"/>
              </a:rPr>
              <a:t>   </a:t>
            </a:r>
          </a:p>
        </p:txBody>
      </p:sp>
      <p:sp>
        <p:nvSpPr>
          <p:cNvPr id="18437" name="Text Box 25"/>
          <p:cNvSpPr txBox="1">
            <a:spLocks noChangeArrowheads="1"/>
          </p:cNvSpPr>
          <p:nvPr/>
        </p:nvSpPr>
        <p:spPr bwMode="auto">
          <a:xfrm>
            <a:off x="5716588" y="4267200"/>
            <a:ext cx="4232275" cy="1077913"/>
          </a:xfrm>
          <a:prstGeom prst="rect">
            <a:avLst/>
          </a:prstGeom>
          <a:noFill/>
          <a:ln w="9525">
            <a:noFill/>
            <a:miter lim="800000"/>
            <a:headEnd/>
            <a:tailEnd/>
          </a:ln>
        </p:spPr>
        <p:txBody>
          <a:bodyPr>
            <a:spAutoFit/>
          </a:bodyPr>
          <a:lstStyle/>
          <a:p>
            <a:pPr algn="ctr" eaLnBrk="1" hangingPunct="1"/>
            <a:r>
              <a:rPr lang="en-US" altLang="en-US" sz="3200" b="1" dirty="0">
                <a:latin typeface="Times New Roman" pitchFamily="18" charset="0"/>
                <a:cs typeface="Times New Roman" pitchFamily="18" charset="0"/>
              </a:rPr>
              <a:t>b) 80 000 – 48 765 </a:t>
            </a:r>
          </a:p>
          <a:p>
            <a:pPr algn="ctr" eaLnBrk="1" hangingPunct="1"/>
            <a:r>
              <a:rPr lang="en-US" altLang="en-US" sz="3200" b="1" dirty="0">
                <a:latin typeface="Times New Roman" pitchFamily="18" charset="0"/>
                <a:cs typeface="Times New Roman" pitchFamily="18" charset="0"/>
              </a:rPr>
              <a:t>        941 302 – </a:t>
            </a:r>
            <a:r>
              <a:rPr lang="en-US" altLang="en-US" sz="3200" b="1" dirty="0" smtClean="0">
                <a:latin typeface="Times New Roman" pitchFamily="18" charset="0"/>
                <a:cs typeface="Times New Roman" pitchFamily="18" charset="0"/>
              </a:rPr>
              <a:t>298 764</a:t>
            </a:r>
            <a:endParaRPr lang="en-US" altLang="en-US" sz="3200" b="1" dirty="0">
              <a:latin typeface="Times New Roman" pitchFamily="18" charset="0"/>
              <a:cs typeface="Times New Roman" pitchFamily="18" charset="0"/>
            </a:endParaRPr>
          </a:p>
        </p:txBody>
      </p:sp>
      <p:sp>
        <p:nvSpPr>
          <p:cNvPr id="12315" name="Text Box 52"/>
          <p:cNvSpPr txBox="1">
            <a:spLocks noChangeArrowheads="1"/>
          </p:cNvSpPr>
          <p:nvPr/>
        </p:nvSpPr>
        <p:spPr bwMode="auto">
          <a:xfrm>
            <a:off x="9369425" y="4252913"/>
            <a:ext cx="1905000" cy="584200"/>
          </a:xfrm>
          <a:prstGeom prst="rect">
            <a:avLst/>
          </a:prstGeom>
          <a:noFill/>
          <a:ln w="9525">
            <a:noFill/>
            <a:miter lim="800000"/>
            <a:headEnd/>
            <a:tailEnd/>
          </a:ln>
        </p:spPr>
        <p:txBody>
          <a:bodyPr>
            <a:spAutoFit/>
          </a:bodyPr>
          <a:lstStyle/>
          <a:p>
            <a:pPr algn="ctr" eaLnBrk="1" hangingPunct="1"/>
            <a:r>
              <a:rPr lang="en-US" altLang="en-US" sz="3200" b="1" dirty="0">
                <a:solidFill>
                  <a:srgbClr val="FF0000"/>
                </a:solidFill>
                <a:latin typeface="Times New Roman" pitchFamily="18" charset="0"/>
                <a:cs typeface="Times New Roman" pitchFamily="18" charset="0"/>
              </a:rPr>
              <a:t> = </a:t>
            </a:r>
            <a:r>
              <a:rPr lang="en-US" altLang="en-US" sz="3200" b="1" dirty="0" smtClean="0">
                <a:solidFill>
                  <a:srgbClr val="FF0000"/>
                </a:solidFill>
                <a:latin typeface="Times New Roman" pitchFamily="18" charset="0"/>
                <a:cs typeface="Times New Roman" pitchFamily="18" charset="0"/>
              </a:rPr>
              <a:t>31 235</a:t>
            </a:r>
            <a:endParaRPr lang="en-US" altLang="en-US" sz="3200" b="1" dirty="0">
              <a:solidFill>
                <a:srgbClr val="FF0000"/>
              </a:solidFill>
              <a:latin typeface="Times New Roman" pitchFamily="18" charset="0"/>
              <a:cs typeface="Times New Roman" pitchFamily="18" charset="0"/>
            </a:endParaRPr>
          </a:p>
        </p:txBody>
      </p:sp>
      <p:sp>
        <p:nvSpPr>
          <p:cNvPr id="18439" name="Rectangle 16"/>
          <p:cNvSpPr>
            <a:spLocks noChangeArrowheads="1"/>
          </p:cNvSpPr>
          <p:nvPr/>
        </p:nvSpPr>
        <p:spPr bwMode="auto">
          <a:xfrm>
            <a:off x="798513" y="896938"/>
            <a:ext cx="3971925" cy="1323975"/>
          </a:xfrm>
          <a:prstGeom prst="rect">
            <a:avLst/>
          </a:prstGeom>
          <a:noFill/>
          <a:ln w="9525">
            <a:noFill/>
            <a:miter lim="800000"/>
            <a:headEnd/>
            <a:tailEnd/>
          </a:ln>
        </p:spPr>
        <p:txBody>
          <a:bodyPr>
            <a:spAutoFit/>
          </a:bodyPr>
          <a:lstStyle/>
          <a:p>
            <a:pPr algn="ctr"/>
            <a:r>
              <a:rPr lang="en-US" altLang="en-US" sz="4000" b="1" i="1">
                <a:solidFill>
                  <a:srgbClr val="0813E6"/>
                </a:solidFill>
                <a:latin typeface="Times New Roman" pitchFamily="18" charset="0"/>
                <a:cs typeface="Times New Roman" pitchFamily="18" charset="0"/>
              </a:rPr>
              <a:t>Toán</a:t>
            </a:r>
          </a:p>
          <a:p>
            <a:pPr algn="ctr"/>
            <a:r>
              <a:rPr lang="en-US" altLang="en-US" sz="4000" b="1" i="1">
                <a:solidFill>
                  <a:srgbClr val="0813E6"/>
                </a:solidFill>
                <a:latin typeface="Times New Roman" pitchFamily="18" charset="0"/>
                <a:cs typeface="Times New Roman" pitchFamily="18" charset="0"/>
              </a:rPr>
              <a:t>Phép trừ</a:t>
            </a:r>
          </a:p>
        </p:txBody>
      </p:sp>
      <p:sp>
        <p:nvSpPr>
          <p:cNvPr id="12311" name="Text Box 51"/>
          <p:cNvSpPr txBox="1">
            <a:spLocks noChangeArrowheads="1"/>
          </p:cNvSpPr>
          <p:nvPr/>
        </p:nvSpPr>
        <p:spPr bwMode="auto">
          <a:xfrm>
            <a:off x="9431338" y="1076325"/>
            <a:ext cx="1981200" cy="584200"/>
          </a:xfrm>
          <a:prstGeom prst="rect">
            <a:avLst/>
          </a:prstGeom>
          <a:noFill/>
          <a:ln w="9525">
            <a:noFill/>
            <a:miter lim="800000"/>
            <a:headEnd/>
            <a:tailEnd/>
          </a:ln>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 39145</a:t>
            </a:r>
          </a:p>
        </p:txBody>
      </p:sp>
      <p:sp>
        <p:nvSpPr>
          <p:cNvPr id="12304" name="Text Box 51"/>
          <p:cNvSpPr txBox="1">
            <a:spLocks noChangeArrowheads="1"/>
          </p:cNvSpPr>
          <p:nvPr/>
        </p:nvSpPr>
        <p:spPr bwMode="auto">
          <a:xfrm>
            <a:off x="9623425" y="1558925"/>
            <a:ext cx="1981200" cy="584200"/>
          </a:xfrm>
          <a:prstGeom prst="rect">
            <a:avLst/>
          </a:prstGeom>
          <a:noFill/>
          <a:ln w="9525">
            <a:noFill/>
            <a:miter lim="800000"/>
            <a:headEnd/>
            <a:tailEnd/>
          </a:ln>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 51 243</a:t>
            </a:r>
          </a:p>
        </p:txBody>
      </p:sp>
      <p:sp>
        <p:nvSpPr>
          <p:cNvPr id="12302" name="Text Box 52"/>
          <p:cNvSpPr txBox="1">
            <a:spLocks noChangeArrowheads="1"/>
          </p:cNvSpPr>
          <p:nvPr/>
        </p:nvSpPr>
        <p:spPr bwMode="auto">
          <a:xfrm>
            <a:off x="9632950" y="4743450"/>
            <a:ext cx="1905000" cy="584775"/>
          </a:xfrm>
          <a:prstGeom prst="rect">
            <a:avLst/>
          </a:prstGeom>
          <a:noFill/>
          <a:ln w="9525">
            <a:noFill/>
            <a:miter lim="800000"/>
            <a:headEnd/>
            <a:tailEnd/>
          </a:ln>
        </p:spPr>
        <p:txBody>
          <a:bodyPr>
            <a:spAutoFit/>
          </a:bodyPr>
          <a:lstStyle/>
          <a:p>
            <a:pPr algn="ctr" eaLnBrk="1" hangingPunct="1"/>
            <a:r>
              <a:rPr lang="en-US" altLang="en-US" sz="3200" b="1" dirty="0" smtClean="0">
                <a:solidFill>
                  <a:srgbClr val="FF0000"/>
                </a:solidFill>
                <a:latin typeface="Times New Roman" pitchFamily="18" charset="0"/>
                <a:cs typeface="Times New Roman" pitchFamily="18" charset="0"/>
              </a:rPr>
              <a:t>= 642 538</a:t>
            </a:r>
            <a:endParaRPr lang="en-US" altLang="en-US" sz="3200" b="1" dirty="0">
              <a:solidFill>
                <a:srgbClr val="FF0000"/>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11"/>
                                        </p:tgtEl>
                                        <p:attrNameLst>
                                          <p:attrName>style.visibility</p:attrName>
                                        </p:attrNameLst>
                                      </p:cBhvr>
                                      <p:to>
                                        <p:strVal val="visible"/>
                                      </p:to>
                                    </p:set>
                                    <p:anim calcmode="lin" valueType="num">
                                      <p:cBhvr additive="base">
                                        <p:cTn id="7" dur="500" fill="hold"/>
                                        <p:tgtEl>
                                          <p:spTgt spid="12311"/>
                                        </p:tgtEl>
                                        <p:attrNameLst>
                                          <p:attrName>ppt_x</p:attrName>
                                        </p:attrNameLst>
                                      </p:cBhvr>
                                      <p:tavLst>
                                        <p:tav tm="0">
                                          <p:val>
                                            <p:strVal val="#ppt_x"/>
                                          </p:val>
                                        </p:tav>
                                        <p:tav tm="100000">
                                          <p:val>
                                            <p:strVal val="#ppt_x"/>
                                          </p:val>
                                        </p:tav>
                                      </p:tavLst>
                                    </p:anim>
                                    <p:anim calcmode="lin" valueType="num">
                                      <p:cBhvr additive="base">
                                        <p:cTn id="8" dur="500" fill="hold"/>
                                        <p:tgtEl>
                                          <p:spTgt spid="123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304"/>
                                        </p:tgtEl>
                                        <p:attrNameLst>
                                          <p:attrName>style.visibility</p:attrName>
                                        </p:attrNameLst>
                                      </p:cBhvr>
                                      <p:to>
                                        <p:strVal val="visible"/>
                                      </p:to>
                                    </p:set>
                                    <p:animEffect transition="in" filter="wipe(down)">
                                      <p:cBhvr>
                                        <p:cTn id="13" dur="500"/>
                                        <p:tgtEl>
                                          <p:spTgt spid="1230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315"/>
                                        </p:tgtEl>
                                        <p:attrNameLst>
                                          <p:attrName>style.visibility</p:attrName>
                                        </p:attrNameLst>
                                      </p:cBhvr>
                                      <p:to>
                                        <p:strVal val="visible"/>
                                      </p:to>
                                    </p:set>
                                    <p:animEffect transition="in" filter="randombar(horizontal)">
                                      <p:cBhvr>
                                        <p:cTn id="18" dur="500"/>
                                        <p:tgtEl>
                                          <p:spTgt spid="1231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302"/>
                                        </p:tgtEl>
                                        <p:attrNameLst>
                                          <p:attrName>style.visibility</p:attrName>
                                        </p:attrNameLst>
                                      </p:cBhvr>
                                      <p:to>
                                        <p:strVal val="visible"/>
                                      </p:to>
                                    </p:set>
                                    <p:anim calcmode="lin" valueType="num">
                                      <p:cBhvr>
                                        <p:cTn id="23" dur="1000" fill="hold"/>
                                        <p:tgtEl>
                                          <p:spTgt spid="12302"/>
                                        </p:tgtEl>
                                        <p:attrNameLst>
                                          <p:attrName>ppt_w</p:attrName>
                                        </p:attrNameLst>
                                      </p:cBhvr>
                                      <p:tavLst>
                                        <p:tav tm="0">
                                          <p:val>
                                            <p:fltVal val="0"/>
                                          </p:val>
                                        </p:tav>
                                        <p:tav tm="100000">
                                          <p:val>
                                            <p:strVal val="#ppt_w"/>
                                          </p:val>
                                        </p:tav>
                                      </p:tavLst>
                                    </p:anim>
                                    <p:anim calcmode="lin" valueType="num">
                                      <p:cBhvr>
                                        <p:cTn id="24" dur="1000" fill="hold"/>
                                        <p:tgtEl>
                                          <p:spTgt spid="12302"/>
                                        </p:tgtEl>
                                        <p:attrNameLst>
                                          <p:attrName>ppt_h</p:attrName>
                                        </p:attrNameLst>
                                      </p:cBhvr>
                                      <p:tavLst>
                                        <p:tav tm="0">
                                          <p:val>
                                            <p:fltVal val="0"/>
                                          </p:val>
                                        </p:tav>
                                        <p:tav tm="100000">
                                          <p:val>
                                            <p:strVal val="#ppt_h"/>
                                          </p:val>
                                        </p:tav>
                                      </p:tavLst>
                                    </p:anim>
                                    <p:anim calcmode="lin" valueType="num">
                                      <p:cBhvr>
                                        <p:cTn id="25" dur="1000" fill="hold"/>
                                        <p:tgtEl>
                                          <p:spTgt spid="12302"/>
                                        </p:tgtEl>
                                        <p:attrNameLst>
                                          <p:attrName>style.rotation</p:attrName>
                                        </p:attrNameLst>
                                      </p:cBhvr>
                                      <p:tavLst>
                                        <p:tav tm="0">
                                          <p:val>
                                            <p:fltVal val="90"/>
                                          </p:val>
                                        </p:tav>
                                        <p:tav tm="100000">
                                          <p:val>
                                            <p:fltVal val="0"/>
                                          </p:val>
                                        </p:tav>
                                      </p:tavLst>
                                    </p:anim>
                                    <p:animEffect transition="in" filter="fade">
                                      <p:cBhvr>
                                        <p:cTn id="26" dur="10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5" grpId="0"/>
      <p:bldP spid="12311" grpId="0"/>
      <p:bldP spid="12304" grpId="0"/>
      <p:bldP spid="123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8" descr="Bộ sưu tập 12 tranh con ong cho trẻ tô màu"/>
          <p:cNvPicPr>
            <a:picLocks noChangeAspect="1" noChangeArrowheads="1"/>
          </p:cNvPicPr>
          <p:nvPr/>
        </p:nvPicPr>
        <p:blipFill>
          <a:blip r:embed="rId2" cstate="print"/>
          <a:srcRect/>
          <a:stretch>
            <a:fillRect/>
          </a:stretch>
        </p:blipFill>
        <p:spPr bwMode="auto">
          <a:xfrm>
            <a:off x="10668000" y="3922713"/>
            <a:ext cx="1416050" cy="1639887"/>
          </a:xfrm>
          <a:prstGeom prst="rect">
            <a:avLst/>
          </a:prstGeom>
          <a:noFill/>
          <a:ln w="9525">
            <a:noFill/>
            <a:miter lim="800000"/>
            <a:headEnd/>
            <a:tailEnd/>
          </a:ln>
        </p:spPr>
      </p:pic>
      <p:sp>
        <p:nvSpPr>
          <p:cNvPr id="19459" name="Rectangle 3"/>
          <p:cNvSpPr>
            <a:spLocks noChangeArrowheads="1"/>
          </p:cNvSpPr>
          <p:nvPr/>
        </p:nvSpPr>
        <p:spPr bwMode="auto">
          <a:xfrm>
            <a:off x="1981200" y="317500"/>
            <a:ext cx="8493125" cy="2246313"/>
          </a:xfrm>
          <a:prstGeom prst="rect">
            <a:avLst/>
          </a:prstGeom>
          <a:noFill/>
          <a:ln w="9525">
            <a:noFill/>
            <a:miter lim="800000"/>
            <a:headEnd/>
            <a:tailEnd/>
          </a:ln>
        </p:spPr>
        <p:txBody>
          <a:bodyPr>
            <a:spAutoFit/>
          </a:bodyPr>
          <a:lstStyle/>
          <a:p>
            <a:pPr algn="just"/>
            <a:r>
              <a:rPr lang="en-US" altLang="en-US" sz="2800" b="1">
                <a:latin typeface="Times New Roman" pitchFamily="18" charset="0"/>
                <a:cs typeface="Times New Roman" pitchFamily="18" charset="0"/>
              </a:rPr>
              <a:t>3. Quãng đường xe lửa từ Hà Nội đến thành phố      Hồ Chí Minh dài 1730km. Quãng đường xe lửa từ    Hà Nội đến Nha Trang dài 1315km. Tính quãng đường xe lửa từ Nha Trang đến thành phố                 Hồ Chí Minh.</a:t>
            </a:r>
            <a:endParaRPr lang="en-US" altLang="en-US" sz="2800"/>
          </a:p>
        </p:txBody>
      </p:sp>
      <p:cxnSp>
        <p:nvCxnSpPr>
          <p:cNvPr id="5" name="Straight Connector 4"/>
          <p:cNvCxnSpPr>
            <a:cxnSpLocks noChangeShapeType="1"/>
          </p:cNvCxnSpPr>
          <p:nvPr/>
        </p:nvCxnSpPr>
        <p:spPr bwMode="auto">
          <a:xfrm>
            <a:off x="6227763" y="762000"/>
            <a:ext cx="1582737" cy="0"/>
          </a:xfrm>
          <a:prstGeom prst="line">
            <a:avLst/>
          </a:prstGeom>
          <a:noFill/>
          <a:ln w="28575" algn="ctr">
            <a:solidFill>
              <a:srgbClr val="FF0000"/>
            </a:solidFill>
            <a:round/>
            <a:headEnd/>
            <a:tailEnd/>
          </a:ln>
        </p:spPr>
      </p:cxnSp>
      <p:cxnSp>
        <p:nvCxnSpPr>
          <p:cNvPr id="7" name="Straight Connector 6"/>
          <p:cNvCxnSpPr>
            <a:cxnSpLocks noChangeShapeType="1"/>
          </p:cNvCxnSpPr>
          <p:nvPr/>
        </p:nvCxnSpPr>
        <p:spPr bwMode="auto">
          <a:xfrm>
            <a:off x="2133600" y="1219200"/>
            <a:ext cx="2057400" cy="0"/>
          </a:xfrm>
          <a:prstGeom prst="line">
            <a:avLst/>
          </a:prstGeom>
          <a:noFill/>
          <a:ln w="28575" algn="ctr">
            <a:solidFill>
              <a:srgbClr val="FF0000"/>
            </a:solidFill>
            <a:round/>
            <a:headEnd/>
            <a:tailEnd/>
          </a:ln>
        </p:spPr>
      </p:cxnSp>
      <p:cxnSp>
        <p:nvCxnSpPr>
          <p:cNvPr id="10" name="Straight Connector 9"/>
          <p:cNvCxnSpPr>
            <a:cxnSpLocks noChangeShapeType="1"/>
          </p:cNvCxnSpPr>
          <p:nvPr/>
        </p:nvCxnSpPr>
        <p:spPr bwMode="auto">
          <a:xfrm>
            <a:off x="4530725" y="1219200"/>
            <a:ext cx="1793875" cy="0"/>
          </a:xfrm>
          <a:prstGeom prst="line">
            <a:avLst/>
          </a:prstGeom>
          <a:noFill/>
          <a:ln w="28575" algn="ctr">
            <a:solidFill>
              <a:srgbClr val="FF0000"/>
            </a:solidFill>
            <a:round/>
            <a:headEnd/>
            <a:tailEnd/>
          </a:ln>
        </p:spPr>
      </p:cxnSp>
      <p:cxnSp>
        <p:nvCxnSpPr>
          <p:cNvPr id="13" name="Straight Connector 12"/>
          <p:cNvCxnSpPr>
            <a:cxnSpLocks noChangeShapeType="1"/>
          </p:cNvCxnSpPr>
          <p:nvPr/>
        </p:nvCxnSpPr>
        <p:spPr bwMode="auto">
          <a:xfrm>
            <a:off x="2005013" y="1600200"/>
            <a:ext cx="1282700" cy="0"/>
          </a:xfrm>
          <a:prstGeom prst="line">
            <a:avLst/>
          </a:prstGeom>
          <a:noFill/>
          <a:ln w="28575" algn="ctr">
            <a:solidFill>
              <a:srgbClr val="FF0000"/>
            </a:solidFill>
            <a:round/>
            <a:headEnd/>
            <a:tailEnd/>
          </a:ln>
        </p:spPr>
      </p:cxnSp>
      <p:cxnSp>
        <p:nvCxnSpPr>
          <p:cNvPr id="15" name="Straight Connector 14"/>
          <p:cNvCxnSpPr>
            <a:cxnSpLocks noChangeShapeType="1"/>
          </p:cNvCxnSpPr>
          <p:nvPr/>
        </p:nvCxnSpPr>
        <p:spPr bwMode="auto">
          <a:xfrm>
            <a:off x="3540125" y="1600200"/>
            <a:ext cx="2587625" cy="0"/>
          </a:xfrm>
          <a:prstGeom prst="line">
            <a:avLst/>
          </a:prstGeom>
          <a:noFill/>
          <a:ln w="28575" algn="ctr">
            <a:solidFill>
              <a:srgbClr val="FF0000"/>
            </a:solidFill>
            <a:round/>
            <a:headEnd/>
            <a:tailEnd/>
          </a:ln>
        </p:spPr>
      </p:cxnSp>
      <p:cxnSp>
        <p:nvCxnSpPr>
          <p:cNvPr id="18" name="Straight Connector 17"/>
          <p:cNvCxnSpPr>
            <a:cxnSpLocks noChangeShapeType="1"/>
          </p:cNvCxnSpPr>
          <p:nvPr/>
        </p:nvCxnSpPr>
        <p:spPr bwMode="auto">
          <a:xfrm>
            <a:off x="6362700" y="1600200"/>
            <a:ext cx="1792288" cy="0"/>
          </a:xfrm>
          <a:prstGeom prst="line">
            <a:avLst/>
          </a:prstGeom>
          <a:noFill/>
          <a:ln w="28575" algn="ctr">
            <a:solidFill>
              <a:srgbClr val="FF0000"/>
            </a:solidFill>
            <a:round/>
            <a:headEnd/>
            <a:tailEnd/>
          </a:ln>
        </p:spPr>
      </p:cxnSp>
      <p:cxnSp>
        <p:nvCxnSpPr>
          <p:cNvPr id="20" name="Straight Connector 19"/>
          <p:cNvCxnSpPr>
            <a:cxnSpLocks noChangeShapeType="1"/>
          </p:cNvCxnSpPr>
          <p:nvPr/>
        </p:nvCxnSpPr>
        <p:spPr bwMode="auto">
          <a:xfrm>
            <a:off x="4833938" y="2055813"/>
            <a:ext cx="2600325" cy="0"/>
          </a:xfrm>
          <a:prstGeom prst="line">
            <a:avLst/>
          </a:prstGeom>
          <a:noFill/>
          <a:ln w="28575" algn="ctr">
            <a:solidFill>
              <a:srgbClr val="FF0000"/>
            </a:solidFill>
            <a:round/>
            <a:headEnd/>
            <a:tailEnd/>
          </a:ln>
        </p:spPr>
      </p:cxnSp>
      <p:cxnSp>
        <p:nvCxnSpPr>
          <p:cNvPr id="24" name="Straight Connector 23"/>
          <p:cNvCxnSpPr>
            <a:cxnSpLocks noChangeShapeType="1"/>
          </p:cNvCxnSpPr>
          <p:nvPr/>
        </p:nvCxnSpPr>
        <p:spPr bwMode="auto">
          <a:xfrm>
            <a:off x="2005013" y="2514600"/>
            <a:ext cx="2057400" cy="0"/>
          </a:xfrm>
          <a:prstGeom prst="line">
            <a:avLst/>
          </a:prstGeom>
          <a:noFill/>
          <a:ln w="28575" algn="ctr">
            <a:solidFill>
              <a:srgbClr val="FF0000"/>
            </a:solidFill>
            <a:round/>
            <a:headEnd/>
            <a:tailEnd/>
          </a:ln>
        </p:spPr>
      </p:cxnSp>
      <p:cxnSp>
        <p:nvCxnSpPr>
          <p:cNvPr id="34" name="Straight Connector 33"/>
          <p:cNvCxnSpPr>
            <a:cxnSpLocks noChangeShapeType="1"/>
          </p:cNvCxnSpPr>
          <p:nvPr/>
        </p:nvCxnSpPr>
        <p:spPr bwMode="auto">
          <a:xfrm>
            <a:off x="8839200" y="762000"/>
            <a:ext cx="1371600" cy="0"/>
          </a:xfrm>
          <a:prstGeom prst="line">
            <a:avLst/>
          </a:prstGeom>
          <a:noFill/>
          <a:ln w="28575" algn="ctr">
            <a:solidFill>
              <a:srgbClr val="FF0000"/>
            </a:solidFill>
            <a:round/>
            <a:headEnd/>
            <a:tailEnd/>
          </a:ln>
        </p:spPr>
      </p:cxnSp>
      <p:pic>
        <p:nvPicPr>
          <p:cNvPr id="19469" name="Picture 2" descr="Image result for student cartoon gif"/>
          <p:cNvPicPr>
            <a:picLocks noChangeAspect="1" noChangeArrowheads="1" noCrop="1"/>
          </p:cNvPicPr>
          <p:nvPr/>
        </p:nvPicPr>
        <p:blipFill>
          <a:blip r:embed="rId3" cstate="print"/>
          <a:srcRect/>
          <a:stretch>
            <a:fillRect/>
          </a:stretch>
        </p:blipFill>
        <p:spPr bwMode="auto">
          <a:xfrm>
            <a:off x="3033713" y="2970213"/>
            <a:ext cx="7027862" cy="2555875"/>
          </a:xfrm>
          <a:prstGeom prst="rect">
            <a:avLst/>
          </a:prstGeom>
          <a:noFill/>
          <a:ln w="9525">
            <a:noFill/>
            <a:miter lim="800000"/>
            <a:headEnd/>
            <a:tailEnd/>
          </a:ln>
        </p:spPr>
      </p:pic>
      <p:pic>
        <p:nvPicPr>
          <p:cNvPr id="19470" name="Picture 14" descr="Vector hàng rào gỗ"/>
          <p:cNvPicPr>
            <a:picLocks noChangeAspect="1" noChangeArrowheads="1"/>
          </p:cNvPicPr>
          <p:nvPr/>
        </p:nvPicPr>
        <p:blipFill>
          <a:blip r:embed="rId4" cstate="print"/>
          <a:srcRect/>
          <a:stretch>
            <a:fillRect/>
          </a:stretch>
        </p:blipFill>
        <p:spPr bwMode="auto">
          <a:xfrm>
            <a:off x="19050" y="5553075"/>
            <a:ext cx="2419350" cy="1304925"/>
          </a:xfrm>
          <a:prstGeom prst="rect">
            <a:avLst/>
          </a:prstGeom>
          <a:noFill/>
          <a:ln w="9525">
            <a:noFill/>
            <a:miter lim="800000"/>
            <a:headEnd/>
            <a:tailEnd/>
          </a:ln>
        </p:spPr>
      </p:pic>
      <p:pic>
        <p:nvPicPr>
          <p:cNvPr id="19471" name="Picture 14" descr="Vector hàng rào gỗ"/>
          <p:cNvPicPr>
            <a:picLocks noChangeAspect="1" noChangeArrowheads="1"/>
          </p:cNvPicPr>
          <p:nvPr/>
        </p:nvPicPr>
        <p:blipFill>
          <a:blip r:embed="rId4" cstate="print"/>
          <a:srcRect/>
          <a:stretch>
            <a:fillRect/>
          </a:stretch>
        </p:blipFill>
        <p:spPr bwMode="auto">
          <a:xfrm>
            <a:off x="2330450" y="5553075"/>
            <a:ext cx="2419350" cy="1304925"/>
          </a:xfrm>
          <a:prstGeom prst="rect">
            <a:avLst/>
          </a:prstGeom>
          <a:noFill/>
          <a:ln w="9525">
            <a:noFill/>
            <a:miter lim="800000"/>
            <a:headEnd/>
            <a:tailEnd/>
          </a:ln>
        </p:spPr>
      </p:pic>
      <p:pic>
        <p:nvPicPr>
          <p:cNvPr id="19472" name="Picture 14" descr="Vector hàng rào gỗ"/>
          <p:cNvPicPr>
            <a:picLocks noChangeAspect="1" noChangeArrowheads="1"/>
          </p:cNvPicPr>
          <p:nvPr/>
        </p:nvPicPr>
        <p:blipFill>
          <a:blip r:embed="rId4" cstate="print"/>
          <a:srcRect/>
          <a:stretch>
            <a:fillRect/>
          </a:stretch>
        </p:blipFill>
        <p:spPr bwMode="auto">
          <a:xfrm>
            <a:off x="4660900" y="5540375"/>
            <a:ext cx="2419350" cy="1304925"/>
          </a:xfrm>
          <a:prstGeom prst="rect">
            <a:avLst/>
          </a:prstGeom>
          <a:noFill/>
          <a:ln w="9525">
            <a:noFill/>
            <a:miter lim="800000"/>
            <a:headEnd/>
            <a:tailEnd/>
          </a:ln>
        </p:spPr>
      </p:pic>
      <p:pic>
        <p:nvPicPr>
          <p:cNvPr id="19473" name="Picture 14" descr="Vector hàng rào gỗ"/>
          <p:cNvPicPr>
            <a:picLocks noChangeAspect="1" noChangeArrowheads="1"/>
          </p:cNvPicPr>
          <p:nvPr/>
        </p:nvPicPr>
        <p:blipFill>
          <a:blip r:embed="rId4" cstate="print"/>
          <a:srcRect/>
          <a:stretch>
            <a:fillRect/>
          </a:stretch>
        </p:blipFill>
        <p:spPr bwMode="auto">
          <a:xfrm>
            <a:off x="6972300" y="5540375"/>
            <a:ext cx="2419350" cy="1304925"/>
          </a:xfrm>
          <a:prstGeom prst="rect">
            <a:avLst/>
          </a:prstGeom>
          <a:noFill/>
          <a:ln w="9525">
            <a:noFill/>
            <a:miter lim="800000"/>
            <a:headEnd/>
            <a:tailEnd/>
          </a:ln>
        </p:spPr>
      </p:pic>
      <p:pic>
        <p:nvPicPr>
          <p:cNvPr id="19474" name="Picture 14" descr="Vector hàng rào gỗ"/>
          <p:cNvPicPr>
            <a:picLocks noChangeAspect="1" noChangeArrowheads="1"/>
          </p:cNvPicPr>
          <p:nvPr/>
        </p:nvPicPr>
        <p:blipFill>
          <a:blip r:embed="rId4" cstate="print"/>
          <a:srcRect/>
          <a:stretch>
            <a:fillRect/>
          </a:stretch>
        </p:blipFill>
        <p:spPr bwMode="auto">
          <a:xfrm>
            <a:off x="9283700" y="5540375"/>
            <a:ext cx="2908300" cy="1304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5" descr="Ivy Khung Lá Hình Chữ Nhật Hoa - Ảnh miễn phí trên Pixabay"/>
          <p:cNvPicPr>
            <a:picLocks noChangeAspect="1" noChangeArrowheads="1"/>
          </p:cNvPicPr>
          <p:nvPr/>
        </p:nvPicPr>
        <p:blipFill>
          <a:blip r:embed="rId2" cstate="print"/>
          <a:srcRect/>
          <a:stretch>
            <a:fillRect/>
          </a:stretch>
        </p:blipFill>
        <p:spPr bwMode="auto">
          <a:xfrm>
            <a:off x="0" y="-76200"/>
            <a:ext cx="12496800" cy="7162800"/>
          </a:xfrm>
          <a:prstGeom prst="rect">
            <a:avLst/>
          </a:prstGeom>
          <a:noFill/>
          <a:ln w="9525">
            <a:noFill/>
            <a:miter lim="800000"/>
            <a:headEnd/>
            <a:tailEnd/>
          </a:ln>
        </p:spPr>
      </p:pic>
      <p:sp>
        <p:nvSpPr>
          <p:cNvPr id="20483" name="Text Box 23"/>
          <p:cNvSpPr txBox="1">
            <a:spLocks noChangeArrowheads="1"/>
          </p:cNvSpPr>
          <p:nvPr/>
        </p:nvSpPr>
        <p:spPr bwMode="auto">
          <a:xfrm>
            <a:off x="1601788" y="1335088"/>
            <a:ext cx="960437" cy="401637"/>
          </a:xfrm>
          <a:prstGeom prst="rect">
            <a:avLst/>
          </a:prstGeom>
          <a:noFill/>
          <a:ln w="9525">
            <a:noFill/>
            <a:miter lim="800000"/>
            <a:headEnd/>
            <a:tailEnd/>
          </a:ln>
        </p:spPr>
        <p:txBody>
          <a:bodyPr wrap="none">
            <a:spAutoFit/>
          </a:bodyPr>
          <a:lstStyle/>
          <a:p>
            <a:r>
              <a:rPr lang="en-US" altLang="en-US" sz="2000" b="1">
                <a:latin typeface="Times New Roman" pitchFamily="18" charset="0"/>
                <a:cs typeface="Times New Roman" pitchFamily="18" charset="0"/>
              </a:rPr>
              <a:t>Hà Nội</a:t>
            </a:r>
          </a:p>
        </p:txBody>
      </p:sp>
      <p:sp>
        <p:nvSpPr>
          <p:cNvPr id="20484" name="Text Box 24"/>
          <p:cNvSpPr txBox="1">
            <a:spLocks noChangeArrowheads="1"/>
          </p:cNvSpPr>
          <p:nvPr/>
        </p:nvSpPr>
        <p:spPr bwMode="auto">
          <a:xfrm>
            <a:off x="7316788" y="942975"/>
            <a:ext cx="1303337" cy="369888"/>
          </a:xfrm>
          <a:prstGeom prst="rect">
            <a:avLst/>
          </a:prstGeom>
          <a:noFill/>
          <a:ln w="9525">
            <a:noFill/>
            <a:miter lim="800000"/>
            <a:headEnd/>
            <a:tailEnd/>
          </a:ln>
        </p:spPr>
        <p:txBody>
          <a:bodyPr wrap="none">
            <a:spAutoFit/>
          </a:bodyPr>
          <a:lstStyle/>
          <a:p>
            <a:r>
              <a:rPr lang="en-US" altLang="en-US" b="1">
                <a:latin typeface="Times New Roman" pitchFamily="18" charset="0"/>
                <a:cs typeface="Times New Roman" pitchFamily="18" charset="0"/>
              </a:rPr>
              <a:t>Nha Trang </a:t>
            </a:r>
          </a:p>
        </p:txBody>
      </p:sp>
      <p:sp>
        <p:nvSpPr>
          <p:cNvPr id="20485" name="Text Box 25"/>
          <p:cNvSpPr txBox="1">
            <a:spLocks noChangeArrowheads="1"/>
          </p:cNvSpPr>
          <p:nvPr/>
        </p:nvSpPr>
        <p:spPr bwMode="auto">
          <a:xfrm>
            <a:off x="9588500" y="1039813"/>
            <a:ext cx="1752600" cy="708025"/>
          </a:xfrm>
          <a:prstGeom prst="rect">
            <a:avLst/>
          </a:prstGeom>
          <a:noFill/>
          <a:ln w="9525">
            <a:noFill/>
            <a:miter lim="800000"/>
            <a:headEnd/>
            <a:tailEnd/>
          </a:ln>
        </p:spPr>
        <p:txBody>
          <a:bodyPr>
            <a:spAutoFit/>
          </a:bodyPr>
          <a:lstStyle/>
          <a:p>
            <a:pPr algn="ctr"/>
            <a:r>
              <a:rPr lang="en-US" altLang="en-US" sz="2000" b="1">
                <a:latin typeface="Times New Roman" pitchFamily="18" charset="0"/>
                <a:cs typeface="Times New Roman" pitchFamily="18" charset="0"/>
              </a:rPr>
              <a:t>TP.</a:t>
            </a:r>
          </a:p>
          <a:p>
            <a:pPr algn="ctr"/>
            <a:r>
              <a:rPr lang="en-US" altLang="en-US" sz="2000" b="1">
                <a:latin typeface="Times New Roman" pitchFamily="18" charset="0"/>
                <a:cs typeface="Times New Roman" pitchFamily="18" charset="0"/>
              </a:rPr>
              <a:t>Hồ Chí Minh</a:t>
            </a:r>
          </a:p>
        </p:txBody>
      </p:sp>
      <p:sp>
        <p:nvSpPr>
          <p:cNvPr id="20486" name="Text Box 26"/>
          <p:cNvSpPr txBox="1">
            <a:spLocks noChangeArrowheads="1"/>
          </p:cNvSpPr>
          <p:nvPr/>
        </p:nvSpPr>
        <p:spPr bwMode="auto">
          <a:xfrm>
            <a:off x="4773613" y="752475"/>
            <a:ext cx="1227137" cy="461963"/>
          </a:xfrm>
          <a:prstGeom prst="rect">
            <a:avLst/>
          </a:prstGeom>
          <a:noFill/>
          <a:ln w="9525">
            <a:noFill/>
            <a:miter lim="800000"/>
            <a:headEnd/>
            <a:tailEnd/>
          </a:ln>
        </p:spPr>
        <p:txBody>
          <a:bodyPr wrap="none">
            <a:spAutoFit/>
          </a:bodyPr>
          <a:lstStyle/>
          <a:p>
            <a:r>
              <a:rPr lang="en-US" altLang="en-US" sz="2400" b="1">
                <a:solidFill>
                  <a:srgbClr val="FF0000"/>
                </a:solidFill>
                <a:latin typeface="Times New Roman" pitchFamily="18" charset="0"/>
                <a:cs typeface="Times New Roman" pitchFamily="18" charset="0"/>
              </a:rPr>
              <a:t>1315km</a:t>
            </a:r>
          </a:p>
        </p:txBody>
      </p:sp>
      <p:sp>
        <p:nvSpPr>
          <p:cNvPr id="20487" name="Text Box 27"/>
          <p:cNvSpPr txBox="1">
            <a:spLocks noChangeArrowheads="1"/>
          </p:cNvSpPr>
          <p:nvPr/>
        </p:nvSpPr>
        <p:spPr bwMode="auto">
          <a:xfrm>
            <a:off x="5421313" y="2052638"/>
            <a:ext cx="1228725" cy="461962"/>
          </a:xfrm>
          <a:prstGeom prst="rect">
            <a:avLst/>
          </a:prstGeom>
          <a:noFill/>
          <a:ln w="9525">
            <a:noFill/>
            <a:miter lim="800000"/>
            <a:headEnd/>
            <a:tailEnd/>
          </a:ln>
        </p:spPr>
        <p:txBody>
          <a:bodyPr wrap="none">
            <a:spAutoFit/>
          </a:bodyPr>
          <a:lstStyle/>
          <a:p>
            <a:r>
              <a:rPr lang="en-US" altLang="en-US" sz="2400" b="1">
                <a:solidFill>
                  <a:srgbClr val="FF0000"/>
                </a:solidFill>
                <a:latin typeface="Times New Roman" pitchFamily="18" charset="0"/>
                <a:cs typeface="Times New Roman" pitchFamily="18" charset="0"/>
              </a:rPr>
              <a:t>1730km</a:t>
            </a:r>
          </a:p>
        </p:txBody>
      </p:sp>
      <p:sp>
        <p:nvSpPr>
          <p:cNvPr id="20488" name="Text Box 40"/>
          <p:cNvSpPr txBox="1">
            <a:spLocks noChangeArrowheads="1"/>
          </p:cNvSpPr>
          <p:nvPr/>
        </p:nvSpPr>
        <p:spPr bwMode="auto">
          <a:xfrm>
            <a:off x="8521700" y="927100"/>
            <a:ext cx="1066800" cy="400050"/>
          </a:xfrm>
          <a:prstGeom prst="rect">
            <a:avLst/>
          </a:prstGeom>
          <a:noFill/>
          <a:ln w="9525">
            <a:noFill/>
            <a:miter lim="800000"/>
            <a:headEnd/>
            <a:tailEnd/>
          </a:ln>
        </p:spPr>
        <p:txBody>
          <a:bodyPr>
            <a:spAutoFit/>
          </a:bodyPr>
          <a:lstStyle/>
          <a:p>
            <a:pPr>
              <a:spcBef>
                <a:spcPct val="50000"/>
              </a:spcBef>
            </a:pPr>
            <a:r>
              <a:rPr lang="en-US" altLang="en-US" sz="2000" b="1">
                <a:solidFill>
                  <a:srgbClr val="0000CC"/>
                </a:solidFill>
                <a:latin typeface="Times New Roman" pitchFamily="18" charset="0"/>
                <a:cs typeface="Times New Roman" pitchFamily="18" charset="0"/>
              </a:rPr>
              <a:t>? km</a:t>
            </a:r>
          </a:p>
        </p:txBody>
      </p:sp>
      <p:sp>
        <p:nvSpPr>
          <p:cNvPr id="20489" name="Line 21"/>
          <p:cNvSpPr>
            <a:spLocks noChangeShapeType="1"/>
          </p:cNvSpPr>
          <p:nvPr/>
        </p:nvSpPr>
        <p:spPr bwMode="auto">
          <a:xfrm>
            <a:off x="8078788" y="1468438"/>
            <a:ext cx="0" cy="228600"/>
          </a:xfrm>
          <a:prstGeom prst="line">
            <a:avLst/>
          </a:prstGeom>
          <a:noFill/>
          <a:ln w="57150">
            <a:solidFill>
              <a:schemeClr val="tx1"/>
            </a:solidFill>
            <a:round/>
            <a:headEnd/>
            <a:tailEnd/>
          </a:ln>
        </p:spPr>
        <p:txBody>
          <a:bodyPr/>
          <a:lstStyle/>
          <a:p>
            <a:endParaRPr lang="en-US"/>
          </a:p>
        </p:txBody>
      </p:sp>
      <p:sp>
        <p:nvSpPr>
          <p:cNvPr id="20490" name="Line 17"/>
          <p:cNvSpPr>
            <a:spLocks noChangeShapeType="1"/>
          </p:cNvSpPr>
          <p:nvPr/>
        </p:nvSpPr>
        <p:spPr bwMode="auto">
          <a:xfrm>
            <a:off x="2570163" y="1641475"/>
            <a:ext cx="7010400" cy="0"/>
          </a:xfrm>
          <a:prstGeom prst="line">
            <a:avLst/>
          </a:prstGeom>
          <a:noFill/>
          <a:ln w="57150">
            <a:solidFill>
              <a:schemeClr val="tx1"/>
            </a:solidFill>
            <a:round/>
            <a:headEnd/>
            <a:tailEnd/>
          </a:ln>
        </p:spPr>
        <p:txBody>
          <a:bodyPr/>
          <a:lstStyle/>
          <a:p>
            <a:endParaRPr lang="en-US"/>
          </a:p>
        </p:txBody>
      </p:sp>
      <p:sp>
        <p:nvSpPr>
          <p:cNvPr id="20491" name="Line 21"/>
          <p:cNvSpPr>
            <a:spLocks noChangeShapeType="1"/>
          </p:cNvSpPr>
          <p:nvPr/>
        </p:nvSpPr>
        <p:spPr bwMode="auto">
          <a:xfrm>
            <a:off x="2573338" y="1527175"/>
            <a:ext cx="0" cy="228600"/>
          </a:xfrm>
          <a:prstGeom prst="line">
            <a:avLst/>
          </a:prstGeom>
          <a:noFill/>
          <a:ln w="57150">
            <a:solidFill>
              <a:schemeClr val="tx1"/>
            </a:solidFill>
            <a:round/>
            <a:headEnd/>
            <a:tailEnd/>
          </a:ln>
        </p:spPr>
        <p:txBody>
          <a:bodyPr/>
          <a:lstStyle/>
          <a:p>
            <a:endParaRPr lang="en-US"/>
          </a:p>
        </p:txBody>
      </p:sp>
      <p:sp>
        <p:nvSpPr>
          <p:cNvPr id="20492" name="Line 21"/>
          <p:cNvSpPr>
            <a:spLocks noChangeShapeType="1"/>
          </p:cNvSpPr>
          <p:nvPr/>
        </p:nvSpPr>
        <p:spPr bwMode="auto">
          <a:xfrm>
            <a:off x="9598025" y="1517650"/>
            <a:ext cx="0" cy="230188"/>
          </a:xfrm>
          <a:prstGeom prst="line">
            <a:avLst/>
          </a:prstGeom>
          <a:noFill/>
          <a:ln w="57150">
            <a:solidFill>
              <a:schemeClr val="tx1"/>
            </a:solidFill>
            <a:round/>
            <a:headEnd/>
            <a:tailEnd/>
          </a:ln>
        </p:spPr>
        <p:txBody>
          <a:bodyPr/>
          <a:lstStyle/>
          <a:p>
            <a:endParaRPr lang="en-US"/>
          </a:p>
        </p:txBody>
      </p:sp>
      <p:sp>
        <p:nvSpPr>
          <p:cNvPr id="20493" name="AutoShape 20"/>
          <p:cNvSpPr>
            <a:spLocks/>
          </p:cNvSpPr>
          <p:nvPr/>
        </p:nvSpPr>
        <p:spPr bwMode="auto">
          <a:xfrm rot="16200000" flipV="1">
            <a:off x="5898356" y="-1605755"/>
            <a:ext cx="390525" cy="7008812"/>
          </a:xfrm>
          <a:prstGeom prst="leftBrace">
            <a:avLst>
              <a:gd name="adj1" fmla="val 57580"/>
              <a:gd name="adj2" fmla="val 50620"/>
            </a:avLst>
          </a:prstGeom>
          <a:noFill/>
          <a:ln w="28575">
            <a:solidFill>
              <a:srgbClr val="0000CC"/>
            </a:solidFill>
            <a:round/>
            <a:headEnd/>
            <a:tailEnd/>
          </a:ln>
        </p:spPr>
        <p:txBody>
          <a:bodyPr wrap="none" anchor="ctr"/>
          <a:lstStyle/>
          <a:p>
            <a:endParaRPr lang="en-US" altLang="en-US" sz="2400"/>
          </a:p>
        </p:txBody>
      </p:sp>
      <p:sp>
        <p:nvSpPr>
          <p:cNvPr id="20494" name="AutoShape 18"/>
          <p:cNvSpPr>
            <a:spLocks/>
          </p:cNvSpPr>
          <p:nvPr/>
        </p:nvSpPr>
        <p:spPr bwMode="auto">
          <a:xfrm rot="16200000" flipH="1">
            <a:off x="5099844" y="-1307306"/>
            <a:ext cx="482600" cy="5475288"/>
          </a:xfrm>
          <a:custGeom>
            <a:avLst/>
            <a:gdLst>
              <a:gd name="T0" fmla="*/ 477343 w 482911"/>
              <a:gd name="T1" fmla="*/ 11168571 h 5262550"/>
              <a:gd name="T2" fmla="*/ 199719 w 482911"/>
              <a:gd name="T3" fmla="*/ 10367596 h 5262550"/>
              <a:gd name="T4" fmla="*/ 199719 w 482911"/>
              <a:gd name="T5" fmla="*/ 6390186 h 5262550"/>
              <a:gd name="T6" fmla="*/ 0 w 482911"/>
              <a:gd name="T7" fmla="*/ 5585926 h 5262550"/>
              <a:gd name="T8" fmla="*/ 199719 w 482911"/>
              <a:gd name="T9" fmla="*/ 4781662 h 5262550"/>
              <a:gd name="T10" fmla="*/ 199719 w 482911"/>
              <a:gd name="T11" fmla="*/ 804262 h 5262550"/>
              <a:gd name="T12" fmla="*/ 399439 w 482911"/>
              <a:gd name="T13" fmla="*/ 0 h 5262550"/>
              <a:gd name="T14" fmla="*/ 0 60000 65536"/>
              <a:gd name="T15" fmla="*/ 0 60000 65536"/>
              <a:gd name="T16" fmla="*/ 0 60000 65536"/>
              <a:gd name="T17" fmla="*/ 0 60000 65536"/>
              <a:gd name="T18" fmla="*/ 0 60000 65536"/>
              <a:gd name="T19" fmla="*/ 0 60000 65536"/>
              <a:gd name="T20" fmla="*/ 0 60000 65536"/>
              <a:gd name="T21" fmla="*/ 0 w 482911"/>
              <a:gd name="T22" fmla="*/ 0 h 5262550"/>
              <a:gd name="T23" fmla="*/ 482911 w 482911"/>
              <a:gd name="T24" fmla="*/ 5262550 h 5262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2911" h="5262550" stroke="0">
                <a:moveTo>
                  <a:pt x="404098" y="5262550"/>
                </a:moveTo>
                <a:cubicBezTo>
                  <a:pt x="292509" y="5262550"/>
                  <a:pt x="202049" y="5092933"/>
                  <a:pt x="202049" y="4883700"/>
                </a:cubicBezTo>
                <a:lnTo>
                  <a:pt x="202049" y="3010125"/>
                </a:lnTo>
                <a:cubicBezTo>
                  <a:pt x="202049" y="2800892"/>
                  <a:pt x="111589" y="2631275"/>
                  <a:pt x="0" y="2631275"/>
                </a:cubicBezTo>
                <a:cubicBezTo>
                  <a:pt x="111589" y="2631275"/>
                  <a:pt x="202049" y="2461658"/>
                  <a:pt x="202049" y="2252425"/>
                </a:cubicBezTo>
                <a:lnTo>
                  <a:pt x="202049" y="378850"/>
                </a:lnTo>
                <a:cubicBezTo>
                  <a:pt x="202049" y="169617"/>
                  <a:pt x="292509" y="0"/>
                  <a:pt x="404098" y="0"/>
                </a:cubicBezTo>
                <a:lnTo>
                  <a:pt x="404098" y="5262550"/>
                </a:lnTo>
                <a:close/>
              </a:path>
              <a:path w="482911" h="5262550" fill="none">
                <a:moveTo>
                  <a:pt x="482911" y="5261006"/>
                </a:moveTo>
                <a:cubicBezTo>
                  <a:pt x="371322" y="5261006"/>
                  <a:pt x="202049" y="5092933"/>
                  <a:pt x="202049" y="4883700"/>
                </a:cubicBezTo>
                <a:lnTo>
                  <a:pt x="202049" y="3010125"/>
                </a:lnTo>
                <a:cubicBezTo>
                  <a:pt x="202049" y="2800892"/>
                  <a:pt x="111589" y="2631275"/>
                  <a:pt x="0" y="2631275"/>
                </a:cubicBezTo>
                <a:cubicBezTo>
                  <a:pt x="111589" y="2631275"/>
                  <a:pt x="202049" y="2461658"/>
                  <a:pt x="202049" y="2252425"/>
                </a:cubicBezTo>
                <a:lnTo>
                  <a:pt x="202049" y="378850"/>
                </a:lnTo>
                <a:cubicBezTo>
                  <a:pt x="202049" y="169617"/>
                  <a:pt x="292509" y="0"/>
                  <a:pt x="404098" y="0"/>
                </a:cubicBezTo>
              </a:path>
            </a:pathLst>
          </a:custGeom>
          <a:noFill/>
          <a:ln w="28575">
            <a:solidFill>
              <a:srgbClr val="0000CC"/>
            </a:solidFill>
            <a:round/>
            <a:headEnd/>
            <a:tailEnd/>
          </a:ln>
        </p:spPr>
        <p:txBody>
          <a:bodyPr wrap="none" anchor="ctr"/>
          <a:lstStyle/>
          <a:p>
            <a:endParaRPr lang="en-US"/>
          </a:p>
        </p:txBody>
      </p:sp>
      <p:sp>
        <p:nvSpPr>
          <p:cNvPr id="20495" name="AutoShape 19"/>
          <p:cNvSpPr>
            <a:spLocks/>
          </p:cNvSpPr>
          <p:nvPr/>
        </p:nvSpPr>
        <p:spPr bwMode="auto">
          <a:xfrm rot="5400000">
            <a:off x="8669338" y="730250"/>
            <a:ext cx="320675" cy="1501775"/>
          </a:xfrm>
          <a:prstGeom prst="leftBrace">
            <a:avLst>
              <a:gd name="adj1" fmla="val 31915"/>
              <a:gd name="adj2" fmla="val 50755"/>
            </a:avLst>
          </a:prstGeom>
          <a:noFill/>
          <a:ln w="28575">
            <a:solidFill>
              <a:srgbClr val="0000CC"/>
            </a:solidFill>
            <a:round/>
            <a:headEnd/>
            <a:tailEnd/>
          </a:ln>
        </p:spPr>
        <p:txBody>
          <a:bodyPr wrap="none" anchor="ctr"/>
          <a:lstStyle/>
          <a:p>
            <a:endParaRPr lang="en-US" altLang="en-US" sz="2400"/>
          </a:p>
        </p:txBody>
      </p:sp>
      <p:sp>
        <p:nvSpPr>
          <p:cNvPr id="20" name="Text Box 26"/>
          <p:cNvSpPr txBox="1">
            <a:spLocks noChangeArrowheads="1"/>
          </p:cNvSpPr>
          <p:nvPr/>
        </p:nvSpPr>
        <p:spPr bwMode="auto">
          <a:xfrm>
            <a:off x="5313363" y="2660650"/>
            <a:ext cx="1524000" cy="519113"/>
          </a:xfrm>
          <a:prstGeom prst="rect">
            <a:avLst/>
          </a:prstGeom>
          <a:noFill/>
          <a:ln w="9525">
            <a:noFill/>
            <a:miter lim="800000"/>
            <a:headEnd/>
            <a:tailEnd/>
          </a:ln>
        </p:spPr>
        <p:txBody>
          <a:bodyPr>
            <a:spAutoFit/>
          </a:bodyPr>
          <a:lstStyle/>
          <a:p>
            <a:pPr algn="ctr">
              <a:spcBef>
                <a:spcPct val="50000"/>
              </a:spcBef>
            </a:pPr>
            <a:r>
              <a:rPr lang="en-US" altLang="en-US" sz="2800" b="1" dirty="0">
                <a:latin typeface="Times New Roman" pitchFamily="18" charset="0"/>
                <a:cs typeface="Times New Roman" pitchFamily="18" charset="0"/>
              </a:rPr>
              <a:t>Bài </a:t>
            </a:r>
            <a:r>
              <a:rPr lang="en-US" altLang="en-US" sz="2800" b="1" dirty="0" err="1">
                <a:latin typeface="Times New Roman" pitchFamily="18" charset="0"/>
                <a:cs typeface="Times New Roman" pitchFamily="18" charset="0"/>
              </a:rPr>
              <a:t>giải</a:t>
            </a:r>
            <a:endParaRPr lang="en-US" altLang="en-US" sz="2800" b="1" dirty="0">
              <a:latin typeface="Times New Roman" pitchFamily="18" charset="0"/>
              <a:cs typeface="Times New Roman" pitchFamily="18" charset="0"/>
            </a:endParaRPr>
          </a:p>
        </p:txBody>
      </p:sp>
      <p:sp>
        <p:nvSpPr>
          <p:cNvPr id="21" name="Text Box 27"/>
          <p:cNvSpPr txBox="1">
            <a:spLocks noChangeArrowheads="1"/>
          </p:cNvSpPr>
          <p:nvPr/>
        </p:nvSpPr>
        <p:spPr bwMode="auto">
          <a:xfrm>
            <a:off x="2081213" y="3340100"/>
            <a:ext cx="8039100" cy="954088"/>
          </a:xfrm>
          <a:prstGeom prst="rect">
            <a:avLst/>
          </a:prstGeom>
          <a:noFill/>
          <a:ln w="9525">
            <a:noFill/>
            <a:miter lim="800000"/>
            <a:headEnd/>
            <a:tailEnd/>
          </a:ln>
        </p:spPr>
        <p:txBody>
          <a:bodyPr>
            <a:spAutoFit/>
          </a:bodyPr>
          <a:lstStyle/>
          <a:p>
            <a:pPr algn="just"/>
            <a:r>
              <a:rPr lang="en-US" altLang="en-US" sz="2800" b="1">
                <a:latin typeface="Times New Roman" pitchFamily="18" charset="0"/>
                <a:cs typeface="Times New Roman" pitchFamily="18" charset="0"/>
              </a:rPr>
              <a:t>Quãng đường xe lửa từ Nha Trang đến thành phố           Hồ Chí Minh dài là:</a:t>
            </a:r>
            <a:endParaRPr lang="en-US" altLang="en-US" sz="2800">
              <a:latin typeface="Times New Roman" pitchFamily="18" charset="0"/>
              <a:cs typeface="Times New Roman" pitchFamily="18" charset="0"/>
            </a:endParaRPr>
          </a:p>
        </p:txBody>
      </p:sp>
      <p:sp>
        <p:nvSpPr>
          <p:cNvPr id="22" name="Text Box 28"/>
          <p:cNvSpPr txBox="1">
            <a:spLocks noChangeArrowheads="1"/>
          </p:cNvSpPr>
          <p:nvPr/>
        </p:nvSpPr>
        <p:spPr bwMode="auto">
          <a:xfrm>
            <a:off x="3935413" y="4394200"/>
            <a:ext cx="4267200" cy="519113"/>
          </a:xfrm>
          <a:prstGeom prst="rect">
            <a:avLst/>
          </a:prstGeom>
          <a:noFill/>
          <a:ln w="9525">
            <a:noFill/>
            <a:miter lim="800000"/>
            <a:headEnd/>
            <a:tailEnd/>
          </a:ln>
        </p:spPr>
        <p:txBody>
          <a:bodyPr>
            <a:spAutoFit/>
          </a:bodyPr>
          <a:lstStyle/>
          <a:p>
            <a:pPr algn="ctr"/>
            <a:r>
              <a:rPr lang="en-US" altLang="en-US" sz="2800" b="1">
                <a:latin typeface="Times New Roman" pitchFamily="18" charset="0"/>
                <a:cs typeface="Times New Roman" pitchFamily="18" charset="0"/>
              </a:rPr>
              <a:t>1730 – 1315 = 415 (km)</a:t>
            </a:r>
            <a:endParaRPr lang="en-US" altLang="en-US" sz="2800">
              <a:latin typeface="Times New Roman" pitchFamily="18" charset="0"/>
              <a:cs typeface="Times New Roman" pitchFamily="18" charset="0"/>
            </a:endParaRPr>
          </a:p>
        </p:txBody>
      </p:sp>
      <p:sp>
        <p:nvSpPr>
          <p:cNvPr id="23" name="Text Box 29"/>
          <p:cNvSpPr txBox="1">
            <a:spLocks noChangeArrowheads="1"/>
          </p:cNvSpPr>
          <p:nvPr/>
        </p:nvSpPr>
        <p:spPr bwMode="auto">
          <a:xfrm>
            <a:off x="4501791" y="5022090"/>
            <a:ext cx="3276600" cy="519112"/>
          </a:xfrm>
          <a:prstGeom prst="rect">
            <a:avLst/>
          </a:prstGeom>
          <a:noFill/>
          <a:ln w="9525">
            <a:noFill/>
            <a:miter lim="800000"/>
            <a:headEnd/>
            <a:tailEnd/>
          </a:ln>
        </p:spPr>
        <p:txBody>
          <a:bodyPr>
            <a:spAutoFit/>
          </a:bodyPr>
          <a:lstStyle/>
          <a:p>
            <a:pPr algn="ctr"/>
            <a:r>
              <a:rPr lang="en-US" altLang="en-US" sz="2800" b="1" dirty="0" err="1">
                <a:latin typeface="Times New Roman" pitchFamily="18" charset="0"/>
                <a:cs typeface="Times New Roman" pitchFamily="18" charset="0"/>
              </a:rPr>
              <a:t>Đáp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số</a:t>
            </a:r>
            <a:r>
              <a:rPr lang="en-US" altLang="en-US" sz="2800" b="1" dirty="0">
                <a:latin typeface="Times New Roman" pitchFamily="18" charset="0"/>
                <a:cs typeface="Times New Roman" pitchFamily="18" charset="0"/>
              </a:rPr>
              <a:t>: 415km.</a:t>
            </a:r>
            <a:endParaRPr lang="en-US" altLang="en-US" sz="2800" dirty="0">
              <a:latin typeface="Times New Roman" pitchFamily="18" charset="0"/>
              <a:cs typeface="Times New Roman" pitchFamily="18" charset="0"/>
            </a:endParaRPr>
          </a:p>
        </p:txBody>
      </p:sp>
      <p:sp>
        <p:nvSpPr>
          <p:cNvPr id="20500" name="TextBox 18"/>
          <p:cNvSpPr txBox="1">
            <a:spLocks noChangeArrowheads="1"/>
          </p:cNvSpPr>
          <p:nvPr/>
        </p:nvSpPr>
        <p:spPr bwMode="auto">
          <a:xfrm>
            <a:off x="1525588" y="628650"/>
            <a:ext cx="2057400" cy="461963"/>
          </a:xfrm>
          <a:prstGeom prst="rect">
            <a:avLst/>
          </a:prstGeom>
          <a:noFill/>
          <a:ln w="9525">
            <a:noFill/>
            <a:miter lim="800000"/>
            <a:headEnd/>
            <a:tailEnd/>
          </a:ln>
        </p:spPr>
        <p:txBody>
          <a:bodyPr>
            <a:spAutoFit/>
          </a:bodyPr>
          <a:lstStyle/>
          <a:p>
            <a:r>
              <a:rPr lang="en-US" altLang="en-US" sz="2400" b="1" i="1">
                <a:solidFill>
                  <a:srgbClr val="0813E6"/>
                </a:solidFill>
                <a:latin typeface="Times New Roman" pitchFamily="18" charset="0"/>
                <a:cs typeface="Times New Roman" pitchFamily="18" charset="0"/>
              </a:rPr>
              <a:t>Tóm tắt:</a:t>
            </a:r>
          </a:p>
        </p:txBody>
      </p:sp>
    </p:spTree>
  </p:cSld>
  <p:clrMapOvr>
    <a:masterClrMapping/>
  </p:clrMapOvr>
  <p:transition spd="slow"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80">
                                          <p:stCondLst>
                                            <p:cond delay="0"/>
                                          </p:stCondLst>
                                        </p:cTn>
                                        <p:tgtEl>
                                          <p:spTgt spid="22"/>
                                        </p:tgtEl>
                                      </p:cBhvr>
                                    </p:animEffect>
                                    <p:anim calcmode="lin" valueType="num">
                                      <p:cBhvr>
                                        <p:cTn id="1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3" dur="26">
                                          <p:stCondLst>
                                            <p:cond delay="650"/>
                                          </p:stCondLst>
                                        </p:cTn>
                                        <p:tgtEl>
                                          <p:spTgt spid="22"/>
                                        </p:tgtEl>
                                      </p:cBhvr>
                                      <p:to x="100000" y="60000"/>
                                    </p:animScale>
                                    <p:animScale>
                                      <p:cBhvr>
                                        <p:cTn id="24" dur="166" decel="50000">
                                          <p:stCondLst>
                                            <p:cond delay="676"/>
                                          </p:stCondLst>
                                        </p:cTn>
                                        <p:tgtEl>
                                          <p:spTgt spid="22"/>
                                        </p:tgtEl>
                                      </p:cBhvr>
                                      <p:to x="100000" y="100000"/>
                                    </p:animScale>
                                    <p:animScale>
                                      <p:cBhvr>
                                        <p:cTn id="25" dur="26">
                                          <p:stCondLst>
                                            <p:cond delay="1312"/>
                                          </p:stCondLst>
                                        </p:cTn>
                                        <p:tgtEl>
                                          <p:spTgt spid="22"/>
                                        </p:tgtEl>
                                      </p:cBhvr>
                                      <p:to x="100000" y="80000"/>
                                    </p:animScale>
                                    <p:animScale>
                                      <p:cBhvr>
                                        <p:cTn id="26" dur="166" decel="50000">
                                          <p:stCondLst>
                                            <p:cond delay="1338"/>
                                          </p:stCondLst>
                                        </p:cTn>
                                        <p:tgtEl>
                                          <p:spTgt spid="22"/>
                                        </p:tgtEl>
                                      </p:cBhvr>
                                      <p:to x="100000" y="100000"/>
                                    </p:animScale>
                                    <p:animScale>
                                      <p:cBhvr>
                                        <p:cTn id="27" dur="26">
                                          <p:stCondLst>
                                            <p:cond delay="1642"/>
                                          </p:stCondLst>
                                        </p:cTn>
                                        <p:tgtEl>
                                          <p:spTgt spid="22"/>
                                        </p:tgtEl>
                                      </p:cBhvr>
                                      <p:to x="100000" y="90000"/>
                                    </p:animScale>
                                    <p:animScale>
                                      <p:cBhvr>
                                        <p:cTn id="28" dur="166" decel="50000">
                                          <p:stCondLst>
                                            <p:cond delay="1668"/>
                                          </p:stCondLst>
                                        </p:cTn>
                                        <p:tgtEl>
                                          <p:spTgt spid="22"/>
                                        </p:tgtEl>
                                      </p:cBhvr>
                                      <p:to x="100000" y="100000"/>
                                    </p:animScale>
                                    <p:animScale>
                                      <p:cBhvr>
                                        <p:cTn id="29" dur="26">
                                          <p:stCondLst>
                                            <p:cond delay="1808"/>
                                          </p:stCondLst>
                                        </p:cTn>
                                        <p:tgtEl>
                                          <p:spTgt spid="22"/>
                                        </p:tgtEl>
                                      </p:cBhvr>
                                      <p:to x="100000" y="95000"/>
                                    </p:animScale>
                                    <p:animScale>
                                      <p:cBhvr>
                                        <p:cTn id="30" dur="166" decel="50000">
                                          <p:stCondLst>
                                            <p:cond delay="1834"/>
                                          </p:stCondLst>
                                        </p:cTn>
                                        <p:tgtEl>
                                          <p:spTgt spid="2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1" grpId="0" autoUpdateAnimBg="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AC8F3600-0C35-474A-8AE5-7B1F1E30E3F9}"/>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470002" y="420210"/>
            <a:ext cx="8473759" cy="4850896"/>
          </a:xfrm>
          <a:prstGeom prst="rect">
            <a:avLst/>
          </a:prstGeom>
        </p:spPr>
      </p:pic>
      <p:sp>
        <p:nvSpPr>
          <p:cNvPr id="19" name="矩形 18">
            <a:extLst>
              <a:ext uri="{FF2B5EF4-FFF2-40B4-BE49-F238E27FC236}">
                <a16:creationId xmlns="" xmlns:a16="http://schemas.microsoft.com/office/drawing/2014/main" id="{C73B268F-5A2C-4C2E-B1A3-0353A5266A2F}"/>
              </a:ext>
            </a:extLst>
          </p:cNvPr>
          <p:cNvSpPr/>
          <p:nvPr/>
        </p:nvSpPr>
        <p:spPr>
          <a:xfrm>
            <a:off x="4273062" y="1795436"/>
            <a:ext cx="7438252" cy="2554545"/>
          </a:xfrm>
          <a:prstGeom prst="rect">
            <a:avLst/>
          </a:prstGeom>
        </p:spPr>
        <p:txBody>
          <a:bodyPr wrap="square">
            <a:spAutoFit/>
            <a:scene3d>
              <a:camera prst="orthographicFront"/>
              <a:lightRig rig="threePt" dir="t"/>
            </a:scene3d>
            <a:sp3d contourW="12700"/>
          </a:bodyPr>
          <a:lstStyle/>
          <a:p>
            <a:pPr algn="ctr"/>
            <a:r>
              <a:rPr lang="en-US" sz="3200" dirty="0" smtClean="0">
                <a:solidFill>
                  <a:schemeClr val="accent5">
                    <a:lumMod val="50000"/>
                  </a:schemeClr>
                </a:solidFill>
                <a:latin typeface="Arial" panose="020B0604020202020204" pitchFamily="34" charset="0"/>
                <a:cs typeface="Arial" panose="020B0604020202020204" pitchFamily="34" charset="0"/>
              </a:rPr>
              <a:t>Bài 4: </a:t>
            </a:r>
            <a:r>
              <a:rPr lang="en-US" sz="3200" dirty="0" err="1" smtClean="0">
                <a:solidFill>
                  <a:schemeClr val="accent5">
                    <a:lumMod val="50000"/>
                  </a:schemeClr>
                </a:solidFill>
                <a:latin typeface="Arial" panose="020B0604020202020204" pitchFamily="34" charset="0"/>
                <a:cs typeface="Arial" panose="020B0604020202020204" pitchFamily="34" charset="0"/>
              </a:rPr>
              <a:t>Năm</a:t>
            </a:r>
            <a:r>
              <a:rPr lang="en-US" sz="3200" dirty="0" smtClean="0">
                <a:solidFill>
                  <a:schemeClr val="accent5">
                    <a:lumMod val="50000"/>
                  </a:schemeClr>
                </a:solidFill>
                <a:latin typeface="Arial" panose="020B0604020202020204" pitchFamily="34" charset="0"/>
                <a:cs typeface="Arial" panose="020B0604020202020204" pitchFamily="34" charset="0"/>
              </a:rPr>
              <a:t> nay </a:t>
            </a:r>
            <a:r>
              <a:rPr lang="en-US" sz="3200" dirty="0" err="1" smtClean="0">
                <a:solidFill>
                  <a:schemeClr val="accent5">
                    <a:lumMod val="50000"/>
                  </a:schemeClr>
                </a:solidFill>
                <a:latin typeface="Arial" panose="020B0604020202020204" pitchFamily="34" charset="0"/>
                <a:cs typeface="Arial" panose="020B0604020202020204" pitchFamily="34" charset="0"/>
              </a:rPr>
              <a:t>học</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sinh</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của</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một</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tỉnh</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miền</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núi</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trồng</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được</a:t>
            </a:r>
            <a:r>
              <a:rPr lang="en-US" sz="3200" dirty="0" smtClean="0">
                <a:solidFill>
                  <a:schemeClr val="accent5">
                    <a:lumMod val="50000"/>
                  </a:schemeClr>
                </a:solidFill>
                <a:latin typeface="Arial" panose="020B0604020202020204" pitchFamily="34" charset="0"/>
                <a:cs typeface="Arial" panose="020B0604020202020204" pitchFamily="34" charset="0"/>
              </a:rPr>
              <a:t> 214 800 </a:t>
            </a:r>
            <a:r>
              <a:rPr lang="en-US" sz="3200" dirty="0" err="1" smtClean="0">
                <a:solidFill>
                  <a:schemeClr val="accent5">
                    <a:lumMod val="50000"/>
                  </a:schemeClr>
                </a:solidFill>
                <a:latin typeface="Arial" panose="020B0604020202020204" pitchFamily="34" charset="0"/>
                <a:cs typeface="Arial" panose="020B0604020202020204" pitchFamily="34" charset="0"/>
              </a:rPr>
              <a:t>cây</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năm</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ngoái</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trồng</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được</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ít</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hơn</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năm</a:t>
            </a:r>
            <a:r>
              <a:rPr lang="en-US" sz="3200" dirty="0" smtClean="0">
                <a:solidFill>
                  <a:schemeClr val="accent5">
                    <a:lumMod val="50000"/>
                  </a:schemeClr>
                </a:solidFill>
                <a:latin typeface="Arial" panose="020B0604020202020204" pitchFamily="34" charset="0"/>
                <a:cs typeface="Arial" panose="020B0604020202020204" pitchFamily="34" charset="0"/>
              </a:rPr>
              <a:t> nay 80 600 </a:t>
            </a:r>
            <a:r>
              <a:rPr lang="en-US" sz="3200" dirty="0" err="1" smtClean="0">
                <a:solidFill>
                  <a:schemeClr val="accent5">
                    <a:lumMod val="50000"/>
                  </a:schemeClr>
                </a:solidFill>
                <a:latin typeface="Arial" panose="020B0604020202020204" pitchFamily="34" charset="0"/>
                <a:cs typeface="Arial" panose="020B0604020202020204" pitchFamily="34" charset="0"/>
              </a:rPr>
              <a:t>cây</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Hỏi</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cả</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hai</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năm</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học</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sinh</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của</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tỉnh</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đó</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trồng</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được</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bao</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nhiêu</a:t>
            </a:r>
            <a:r>
              <a:rPr lang="en-US" sz="3200" dirty="0" smtClean="0">
                <a:solidFill>
                  <a:schemeClr val="accent5">
                    <a:lumMod val="50000"/>
                  </a:schemeClr>
                </a:solidFill>
                <a:latin typeface="Arial" panose="020B0604020202020204" pitchFamily="34" charset="0"/>
                <a:cs typeface="Arial" panose="020B0604020202020204" pitchFamily="34" charset="0"/>
              </a:rPr>
              <a:t> </a:t>
            </a:r>
            <a:r>
              <a:rPr lang="en-US" sz="3200" dirty="0" err="1" smtClean="0">
                <a:solidFill>
                  <a:schemeClr val="accent5">
                    <a:lumMod val="50000"/>
                  </a:schemeClr>
                </a:solidFill>
                <a:latin typeface="Arial" panose="020B0604020202020204" pitchFamily="34" charset="0"/>
                <a:cs typeface="Arial" panose="020B0604020202020204" pitchFamily="34" charset="0"/>
              </a:rPr>
              <a:t>cây</a:t>
            </a:r>
            <a:r>
              <a:rPr lang="en-US" sz="3200" dirty="0" smtClean="0">
                <a:solidFill>
                  <a:schemeClr val="accent5">
                    <a:lumMod val="50000"/>
                  </a:schemeClr>
                </a:solidFill>
                <a:latin typeface="Arial" panose="020B0604020202020204" pitchFamily="34" charset="0"/>
                <a:cs typeface="Arial" panose="020B0604020202020204" pitchFamily="34" charset="0"/>
              </a:rPr>
              <a:t>?</a:t>
            </a:r>
            <a:endParaRPr lang="en-US" sz="3200" dirty="0">
              <a:solidFill>
                <a:srgbClr val="FF0000"/>
              </a:solidFill>
              <a:latin typeface="Arial" panose="020B0604020202020204" pitchFamily="34" charset="0"/>
              <a:cs typeface="Arial" panose="020B0604020202020204" pitchFamily="34" charset="0"/>
            </a:endParaRPr>
          </a:p>
        </p:txBody>
      </p:sp>
      <p:pic>
        <p:nvPicPr>
          <p:cNvPr id="23" name="图片 22">
            <a:extLst>
              <a:ext uri="{FF2B5EF4-FFF2-40B4-BE49-F238E27FC236}">
                <a16:creationId xmlns="" xmlns:a16="http://schemas.microsoft.com/office/drawing/2014/main" id="{AD70603B-DF64-45BF-82B3-D531D3211A7C}"/>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8533057" y="0"/>
            <a:ext cx="4077928" cy="1481993"/>
          </a:xfrm>
          <a:prstGeom prst="rect">
            <a:avLst/>
          </a:prstGeom>
        </p:spPr>
      </p:pic>
      <p:pic>
        <p:nvPicPr>
          <p:cNvPr id="24" name="图片 23">
            <a:extLst>
              <a:ext uri="{FF2B5EF4-FFF2-40B4-BE49-F238E27FC236}">
                <a16:creationId xmlns="" xmlns:a16="http://schemas.microsoft.com/office/drawing/2014/main" id="{70D18BC6-62C8-4953-B819-090A5A3036B4}"/>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pic>
        <p:nvPicPr>
          <p:cNvPr id="3" name="图片 2">
            <a:extLst>
              <a:ext uri="{FF2B5EF4-FFF2-40B4-BE49-F238E27FC236}">
                <a16:creationId xmlns="" xmlns:a16="http://schemas.microsoft.com/office/drawing/2014/main" id="{7E12E6FA-E338-4963-9B23-042468CBB059}"/>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189782" y="1189941"/>
            <a:ext cx="4346145" cy="5649989"/>
          </a:xfrm>
          <a:prstGeom prst="rect">
            <a:avLst/>
          </a:prstGeom>
        </p:spPr>
      </p:pic>
    </p:spTree>
    <p:extLst>
      <p:ext uri="{BB962C8B-B14F-4D97-AF65-F5344CB8AC3E}">
        <p14:creationId xmlns="" xmlns:p14="http://schemas.microsoft.com/office/powerpoint/2010/main" val="22238764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250" fill="hold"/>
                                        <p:tgtEl>
                                          <p:spTgt spid="23"/>
                                        </p:tgtEl>
                                        <p:attrNameLst>
                                          <p:attrName>ppt_x</p:attrName>
                                        </p:attrNameLst>
                                      </p:cBhvr>
                                      <p:tavLst>
                                        <p:tav tm="0">
                                          <p:val>
                                            <p:strVal val="0-#ppt_w/2"/>
                                          </p:val>
                                        </p:tav>
                                        <p:tav tm="100000">
                                          <p:val>
                                            <p:strVal val="#ppt_x"/>
                                          </p:val>
                                        </p:tav>
                                      </p:tavLst>
                                    </p:anim>
                                    <p:anim calcmode="lin" valueType="num">
                                      <p:cBhvr additive="base">
                                        <p:cTn id="8" dur="225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225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275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375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B43F05A5-64E5-4429-B42B-E3269F644BAB}"/>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04446" y="-509954"/>
            <a:ext cx="11297521" cy="6682154"/>
          </a:xfrm>
          <a:prstGeom prst="rect">
            <a:avLst/>
          </a:prstGeom>
        </p:spPr>
      </p:pic>
      <p:sp>
        <p:nvSpPr>
          <p:cNvPr id="8" name="矩形 7">
            <a:extLst>
              <a:ext uri="{FF2B5EF4-FFF2-40B4-BE49-F238E27FC236}">
                <a16:creationId xmlns="" xmlns:a16="http://schemas.microsoft.com/office/drawing/2014/main" id="{62191CEC-2E93-4771-AB14-F264EB82A3DF}"/>
              </a:ext>
            </a:extLst>
          </p:cNvPr>
          <p:cNvSpPr/>
          <p:nvPr/>
        </p:nvSpPr>
        <p:spPr>
          <a:xfrm>
            <a:off x="94694" y="1518536"/>
            <a:ext cx="12097306" cy="4401205"/>
          </a:xfrm>
          <a:prstGeom prst="rect">
            <a:avLst/>
          </a:prstGeom>
        </p:spPr>
        <p:txBody>
          <a:bodyPr wrap="square">
            <a:spAutoFit/>
            <a:scene3d>
              <a:camera prst="orthographicFront"/>
              <a:lightRig rig="threePt" dir="t"/>
            </a:scene3d>
            <a:sp3d contourW="12700"/>
          </a:bodyPr>
          <a:lstStyle/>
          <a:p>
            <a:pPr algn="ctr">
              <a:spcBef>
                <a:spcPct val="50000"/>
              </a:spcBef>
            </a:pPr>
            <a:r>
              <a:rPr lang="en-US" altLang="en-US" sz="2800" b="1" dirty="0" smtClean="0">
                <a:solidFill>
                  <a:srgbClr val="002060"/>
                </a:solidFill>
                <a:latin typeface="HP001 4 hàng" pitchFamily="34" charset="0"/>
                <a:cs typeface="Arial" panose="020B0604020202020204" pitchFamily="34" charset="0"/>
              </a:rPr>
              <a:t>Bài </a:t>
            </a:r>
            <a:r>
              <a:rPr lang="en-US" altLang="en-US" sz="2800" b="1" dirty="0" err="1" smtClean="0">
                <a:solidFill>
                  <a:srgbClr val="002060"/>
                </a:solidFill>
                <a:latin typeface="HP001 4 hàng" pitchFamily="34" charset="0"/>
                <a:cs typeface="Arial" panose="020B0604020202020204" pitchFamily="34" charset="0"/>
              </a:rPr>
              <a:t>giải</a:t>
            </a:r>
            <a:endParaRPr lang="en-US" altLang="en-US" sz="2800" b="1" dirty="0" smtClean="0">
              <a:solidFill>
                <a:srgbClr val="002060"/>
              </a:solidFill>
              <a:latin typeface="HP001 4 hàng" pitchFamily="34" charset="0"/>
              <a:cs typeface="Arial" panose="020B0604020202020204" pitchFamily="34" charset="0"/>
            </a:endParaRPr>
          </a:p>
          <a:p>
            <a:pPr>
              <a:spcBef>
                <a:spcPct val="50000"/>
              </a:spcBef>
            </a:pP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Số</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cây</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trong</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năm</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ngoái</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học</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sinh</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của</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tỉnh</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đó</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trồng</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được</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là</a:t>
            </a:r>
            <a:r>
              <a:rPr lang="en-US" altLang="en-US" sz="2800" b="1" dirty="0" smtClean="0">
                <a:solidFill>
                  <a:srgbClr val="002060"/>
                </a:solidFill>
                <a:latin typeface="HP001 4 hàng" pitchFamily="34" charset="0"/>
                <a:cs typeface="Arial" panose="020B0604020202020204" pitchFamily="34" charset="0"/>
              </a:rPr>
              <a:t>:</a:t>
            </a:r>
          </a:p>
          <a:p>
            <a:pPr algn="ctr">
              <a:spcBef>
                <a:spcPct val="50000"/>
              </a:spcBef>
            </a:pPr>
            <a:r>
              <a:rPr lang="en-US" altLang="en-US" sz="2800" b="1" dirty="0" smtClean="0">
                <a:solidFill>
                  <a:srgbClr val="002060"/>
                </a:solidFill>
                <a:latin typeface="HP001 4 hàng" pitchFamily="34" charset="0"/>
                <a:cs typeface="Arial" panose="020B0604020202020204" pitchFamily="34" charset="0"/>
              </a:rPr>
              <a:t>214 800 – 80 600 = 134 200 (</a:t>
            </a:r>
            <a:r>
              <a:rPr lang="en-US" altLang="en-US" sz="2800" b="1" dirty="0" err="1" smtClean="0">
                <a:solidFill>
                  <a:srgbClr val="002060"/>
                </a:solidFill>
                <a:latin typeface="HP001 4 hàng" pitchFamily="34" charset="0"/>
                <a:cs typeface="Arial" panose="020B0604020202020204" pitchFamily="34" charset="0"/>
              </a:rPr>
              <a:t>cây</a:t>
            </a:r>
            <a:r>
              <a:rPr lang="en-US" altLang="en-US" sz="2800" b="1" dirty="0" smtClean="0">
                <a:solidFill>
                  <a:srgbClr val="002060"/>
                </a:solidFill>
                <a:latin typeface="HP001 4 hàng" pitchFamily="34" charset="0"/>
                <a:cs typeface="Arial" panose="020B0604020202020204" pitchFamily="34" charset="0"/>
              </a:rPr>
              <a:t>)</a:t>
            </a:r>
          </a:p>
          <a:p>
            <a:pPr algn="ctr">
              <a:spcBef>
                <a:spcPct val="50000"/>
              </a:spcBef>
            </a:pPr>
            <a:r>
              <a:rPr lang="en-US" altLang="en-US" sz="2800" b="1" dirty="0" err="1" smtClean="0">
                <a:solidFill>
                  <a:srgbClr val="002060"/>
                </a:solidFill>
                <a:latin typeface="HP001 4 hàng" pitchFamily="34" charset="0"/>
                <a:cs typeface="Arial" panose="020B0604020202020204" pitchFamily="34" charset="0"/>
              </a:rPr>
              <a:t>Số</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cây</a:t>
            </a:r>
            <a:r>
              <a:rPr lang="en-US" alt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cả</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hai</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năm</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học</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sinh</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của</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tỉnh</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đó</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trồng</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được</a:t>
            </a:r>
            <a:r>
              <a:rPr lang="en-US" sz="2800" b="1" dirty="0" smtClean="0">
                <a:solidFill>
                  <a:srgbClr val="002060"/>
                </a:solidFill>
                <a:latin typeface="HP001 4 hàng" pitchFamily="34" charset="0"/>
                <a:cs typeface="Arial" panose="020B0604020202020204" pitchFamily="34" charset="0"/>
              </a:rPr>
              <a:t> </a:t>
            </a:r>
            <a:r>
              <a:rPr lang="en-US" sz="2800" b="1" dirty="0" err="1" smtClean="0">
                <a:solidFill>
                  <a:srgbClr val="002060"/>
                </a:solidFill>
                <a:latin typeface="HP001 4 hàng" pitchFamily="34" charset="0"/>
                <a:cs typeface="Arial" panose="020B0604020202020204" pitchFamily="34" charset="0"/>
              </a:rPr>
              <a:t>là</a:t>
            </a:r>
            <a:r>
              <a:rPr lang="en-US" sz="2800" b="1" dirty="0" smtClean="0">
                <a:solidFill>
                  <a:srgbClr val="002060"/>
                </a:solidFill>
                <a:latin typeface="HP001 4 hàng" pitchFamily="34" charset="0"/>
                <a:cs typeface="Arial" panose="020B0604020202020204" pitchFamily="34" charset="0"/>
              </a:rPr>
              <a:t>:</a:t>
            </a:r>
          </a:p>
          <a:p>
            <a:pPr algn="ctr">
              <a:spcBef>
                <a:spcPct val="50000"/>
              </a:spcBef>
            </a:pPr>
            <a:r>
              <a:rPr lang="en-US" altLang="en-US" sz="2800" b="1" dirty="0" smtClean="0">
                <a:solidFill>
                  <a:srgbClr val="002060"/>
                </a:solidFill>
                <a:latin typeface="HP001 4 hàng" pitchFamily="34" charset="0"/>
                <a:cs typeface="Arial" panose="020B0604020202020204" pitchFamily="34" charset="0"/>
              </a:rPr>
              <a:t>214 800 + 134 200 = 349 000 (</a:t>
            </a:r>
            <a:r>
              <a:rPr lang="en-US" altLang="en-US" sz="2800" b="1" dirty="0" err="1" smtClean="0">
                <a:solidFill>
                  <a:srgbClr val="002060"/>
                </a:solidFill>
                <a:latin typeface="HP001 4 hàng" pitchFamily="34" charset="0"/>
                <a:cs typeface="Arial" panose="020B0604020202020204" pitchFamily="34" charset="0"/>
              </a:rPr>
              <a:t>cây</a:t>
            </a:r>
            <a:r>
              <a:rPr lang="en-US" altLang="en-US" sz="2800" b="1" dirty="0" smtClean="0">
                <a:solidFill>
                  <a:srgbClr val="002060"/>
                </a:solidFill>
                <a:latin typeface="HP001 4 hàng" pitchFamily="34" charset="0"/>
                <a:cs typeface="Arial" panose="020B0604020202020204" pitchFamily="34" charset="0"/>
              </a:rPr>
              <a:t>)</a:t>
            </a:r>
          </a:p>
          <a:p>
            <a:pPr algn="ctr">
              <a:spcBef>
                <a:spcPct val="50000"/>
              </a:spcBef>
            </a:pPr>
            <a:r>
              <a:rPr lang="en-US" altLang="en-US" sz="2800" b="1" dirty="0" err="1" smtClean="0">
                <a:solidFill>
                  <a:srgbClr val="002060"/>
                </a:solidFill>
                <a:latin typeface="HP001 4 hàng" pitchFamily="34" charset="0"/>
                <a:cs typeface="Arial" panose="020B0604020202020204" pitchFamily="34" charset="0"/>
              </a:rPr>
              <a:t>Đáp</a:t>
            </a:r>
            <a:r>
              <a:rPr lang="en-US" altLang="en-US" sz="2800" b="1" dirty="0" smtClean="0">
                <a:solidFill>
                  <a:srgbClr val="002060"/>
                </a:solidFill>
                <a:latin typeface="HP001 4 hàng" pitchFamily="34" charset="0"/>
                <a:cs typeface="Arial" panose="020B0604020202020204" pitchFamily="34" charset="0"/>
              </a:rPr>
              <a:t> </a:t>
            </a:r>
            <a:r>
              <a:rPr lang="en-US" altLang="en-US" sz="2800" b="1" dirty="0" err="1" smtClean="0">
                <a:solidFill>
                  <a:srgbClr val="002060"/>
                </a:solidFill>
                <a:latin typeface="HP001 4 hàng" pitchFamily="34" charset="0"/>
                <a:cs typeface="Arial" panose="020B0604020202020204" pitchFamily="34" charset="0"/>
              </a:rPr>
              <a:t>số</a:t>
            </a:r>
            <a:r>
              <a:rPr lang="en-US" altLang="en-US" sz="2800" b="1" dirty="0" smtClean="0">
                <a:solidFill>
                  <a:srgbClr val="002060"/>
                </a:solidFill>
                <a:latin typeface="HP001 4 hàng" pitchFamily="34" charset="0"/>
                <a:cs typeface="Arial" panose="020B0604020202020204" pitchFamily="34" charset="0"/>
              </a:rPr>
              <a:t>: 349 000 </a:t>
            </a:r>
            <a:r>
              <a:rPr lang="en-US" altLang="en-US" sz="2800" b="1" dirty="0" err="1" smtClean="0">
                <a:solidFill>
                  <a:srgbClr val="002060"/>
                </a:solidFill>
                <a:latin typeface="HP001 4 hàng" pitchFamily="34" charset="0"/>
                <a:cs typeface="Arial" panose="020B0604020202020204" pitchFamily="34" charset="0"/>
              </a:rPr>
              <a:t>cây</a:t>
            </a:r>
            <a:endParaRPr lang="en-US" altLang="en-US" sz="2800" b="1" dirty="0" smtClean="0">
              <a:solidFill>
                <a:srgbClr val="002060"/>
              </a:solidFill>
              <a:latin typeface="HP001 4 hàng" pitchFamily="34" charset="0"/>
              <a:cs typeface="Arial" panose="020B0604020202020204" pitchFamily="34" charset="0"/>
            </a:endParaRPr>
          </a:p>
          <a:p>
            <a:pPr algn="ctr">
              <a:spcBef>
                <a:spcPct val="50000"/>
              </a:spcBef>
            </a:pPr>
            <a:endParaRPr lang="en-US" altLang="en-US" sz="2800" b="1" dirty="0">
              <a:solidFill>
                <a:srgbClr val="002060"/>
              </a:solidFill>
              <a:latin typeface="HP001 4 hàng" pitchFamily="34" charset="0"/>
              <a:cs typeface="Arial" panose="020B0604020202020204" pitchFamily="34" charset="0"/>
            </a:endParaRPr>
          </a:p>
        </p:txBody>
      </p:sp>
      <p:pic>
        <p:nvPicPr>
          <p:cNvPr id="15" name="图片 14">
            <a:extLst>
              <a:ext uri="{FF2B5EF4-FFF2-40B4-BE49-F238E27FC236}">
                <a16:creationId xmlns="" xmlns:a16="http://schemas.microsoft.com/office/drawing/2014/main" id="{CA94086A-DCF9-42B7-A70A-FA6DF0C2E1AD}"/>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pic>
        <p:nvPicPr>
          <p:cNvPr id="13" name="图片 26">
            <a:extLst>
              <a:ext uri="{FF2B5EF4-FFF2-40B4-BE49-F238E27FC236}">
                <a16:creationId xmlns="" xmlns:a16="http://schemas.microsoft.com/office/drawing/2014/main" id="{651F58A2-9803-487B-833F-0207D7777EDE}"/>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8816461" y="3212960"/>
            <a:ext cx="3200047" cy="4152432"/>
          </a:xfrm>
          <a:prstGeom prst="rect">
            <a:avLst/>
          </a:prstGeom>
        </p:spPr>
      </p:pic>
    </p:spTree>
    <p:extLst>
      <p:ext uri="{BB962C8B-B14F-4D97-AF65-F5344CB8AC3E}">
        <p14:creationId xmlns="" xmlns:p14="http://schemas.microsoft.com/office/powerpoint/2010/main" val="233607305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034E2CC6-B679-4837-9A8C-1D88ED32BBA4}"/>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3884722" y="2293589"/>
            <a:ext cx="4662638" cy="1533297"/>
          </a:xfrm>
          <a:prstGeom prst="rect">
            <a:avLst/>
          </a:prstGeom>
        </p:spPr>
      </p:pic>
      <p:sp>
        <p:nvSpPr>
          <p:cNvPr id="5" name="矩形 4">
            <a:extLst>
              <a:ext uri="{FF2B5EF4-FFF2-40B4-BE49-F238E27FC236}">
                <a16:creationId xmlns="" xmlns:a16="http://schemas.microsoft.com/office/drawing/2014/main" id="{3007239F-B2E6-4F55-B367-6BA58826308E}"/>
              </a:ext>
            </a:extLst>
          </p:cNvPr>
          <p:cNvSpPr/>
          <p:nvPr/>
        </p:nvSpPr>
        <p:spPr>
          <a:xfrm>
            <a:off x="4282355" y="2794971"/>
            <a:ext cx="4601936" cy="769441"/>
          </a:xfrm>
          <a:prstGeom prst="rect">
            <a:avLst/>
          </a:prstGeom>
        </p:spPr>
        <p:txBody>
          <a:bodyPr wrap="square">
            <a:spAutoFit/>
            <a:scene3d>
              <a:camera prst="orthographicFront"/>
              <a:lightRig rig="threePt" dir="t"/>
            </a:scene3d>
            <a:sp3d contourW="12700"/>
          </a:bodyPr>
          <a:lstStyle/>
          <a:p>
            <a:r>
              <a:rPr lang="en-US" altLang="zh-CN" sz="4400" dirty="0" smtClean="0">
                <a:solidFill>
                  <a:srgbClr val="FF2D4E"/>
                </a:solidFill>
                <a:latin typeface="UTM Thanh Nhac TL" panose="02040603050506020204" pitchFamily="18" charset="0"/>
                <a:ea typeface="inpin heiti" charset="-122"/>
              </a:rPr>
              <a:t>ÔN BÀI CŨ</a:t>
            </a:r>
            <a:endParaRPr lang="zh-CN" altLang="en-US" sz="4400" dirty="0">
              <a:solidFill>
                <a:srgbClr val="FF2D4E"/>
              </a:solidFill>
              <a:latin typeface="UTM Thanh Nhac TL" panose="02040603050506020204" pitchFamily="18" charset="0"/>
              <a:ea typeface="inpin heiti" charset="-122"/>
            </a:endParaRPr>
          </a:p>
        </p:txBody>
      </p:sp>
      <p:pic>
        <p:nvPicPr>
          <p:cNvPr id="6" name="图片 5">
            <a:extLst>
              <a:ext uri="{FF2B5EF4-FFF2-40B4-BE49-F238E27FC236}">
                <a16:creationId xmlns="" xmlns:a16="http://schemas.microsoft.com/office/drawing/2014/main" id="{F73C1EC5-CDC2-4861-BE68-13037BBA9A72}"/>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5018955" y="130905"/>
            <a:ext cx="2303636" cy="2256356"/>
          </a:xfrm>
          <a:prstGeom prst="rect">
            <a:avLst/>
          </a:prstGeom>
        </p:spPr>
      </p:pic>
      <p:pic>
        <p:nvPicPr>
          <p:cNvPr id="7" name="图片 6">
            <a:extLst>
              <a:ext uri="{FF2B5EF4-FFF2-40B4-BE49-F238E27FC236}">
                <a16:creationId xmlns="" xmlns:a16="http://schemas.microsoft.com/office/drawing/2014/main" id="{B171E881-59BC-4092-AE3E-32A38EC0031E}"/>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pic>
        <p:nvPicPr>
          <p:cNvPr id="8" name="图片 7">
            <a:extLst>
              <a:ext uri="{FF2B5EF4-FFF2-40B4-BE49-F238E27FC236}">
                <a16:creationId xmlns="" xmlns:a16="http://schemas.microsoft.com/office/drawing/2014/main" id="{114B5774-00C0-4A1A-8947-0C4AA4FAF781}"/>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319527" y="3873121"/>
            <a:ext cx="3200400" cy="3039035"/>
          </a:xfrm>
          <a:prstGeom prst="rect">
            <a:avLst/>
          </a:prstGeom>
        </p:spPr>
      </p:pic>
      <p:pic>
        <p:nvPicPr>
          <p:cNvPr id="9" name="图片 8">
            <a:extLst>
              <a:ext uri="{FF2B5EF4-FFF2-40B4-BE49-F238E27FC236}">
                <a16:creationId xmlns="" xmlns:a16="http://schemas.microsoft.com/office/drawing/2014/main" id="{40AC9A28-32FA-4645-A301-25B6EA9F73FE}"/>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9406498" y="3233174"/>
            <a:ext cx="2263295" cy="3827929"/>
          </a:xfrm>
          <a:prstGeom prst="rect">
            <a:avLst/>
          </a:prstGeom>
        </p:spPr>
      </p:pic>
      <p:pic>
        <p:nvPicPr>
          <p:cNvPr id="10" name="图片 9">
            <a:extLst>
              <a:ext uri="{FF2B5EF4-FFF2-40B4-BE49-F238E27FC236}">
                <a16:creationId xmlns="" xmlns:a16="http://schemas.microsoft.com/office/drawing/2014/main" id="{88180475-A0CB-469E-8FD6-E0CEEA4981D9}"/>
              </a:ext>
            </a:extLst>
          </p:cNvPr>
          <p:cNvPicPr>
            <a:picLocks noChangeAspect="1"/>
          </p:cNvPicPr>
          <p:nvPr/>
        </p:nvPicPr>
        <p:blipFill rotWithShape="1">
          <a:blip r:embed="rId9" cstate="screen">
            <a:extLst>
              <a:ext uri="{28A0092B-C50C-407E-A947-70E740481C1C}">
                <a14:useLocalDpi xmlns="" xmlns:a14="http://schemas.microsoft.com/office/drawing/2010/main"/>
              </a:ext>
            </a:extLst>
          </a:blip>
          <a:srcRect/>
          <a:stretch/>
        </p:blipFill>
        <p:spPr>
          <a:xfrm>
            <a:off x="645067" y="1511243"/>
            <a:ext cx="735106" cy="576436"/>
          </a:xfrm>
          <a:prstGeom prst="rect">
            <a:avLst/>
          </a:prstGeom>
        </p:spPr>
      </p:pic>
      <p:pic>
        <p:nvPicPr>
          <p:cNvPr id="12" name="图片 11">
            <a:extLst>
              <a:ext uri="{FF2B5EF4-FFF2-40B4-BE49-F238E27FC236}">
                <a16:creationId xmlns="" xmlns:a16="http://schemas.microsoft.com/office/drawing/2014/main" id="{F85C3897-2D5C-49C6-A480-E7C4F5DEE978}"/>
              </a:ext>
            </a:extLst>
          </p:cNvPr>
          <p:cNvPicPr>
            <a:picLocks noChangeAspect="1"/>
          </p:cNvPicPr>
          <p:nvPr/>
        </p:nvPicPr>
        <p:blipFill rotWithShape="1">
          <a:blip r:embed="rId10" cstate="screen">
            <a:extLst>
              <a:ext uri="{28A0092B-C50C-407E-A947-70E740481C1C}">
                <a14:useLocalDpi xmlns="" xmlns:a14="http://schemas.microsoft.com/office/drawing/2010/main"/>
              </a:ext>
            </a:extLst>
          </a:blip>
          <a:srcRect/>
          <a:stretch/>
        </p:blipFill>
        <p:spPr>
          <a:xfrm>
            <a:off x="430822" y="9337"/>
            <a:ext cx="1479176" cy="1267257"/>
          </a:xfrm>
          <a:prstGeom prst="rect">
            <a:avLst/>
          </a:prstGeom>
        </p:spPr>
      </p:pic>
      <p:pic>
        <p:nvPicPr>
          <p:cNvPr id="13" name="图片 12">
            <a:extLst>
              <a:ext uri="{FF2B5EF4-FFF2-40B4-BE49-F238E27FC236}">
                <a16:creationId xmlns="" xmlns:a16="http://schemas.microsoft.com/office/drawing/2014/main" id="{D3EAC1E3-3ABC-44EF-A894-B7219C13E3EC}"/>
              </a:ext>
            </a:extLst>
          </p:cNvPr>
          <p:cNvPicPr>
            <a:picLocks noChangeAspect="1"/>
          </p:cNvPicPr>
          <p:nvPr/>
        </p:nvPicPr>
        <p:blipFill rotWithShape="1">
          <a:blip r:embed="rId9" cstate="screen">
            <a:extLst>
              <a:ext uri="{28A0092B-C50C-407E-A947-70E740481C1C}">
                <a14:useLocalDpi xmlns="" xmlns:a14="http://schemas.microsoft.com/office/drawing/2010/main"/>
              </a:ext>
            </a:extLst>
          </a:blip>
          <a:srcRect/>
          <a:stretch/>
        </p:blipFill>
        <p:spPr>
          <a:xfrm>
            <a:off x="2110197" y="650104"/>
            <a:ext cx="1098177" cy="861139"/>
          </a:xfrm>
          <a:prstGeom prst="rect">
            <a:avLst/>
          </a:prstGeom>
        </p:spPr>
      </p:pic>
      <p:pic>
        <p:nvPicPr>
          <p:cNvPr id="14" name="图片 13">
            <a:extLst>
              <a:ext uri="{FF2B5EF4-FFF2-40B4-BE49-F238E27FC236}">
                <a16:creationId xmlns="" xmlns:a16="http://schemas.microsoft.com/office/drawing/2014/main" id="{188B34B5-DEB4-47FE-865D-8F589A82DFAE}"/>
              </a:ext>
            </a:extLst>
          </p:cNvPr>
          <p:cNvPicPr>
            <a:picLocks noChangeAspect="1"/>
          </p:cNvPicPr>
          <p:nvPr/>
        </p:nvPicPr>
        <p:blipFill rotWithShape="1">
          <a:blip r:embed="rId11" cstate="screen">
            <a:extLst>
              <a:ext uri="{28A0092B-C50C-407E-A947-70E740481C1C}">
                <a14:useLocalDpi xmlns="" xmlns:a14="http://schemas.microsoft.com/office/drawing/2010/main"/>
              </a:ext>
            </a:extLst>
          </a:blip>
          <a:srcRect/>
          <a:stretch/>
        </p:blipFill>
        <p:spPr>
          <a:xfrm>
            <a:off x="7781365" y="436454"/>
            <a:ext cx="4527176" cy="1645258"/>
          </a:xfrm>
          <a:prstGeom prst="rect">
            <a:avLst/>
          </a:prstGeom>
        </p:spPr>
      </p:pic>
    </p:spTree>
    <p:extLst>
      <p:ext uri="{BB962C8B-B14F-4D97-AF65-F5344CB8AC3E}">
        <p14:creationId xmlns="" xmlns:p14="http://schemas.microsoft.com/office/powerpoint/2010/main" val="95715533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par>
                          <p:cTn id="37" fill="hold">
                            <p:stCondLst>
                              <p:cond delay="4500"/>
                            </p:stCondLst>
                            <p:childTnLst>
                              <p:par>
                                <p:cTn id="38" presetID="26"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par>
                          <p:cTn id="54" fill="hold">
                            <p:stCondLst>
                              <p:cond delay="6500"/>
                            </p:stCondLst>
                            <p:childTnLst>
                              <p:par>
                                <p:cTn id="55" presetID="26"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80">
                                          <p:stCondLst>
                                            <p:cond delay="0"/>
                                          </p:stCondLst>
                                        </p:cTn>
                                        <p:tgtEl>
                                          <p:spTgt spid="13"/>
                                        </p:tgtEl>
                                      </p:cBhvr>
                                    </p:animEffect>
                                    <p:anim calcmode="lin" valueType="num">
                                      <p:cBhvr>
                                        <p:cTn id="5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3" dur="26">
                                          <p:stCondLst>
                                            <p:cond delay="650"/>
                                          </p:stCondLst>
                                        </p:cTn>
                                        <p:tgtEl>
                                          <p:spTgt spid="13"/>
                                        </p:tgtEl>
                                      </p:cBhvr>
                                      <p:to x="100000" y="60000"/>
                                    </p:animScale>
                                    <p:animScale>
                                      <p:cBhvr>
                                        <p:cTn id="64" dur="166" decel="50000">
                                          <p:stCondLst>
                                            <p:cond delay="676"/>
                                          </p:stCondLst>
                                        </p:cTn>
                                        <p:tgtEl>
                                          <p:spTgt spid="13"/>
                                        </p:tgtEl>
                                      </p:cBhvr>
                                      <p:to x="100000" y="100000"/>
                                    </p:animScale>
                                    <p:animScale>
                                      <p:cBhvr>
                                        <p:cTn id="65" dur="26">
                                          <p:stCondLst>
                                            <p:cond delay="1312"/>
                                          </p:stCondLst>
                                        </p:cTn>
                                        <p:tgtEl>
                                          <p:spTgt spid="13"/>
                                        </p:tgtEl>
                                      </p:cBhvr>
                                      <p:to x="100000" y="80000"/>
                                    </p:animScale>
                                    <p:animScale>
                                      <p:cBhvr>
                                        <p:cTn id="66" dur="166" decel="50000">
                                          <p:stCondLst>
                                            <p:cond delay="1338"/>
                                          </p:stCondLst>
                                        </p:cTn>
                                        <p:tgtEl>
                                          <p:spTgt spid="13"/>
                                        </p:tgtEl>
                                      </p:cBhvr>
                                      <p:to x="100000" y="100000"/>
                                    </p:animScale>
                                    <p:animScale>
                                      <p:cBhvr>
                                        <p:cTn id="67" dur="26">
                                          <p:stCondLst>
                                            <p:cond delay="1642"/>
                                          </p:stCondLst>
                                        </p:cTn>
                                        <p:tgtEl>
                                          <p:spTgt spid="13"/>
                                        </p:tgtEl>
                                      </p:cBhvr>
                                      <p:to x="100000" y="90000"/>
                                    </p:animScale>
                                    <p:animScale>
                                      <p:cBhvr>
                                        <p:cTn id="68" dur="166" decel="50000">
                                          <p:stCondLst>
                                            <p:cond delay="1668"/>
                                          </p:stCondLst>
                                        </p:cTn>
                                        <p:tgtEl>
                                          <p:spTgt spid="13"/>
                                        </p:tgtEl>
                                      </p:cBhvr>
                                      <p:to x="100000" y="100000"/>
                                    </p:animScale>
                                    <p:animScale>
                                      <p:cBhvr>
                                        <p:cTn id="69" dur="26">
                                          <p:stCondLst>
                                            <p:cond delay="1808"/>
                                          </p:stCondLst>
                                        </p:cTn>
                                        <p:tgtEl>
                                          <p:spTgt spid="13"/>
                                        </p:tgtEl>
                                      </p:cBhvr>
                                      <p:to x="100000" y="95000"/>
                                    </p:animScale>
                                    <p:animScale>
                                      <p:cBhvr>
                                        <p:cTn id="70" dur="166" decel="50000">
                                          <p:stCondLst>
                                            <p:cond delay="1834"/>
                                          </p:stCondLst>
                                        </p:cTn>
                                        <p:tgtEl>
                                          <p:spTgt spid="13"/>
                                        </p:tgtEl>
                                      </p:cBhvr>
                                      <p:to x="100000" y="100000"/>
                                    </p:animScale>
                                  </p:childTnLst>
                                </p:cTn>
                              </p:par>
                            </p:childTnLst>
                          </p:cTn>
                        </p:par>
                        <p:par>
                          <p:cTn id="71" fill="hold">
                            <p:stCondLst>
                              <p:cond delay="8500"/>
                            </p:stCondLst>
                            <p:childTnLst>
                              <p:par>
                                <p:cTn id="72" presetID="26" presetClass="emph" presetSubtype="0" fill="hold" nodeType="afterEffect">
                                  <p:stCondLst>
                                    <p:cond delay="0"/>
                                  </p:stCondLst>
                                  <p:childTnLst>
                                    <p:animEffect transition="out" filter="fade">
                                      <p:cBhvr>
                                        <p:cTn id="73" dur="500" tmFilter="0, 0; .2, .5; .8, .5; 1, 0"/>
                                        <p:tgtEl>
                                          <p:spTgt spid="10"/>
                                        </p:tgtEl>
                                      </p:cBhvr>
                                    </p:animEffect>
                                    <p:animScale>
                                      <p:cBhvr>
                                        <p:cTn id="74" dur="250" autoRev="1" fill="hold"/>
                                        <p:tgtEl>
                                          <p:spTgt spid="10"/>
                                        </p:tgtEl>
                                      </p:cBhvr>
                                      <p:by x="105000" y="105000"/>
                                    </p:animScale>
                                  </p:childTnLst>
                                </p:cTn>
                              </p:par>
                            </p:childTnLst>
                          </p:cTn>
                        </p:par>
                        <p:par>
                          <p:cTn id="75" fill="hold">
                            <p:stCondLst>
                              <p:cond delay="9000"/>
                            </p:stCondLst>
                            <p:childTnLst>
                              <p:par>
                                <p:cTn id="76" presetID="26" presetClass="emph" presetSubtype="0" fill="hold" nodeType="afterEffect">
                                  <p:stCondLst>
                                    <p:cond delay="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par>
                          <p:cTn id="79" fill="hold">
                            <p:stCondLst>
                              <p:cond delay="9500"/>
                            </p:stCondLst>
                            <p:childTnLst>
                              <p:par>
                                <p:cTn id="80" presetID="26" presetClass="emph" presetSubtype="0" fill="hold" nodeType="afterEffect">
                                  <p:stCondLst>
                                    <p:cond delay="0"/>
                                  </p:stCondLst>
                                  <p:childTnLst>
                                    <p:animEffect transition="out" filter="fade">
                                      <p:cBhvr>
                                        <p:cTn id="81" dur="500" tmFilter="0, 0; .2, .5; .8, .5; 1, 0"/>
                                        <p:tgtEl>
                                          <p:spTgt spid="13"/>
                                        </p:tgtEl>
                                      </p:cBhvr>
                                    </p:animEffect>
                                    <p:animScale>
                                      <p:cBhvr>
                                        <p:cTn id="82" dur="250" autoRev="1" fill="hold"/>
                                        <p:tgtEl>
                                          <p:spTgt spid="13"/>
                                        </p:tgtEl>
                                      </p:cBhvr>
                                      <p:by x="105000" y="105000"/>
                                    </p:animScale>
                                  </p:childTnLst>
                                </p:cTn>
                              </p:par>
                            </p:childTnLst>
                          </p:cTn>
                        </p:par>
                        <p:par>
                          <p:cTn id="83" fill="hold">
                            <p:stCondLst>
                              <p:cond delay="10000"/>
                            </p:stCondLst>
                            <p:childTnLst>
                              <p:par>
                                <p:cTn id="84" presetID="2" presetClass="entr" presetSubtype="12"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2750" fill="hold"/>
                                        <p:tgtEl>
                                          <p:spTgt spid="14"/>
                                        </p:tgtEl>
                                        <p:attrNameLst>
                                          <p:attrName>ppt_x</p:attrName>
                                        </p:attrNameLst>
                                      </p:cBhvr>
                                      <p:tavLst>
                                        <p:tav tm="0">
                                          <p:val>
                                            <p:strVal val="0-#ppt_w/2"/>
                                          </p:val>
                                        </p:tav>
                                        <p:tav tm="100000">
                                          <p:val>
                                            <p:strVal val="#ppt_x"/>
                                          </p:val>
                                        </p:tav>
                                      </p:tavLst>
                                    </p:anim>
                                    <p:anim calcmode="lin" valueType="num">
                                      <p:cBhvr additive="base">
                                        <p:cTn id="87" dur="2750" fill="hold"/>
                                        <p:tgtEl>
                                          <p:spTgt spid="14"/>
                                        </p:tgtEl>
                                        <p:attrNameLst>
                                          <p:attrName>ppt_y</p:attrName>
                                        </p:attrNameLst>
                                      </p:cBhvr>
                                      <p:tavLst>
                                        <p:tav tm="0">
                                          <p:val>
                                            <p:strVal val="1+#ppt_h/2"/>
                                          </p:val>
                                        </p:tav>
                                        <p:tav tm="100000">
                                          <p:val>
                                            <p:strVal val="#ppt_y"/>
                                          </p:val>
                                        </p:tav>
                                      </p:tavLst>
                                    </p:anim>
                                  </p:childTnLst>
                                </p:cTn>
                              </p:par>
                            </p:childTnLst>
                          </p:cTn>
                        </p:par>
                        <p:par>
                          <p:cTn id="88" fill="hold">
                            <p:stCondLst>
                              <p:cond delay="12750"/>
                            </p:stCondLst>
                            <p:childTnLst>
                              <p:par>
                                <p:cTn id="89" presetID="2" presetClass="entr" presetSubtype="4"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par>
                          <p:cTn id="93" fill="hold">
                            <p:stCondLst>
                              <p:cond delay="13250"/>
                            </p:stCondLst>
                            <p:childTnLst>
                              <p:par>
                                <p:cTn id="94" presetID="42" presetClass="entr" presetSubtype="0"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1000"/>
                                        <p:tgtEl>
                                          <p:spTgt spid="4"/>
                                        </p:tgtEl>
                                      </p:cBhvr>
                                    </p:animEffect>
                                    <p:anim calcmode="lin" valueType="num">
                                      <p:cBhvr>
                                        <p:cTn id="97" dur="1000" fill="hold"/>
                                        <p:tgtEl>
                                          <p:spTgt spid="4"/>
                                        </p:tgtEl>
                                        <p:attrNameLst>
                                          <p:attrName>ppt_x</p:attrName>
                                        </p:attrNameLst>
                                      </p:cBhvr>
                                      <p:tavLst>
                                        <p:tav tm="0">
                                          <p:val>
                                            <p:strVal val="#ppt_x"/>
                                          </p:val>
                                        </p:tav>
                                        <p:tav tm="100000">
                                          <p:val>
                                            <p:strVal val="#ppt_x"/>
                                          </p:val>
                                        </p:tav>
                                      </p:tavLst>
                                    </p:anim>
                                    <p:anim calcmode="lin" valueType="num">
                                      <p:cBhvr>
                                        <p:cTn id="98" dur="1000" fill="hold"/>
                                        <p:tgtEl>
                                          <p:spTgt spid="4"/>
                                        </p:tgtEl>
                                        <p:attrNameLst>
                                          <p:attrName>ppt_y</p:attrName>
                                        </p:attrNameLst>
                                      </p:cBhvr>
                                      <p:tavLst>
                                        <p:tav tm="0">
                                          <p:val>
                                            <p:strVal val="#ppt_y+.1"/>
                                          </p:val>
                                        </p:tav>
                                        <p:tav tm="100000">
                                          <p:val>
                                            <p:strVal val="#ppt_y"/>
                                          </p:val>
                                        </p:tav>
                                      </p:tavLst>
                                    </p:anim>
                                  </p:childTnLst>
                                </p:cTn>
                              </p:par>
                            </p:childTnLst>
                          </p:cTn>
                        </p:par>
                        <p:par>
                          <p:cTn id="99" fill="hold">
                            <p:stCondLst>
                              <p:cond delay="1425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1FD2FE29-3749-4C6E-BBA0-E518B9058A56}"/>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pic>
        <p:nvPicPr>
          <p:cNvPr id="10" name="图片 9">
            <a:extLst>
              <a:ext uri="{FF2B5EF4-FFF2-40B4-BE49-F238E27FC236}">
                <a16:creationId xmlns="" xmlns:a16="http://schemas.microsoft.com/office/drawing/2014/main" id="{E85D5314-396D-4DDE-A655-3A7A9A68063C}"/>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319527" y="3873121"/>
            <a:ext cx="3200400" cy="3039035"/>
          </a:xfrm>
          <a:prstGeom prst="rect">
            <a:avLst/>
          </a:prstGeom>
        </p:spPr>
      </p:pic>
      <p:pic>
        <p:nvPicPr>
          <p:cNvPr id="11" name="图片 10">
            <a:extLst>
              <a:ext uri="{FF2B5EF4-FFF2-40B4-BE49-F238E27FC236}">
                <a16:creationId xmlns="" xmlns:a16="http://schemas.microsoft.com/office/drawing/2014/main" id="{FFD9874D-CFE7-40E3-85E5-945EBA369608}"/>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9406498" y="3233174"/>
            <a:ext cx="2263295" cy="3827929"/>
          </a:xfrm>
          <a:prstGeom prst="rect">
            <a:avLst/>
          </a:prstGeom>
        </p:spPr>
      </p:pic>
      <p:pic>
        <p:nvPicPr>
          <p:cNvPr id="14" name="图片 13">
            <a:extLst>
              <a:ext uri="{FF2B5EF4-FFF2-40B4-BE49-F238E27FC236}">
                <a16:creationId xmlns="" xmlns:a16="http://schemas.microsoft.com/office/drawing/2014/main" id="{B405EEE1-283B-4315-BDE4-6E658F27EE6D}"/>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10538145" y="1459067"/>
            <a:ext cx="1014284" cy="868969"/>
          </a:xfrm>
          <a:prstGeom prst="rect">
            <a:avLst/>
          </a:prstGeom>
        </p:spPr>
      </p:pic>
      <p:pic>
        <p:nvPicPr>
          <p:cNvPr id="15" name="图片 14">
            <a:extLst>
              <a:ext uri="{FF2B5EF4-FFF2-40B4-BE49-F238E27FC236}">
                <a16:creationId xmlns="" xmlns:a16="http://schemas.microsoft.com/office/drawing/2014/main" id="{F5B21709-1A04-47AA-A38E-3ABF79B5E38B}"/>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548561" y="1450040"/>
            <a:ext cx="1098177" cy="861139"/>
          </a:xfrm>
          <a:prstGeom prst="rect">
            <a:avLst/>
          </a:prstGeom>
        </p:spPr>
      </p:pic>
      <p:pic>
        <p:nvPicPr>
          <p:cNvPr id="5" name="图片 4">
            <a:extLst>
              <a:ext uri="{FF2B5EF4-FFF2-40B4-BE49-F238E27FC236}">
                <a16:creationId xmlns="" xmlns:a16="http://schemas.microsoft.com/office/drawing/2014/main" id="{56B20337-6292-4FD7-8701-72948DAD90D8}"/>
              </a:ext>
            </a:extLst>
          </p:cNvPr>
          <p:cNvPicPr>
            <a:picLocks noChangeAspect="1"/>
          </p:cNvPicPr>
          <p:nvPr/>
        </p:nvPicPr>
        <p:blipFill rotWithShape="1">
          <a:blip r:embed="rId9" cstate="screen">
            <a:extLst>
              <a:ext uri="{28A0092B-C50C-407E-A947-70E740481C1C}">
                <a14:useLocalDpi xmlns="" xmlns:a14="http://schemas.microsoft.com/office/drawing/2010/main"/>
              </a:ext>
            </a:extLst>
          </a:blip>
          <a:srcRect t="11845" b="27936"/>
          <a:stretch/>
        </p:blipFill>
        <p:spPr>
          <a:xfrm>
            <a:off x="2079082" y="-95127"/>
            <a:ext cx="7933207" cy="4777289"/>
          </a:xfrm>
          <a:prstGeom prst="rect">
            <a:avLst/>
          </a:prstGeom>
        </p:spPr>
      </p:pic>
      <p:pic>
        <p:nvPicPr>
          <p:cNvPr id="16" name="图片 15">
            <a:extLst>
              <a:ext uri="{FF2B5EF4-FFF2-40B4-BE49-F238E27FC236}">
                <a16:creationId xmlns="" xmlns:a16="http://schemas.microsoft.com/office/drawing/2014/main" id="{D3507CA4-F681-473D-9D2E-853FDCF9A441}"/>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4987792" y="1734237"/>
            <a:ext cx="735106" cy="576436"/>
          </a:xfrm>
          <a:prstGeom prst="rect">
            <a:avLst/>
          </a:prstGeom>
        </p:spPr>
      </p:pic>
      <p:pic>
        <p:nvPicPr>
          <p:cNvPr id="18" name="图片 17">
            <a:extLst>
              <a:ext uri="{FF2B5EF4-FFF2-40B4-BE49-F238E27FC236}">
                <a16:creationId xmlns="" xmlns:a16="http://schemas.microsoft.com/office/drawing/2014/main" id="{674B44EE-8CEE-4AA8-A5E2-2EF033439DC8}"/>
              </a:ext>
            </a:extLst>
          </p:cNvPr>
          <p:cNvPicPr>
            <a:picLocks noChangeAspect="1"/>
          </p:cNvPicPr>
          <p:nvPr/>
        </p:nvPicPr>
        <p:blipFill rotWithShape="1">
          <a:blip r:embed="rId10" cstate="screen">
            <a:extLst>
              <a:ext uri="{28A0092B-C50C-407E-A947-70E740481C1C}">
                <a14:useLocalDpi xmlns="" xmlns:a14="http://schemas.microsoft.com/office/drawing/2010/main"/>
              </a:ext>
            </a:extLst>
          </a:blip>
          <a:srcRect/>
          <a:stretch/>
        </p:blipFill>
        <p:spPr>
          <a:xfrm>
            <a:off x="4837952" y="232331"/>
            <a:ext cx="1479176" cy="1267257"/>
          </a:xfrm>
          <a:prstGeom prst="rect">
            <a:avLst/>
          </a:prstGeom>
        </p:spPr>
      </p:pic>
      <p:pic>
        <p:nvPicPr>
          <p:cNvPr id="19" name="图片 18">
            <a:extLst>
              <a:ext uri="{FF2B5EF4-FFF2-40B4-BE49-F238E27FC236}">
                <a16:creationId xmlns="" xmlns:a16="http://schemas.microsoft.com/office/drawing/2014/main" id="{5B9D7138-2FE9-4136-A7D6-118A0E306C60}"/>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6517327" y="873098"/>
            <a:ext cx="1098177" cy="861139"/>
          </a:xfrm>
          <a:prstGeom prst="rect">
            <a:avLst/>
          </a:prstGeom>
        </p:spPr>
      </p:pic>
      <p:pic>
        <p:nvPicPr>
          <p:cNvPr id="2" name="Picture 1"/>
          <p:cNvPicPr>
            <a:picLocks noChangeAspect="1"/>
          </p:cNvPicPr>
          <p:nvPr/>
        </p:nvPicPr>
        <p:blipFill>
          <a:blip r:embed="rId11" cstate="print">
            <a:duotone>
              <a:prstClr val="black"/>
              <a:schemeClr val="accent2">
                <a:tint val="45000"/>
                <a:satMod val="400000"/>
              </a:schemeClr>
            </a:duotone>
            <a:extLst>
              <a:ext uri="{28A0092B-C50C-407E-A947-70E740481C1C}">
                <a14:useLocalDpi xmlns="" xmlns:a14="http://schemas.microsoft.com/office/drawing/2010/main" val="0"/>
              </a:ext>
            </a:extLst>
          </a:blip>
          <a:stretch>
            <a:fillRect/>
          </a:stretch>
        </p:blipFill>
        <p:spPr>
          <a:xfrm>
            <a:off x="3711585" y="2808566"/>
            <a:ext cx="4668198" cy="1577409"/>
          </a:xfrm>
          <a:prstGeom prst="rect">
            <a:avLst/>
          </a:prstGeom>
        </p:spPr>
      </p:pic>
    </p:spTree>
    <p:extLst>
      <p:ext uri="{BB962C8B-B14F-4D97-AF65-F5344CB8AC3E}">
        <p14:creationId xmlns="" xmlns:p14="http://schemas.microsoft.com/office/powerpoint/2010/main" val="318629435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6"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par>
                          <p:cTn id="43" fill="hold">
                            <p:stCondLst>
                              <p:cond delay="5000"/>
                            </p:stCondLst>
                            <p:childTnLst>
                              <p:par>
                                <p:cTn id="44" presetID="26"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80">
                                          <p:stCondLst>
                                            <p:cond delay="0"/>
                                          </p:stCondLst>
                                        </p:cTn>
                                        <p:tgtEl>
                                          <p:spTgt spid="18"/>
                                        </p:tgtEl>
                                      </p:cBhvr>
                                    </p:animEffect>
                                    <p:anim calcmode="lin" valueType="num">
                                      <p:cBhvr>
                                        <p:cTn id="4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2" dur="26">
                                          <p:stCondLst>
                                            <p:cond delay="650"/>
                                          </p:stCondLst>
                                        </p:cTn>
                                        <p:tgtEl>
                                          <p:spTgt spid="18"/>
                                        </p:tgtEl>
                                      </p:cBhvr>
                                      <p:to x="100000" y="60000"/>
                                    </p:animScale>
                                    <p:animScale>
                                      <p:cBhvr>
                                        <p:cTn id="53" dur="166" decel="50000">
                                          <p:stCondLst>
                                            <p:cond delay="676"/>
                                          </p:stCondLst>
                                        </p:cTn>
                                        <p:tgtEl>
                                          <p:spTgt spid="18"/>
                                        </p:tgtEl>
                                      </p:cBhvr>
                                      <p:to x="100000" y="100000"/>
                                    </p:animScale>
                                    <p:animScale>
                                      <p:cBhvr>
                                        <p:cTn id="54" dur="26">
                                          <p:stCondLst>
                                            <p:cond delay="1312"/>
                                          </p:stCondLst>
                                        </p:cTn>
                                        <p:tgtEl>
                                          <p:spTgt spid="18"/>
                                        </p:tgtEl>
                                      </p:cBhvr>
                                      <p:to x="100000" y="80000"/>
                                    </p:animScale>
                                    <p:animScale>
                                      <p:cBhvr>
                                        <p:cTn id="55" dur="166" decel="50000">
                                          <p:stCondLst>
                                            <p:cond delay="1338"/>
                                          </p:stCondLst>
                                        </p:cTn>
                                        <p:tgtEl>
                                          <p:spTgt spid="18"/>
                                        </p:tgtEl>
                                      </p:cBhvr>
                                      <p:to x="100000" y="100000"/>
                                    </p:animScale>
                                    <p:animScale>
                                      <p:cBhvr>
                                        <p:cTn id="56" dur="26">
                                          <p:stCondLst>
                                            <p:cond delay="1642"/>
                                          </p:stCondLst>
                                        </p:cTn>
                                        <p:tgtEl>
                                          <p:spTgt spid="18"/>
                                        </p:tgtEl>
                                      </p:cBhvr>
                                      <p:to x="100000" y="90000"/>
                                    </p:animScale>
                                    <p:animScale>
                                      <p:cBhvr>
                                        <p:cTn id="57" dur="166" decel="50000">
                                          <p:stCondLst>
                                            <p:cond delay="1668"/>
                                          </p:stCondLst>
                                        </p:cTn>
                                        <p:tgtEl>
                                          <p:spTgt spid="18"/>
                                        </p:tgtEl>
                                      </p:cBhvr>
                                      <p:to x="100000" y="100000"/>
                                    </p:animScale>
                                    <p:animScale>
                                      <p:cBhvr>
                                        <p:cTn id="58" dur="26">
                                          <p:stCondLst>
                                            <p:cond delay="1808"/>
                                          </p:stCondLst>
                                        </p:cTn>
                                        <p:tgtEl>
                                          <p:spTgt spid="18"/>
                                        </p:tgtEl>
                                      </p:cBhvr>
                                      <p:to x="100000" y="95000"/>
                                    </p:animScale>
                                    <p:animScale>
                                      <p:cBhvr>
                                        <p:cTn id="59" dur="166" decel="50000">
                                          <p:stCondLst>
                                            <p:cond delay="1834"/>
                                          </p:stCondLst>
                                        </p:cTn>
                                        <p:tgtEl>
                                          <p:spTgt spid="18"/>
                                        </p:tgtEl>
                                      </p:cBhvr>
                                      <p:to x="100000" y="100000"/>
                                    </p:animScale>
                                  </p:childTnLst>
                                </p:cTn>
                              </p:par>
                            </p:childTnLst>
                          </p:cTn>
                        </p:par>
                        <p:par>
                          <p:cTn id="60" fill="hold">
                            <p:stCondLst>
                              <p:cond delay="7000"/>
                            </p:stCondLst>
                            <p:childTnLst>
                              <p:par>
                                <p:cTn id="61" presetID="26"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80">
                                          <p:stCondLst>
                                            <p:cond delay="0"/>
                                          </p:stCondLst>
                                        </p:cTn>
                                        <p:tgtEl>
                                          <p:spTgt spid="19"/>
                                        </p:tgtEl>
                                      </p:cBhvr>
                                    </p:animEffect>
                                    <p:anim calcmode="lin" valueType="num">
                                      <p:cBhvr>
                                        <p:cTn id="6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9" dur="26">
                                          <p:stCondLst>
                                            <p:cond delay="650"/>
                                          </p:stCondLst>
                                        </p:cTn>
                                        <p:tgtEl>
                                          <p:spTgt spid="19"/>
                                        </p:tgtEl>
                                      </p:cBhvr>
                                      <p:to x="100000" y="60000"/>
                                    </p:animScale>
                                    <p:animScale>
                                      <p:cBhvr>
                                        <p:cTn id="70" dur="166" decel="50000">
                                          <p:stCondLst>
                                            <p:cond delay="676"/>
                                          </p:stCondLst>
                                        </p:cTn>
                                        <p:tgtEl>
                                          <p:spTgt spid="19"/>
                                        </p:tgtEl>
                                      </p:cBhvr>
                                      <p:to x="100000" y="100000"/>
                                    </p:animScale>
                                    <p:animScale>
                                      <p:cBhvr>
                                        <p:cTn id="71" dur="26">
                                          <p:stCondLst>
                                            <p:cond delay="1312"/>
                                          </p:stCondLst>
                                        </p:cTn>
                                        <p:tgtEl>
                                          <p:spTgt spid="19"/>
                                        </p:tgtEl>
                                      </p:cBhvr>
                                      <p:to x="100000" y="80000"/>
                                    </p:animScale>
                                    <p:animScale>
                                      <p:cBhvr>
                                        <p:cTn id="72" dur="166" decel="50000">
                                          <p:stCondLst>
                                            <p:cond delay="1338"/>
                                          </p:stCondLst>
                                        </p:cTn>
                                        <p:tgtEl>
                                          <p:spTgt spid="19"/>
                                        </p:tgtEl>
                                      </p:cBhvr>
                                      <p:to x="100000" y="100000"/>
                                    </p:animScale>
                                    <p:animScale>
                                      <p:cBhvr>
                                        <p:cTn id="73" dur="26">
                                          <p:stCondLst>
                                            <p:cond delay="1642"/>
                                          </p:stCondLst>
                                        </p:cTn>
                                        <p:tgtEl>
                                          <p:spTgt spid="19"/>
                                        </p:tgtEl>
                                      </p:cBhvr>
                                      <p:to x="100000" y="90000"/>
                                    </p:animScale>
                                    <p:animScale>
                                      <p:cBhvr>
                                        <p:cTn id="74" dur="166" decel="50000">
                                          <p:stCondLst>
                                            <p:cond delay="1668"/>
                                          </p:stCondLst>
                                        </p:cTn>
                                        <p:tgtEl>
                                          <p:spTgt spid="19"/>
                                        </p:tgtEl>
                                      </p:cBhvr>
                                      <p:to x="100000" y="100000"/>
                                    </p:animScale>
                                    <p:animScale>
                                      <p:cBhvr>
                                        <p:cTn id="75" dur="26">
                                          <p:stCondLst>
                                            <p:cond delay="1808"/>
                                          </p:stCondLst>
                                        </p:cTn>
                                        <p:tgtEl>
                                          <p:spTgt spid="19"/>
                                        </p:tgtEl>
                                      </p:cBhvr>
                                      <p:to x="100000" y="95000"/>
                                    </p:animScale>
                                    <p:animScale>
                                      <p:cBhvr>
                                        <p:cTn id="76" dur="166" decel="50000">
                                          <p:stCondLst>
                                            <p:cond delay="1834"/>
                                          </p:stCondLst>
                                        </p:cTn>
                                        <p:tgtEl>
                                          <p:spTgt spid="19"/>
                                        </p:tgtEl>
                                      </p:cBhvr>
                                      <p:to x="100000" y="100000"/>
                                    </p:animScale>
                                  </p:childTnLst>
                                </p:cTn>
                              </p:par>
                            </p:childTnLst>
                          </p:cTn>
                        </p:par>
                        <p:par>
                          <p:cTn id="77" fill="hold">
                            <p:stCondLst>
                              <p:cond delay="9000"/>
                            </p:stCondLst>
                            <p:childTnLst>
                              <p:par>
                                <p:cTn id="78" presetID="26" presetClass="emph" presetSubtype="0" fill="hold" nodeType="afterEffect">
                                  <p:stCondLst>
                                    <p:cond delay="0"/>
                                  </p:stCondLst>
                                  <p:childTnLst>
                                    <p:animEffect transition="out" filter="fade">
                                      <p:cBhvr>
                                        <p:cTn id="79" dur="500" tmFilter="0, 0; .2, .5; .8, .5; 1, 0"/>
                                        <p:tgtEl>
                                          <p:spTgt spid="16"/>
                                        </p:tgtEl>
                                      </p:cBhvr>
                                    </p:animEffect>
                                    <p:animScale>
                                      <p:cBhvr>
                                        <p:cTn id="80" dur="250" autoRev="1" fill="hold"/>
                                        <p:tgtEl>
                                          <p:spTgt spid="16"/>
                                        </p:tgtEl>
                                      </p:cBhvr>
                                      <p:by x="105000" y="105000"/>
                                    </p:animScale>
                                  </p:childTnLst>
                                </p:cTn>
                              </p:par>
                            </p:childTnLst>
                          </p:cTn>
                        </p:par>
                        <p:par>
                          <p:cTn id="81" fill="hold">
                            <p:stCondLst>
                              <p:cond delay="9500"/>
                            </p:stCondLst>
                            <p:childTnLst>
                              <p:par>
                                <p:cTn id="82" presetID="26" presetClass="emph" presetSubtype="0" fill="hold" nodeType="afterEffect">
                                  <p:stCondLst>
                                    <p:cond delay="0"/>
                                  </p:stCondLst>
                                  <p:childTnLst>
                                    <p:animEffect transition="out" filter="fade">
                                      <p:cBhvr>
                                        <p:cTn id="83" dur="500" tmFilter="0, 0; .2, .5; .8, .5; 1, 0"/>
                                        <p:tgtEl>
                                          <p:spTgt spid="18"/>
                                        </p:tgtEl>
                                      </p:cBhvr>
                                    </p:animEffect>
                                    <p:animScale>
                                      <p:cBhvr>
                                        <p:cTn id="84" dur="250" autoRev="1" fill="hold"/>
                                        <p:tgtEl>
                                          <p:spTgt spid="18"/>
                                        </p:tgtEl>
                                      </p:cBhvr>
                                      <p:by x="105000" y="105000"/>
                                    </p:animScale>
                                  </p:childTnLst>
                                </p:cTn>
                              </p:par>
                            </p:childTnLst>
                          </p:cTn>
                        </p:par>
                        <p:par>
                          <p:cTn id="85" fill="hold">
                            <p:stCondLst>
                              <p:cond delay="10000"/>
                            </p:stCondLst>
                            <p:childTnLst>
                              <p:par>
                                <p:cTn id="86" presetID="26" presetClass="emph" presetSubtype="0" fill="hold" nodeType="afterEffect">
                                  <p:stCondLst>
                                    <p:cond delay="0"/>
                                  </p:stCondLst>
                                  <p:childTnLst>
                                    <p:animEffect transition="out" filter="fade">
                                      <p:cBhvr>
                                        <p:cTn id="87" dur="500" tmFilter="0, 0; .2, .5; .8, .5; 1, 0"/>
                                        <p:tgtEl>
                                          <p:spTgt spid="19"/>
                                        </p:tgtEl>
                                      </p:cBhvr>
                                    </p:animEffect>
                                    <p:animScale>
                                      <p:cBhvr>
                                        <p:cTn id="88" dur="250" autoRev="1" fill="hold"/>
                                        <p:tgtEl>
                                          <p:spTgt spid="19"/>
                                        </p:tgtEl>
                                      </p:cBhvr>
                                      <p:by x="105000" y="105000"/>
                                    </p:animScale>
                                  </p:childTnLst>
                                </p:cTn>
                              </p:par>
                            </p:childTnLst>
                          </p:cTn>
                        </p:par>
                        <p:par>
                          <p:cTn id="89" fill="hold">
                            <p:stCondLst>
                              <p:cond delay="10500"/>
                            </p:stCondLst>
                            <p:childTnLst>
                              <p:par>
                                <p:cTn id="90" presetID="16" presetClass="entr" presetSubtype="21"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barn(inVertical)">
                                      <p:cBhvr>
                                        <p:cTn id="9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TRO CHOI POWERPOINT\Giai cuu rung xanh\Free-vector-cartoon-natural.jpg"/>
          <p:cNvPicPr>
            <a:picLocks noChangeAspect="1" noChangeArrowheads="1"/>
          </p:cNvPicPr>
          <p:nvPr/>
        </p:nvPicPr>
        <p:blipFill>
          <a:blip r:embed="rId2" cstate="print"/>
          <a:srcRect/>
          <a:stretch>
            <a:fillRect/>
          </a:stretch>
        </p:blipFill>
        <p:spPr bwMode="auto">
          <a:xfrm>
            <a:off x="0" y="-330200"/>
            <a:ext cx="12192000" cy="7188200"/>
          </a:xfrm>
          <a:prstGeom prst="rect">
            <a:avLst/>
          </a:prstGeom>
          <a:noFill/>
          <a:ln w="9525">
            <a:noFill/>
            <a:miter lim="800000"/>
            <a:headEnd/>
            <a:tailEnd/>
          </a:ln>
        </p:spPr>
      </p:pic>
      <p:pic>
        <p:nvPicPr>
          <p:cNvPr id="4099" name="Picture 2" descr="C:\Users\ADMIN\Desktop\Giai cuu con vat\depositphotos_8033217-stock-illustration-cartoon-hunter-with-a-blunderbuss.jpg"/>
          <p:cNvPicPr>
            <a:picLocks noChangeAspect="1" noChangeArrowheads="1"/>
          </p:cNvPicPr>
          <p:nvPr/>
        </p:nvPicPr>
        <p:blipFill>
          <a:blip r:embed="rId3" cstate="print"/>
          <a:srcRect/>
          <a:stretch>
            <a:fillRect/>
          </a:stretch>
        </p:blipFill>
        <p:spPr bwMode="auto">
          <a:xfrm rot="20956218" flipH="1">
            <a:off x="134938" y="3498850"/>
            <a:ext cx="2963862" cy="3868738"/>
          </a:xfrm>
          <a:prstGeom prst="rect">
            <a:avLst/>
          </a:prstGeom>
          <a:noFill/>
          <a:ln w="9525">
            <a:noFill/>
            <a:miter lim="800000"/>
            <a:headEnd/>
            <a:tailEnd/>
          </a:ln>
        </p:spPr>
      </p:pic>
      <p:pic>
        <p:nvPicPr>
          <p:cNvPr id="4100" name="Picture 6" descr="Hình ảnh có liên quan"/>
          <p:cNvPicPr>
            <a:picLocks noChangeAspect="1" noChangeArrowheads="1"/>
          </p:cNvPicPr>
          <p:nvPr/>
        </p:nvPicPr>
        <p:blipFill>
          <a:blip r:embed="rId4" cstate="print"/>
          <a:srcRect/>
          <a:stretch>
            <a:fillRect/>
          </a:stretch>
        </p:blipFill>
        <p:spPr bwMode="auto">
          <a:xfrm>
            <a:off x="7391400" y="198438"/>
            <a:ext cx="5613400" cy="5611812"/>
          </a:xfrm>
          <a:prstGeom prst="rect">
            <a:avLst/>
          </a:prstGeom>
          <a:noFill/>
          <a:ln w="9525">
            <a:noFill/>
            <a:miter lim="800000"/>
            <a:headEnd/>
            <a:tailEnd/>
          </a:ln>
        </p:spPr>
      </p:pic>
      <p:pic>
        <p:nvPicPr>
          <p:cNvPr id="4101" name="Picture 2" descr="C:\Users\ADMIN\Desktop\Giai cuu con vat\historieta-linda-de-los-ciervos-47108548.jpg"/>
          <p:cNvPicPr>
            <a:picLocks noChangeAspect="1" noChangeArrowheads="1"/>
          </p:cNvPicPr>
          <p:nvPr/>
        </p:nvPicPr>
        <p:blipFill>
          <a:blip r:embed="rId5" cstate="print"/>
          <a:srcRect/>
          <a:stretch>
            <a:fillRect/>
          </a:stretch>
        </p:blipFill>
        <p:spPr bwMode="auto">
          <a:xfrm rot="-363664">
            <a:off x="2728913" y="2817813"/>
            <a:ext cx="1041400" cy="971550"/>
          </a:xfrm>
          <a:prstGeom prst="rect">
            <a:avLst/>
          </a:prstGeom>
          <a:noFill/>
          <a:ln w="9525">
            <a:noFill/>
            <a:miter lim="800000"/>
            <a:headEnd/>
            <a:tailEnd/>
          </a:ln>
        </p:spPr>
      </p:pic>
      <p:pic>
        <p:nvPicPr>
          <p:cNvPr id="4102" name="Picture 9" descr="C:\Users\ADMIN\Desktop\Giai cuu con vat\dessin-animé-mignon-de-tigre-43198987.jpg"/>
          <p:cNvPicPr>
            <a:picLocks noChangeAspect="1" noChangeArrowheads="1"/>
          </p:cNvPicPr>
          <p:nvPr/>
        </p:nvPicPr>
        <p:blipFill>
          <a:blip r:embed="rId6" cstate="print"/>
          <a:srcRect/>
          <a:stretch>
            <a:fillRect/>
          </a:stretch>
        </p:blipFill>
        <p:spPr bwMode="auto">
          <a:xfrm>
            <a:off x="6197600" y="4546600"/>
            <a:ext cx="2933700" cy="2832100"/>
          </a:xfrm>
          <a:prstGeom prst="rect">
            <a:avLst/>
          </a:prstGeom>
          <a:noFill/>
          <a:ln w="9525">
            <a:noFill/>
            <a:miter lim="800000"/>
            <a:headEnd/>
            <a:tailEnd/>
          </a:ln>
        </p:spPr>
      </p:pic>
      <p:pic>
        <p:nvPicPr>
          <p:cNvPr id="4103" name="Picture 4" descr="Kết quả hình ảnh cho elephant cartoon"/>
          <p:cNvPicPr>
            <a:picLocks noChangeAspect="1" noChangeArrowheads="1"/>
          </p:cNvPicPr>
          <p:nvPr/>
        </p:nvPicPr>
        <p:blipFill>
          <a:blip r:embed="rId7" cstate="print"/>
          <a:srcRect/>
          <a:stretch>
            <a:fillRect/>
          </a:stretch>
        </p:blipFill>
        <p:spPr bwMode="auto">
          <a:xfrm>
            <a:off x="7620000" y="2312988"/>
            <a:ext cx="4595813" cy="5484812"/>
          </a:xfrm>
          <a:prstGeom prst="rect">
            <a:avLst/>
          </a:prstGeom>
          <a:noFill/>
          <a:ln w="9525">
            <a:noFill/>
            <a:miter lim="800000"/>
            <a:headEnd/>
            <a:tailEnd/>
          </a:ln>
        </p:spPr>
      </p:pic>
      <p:pic>
        <p:nvPicPr>
          <p:cNvPr id="16" name="Picture 10" descr="C:\Users\ADMIN\Desktop\Tai nguyen thiet ke tro choi\Bảng gỗ\images.jpg"/>
          <p:cNvPicPr>
            <a:picLocks noChangeAspect="1" noChangeArrowheads="1"/>
          </p:cNvPicPr>
          <p:nvPr/>
        </p:nvPicPr>
        <p:blipFill>
          <a:blip r:embed="rId8" cstate="print"/>
          <a:srcRect/>
          <a:stretch>
            <a:fillRect/>
          </a:stretch>
        </p:blipFill>
        <p:spPr bwMode="auto">
          <a:xfrm>
            <a:off x="4064000" y="-950913"/>
            <a:ext cx="3556000" cy="3571876"/>
          </a:xfrm>
          <a:prstGeom prst="rect">
            <a:avLst/>
          </a:prstGeom>
          <a:noFill/>
          <a:ln w="9525">
            <a:noFill/>
            <a:miter lim="800000"/>
            <a:headEnd/>
            <a:tailEnd/>
          </a:ln>
        </p:spPr>
      </p:pic>
      <p:sp>
        <p:nvSpPr>
          <p:cNvPr id="17" name="TextBox 16"/>
          <p:cNvSpPr txBox="1">
            <a:spLocks noChangeArrowheads="1"/>
          </p:cNvSpPr>
          <p:nvPr/>
        </p:nvSpPr>
        <p:spPr bwMode="auto">
          <a:xfrm>
            <a:off x="4498975" y="628650"/>
            <a:ext cx="2714625" cy="1077913"/>
          </a:xfrm>
          <a:prstGeom prst="rect">
            <a:avLst/>
          </a:prstGeom>
          <a:noFill/>
          <a:ln w="9525">
            <a:noFill/>
            <a:miter lim="800000"/>
            <a:headEnd/>
            <a:tailEnd/>
          </a:ln>
        </p:spPr>
        <p:txBody>
          <a:bodyPr wrap="none">
            <a:spAutoFit/>
          </a:bodyPr>
          <a:lstStyle/>
          <a:p>
            <a:pPr algn="ctr" eaLnBrk="1" hangingPunct="1"/>
            <a:r>
              <a:rPr lang="en-US" altLang="en-US" sz="3200" b="1">
                <a:solidFill>
                  <a:srgbClr val="008000"/>
                </a:solidFill>
              </a:rPr>
              <a:t>GIẢI CỨU</a:t>
            </a:r>
          </a:p>
          <a:p>
            <a:pPr algn="ctr" eaLnBrk="1" hangingPunct="1"/>
            <a:r>
              <a:rPr lang="en-US" altLang="en-US" sz="3200" b="1">
                <a:solidFill>
                  <a:srgbClr val="008000"/>
                </a:solidFill>
              </a:rPr>
              <a:t>RỪNG XANH</a:t>
            </a:r>
          </a:p>
        </p:txBody>
      </p:sp>
      <p:pic>
        <p:nvPicPr>
          <p:cNvPr id="18" name="Picture 11" descr="C:\Users\ADMIN\Desktop\Tai nguyen thiet ke tro choi\Angry birds epic birds\1505573783630 (2).png">
            <a:hlinkClick r:id="rId9" action="ppaction://hlinksldjump"/>
          </p:cNvPr>
          <p:cNvPicPr>
            <a:picLocks noChangeAspect="1" noChangeArrowheads="1"/>
          </p:cNvPicPr>
          <p:nvPr/>
        </p:nvPicPr>
        <p:blipFill>
          <a:blip r:embed="rId10" cstate="print"/>
          <a:srcRect/>
          <a:stretch>
            <a:fillRect/>
          </a:stretch>
        </p:blipFill>
        <p:spPr bwMode="auto">
          <a:xfrm>
            <a:off x="5181600" y="2620963"/>
            <a:ext cx="1681163" cy="1023937"/>
          </a:xfrm>
          <a:prstGeom prst="rect">
            <a:avLst/>
          </a:prstGeom>
          <a:noFill/>
          <a:ln w="9525">
            <a:noFill/>
            <a:miter lim="800000"/>
            <a:headEnd/>
            <a:tailEnd/>
          </a:ln>
        </p:spPr>
      </p:pic>
      <p:pic>
        <p:nvPicPr>
          <p:cNvPr id="4107" name="Zen Garden In-Game - Laura Shigihara - NhacCuaTui.MP3">
            <a:hlinkClick r:id="" action="ppaction://media"/>
          </p:cNvPr>
          <p:cNvPicPr>
            <a:picLocks noChangeAspect="1" noChangeArrowheads="1"/>
          </p:cNvPicPr>
          <p:nvPr/>
        </p:nvPicPr>
        <p:blipFill>
          <a:blip r:embed="rId11" cstate="print"/>
          <a:srcRect/>
          <a:stretch>
            <a:fillRect/>
          </a:stretch>
        </p:blipFill>
        <p:spPr bwMode="auto">
          <a:xfrm>
            <a:off x="12903200" y="6007100"/>
            <a:ext cx="812800" cy="812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TRO CHOI POWERPOINT\Giai cuu rung xanh\Free-vector-cartoon-natural.jpg"/>
          <p:cNvPicPr>
            <a:picLocks noChangeAspect="1" noChangeArrowheads="1"/>
          </p:cNvPicPr>
          <p:nvPr/>
        </p:nvPicPr>
        <p:blipFill>
          <a:blip r:embed="rId2" cstate="print"/>
          <a:srcRect/>
          <a:stretch>
            <a:fillRect/>
          </a:stretch>
        </p:blipFill>
        <p:spPr bwMode="auto">
          <a:xfrm>
            <a:off x="0" y="-330200"/>
            <a:ext cx="12192000" cy="7188200"/>
          </a:xfrm>
          <a:prstGeom prst="rect">
            <a:avLst/>
          </a:prstGeom>
          <a:noFill/>
          <a:ln w="9525">
            <a:noFill/>
            <a:miter lim="800000"/>
            <a:headEnd/>
            <a:tailEnd/>
          </a:ln>
        </p:spPr>
      </p:pic>
      <p:pic>
        <p:nvPicPr>
          <p:cNvPr id="6147"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srcRect/>
          <a:stretch>
            <a:fillRect/>
          </a:stretch>
        </p:blipFill>
        <p:spPr bwMode="auto">
          <a:xfrm rot="20956218" flipH="1">
            <a:off x="-158750" y="4386263"/>
            <a:ext cx="2205038" cy="2876550"/>
          </a:xfrm>
          <a:prstGeom prst="rect">
            <a:avLst/>
          </a:prstGeom>
          <a:noFill/>
          <a:ln w="9525">
            <a:noFill/>
            <a:miter lim="800000"/>
            <a:headEnd/>
            <a:tailEnd/>
          </a:ln>
        </p:spPr>
      </p:pic>
      <p:pic>
        <p:nvPicPr>
          <p:cNvPr id="6148" name="Picture 6" descr="Hình ảnh có liên quan"/>
          <p:cNvPicPr>
            <a:picLocks noChangeAspect="1" noChangeArrowheads="1"/>
          </p:cNvPicPr>
          <p:nvPr/>
        </p:nvPicPr>
        <p:blipFill>
          <a:blip r:embed="rId5" cstate="print"/>
          <a:srcRect/>
          <a:stretch>
            <a:fillRect/>
          </a:stretch>
        </p:blipFill>
        <p:spPr bwMode="auto">
          <a:xfrm>
            <a:off x="9855200" y="3408363"/>
            <a:ext cx="2971800" cy="2971800"/>
          </a:xfrm>
          <a:prstGeom prst="rect">
            <a:avLst/>
          </a:prstGeom>
          <a:noFill/>
          <a:ln w="9525">
            <a:noFill/>
            <a:miter lim="800000"/>
            <a:headEnd/>
            <a:tailEnd/>
          </a:ln>
        </p:spPr>
      </p:pic>
      <p:pic>
        <p:nvPicPr>
          <p:cNvPr id="6149" name="Picture 9" descr="C:\Users\ADMIN\Desktop\Giai cuu con vat\dessin-animé-mignon-de-tigre-43198987.jpg"/>
          <p:cNvPicPr>
            <a:picLocks noChangeAspect="1" noChangeArrowheads="1"/>
          </p:cNvPicPr>
          <p:nvPr/>
        </p:nvPicPr>
        <p:blipFill>
          <a:blip r:embed="rId6" cstate="print"/>
          <a:srcRect/>
          <a:stretch>
            <a:fillRect/>
          </a:stretch>
        </p:blipFill>
        <p:spPr bwMode="auto">
          <a:xfrm>
            <a:off x="9518650" y="5880100"/>
            <a:ext cx="1554163" cy="1498600"/>
          </a:xfrm>
          <a:prstGeom prst="rect">
            <a:avLst/>
          </a:prstGeom>
          <a:noFill/>
          <a:ln w="9525">
            <a:noFill/>
            <a:miter lim="800000"/>
            <a:headEnd/>
            <a:tailEnd/>
          </a:ln>
        </p:spPr>
      </p:pic>
      <p:pic>
        <p:nvPicPr>
          <p:cNvPr id="6150" name="Picture 4" descr="Kết quả hình ảnh cho elephant cartoon"/>
          <p:cNvPicPr>
            <a:picLocks noChangeAspect="1" noChangeArrowheads="1"/>
          </p:cNvPicPr>
          <p:nvPr/>
        </p:nvPicPr>
        <p:blipFill>
          <a:blip r:embed="rId7" cstate="print"/>
          <a:srcRect/>
          <a:stretch>
            <a:fillRect/>
          </a:stretch>
        </p:blipFill>
        <p:spPr bwMode="auto">
          <a:xfrm>
            <a:off x="9855200" y="4706938"/>
            <a:ext cx="2432050" cy="2905125"/>
          </a:xfrm>
          <a:prstGeom prst="rect">
            <a:avLst/>
          </a:prstGeom>
          <a:noFill/>
          <a:ln w="9525">
            <a:noFill/>
            <a:miter lim="800000"/>
            <a:headEnd/>
            <a:tailEnd/>
          </a:ln>
        </p:spPr>
      </p:pic>
      <p:pic>
        <p:nvPicPr>
          <p:cNvPr id="19" name="Picture 2" descr="C:\Users\ADMIN\Desktop\Giai cuu con vat\wooden-board-theme-image-1-vector-clip-art_csp9738361.jpg"/>
          <p:cNvPicPr>
            <a:picLocks noChangeAspect="1" noChangeArrowheads="1"/>
          </p:cNvPicPr>
          <p:nvPr/>
        </p:nvPicPr>
        <p:blipFill>
          <a:blip r:embed="rId8" cstate="print"/>
          <a:srcRect/>
          <a:stretch>
            <a:fillRect/>
          </a:stretch>
        </p:blipFill>
        <p:spPr bwMode="auto">
          <a:xfrm>
            <a:off x="1828800" y="-160338"/>
            <a:ext cx="8331200" cy="3386138"/>
          </a:xfrm>
          <a:prstGeom prst="rect">
            <a:avLst/>
          </a:prstGeom>
          <a:noFill/>
          <a:ln w="9525">
            <a:noFill/>
            <a:miter lim="800000"/>
            <a:headEnd/>
            <a:tailEnd/>
          </a:ln>
        </p:spPr>
      </p:pic>
      <p:pic>
        <p:nvPicPr>
          <p:cNvPr id="8" name="Picture 2" descr="C:\Users\ADMIN\Desktop\Giai cuu con vat\wooden-board-theme-image-1-vector-clip-art_csp9738361.jpg"/>
          <p:cNvPicPr>
            <a:picLocks noChangeAspect="1" noChangeArrowheads="1"/>
          </p:cNvPicPr>
          <p:nvPr/>
        </p:nvPicPr>
        <p:blipFill>
          <a:blip r:embed="rId8" cstate="print"/>
          <a:srcRect/>
          <a:stretch>
            <a:fillRect/>
          </a:stretch>
        </p:blipFill>
        <p:spPr bwMode="auto">
          <a:xfrm>
            <a:off x="2963863" y="3208338"/>
            <a:ext cx="6554787" cy="2655887"/>
          </a:xfrm>
          <a:prstGeom prst="rect">
            <a:avLst/>
          </a:prstGeom>
          <a:noFill/>
          <a:ln w="9525">
            <a:noFill/>
            <a:miter lim="800000"/>
            <a:headEnd/>
            <a:tailEnd/>
          </a:ln>
        </p:spPr>
      </p:pic>
      <p:sp>
        <p:nvSpPr>
          <p:cNvPr id="2" name="TextBox 1"/>
          <p:cNvSpPr txBox="1">
            <a:spLocks noChangeArrowheads="1"/>
          </p:cNvSpPr>
          <p:nvPr/>
        </p:nvSpPr>
        <p:spPr bwMode="auto">
          <a:xfrm>
            <a:off x="3619500" y="838200"/>
            <a:ext cx="4572000" cy="1077913"/>
          </a:xfrm>
          <a:prstGeom prst="rect">
            <a:avLst/>
          </a:prstGeom>
          <a:noFill/>
          <a:ln w="9525">
            <a:noFill/>
            <a:miter lim="800000"/>
            <a:headEnd/>
            <a:tailEnd/>
          </a:ln>
        </p:spPr>
        <p:txBody>
          <a:bodyPr>
            <a:spAutoFit/>
          </a:bodyPr>
          <a:lstStyle/>
          <a:p>
            <a:pPr algn="ctr" eaLnBrk="1" hangingPunct="1"/>
            <a:r>
              <a:rPr lang="en-US" altLang="en-US" sz="3200"/>
              <a:t>Kết quả của phép tính 300 000 + 200 000 =</a:t>
            </a:r>
          </a:p>
        </p:txBody>
      </p:sp>
      <p:sp>
        <p:nvSpPr>
          <p:cNvPr id="10" name="TextBox 9"/>
          <p:cNvSpPr txBox="1">
            <a:spLocks noChangeArrowheads="1"/>
          </p:cNvSpPr>
          <p:nvPr/>
        </p:nvSpPr>
        <p:spPr bwMode="auto">
          <a:xfrm>
            <a:off x="3954463" y="4141788"/>
            <a:ext cx="4572000" cy="584200"/>
          </a:xfrm>
          <a:prstGeom prst="rect">
            <a:avLst/>
          </a:prstGeom>
          <a:noFill/>
          <a:ln w="9525">
            <a:noFill/>
            <a:miter lim="800000"/>
            <a:headEnd/>
            <a:tailEnd/>
          </a:ln>
        </p:spPr>
        <p:txBody>
          <a:bodyPr>
            <a:spAutoFit/>
          </a:bodyPr>
          <a:lstStyle/>
          <a:p>
            <a:pPr algn="ctr" eaLnBrk="1" hangingPunct="1"/>
            <a:r>
              <a:rPr lang="en-US" altLang="en-US" sz="3200" b="1">
                <a:solidFill>
                  <a:srgbClr val="FF0000"/>
                </a:solidFill>
              </a:rPr>
              <a:t>500 000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TRO CHOI POWERPOINT\Giai cuu rung xanh\Free-vector-cartoon-natural.jpg"/>
          <p:cNvPicPr>
            <a:picLocks noChangeAspect="1" noChangeArrowheads="1"/>
          </p:cNvPicPr>
          <p:nvPr/>
        </p:nvPicPr>
        <p:blipFill>
          <a:blip r:embed="rId2" cstate="print"/>
          <a:srcRect/>
          <a:stretch>
            <a:fillRect/>
          </a:stretch>
        </p:blipFill>
        <p:spPr bwMode="auto">
          <a:xfrm>
            <a:off x="0" y="-330200"/>
            <a:ext cx="12192000" cy="7188200"/>
          </a:xfrm>
          <a:prstGeom prst="rect">
            <a:avLst/>
          </a:prstGeom>
          <a:noFill/>
          <a:ln w="9525">
            <a:noFill/>
            <a:miter lim="800000"/>
            <a:headEnd/>
            <a:tailEnd/>
          </a:ln>
        </p:spPr>
      </p:pic>
      <p:pic>
        <p:nvPicPr>
          <p:cNvPr id="717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srcRect/>
          <a:stretch>
            <a:fillRect/>
          </a:stretch>
        </p:blipFill>
        <p:spPr bwMode="auto">
          <a:xfrm rot="20956218" flipH="1">
            <a:off x="-158750" y="4386263"/>
            <a:ext cx="2205038" cy="2876550"/>
          </a:xfrm>
          <a:prstGeom prst="rect">
            <a:avLst/>
          </a:prstGeom>
          <a:noFill/>
          <a:ln w="9525">
            <a:noFill/>
            <a:miter lim="800000"/>
            <a:headEnd/>
            <a:tailEnd/>
          </a:ln>
        </p:spPr>
      </p:pic>
      <p:pic>
        <p:nvPicPr>
          <p:cNvPr id="7172" name="Picture 6" descr="Hình ảnh có liên quan"/>
          <p:cNvPicPr>
            <a:picLocks noChangeAspect="1" noChangeArrowheads="1"/>
          </p:cNvPicPr>
          <p:nvPr/>
        </p:nvPicPr>
        <p:blipFill>
          <a:blip r:embed="rId5" cstate="print"/>
          <a:srcRect/>
          <a:stretch>
            <a:fillRect/>
          </a:stretch>
        </p:blipFill>
        <p:spPr bwMode="auto">
          <a:xfrm>
            <a:off x="9855200" y="3408363"/>
            <a:ext cx="2971800" cy="2971800"/>
          </a:xfrm>
          <a:prstGeom prst="rect">
            <a:avLst/>
          </a:prstGeom>
          <a:noFill/>
          <a:ln w="9525">
            <a:noFill/>
            <a:miter lim="800000"/>
            <a:headEnd/>
            <a:tailEnd/>
          </a:ln>
        </p:spPr>
      </p:pic>
      <p:pic>
        <p:nvPicPr>
          <p:cNvPr id="7173" name="Picture 9" descr="C:\Users\ADMIN\Desktop\Giai cuu con vat\dessin-animé-mignon-de-tigre-43198987.jpg"/>
          <p:cNvPicPr>
            <a:picLocks noChangeAspect="1" noChangeArrowheads="1"/>
          </p:cNvPicPr>
          <p:nvPr/>
        </p:nvPicPr>
        <p:blipFill>
          <a:blip r:embed="rId6" cstate="print"/>
          <a:srcRect/>
          <a:stretch>
            <a:fillRect/>
          </a:stretch>
        </p:blipFill>
        <p:spPr bwMode="auto">
          <a:xfrm>
            <a:off x="9518650" y="5880100"/>
            <a:ext cx="1554163" cy="1498600"/>
          </a:xfrm>
          <a:prstGeom prst="rect">
            <a:avLst/>
          </a:prstGeom>
          <a:noFill/>
          <a:ln w="9525">
            <a:noFill/>
            <a:miter lim="800000"/>
            <a:headEnd/>
            <a:tailEnd/>
          </a:ln>
        </p:spPr>
      </p:pic>
      <p:pic>
        <p:nvPicPr>
          <p:cNvPr id="7174" name="Picture 4" descr="Kết quả hình ảnh cho elephant cartoon"/>
          <p:cNvPicPr>
            <a:picLocks noChangeAspect="1" noChangeArrowheads="1"/>
          </p:cNvPicPr>
          <p:nvPr/>
        </p:nvPicPr>
        <p:blipFill>
          <a:blip r:embed="rId7" cstate="print"/>
          <a:srcRect/>
          <a:stretch>
            <a:fillRect/>
          </a:stretch>
        </p:blipFill>
        <p:spPr bwMode="auto">
          <a:xfrm>
            <a:off x="9855200" y="4706938"/>
            <a:ext cx="2432050" cy="2905125"/>
          </a:xfrm>
          <a:prstGeom prst="rect">
            <a:avLst/>
          </a:prstGeom>
          <a:noFill/>
          <a:ln w="9525">
            <a:noFill/>
            <a:miter lim="800000"/>
            <a:headEnd/>
            <a:tailEnd/>
          </a:ln>
        </p:spPr>
      </p:pic>
      <p:pic>
        <p:nvPicPr>
          <p:cNvPr id="19" name="Picture 2" descr="C:\Users\ADMIN\Desktop\Giai cuu con vat\wooden-board-theme-image-1-vector-clip-art_csp9738361.jpg"/>
          <p:cNvPicPr>
            <a:picLocks noChangeAspect="1" noChangeArrowheads="1"/>
          </p:cNvPicPr>
          <p:nvPr/>
        </p:nvPicPr>
        <p:blipFill>
          <a:blip r:embed="rId8" cstate="print"/>
          <a:srcRect/>
          <a:stretch>
            <a:fillRect/>
          </a:stretch>
        </p:blipFill>
        <p:spPr bwMode="auto">
          <a:xfrm>
            <a:off x="1828800" y="-160338"/>
            <a:ext cx="8331200" cy="4416426"/>
          </a:xfrm>
          <a:prstGeom prst="rect">
            <a:avLst/>
          </a:prstGeom>
          <a:noFill/>
          <a:ln w="9525">
            <a:noFill/>
            <a:miter lim="800000"/>
            <a:headEnd/>
            <a:tailEnd/>
          </a:ln>
        </p:spPr>
      </p:pic>
      <p:pic>
        <p:nvPicPr>
          <p:cNvPr id="8" name="Picture 2" descr="C:\Users\ADMIN\Desktop\Giai cuu con vat\wooden-board-theme-image-1-vector-clip-art_csp9738361.jpg"/>
          <p:cNvPicPr>
            <a:picLocks noChangeAspect="1" noChangeArrowheads="1"/>
          </p:cNvPicPr>
          <p:nvPr/>
        </p:nvPicPr>
        <p:blipFill>
          <a:blip r:embed="rId8" cstate="print"/>
          <a:srcRect/>
          <a:stretch>
            <a:fillRect/>
          </a:stretch>
        </p:blipFill>
        <p:spPr bwMode="auto">
          <a:xfrm>
            <a:off x="2894013" y="3632200"/>
            <a:ext cx="6554787" cy="3475038"/>
          </a:xfrm>
          <a:prstGeom prst="rect">
            <a:avLst/>
          </a:prstGeom>
          <a:noFill/>
          <a:ln w="9525">
            <a:noFill/>
            <a:miter lim="800000"/>
            <a:headEnd/>
            <a:tailEnd/>
          </a:ln>
        </p:spPr>
      </p:pic>
      <p:sp>
        <p:nvSpPr>
          <p:cNvPr id="10" name="TextBox 9"/>
          <p:cNvSpPr txBox="1">
            <a:spLocks noChangeArrowheads="1"/>
          </p:cNvSpPr>
          <p:nvPr/>
        </p:nvSpPr>
        <p:spPr bwMode="auto">
          <a:xfrm>
            <a:off x="3860800" y="4894263"/>
            <a:ext cx="4572000" cy="584200"/>
          </a:xfrm>
          <a:prstGeom prst="rect">
            <a:avLst/>
          </a:prstGeom>
          <a:noFill/>
          <a:ln w="9525">
            <a:noFill/>
            <a:miter lim="800000"/>
            <a:headEnd/>
            <a:tailEnd/>
          </a:ln>
        </p:spPr>
        <p:txBody>
          <a:bodyPr>
            <a:spAutoFit/>
          </a:bodyPr>
          <a:lstStyle/>
          <a:p>
            <a:pPr algn="ctr" eaLnBrk="1" hangingPunct="1"/>
            <a:r>
              <a:rPr lang="en-US" altLang="en-US" sz="3200">
                <a:solidFill>
                  <a:srgbClr val="008000"/>
                </a:solidFill>
              </a:rPr>
              <a:t>6 000 000</a:t>
            </a:r>
          </a:p>
        </p:txBody>
      </p:sp>
      <p:sp>
        <p:nvSpPr>
          <p:cNvPr id="11" name="TextBox 10"/>
          <p:cNvSpPr txBox="1">
            <a:spLocks noChangeArrowheads="1"/>
          </p:cNvSpPr>
          <p:nvPr/>
        </p:nvSpPr>
        <p:spPr bwMode="auto">
          <a:xfrm>
            <a:off x="3505200" y="1039813"/>
            <a:ext cx="5181600" cy="1077912"/>
          </a:xfrm>
          <a:prstGeom prst="rect">
            <a:avLst/>
          </a:prstGeom>
          <a:noFill/>
          <a:ln w="9525">
            <a:noFill/>
            <a:miter lim="800000"/>
            <a:headEnd/>
            <a:tailEnd/>
          </a:ln>
        </p:spPr>
        <p:txBody>
          <a:bodyPr>
            <a:spAutoFit/>
          </a:bodyPr>
          <a:lstStyle/>
          <a:p>
            <a:pPr algn="ctr" eaLnBrk="1" hangingPunct="1"/>
            <a:r>
              <a:rPr lang="en-US" altLang="en-US" sz="3200"/>
              <a:t>Tính nhẩm </a:t>
            </a:r>
          </a:p>
          <a:p>
            <a:pPr algn="ctr" eaLnBrk="1" hangingPunct="1"/>
            <a:r>
              <a:rPr lang="en-US" altLang="en-US" sz="3200"/>
              <a:t>2 000 000 + 4 000 000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TRO CHOI POWERPOINT\Giai cuu rung xanh\Free-vector-cartoon-natural.jpg"/>
          <p:cNvPicPr>
            <a:picLocks noChangeAspect="1" noChangeArrowheads="1"/>
          </p:cNvPicPr>
          <p:nvPr/>
        </p:nvPicPr>
        <p:blipFill>
          <a:blip r:embed="rId2" cstate="print"/>
          <a:srcRect/>
          <a:stretch>
            <a:fillRect/>
          </a:stretch>
        </p:blipFill>
        <p:spPr bwMode="auto">
          <a:xfrm>
            <a:off x="0" y="-330200"/>
            <a:ext cx="12192000" cy="7188200"/>
          </a:xfrm>
          <a:prstGeom prst="rect">
            <a:avLst/>
          </a:prstGeom>
          <a:noFill/>
          <a:ln w="9525">
            <a:noFill/>
            <a:miter lim="800000"/>
            <a:headEnd/>
            <a:tailEnd/>
          </a:ln>
        </p:spPr>
      </p:pic>
      <p:pic>
        <p:nvPicPr>
          <p:cNvPr id="8195"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srcRect/>
          <a:stretch>
            <a:fillRect/>
          </a:stretch>
        </p:blipFill>
        <p:spPr bwMode="auto">
          <a:xfrm rot="20956218" flipH="1">
            <a:off x="-158750" y="4386263"/>
            <a:ext cx="2205038" cy="2876550"/>
          </a:xfrm>
          <a:prstGeom prst="rect">
            <a:avLst/>
          </a:prstGeom>
          <a:noFill/>
          <a:ln w="9525">
            <a:noFill/>
            <a:miter lim="800000"/>
            <a:headEnd/>
            <a:tailEnd/>
          </a:ln>
        </p:spPr>
      </p:pic>
      <p:pic>
        <p:nvPicPr>
          <p:cNvPr id="8196" name="Picture 6" descr="Hình ảnh có liên quan"/>
          <p:cNvPicPr>
            <a:picLocks noChangeAspect="1" noChangeArrowheads="1"/>
          </p:cNvPicPr>
          <p:nvPr/>
        </p:nvPicPr>
        <p:blipFill>
          <a:blip r:embed="rId5" cstate="print"/>
          <a:srcRect/>
          <a:stretch>
            <a:fillRect/>
          </a:stretch>
        </p:blipFill>
        <p:spPr bwMode="auto">
          <a:xfrm>
            <a:off x="9855200" y="3408363"/>
            <a:ext cx="2971800" cy="2971800"/>
          </a:xfrm>
          <a:prstGeom prst="rect">
            <a:avLst/>
          </a:prstGeom>
          <a:noFill/>
          <a:ln w="9525">
            <a:noFill/>
            <a:miter lim="800000"/>
            <a:headEnd/>
            <a:tailEnd/>
          </a:ln>
        </p:spPr>
      </p:pic>
      <p:pic>
        <p:nvPicPr>
          <p:cNvPr id="8197" name="Picture 9" descr="C:\Users\ADMIN\Desktop\Giai cuu con vat\dessin-animé-mignon-de-tigre-43198987.jpg"/>
          <p:cNvPicPr>
            <a:picLocks noChangeAspect="1" noChangeArrowheads="1"/>
          </p:cNvPicPr>
          <p:nvPr/>
        </p:nvPicPr>
        <p:blipFill>
          <a:blip r:embed="rId6" cstate="print"/>
          <a:srcRect/>
          <a:stretch>
            <a:fillRect/>
          </a:stretch>
        </p:blipFill>
        <p:spPr bwMode="auto">
          <a:xfrm>
            <a:off x="9518650" y="5880100"/>
            <a:ext cx="1554163" cy="1498600"/>
          </a:xfrm>
          <a:prstGeom prst="rect">
            <a:avLst/>
          </a:prstGeom>
          <a:noFill/>
          <a:ln w="9525">
            <a:noFill/>
            <a:miter lim="800000"/>
            <a:headEnd/>
            <a:tailEnd/>
          </a:ln>
        </p:spPr>
      </p:pic>
      <p:pic>
        <p:nvPicPr>
          <p:cNvPr id="8198" name="Picture 4" descr="Kết quả hình ảnh cho elephant cartoon"/>
          <p:cNvPicPr>
            <a:picLocks noChangeAspect="1" noChangeArrowheads="1"/>
          </p:cNvPicPr>
          <p:nvPr/>
        </p:nvPicPr>
        <p:blipFill>
          <a:blip r:embed="rId7" cstate="print"/>
          <a:srcRect/>
          <a:stretch>
            <a:fillRect/>
          </a:stretch>
        </p:blipFill>
        <p:spPr bwMode="auto">
          <a:xfrm>
            <a:off x="9855200" y="4706938"/>
            <a:ext cx="2432050" cy="2905125"/>
          </a:xfrm>
          <a:prstGeom prst="rect">
            <a:avLst/>
          </a:prstGeom>
          <a:noFill/>
          <a:ln w="9525">
            <a:noFill/>
            <a:miter lim="800000"/>
            <a:headEnd/>
            <a:tailEnd/>
          </a:ln>
        </p:spPr>
      </p:pic>
      <p:pic>
        <p:nvPicPr>
          <p:cNvPr id="19" name="Picture 2" descr="C:\Users\ADMIN\Desktop\Giai cuu con vat\wooden-board-theme-image-1-vector-clip-art_csp9738361.jpg"/>
          <p:cNvPicPr>
            <a:picLocks noChangeAspect="1" noChangeArrowheads="1"/>
          </p:cNvPicPr>
          <p:nvPr/>
        </p:nvPicPr>
        <p:blipFill>
          <a:blip r:embed="rId8" cstate="print"/>
          <a:srcRect/>
          <a:stretch>
            <a:fillRect/>
          </a:stretch>
        </p:blipFill>
        <p:spPr bwMode="auto">
          <a:xfrm>
            <a:off x="1828800" y="-160338"/>
            <a:ext cx="8331200" cy="4416426"/>
          </a:xfrm>
          <a:prstGeom prst="rect">
            <a:avLst/>
          </a:prstGeom>
          <a:noFill/>
          <a:ln w="9525">
            <a:noFill/>
            <a:miter lim="800000"/>
            <a:headEnd/>
            <a:tailEnd/>
          </a:ln>
        </p:spPr>
      </p:pic>
      <p:pic>
        <p:nvPicPr>
          <p:cNvPr id="8" name="Picture 2" descr="C:\Users\ADMIN\Desktop\Giai cuu con vat\wooden-board-theme-image-1-vector-clip-art_csp9738361.jpg"/>
          <p:cNvPicPr>
            <a:picLocks noChangeAspect="1" noChangeArrowheads="1"/>
          </p:cNvPicPr>
          <p:nvPr/>
        </p:nvPicPr>
        <p:blipFill>
          <a:blip r:embed="rId8" cstate="print"/>
          <a:srcRect/>
          <a:stretch>
            <a:fillRect/>
          </a:stretch>
        </p:blipFill>
        <p:spPr bwMode="auto">
          <a:xfrm>
            <a:off x="2894013" y="3632200"/>
            <a:ext cx="6554787" cy="3475038"/>
          </a:xfrm>
          <a:prstGeom prst="rect">
            <a:avLst/>
          </a:prstGeom>
          <a:noFill/>
          <a:ln w="9525">
            <a:noFill/>
            <a:miter lim="800000"/>
            <a:headEnd/>
            <a:tailEnd/>
          </a:ln>
        </p:spPr>
      </p:pic>
      <p:sp>
        <p:nvSpPr>
          <p:cNvPr id="10" name="TextBox 9"/>
          <p:cNvSpPr txBox="1">
            <a:spLocks noChangeArrowheads="1"/>
          </p:cNvSpPr>
          <p:nvPr/>
        </p:nvSpPr>
        <p:spPr bwMode="auto">
          <a:xfrm>
            <a:off x="3860800" y="4894263"/>
            <a:ext cx="4572000" cy="584200"/>
          </a:xfrm>
          <a:prstGeom prst="rect">
            <a:avLst/>
          </a:prstGeom>
          <a:noFill/>
          <a:ln w="9525">
            <a:noFill/>
            <a:miter lim="800000"/>
            <a:headEnd/>
            <a:tailEnd/>
          </a:ln>
        </p:spPr>
        <p:txBody>
          <a:bodyPr>
            <a:spAutoFit/>
          </a:bodyPr>
          <a:lstStyle/>
          <a:p>
            <a:pPr algn="ctr" eaLnBrk="1" hangingPunct="1"/>
            <a:r>
              <a:rPr lang="en-US" altLang="en-US" sz="3200" b="1">
                <a:solidFill>
                  <a:srgbClr val="FF0000"/>
                </a:solidFill>
              </a:rPr>
              <a:t>45</a:t>
            </a:r>
          </a:p>
        </p:txBody>
      </p:sp>
      <p:sp>
        <p:nvSpPr>
          <p:cNvPr id="11" name="TextBox 10"/>
          <p:cNvSpPr txBox="1">
            <a:spLocks noChangeArrowheads="1"/>
          </p:cNvSpPr>
          <p:nvPr/>
        </p:nvSpPr>
        <p:spPr bwMode="auto">
          <a:xfrm>
            <a:off x="3505200" y="1030288"/>
            <a:ext cx="4572000" cy="1077912"/>
          </a:xfrm>
          <a:prstGeom prst="rect">
            <a:avLst/>
          </a:prstGeom>
          <a:noFill/>
          <a:ln w="9525">
            <a:noFill/>
            <a:miter lim="800000"/>
            <a:headEnd/>
            <a:tailEnd/>
          </a:ln>
        </p:spPr>
        <p:txBody>
          <a:bodyPr>
            <a:spAutoFit/>
          </a:bodyPr>
          <a:lstStyle/>
          <a:p>
            <a:pPr algn="ctr" eaLnBrk="1" hangingPunct="1"/>
            <a:r>
              <a:rPr lang="en-US" altLang="en-US" sz="3200"/>
              <a:t>Tổng các số tự nhiên có một chữ số là: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TRO CHOI POWERPOINT\Giai cuu rung xanh\Free-vector-cartoon-natural.jpg"/>
          <p:cNvPicPr>
            <a:picLocks noChangeAspect="1" noChangeArrowheads="1"/>
          </p:cNvPicPr>
          <p:nvPr/>
        </p:nvPicPr>
        <p:blipFill>
          <a:blip r:embed="rId2" cstate="print"/>
          <a:srcRect/>
          <a:stretch>
            <a:fillRect/>
          </a:stretch>
        </p:blipFill>
        <p:spPr bwMode="auto">
          <a:xfrm>
            <a:off x="0" y="-330200"/>
            <a:ext cx="12192000" cy="7188200"/>
          </a:xfrm>
          <a:prstGeom prst="rect">
            <a:avLst/>
          </a:prstGeom>
          <a:noFill/>
          <a:ln w="9525">
            <a:noFill/>
            <a:miter lim="800000"/>
            <a:headEnd/>
            <a:tailEnd/>
          </a:ln>
        </p:spPr>
      </p:pic>
      <p:pic>
        <p:nvPicPr>
          <p:cNvPr id="9219"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srcRect/>
          <a:stretch>
            <a:fillRect/>
          </a:stretch>
        </p:blipFill>
        <p:spPr bwMode="auto">
          <a:xfrm rot="20956218" flipH="1">
            <a:off x="-158750" y="4386263"/>
            <a:ext cx="2205038" cy="2876550"/>
          </a:xfrm>
          <a:prstGeom prst="rect">
            <a:avLst/>
          </a:prstGeom>
          <a:noFill/>
          <a:ln w="9525">
            <a:noFill/>
            <a:miter lim="800000"/>
            <a:headEnd/>
            <a:tailEnd/>
          </a:ln>
        </p:spPr>
      </p:pic>
      <p:pic>
        <p:nvPicPr>
          <p:cNvPr id="9220" name="Picture 6" descr="Hình ảnh có liên quan"/>
          <p:cNvPicPr>
            <a:picLocks noChangeAspect="1" noChangeArrowheads="1"/>
          </p:cNvPicPr>
          <p:nvPr/>
        </p:nvPicPr>
        <p:blipFill>
          <a:blip r:embed="rId5" cstate="print"/>
          <a:srcRect/>
          <a:stretch>
            <a:fillRect/>
          </a:stretch>
        </p:blipFill>
        <p:spPr bwMode="auto">
          <a:xfrm>
            <a:off x="9855200" y="3408363"/>
            <a:ext cx="2971800" cy="2971800"/>
          </a:xfrm>
          <a:prstGeom prst="rect">
            <a:avLst/>
          </a:prstGeom>
          <a:noFill/>
          <a:ln w="9525">
            <a:noFill/>
            <a:miter lim="800000"/>
            <a:headEnd/>
            <a:tailEnd/>
          </a:ln>
        </p:spPr>
      </p:pic>
      <p:pic>
        <p:nvPicPr>
          <p:cNvPr id="9221" name="Picture 9" descr="C:\Users\ADMIN\Desktop\Giai cuu con vat\dessin-animé-mignon-de-tigre-43198987.jpg"/>
          <p:cNvPicPr>
            <a:picLocks noChangeAspect="1" noChangeArrowheads="1"/>
          </p:cNvPicPr>
          <p:nvPr/>
        </p:nvPicPr>
        <p:blipFill>
          <a:blip r:embed="rId6" cstate="print"/>
          <a:srcRect/>
          <a:stretch>
            <a:fillRect/>
          </a:stretch>
        </p:blipFill>
        <p:spPr bwMode="auto">
          <a:xfrm>
            <a:off x="9518650" y="5880100"/>
            <a:ext cx="1554163" cy="1498600"/>
          </a:xfrm>
          <a:prstGeom prst="rect">
            <a:avLst/>
          </a:prstGeom>
          <a:noFill/>
          <a:ln w="9525">
            <a:noFill/>
            <a:miter lim="800000"/>
            <a:headEnd/>
            <a:tailEnd/>
          </a:ln>
        </p:spPr>
      </p:pic>
      <p:pic>
        <p:nvPicPr>
          <p:cNvPr id="9222" name="Picture 4" descr="Kết quả hình ảnh cho elephant cartoon"/>
          <p:cNvPicPr>
            <a:picLocks noChangeAspect="1" noChangeArrowheads="1"/>
          </p:cNvPicPr>
          <p:nvPr/>
        </p:nvPicPr>
        <p:blipFill>
          <a:blip r:embed="rId7" cstate="print"/>
          <a:srcRect/>
          <a:stretch>
            <a:fillRect/>
          </a:stretch>
        </p:blipFill>
        <p:spPr bwMode="auto">
          <a:xfrm>
            <a:off x="9855200" y="4706938"/>
            <a:ext cx="2432050" cy="2905125"/>
          </a:xfrm>
          <a:prstGeom prst="rect">
            <a:avLst/>
          </a:prstGeom>
          <a:noFill/>
          <a:ln w="9525">
            <a:noFill/>
            <a:miter lim="800000"/>
            <a:headEnd/>
            <a:tailEnd/>
          </a:ln>
        </p:spPr>
      </p:pic>
      <p:pic>
        <p:nvPicPr>
          <p:cNvPr id="19" name="Picture 2" descr="C:\Users\ADMIN\Desktop\Giai cuu con vat\wooden-board-theme-image-1-vector-clip-art_csp9738361.jpg"/>
          <p:cNvPicPr>
            <a:picLocks noChangeAspect="1" noChangeArrowheads="1"/>
          </p:cNvPicPr>
          <p:nvPr/>
        </p:nvPicPr>
        <p:blipFill>
          <a:blip r:embed="rId8" cstate="print"/>
          <a:srcRect/>
          <a:stretch>
            <a:fillRect/>
          </a:stretch>
        </p:blipFill>
        <p:spPr bwMode="auto">
          <a:xfrm>
            <a:off x="1828800" y="-160338"/>
            <a:ext cx="8331200" cy="4416426"/>
          </a:xfrm>
          <a:prstGeom prst="rect">
            <a:avLst/>
          </a:prstGeom>
          <a:noFill/>
          <a:ln w="9525">
            <a:noFill/>
            <a:miter lim="800000"/>
            <a:headEnd/>
            <a:tailEnd/>
          </a:ln>
        </p:spPr>
      </p:pic>
      <p:pic>
        <p:nvPicPr>
          <p:cNvPr id="8" name="Picture 2" descr="C:\Users\ADMIN\Desktop\Giai cuu con vat\wooden-board-theme-image-1-vector-clip-art_csp9738361.jpg"/>
          <p:cNvPicPr>
            <a:picLocks noChangeAspect="1" noChangeArrowheads="1"/>
          </p:cNvPicPr>
          <p:nvPr/>
        </p:nvPicPr>
        <p:blipFill>
          <a:blip r:embed="rId8" cstate="print"/>
          <a:srcRect/>
          <a:stretch>
            <a:fillRect/>
          </a:stretch>
        </p:blipFill>
        <p:spPr bwMode="auto">
          <a:xfrm>
            <a:off x="2894013" y="3632200"/>
            <a:ext cx="6554787" cy="3475038"/>
          </a:xfrm>
          <a:prstGeom prst="rect">
            <a:avLst/>
          </a:prstGeom>
          <a:noFill/>
          <a:ln w="9525">
            <a:noFill/>
            <a:miter lim="800000"/>
            <a:headEnd/>
            <a:tailEnd/>
          </a:ln>
        </p:spPr>
      </p:pic>
      <p:sp>
        <p:nvSpPr>
          <p:cNvPr id="10" name="TextBox 9"/>
          <p:cNvSpPr txBox="1">
            <a:spLocks noChangeArrowheads="1"/>
          </p:cNvSpPr>
          <p:nvPr/>
        </p:nvSpPr>
        <p:spPr bwMode="auto">
          <a:xfrm>
            <a:off x="3860800" y="4894263"/>
            <a:ext cx="4572000" cy="584200"/>
          </a:xfrm>
          <a:prstGeom prst="rect">
            <a:avLst/>
          </a:prstGeom>
          <a:noFill/>
          <a:ln w="9525">
            <a:noFill/>
            <a:miter lim="800000"/>
            <a:headEnd/>
            <a:tailEnd/>
          </a:ln>
        </p:spPr>
        <p:txBody>
          <a:bodyPr>
            <a:spAutoFit/>
          </a:bodyPr>
          <a:lstStyle/>
          <a:p>
            <a:pPr algn="ctr" eaLnBrk="1" hangingPunct="1"/>
            <a:r>
              <a:rPr lang="en-US" altLang="en-US" sz="3200">
                <a:solidFill>
                  <a:srgbClr val="008000"/>
                </a:solidFill>
              </a:rPr>
              <a:t>400 500</a:t>
            </a:r>
          </a:p>
        </p:txBody>
      </p:sp>
      <p:sp>
        <p:nvSpPr>
          <p:cNvPr id="11" name="TextBox 10"/>
          <p:cNvSpPr txBox="1">
            <a:spLocks noChangeArrowheads="1"/>
          </p:cNvSpPr>
          <p:nvPr/>
        </p:nvSpPr>
        <p:spPr bwMode="auto">
          <a:xfrm>
            <a:off x="3619500" y="1030288"/>
            <a:ext cx="4572000" cy="1077912"/>
          </a:xfrm>
          <a:prstGeom prst="rect">
            <a:avLst/>
          </a:prstGeom>
          <a:noFill/>
          <a:ln w="9525">
            <a:noFill/>
            <a:miter lim="800000"/>
            <a:headEnd/>
            <a:tailEnd/>
          </a:ln>
        </p:spPr>
        <p:txBody>
          <a:bodyPr>
            <a:spAutoFit/>
          </a:bodyPr>
          <a:lstStyle/>
          <a:p>
            <a:pPr algn="ctr" eaLnBrk="1" hangingPunct="1"/>
            <a:r>
              <a:rPr lang="en-US" altLang="en-US" sz="3200"/>
              <a:t>Kết quả của phép tính 300 150 + 100 350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1FD2FE29-3749-4C6E-BBA0-E518B9058A56}"/>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0" y="5289176"/>
            <a:ext cx="12192000" cy="1568824"/>
          </a:xfrm>
          <a:prstGeom prst="rect">
            <a:avLst/>
          </a:prstGeom>
        </p:spPr>
      </p:pic>
      <p:pic>
        <p:nvPicPr>
          <p:cNvPr id="11" name="图片 10">
            <a:extLst>
              <a:ext uri="{FF2B5EF4-FFF2-40B4-BE49-F238E27FC236}">
                <a16:creationId xmlns=""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9046741" y="2318994"/>
            <a:ext cx="2913797" cy="4928128"/>
          </a:xfrm>
          <a:prstGeom prst="rect">
            <a:avLst/>
          </a:prstGeom>
        </p:spPr>
      </p:pic>
      <p:pic>
        <p:nvPicPr>
          <p:cNvPr id="16" name="图片 4">
            <a:extLst>
              <a:ext uri="{FF2B5EF4-FFF2-40B4-BE49-F238E27FC236}">
                <a16:creationId xmlns="" xmlns:a16="http://schemas.microsoft.com/office/drawing/2014/main" id="{56B20337-6292-4FD7-8701-72948DAD90D8}"/>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195575" y="-273377"/>
            <a:ext cx="9110765" cy="5486400"/>
          </a:xfrm>
          <a:prstGeom prst="rect">
            <a:avLst/>
          </a:prstGeom>
        </p:spPr>
      </p:pic>
      <p:sp>
        <p:nvSpPr>
          <p:cNvPr id="18" name="矩形 7">
            <a:extLst>
              <a:ext uri="{FF2B5EF4-FFF2-40B4-BE49-F238E27FC236}">
                <a16:creationId xmlns="" xmlns:a16="http://schemas.microsoft.com/office/drawing/2014/main" id="{6AF603BE-9BD2-4C46-AA11-1A5F9BAE30DD}"/>
              </a:ext>
            </a:extLst>
          </p:cNvPr>
          <p:cNvSpPr/>
          <p:nvPr/>
        </p:nvSpPr>
        <p:spPr>
          <a:xfrm>
            <a:off x="1708276" y="3154836"/>
            <a:ext cx="6085362" cy="1446550"/>
          </a:xfrm>
          <a:prstGeom prst="rect">
            <a:avLst/>
          </a:prstGeom>
        </p:spPr>
        <p:txBody>
          <a:bodyPr wrap="square">
            <a:spAutoFit/>
            <a:scene3d>
              <a:camera prst="orthographicFront"/>
              <a:lightRig rig="threePt" dir="t"/>
            </a:scene3d>
            <a:sp3d contourW="12700"/>
          </a:bodyPr>
          <a:lstStyle/>
          <a:p>
            <a:pPr algn="ctr"/>
            <a:r>
              <a:rPr lang="en-US" altLang="zh-CN" sz="4400" dirty="0" err="1" smtClean="0">
                <a:ln w="15875">
                  <a:noFill/>
                </a:ln>
                <a:solidFill>
                  <a:srgbClr val="002060"/>
                </a:solidFill>
                <a:effectLst>
                  <a:outerShdw blurRad="38100" dist="38100" dir="2700000" algn="tl">
                    <a:srgbClr val="000000">
                      <a:alpha val="43137"/>
                    </a:srgbClr>
                  </a:outerShdw>
                </a:effectLst>
                <a:latin typeface="UTM Bienvenue" panose="02040603050506020204" pitchFamily="18" charset="0"/>
                <a:ea typeface="inpin heiti" charset="-122"/>
              </a:rPr>
              <a:t>Toán</a:t>
            </a:r>
            <a:endParaRPr lang="en-US" altLang="zh-CN" sz="4400" dirty="0" smtClean="0">
              <a:ln w="15875">
                <a:noFill/>
              </a:ln>
              <a:solidFill>
                <a:srgbClr val="002060"/>
              </a:solidFill>
              <a:effectLst>
                <a:outerShdw blurRad="38100" dist="38100" dir="2700000" algn="tl">
                  <a:srgbClr val="000000">
                    <a:alpha val="43137"/>
                  </a:srgbClr>
                </a:outerShdw>
              </a:effectLst>
              <a:latin typeface="UTM Bienvenue" panose="02040603050506020204" pitchFamily="18" charset="0"/>
              <a:ea typeface="inpin heiti" charset="-122"/>
            </a:endParaRPr>
          </a:p>
          <a:p>
            <a:pPr algn="ctr"/>
            <a:r>
              <a:rPr lang="en-US" altLang="zh-CN" sz="4400" dirty="0" err="1" smtClean="0">
                <a:ln w="15875">
                  <a:noFill/>
                </a:ln>
                <a:solidFill>
                  <a:srgbClr val="002060"/>
                </a:solidFill>
                <a:effectLst>
                  <a:outerShdw blurRad="38100" dist="38100" dir="2700000" algn="tl">
                    <a:srgbClr val="000000">
                      <a:alpha val="43137"/>
                    </a:srgbClr>
                  </a:outerShdw>
                </a:effectLst>
                <a:latin typeface="UTM Bienvenue" panose="02040603050506020204" pitchFamily="18" charset="0"/>
                <a:ea typeface="inpin heiti" charset="-122"/>
              </a:rPr>
              <a:t>Phép</a:t>
            </a:r>
            <a:r>
              <a:rPr lang="en-US" altLang="zh-CN" sz="4400" dirty="0" smtClean="0">
                <a:ln w="15875">
                  <a:noFill/>
                </a:ln>
                <a:solidFill>
                  <a:srgbClr val="002060"/>
                </a:solidFill>
                <a:effectLst>
                  <a:outerShdw blurRad="38100" dist="38100" dir="2700000" algn="tl">
                    <a:srgbClr val="000000">
                      <a:alpha val="43137"/>
                    </a:srgbClr>
                  </a:outerShdw>
                </a:effectLst>
                <a:latin typeface="UTM Bienvenue" panose="02040603050506020204" pitchFamily="18" charset="0"/>
                <a:ea typeface="inpin heiti" charset="-122"/>
              </a:rPr>
              <a:t> </a:t>
            </a:r>
            <a:r>
              <a:rPr lang="en-US" altLang="zh-CN" sz="4400" dirty="0" err="1" smtClean="0">
                <a:ln w="15875">
                  <a:noFill/>
                </a:ln>
                <a:solidFill>
                  <a:srgbClr val="002060"/>
                </a:solidFill>
                <a:effectLst>
                  <a:outerShdw blurRad="38100" dist="38100" dir="2700000" algn="tl">
                    <a:srgbClr val="000000">
                      <a:alpha val="43137"/>
                    </a:srgbClr>
                  </a:outerShdw>
                </a:effectLst>
                <a:latin typeface="UTM Bienvenue" panose="02040603050506020204" pitchFamily="18" charset="0"/>
                <a:ea typeface="inpin heiti" charset="-122"/>
              </a:rPr>
              <a:t>trừ</a:t>
            </a:r>
            <a:endParaRPr lang="zh-CN" altLang="en-US" sz="8000" dirty="0">
              <a:ln w="15875">
                <a:noFill/>
              </a:ln>
              <a:solidFill>
                <a:srgbClr val="002060"/>
              </a:solidFill>
              <a:effectLst>
                <a:outerShdw blurRad="38100" dist="38100" dir="2700000" algn="tl">
                  <a:srgbClr val="000000">
                    <a:alpha val="43137"/>
                  </a:srgbClr>
                </a:outerShdw>
              </a:effectLst>
              <a:latin typeface="UTM Bienvenue" panose="02040603050506020204" pitchFamily="18" charset="0"/>
              <a:ea typeface="inpin heiti" charset="-122"/>
            </a:endParaRPr>
          </a:p>
        </p:txBody>
      </p:sp>
    </p:spTree>
    <p:extLst>
      <p:ext uri="{BB962C8B-B14F-4D97-AF65-F5344CB8AC3E}">
        <p14:creationId xmlns="" xmlns:p14="http://schemas.microsoft.com/office/powerpoint/2010/main" val="335751131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6"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Funny Card With Empty Space For Text. Stock Vector - Illustration of  cartoon, flower: 31069090"/>
          <p:cNvPicPr>
            <a:picLocks noChangeAspect="1" noChangeArrowheads="1"/>
          </p:cNvPicPr>
          <p:nvPr/>
        </p:nvPicPr>
        <p:blipFill>
          <a:blip r:embed="rId2" cstate="print"/>
          <a:srcRect/>
          <a:stretch>
            <a:fillRect/>
          </a:stretch>
        </p:blipFill>
        <p:spPr bwMode="auto">
          <a:xfrm>
            <a:off x="0" y="0"/>
            <a:ext cx="12192000" cy="8845062"/>
          </a:xfrm>
          <a:prstGeom prst="rect">
            <a:avLst/>
          </a:prstGeom>
          <a:noFill/>
          <a:ln w="9525">
            <a:noFill/>
            <a:miter lim="800000"/>
            <a:headEnd/>
            <a:tailEnd/>
          </a:ln>
        </p:spPr>
      </p:pic>
      <p:sp>
        <p:nvSpPr>
          <p:cNvPr id="10243" name="Title 1"/>
          <p:cNvSpPr>
            <a:spLocks noGrp="1" noChangeArrowheads="1"/>
          </p:cNvSpPr>
          <p:nvPr>
            <p:ph type="title"/>
          </p:nvPr>
        </p:nvSpPr>
        <p:spPr>
          <a:xfrm>
            <a:off x="1981200" y="1760538"/>
            <a:ext cx="8229600" cy="1143000"/>
          </a:xfrm>
        </p:spPr>
        <p:txBody>
          <a:bodyPr/>
          <a:lstStyle/>
          <a:p>
            <a:r>
              <a:rPr lang="en-US" altLang="en-US" sz="3600" b="1" smtClean="0">
                <a:latin typeface="Times New Roman" pitchFamily="18" charset="0"/>
                <a:cs typeface="Times New Roman" pitchFamily="18" charset="0"/>
              </a:rPr>
              <a:t>1. </a:t>
            </a:r>
            <a:r>
              <a:rPr lang="vi-VN" altLang="en-US" sz="3600" b="1" smtClean="0">
                <a:latin typeface="Times New Roman" pitchFamily="18" charset="0"/>
                <a:cs typeface="Times New Roman" pitchFamily="18" charset="0"/>
              </a:rPr>
              <a:t>Ví dụ:</a:t>
            </a:r>
            <a:endParaRPr lang="en-US" altLang="en-US" sz="3600" b="1" smtClean="0">
              <a:latin typeface="Times New Roman" pitchFamily="18" charset="0"/>
              <a:cs typeface="Times New Roman" pitchFamily="18" charset="0"/>
            </a:endParaRPr>
          </a:p>
        </p:txBody>
      </p:sp>
      <p:sp>
        <p:nvSpPr>
          <p:cNvPr id="10244" name="Rectangle 5"/>
          <p:cNvSpPr>
            <a:spLocks noChangeArrowheads="1"/>
          </p:cNvSpPr>
          <p:nvPr/>
        </p:nvSpPr>
        <p:spPr bwMode="auto">
          <a:xfrm>
            <a:off x="2686050" y="3833813"/>
            <a:ext cx="7086600" cy="646112"/>
          </a:xfrm>
          <a:prstGeom prst="rect">
            <a:avLst/>
          </a:prstGeom>
          <a:noFill/>
          <a:ln w="9525">
            <a:noFill/>
            <a:miter lim="800000"/>
            <a:headEnd/>
            <a:tailEnd/>
          </a:ln>
        </p:spPr>
        <p:txBody>
          <a:bodyPr>
            <a:spAutoFit/>
          </a:bodyPr>
          <a:lstStyle/>
          <a:p>
            <a:pPr algn="ctr"/>
            <a:r>
              <a:rPr lang="vi-VN" altLang="en-US" sz="3600">
                <a:solidFill>
                  <a:srgbClr val="0000CC"/>
                </a:solidFill>
              </a:rPr>
              <a:t>b) 647 253 </a:t>
            </a:r>
            <a:r>
              <a:rPr lang="mr-IN" altLang="en-US" sz="3600">
                <a:solidFill>
                  <a:srgbClr val="0000CC"/>
                </a:solidFill>
              </a:rPr>
              <a:t>–</a:t>
            </a:r>
            <a:r>
              <a:rPr lang="vi-VN" altLang="en-US" sz="3600">
                <a:solidFill>
                  <a:srgbClr val="0000CC"/>
                </a:solidFill>
              </a:rPr>
              <a:t> 285 749</a:t>
            </a:r>
            <a:r>
              <a:rPr lang="en-US" altLang="en-US" sz="3600">
                <a:solidFill>
                  <a:srgbClr val="0000CC"/>
                </a:solidFill>
              </a:rPr>
              <a:t> = ?</a:t>
            </a:r>
          </a:p>
        </p:txBody>
      </p:sp>
      <p:sp>
        <p:nvSpPr>
          <p:cNvPr id="10245" name="Rectangle 6"/>
          <p:cNvSpPr>
            <a:spLocks noChangeArrowheads="1"/>
          </p:cNvSpPr>
          <p:nvPr/>
        </p:nvSpPr>
        <p:spPr bwMode="auto">
          <a:xfrm>
            <a:off x="3552825" y="2909888"/>
            <a:ext cx="5353050" cy="646112"/>
          </a:xfrm>
          <a:prstGeom prst="rect">
            <a:avLst/>
          </a:prstGeom>
          <a:noFill/>
          <a:ln w="9525">
            <a:noFill/>
            <a:miter lim="800000"/>
            <a:headEnd/>
            <a:tailEnd/>
          </a:ln>
        </p:spPr>
        <p:txBody>
          <a:bodyPr wrap="none">
            <a:spAutoFit/>
          </a:bodyPr>
          <a:lstStyle/>
          <a:p>
            <a:pPr algn="ctr"/>
            <a:r>
              <a:rPr lang="vi-VN" altLang="en-US" sz="3600" dirty="0">
                <a:solidFill>
                  <a:srgbClr val="0000CC"/>
                </a:solidFill>
              </a:rPr>
              <a:t>a) 865 279 </a:t>
            </a:r>
            <a:r>
              <a:rPr lang="mr-IN" altLang="en-US" sz="3600" dirty="0">
                <a:solidFill>
                  <a:srgbClr val="0000CC"/>
                </a:solidFill>
              </a:rPr>
              <a:t>–</a:t>
            </a:r>
            <a:r>
              <a:rPr lang="vi-VN" altLang="en-US" sz="3600" dirty="0">
                <a:solidFill>
                  <a:srgbClr val="0000CC"/>
                </a:solidFill>
              </a:rPr>
              <a:t> 450 237</a:t>
            </a:r>
            <a:r>
              <a:rPr lang="en-US" altLang="en-US" sz="3600" dirty="0">
                <a:solidFill>
                  <a:srgbClr val="0000CC"/>
                </a:solidFill>
              </a:rPr>
              <a:t> = ?</a:t>
            </a:r>
          </a:p>
        </p:txBody>
      </p:sp>
    </p:spTree>
  </p:cSld>
  <p:clrMapOvr>
    <a:masterClrMapping/>
  </p:clrMapOvr>
  <p:transition spd="slow">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647</TotalTime>
  <Words>668</Words>
  <Application>Microsoft Office PowerPoint</Application>
  <PresentationFormat>Custom</PresentationFormat>
  <Paragraphs>127</Paragraphs>
  <Slides>20</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UTM Thanh Nhac TL</vt:lpstr>
      <vt:lpstr>inpin heiti</vt:lpstr>
      <vt:lpstr>UTM Futura Extra</vt:lpstr>
      <vt:lpstr>微软雅黑</vt:lpstr>
      <vt:lpstr>UTM Bienvenue</vt:lpstr>
      <vt:lpstr>Times New Roman</vt:lpstr>
      <vt:lpstr>Wingdings 2</vt:lpstr>
      <vt:lpstr>Wingdings</vt:lpstr>
      <vt:lpstr>HP001 4 hàng</vt:lpstr>
      <vt:lpstr>UVN Huong Que Nang</vt:lpstr>
      <vt:lpstr>包图主题2</vt:lpstr>
      <vt:lpstr>Slide 1</vt:lpstr>
      <vt:lpstr>Slide 2</vt:lpstr>
      <vt:lpstr>Slide 3</vt:lpstr>
      <vt:lpstr>Slide 4</vt:lpstr>
      <vt:lpstr>Slide 5</vt:lpstr>
      <vt:lpstr>Slide 6</vt:lpstr>
      <vt:lpstr>Slide 7</vt:lpstr>
      <vt:lpstr>Slide 8</vt:lpstr>
      <vt:lpstr>1. Ví dụ:</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dc:title>
  <dc:creator>123</dc:creator>
  <cp:keywords>VIET BAO</cp:keywords>
  <cp:lastModifiedBy>admin</cp:lastModifiedBy>
  <cp:revision>73</cp:revision>
  <dcterms:created xsi:type="dcterms:W3CDTF">2017-09-10T07:00:02Z</dcterms:created>
  <dcterms:modified xsi:type="dcterms:W3CDTF">2021-10-07T13:19:19Z</dcterms:modified>
</cp:coreProperties>
</file>