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Lst>
  <p:notesMasterIdLst>
    <p:notesMasterId r:id="rId33"/>
  </p:notesMasterIdLst>
  <p:sldIdLst>
    <p:sldId id="257" r:id="rId4"/>
    <p:sldId id="258" r:id="rId5"/>
    <p:sldId id="313" r:id="rId6"/>
    <p:sldId id="310" r:id="rId7"/>
    <p:sldId id="312" r:id="rId8"/>
    <p:sldId id="311" r:id="rId9"/>
    <p:sldId id="259" r:id="rId10"/>
    <p:sldId id="260" r:id="rId11"/>
    <p:sldId id="263" r:id="rId12"/>
    <p:sldId id="282" r:id="rId13"/>
    <p:sldId id="283" r:id="rId14"/>
    <p:sldId id="284" r:id="rId15"/>
    <p:sldId id="264" r:id="rId16"/>
    <p:sldId id="265" r:id="rId17"/>
    <p:sldId id="319" r:id="rId18"/>
    <p:sldId id="320" r:id="rId19"/>
    <p:sldId id="321" r:id="rId20"/>
    <p:sldId id="322" r:id="rId21"/>
    <p:sldId id="326" r:id="rId22"/>
    <p:sldId id="323" r:id="rId23"/>
    <p:sldId id="325" r:id="rId24"/>
    <p:sldId id="314" r:id="rId25"/>
    <p:sldId id="272" r:id="rId26"/>
    <p:sldId id="317" r:id="rId27"/>
    <p:sldId id="318" r:id="rId28"/>
    <p:sldId id="273" r:id="rId29"/>
    <p:sldId id="324" r:id="rId30"/>
    <p:sldId id="275" r:id="rId31"/>
    <p:sldId id="277" r:id="rId3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73522" autoAdjust="0"/>
  </p:normalViewPr>
  <p:slideViewPr>
    <p:cSldViewPr>
      <p:cViewPr varScale="1">
        <p:scale>
          <a:sx n="55" d="100"/>
          <a:sy n="55" d="100"/>
        </p:scale>
        <p:origin x="1404" y="42"/>
      </p:cViewPr>
      <p:guideLst>
        <p:guide orient="horz" pos="2160"/>
        <p:guide pos="3831"/>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10/31/2021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wikipedia.org/wiki/M%C3%B9a_kh%C3%B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vi.wikipedia.org/wiki/B%E1%BB%87nh_gh%E1%BA%BB"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Sao may mắn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61850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 y tá là những người được coi là trợ thủ đắc lực để hỗ trợ bác sĩ trong các hoạt động khám, điều trị bệnh cho bệnh nhân. Các trường hợp như cấp cứu, điều trị, thăm hỏi bệnh nhân… đều có sự xuất hiện của y tá. Vì vậy, đôi khi họ không chỉ là một người thầy quan tâm đến sức khỏe mà còn là người bạn tâm sự và giúp bệnh nhân có một tinh thần lạc quan vượt qua những đau đớn của bệnh tật. Vậy</a:t>
            </a:r>
            <a:r>
              <a:rPr lang="vi-VN" sz="1200" b="0" i="0" kern="1200" baseline="0" dirty="0" smtClean="0">
                <a:solidFill>
                  <a:schemeClr val="tx1"/>
                </a:solidFill>
                <a:effectLst/>
                <a:latin typeface="+mn-lt"/>
                <a:ea typeface="+mn-ea"/>
                <a:cs typeface="+mn-cs"/>
              </a:rPr>
              <a:t> ở lớp mình, có bạn nào ước mơ sau này trở thành y tá không? Vậy thì ngay từ bâyh cmk hãy cố gắng học thật giỏi để sau các con có thể làm được những ngành nghề con yêu thích nhé!</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đây là </a:t>
            </a:r>
            <a:r>
              <a:rPr lang="vi-VN" sz="1200" b="1" i="0" kern="1200" dirty="0" smtClean="0">
                <a:solidFill>
                  <a:schemeClr val="tx1"/>
                </a:solidFill>
                <a:effectLst/>
                <a:latin typeface="+mn-lt"/>
                <a:ea typeface="+mn-ea"/>
                <a:cs typeface="+mn-cs"/>
              </a:rPr>
              <a:t>loài hoa</a:t>
            </a:r>
            <a:r>
              <a:rPr lang="vi-VN" sz="1200" b="0" i="0" kern="1200" dirty="0" smtClean="0">
                <a:solidFill>
                  <a:schemeClr val="tx1"/>
                </a:solidFill>
                <a:effectLst/>
                <a:latin typeface="+mn-lt"/>
                <a:ea typeface="+mn-ea"/>
                <a:cs typeface="+mn-cs"/>
              </a:rPr>
              <a:t> có đóa lớn với nhiều cánh bung tròn trông có nét giống </a:t>
            </a:r>
            <a:r>
              <a:rPr lang="vi-VN" sz="1200" b="1" i="0" kern="1200" dirty="0" smtClean="0">
                <a:solidFill>
                  <a:schemeClr val="tx1"/>
                </a:solidFill>
                <a:effectLst/>
                <a:latin typeface="+mn-lt"/>
                <a:ea typeface="+mn-ea"/>
                <a:cs typeface="+mn-cs"/>
              </a:rPr>
              <a:t>hoa</a:t>
            </a:r>
            <a:r>
              <a:rPr lang="vi-VN" sz="1200" b="0" i="0" kern="1200" dirty="0" smtClean="0">
                <a:solidFill>
                  <a:schemeClr val="tx1"/>
                </a:solidFill>
                <a:effectLst/>
                <a:latin typeface="+mn-lt"/>
                <a:ea typeface="+mn-ea"/>
                <a:cs typeface="+mn-cs"/>
              </a:rPr>
              <a:t> hướng dương. Chính vì vậy, nó còn được gọi với những cái tên khác như: </a:t>
            </a:r>
            <a:r>
              <a:rPr lang="vi-VN" sz="1200" b="1" i="0" kern="1200" dirty="0" smtClean="0">
                <a:solidFill>
                  <a:schemeClr val="tx1"/>
                </a:solidFill>
                <a:effectLst/>
                <a:latin typeface="+mn-lt"/>
                <a:ea typeface="+mn-ea"/>
                <a:cs typeface="+mn-cs"/>
              </a:rPr>
              <a:t>hoa</a:t>
            </a:r>
            <a:r>
              <a:rPr lang="vi-VN" sz="1200" b="0" i="0" kern="1200" dirty="0" smtClean="0">
                <a:solidFill>
                  <a:schemeClr val="tx1"/>
                </a:solidFill>
                <a:effectLst/>
                <a:latin typeface="+mn-lt"/>
                <a:ea typeface="+mn-ea"/>
                <a:cs typeface="+mn-cs"/>
              </a:rPr>
              <a:t> hướng dương, hướng dương Mexico, cúc </a:t>
            </a:r>
            <a:r>
              <a:rPr lang="vi-VN" sz="1200" b="1" i="0" kern="1200" dirty="0" smtClean="0">
                <a:solidFill>
                  <a:schemeClr val="tx1"/>
                </a:solidFill>
                <a:effectLst/>
                <a:latin typeface="+mn-lt"/>
                <a:ea typeface="+mn-ea"/>
                <a:cs typeface="+mn-cs"/>
              </a:rPr>
              <a:t>quỳ</a:t>
            </a:r>
            <a:r>
              <a:rPr lang="vi-VN" sz="1200" b="0" i="0" kern="1200" dirty="0" smtClean="0">
                <a:solidFill>
                  <a:schemeClr val="tx1"/>
                </a:solidFill>
                <a:effectLst/>
                <a:latin typeface="+mn-lt"/>
                <a:ea typeface="+mn-ea"/>
                <a:cs typeface="+mn-cs"/>
              </a:rPr>
              <a:t>, sơn </a:t>
            </a:r>
            <a:r>
              <a:rPr lang="vi-VN" sz="1200" b="1" i="0" kern="1200" dirty="0" smtClean="0">
                <a:solidFill>
                  <a:schemeClr val="tx1"/>
                </a:solidFill>
                <a:effectLst/>
                <a:latin typeface="+mn-lt"/>
                <a:ea typeface="+mn-ea"/>
                <a:cs typeface="+mn-cs"/>
              </a:rPr>
              <a:t>quỳ</a:t>
            </a:r>
            <a:r>
              <a:rPr lang="vi-VN" sz="1200" b="0" i="0" kern="1200" dirty="0" smtClean="0">
                <a:solidFill>
                  <a:schemeClr val="tx1"/>
                </a:solidFill>
                <a:effectLst/>
                <a:latin typeface="+mn-lt"/>
                <a:ea typeface="+mn-ea"/>
                <a:cs typeface="+mn-cs"/>
              </a:rPr>
              <a:t>, </a:t>
            </a:r>
            <a:r>
              <a:rPr lang="vi-VN" sz="1200" b="1" i="0" kern="1200" dirty="0" smtClean="0">
                <a:solidFill>
                  <a:schemeClr val="tx1"/>
                </a:solidFill>
                <a:effectLst/>
                <a:latin typeface="+mn-lt"/>
                <a:ea typeface="+mn-ea"/>
                <a:cs typeface="+mn-cs"/>
              </a:rPr>
              <a:t>quỳ dại</a:t>
            </a:r>
            <a:r>
              <a:rPr lang="vi-VN" sz="1200" b="0" i="0" kern="1200" dirty="0" smtClean="0">
                <a:solidFill>
                  <a:schemeClr val="tx1"/>
                </a:solidFill>
                <a:effectLst/>
                <a:latin typeface="+mn-lt"/>
                <a:ea typeface="+mn-ea"/>
                <a:cs typeface="+mn-cs"/>
              </a:rPr>
              <a:t> hay cúc Nitobe. Ở Việt Nam, dã quỳ thường ra hoa vào mùa đông, vàng rực cả triền đồi và thảo nguyên. Loài cây này có thể coi như là một loài cây báo hiệu cho sự xuất hiện của </a:t>
            </a:r>
            <a:r>
              <a:rPr lang="vi-VN" sz="1200" b="0" i="0" u="none" strike="noStrike" kern="1200" dirty="0" smtClean="0">
                <a:solidFill>
                  <a:schemeClr val="tx1"/>
                </a:solidFill>
                <a:effectLst/>
                <a:latin typeface="+mn-lt"/>
                <a:ea typeface="+mn-ea"/>
                <a:cs typeface="+mn-cs"/>
                <a:hlinkClick r:id="rId3" tooltip="Mùa khô"/>
              </a:rPr>
              <a:t>mùa khô</a:t>
            </a:r>
            <a:r>
              <a:rPr lang="vi-VN" sz="1200" b="0" i="0" kern="1200" dirty="0" smtClean="0">
                <a:solidFill>
                  <a:schemeClr val="tx1"/>
                </a:solidFill>
                <a:effectLst/>
                <a:latin typeface="+mn-lt"/>
                <a:ea typeface="+mn-ea"/>
                <a:cs typeface="+mn-cs"/>
              </a:rPr>
              <a:t>, khi hoa dã quỳ nở có nghĩa là mùa khô đã đến rất gần. Lá của cây này còn sử dụng trong một bài thuốc dân gian để chữa </a:t>
            </a:r>
            <a:r>
              <a:rPr lang="vi-VN" sz="1200" b="0" i="0" u="none" strike="noStrike" kern="1200" dirty="0" smtClean="0">
                <a:solidFill>
                  <a:schemeClr val="tx1"/>
                </a:solidFill>
                <a:effectLst/>
                <a:latin typeface="+mn-lt"/>
                <a:ea typeface="+mn-ea"/>
                <a:cs typeface="+mn-cs"/>
                <a:hlinkClick r:id="rId4" tooltip="Bệnh ghẻ"/>
              </a:rPr>
              <a:t>bệnh ghẻ</a:t>
            </a:r>
            <a:r>
              <a:rPr lang="vi-VN"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smtClean="0">
                <a:solidFill>
                  <a:schemeClr val="tx1"/>
                </a:solidFill>
                <a:effectLst/>
                <a:latin typeface="+mn-lt"/>
                <a:ea typeface="+mn-ea"/>
                <a:cs typeface="+mn-cs"/>
              </a:rPr>
              <a:t>Đá quý là tên gọi chung của tất cả các khoáng vật hiếm có được khai thác từ thiên nhiên. Loài người đã phát hiện ra các khoáng vật đặc biệt này từ hàng ngàn năm trước và bắt đầu gia công chế tác để tạo ra những món trang sức có giá trị thẩm mỹ; màu sắc rực rỡ và đồng đều, có độ tinh khiết và ổn định</a:t>
            </a:r>
            <a:r>
              <a:rPr lang="vi-VN" sz="1200" b="0" i="0" kern="1200" baseline="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thể hiện đẳng cấp riêng của mình.</a:t>
            </a:r>
            <a:endParaRPr lang="en-US" dirty="0" smtClean="0"/>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4"/>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47"/>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47"/>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9"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2" y="1043382"/>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4" y="6264692"/>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3" y="6181477"/>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1" y="5192340"/>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2" y="1491606"/>
            <a:ext cx="9843075"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70"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5" y="3608298"/>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9"/>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D2819940-F204-450A-ACE4-C1FAA7496E24}"/>
              </a:ext>
            </a:extLst>
          </p:cNvPr>
          <p:cNvGrpSpPr/>
          <p:nvPr userDrawn="1"/>
        </p:nvGrpSpPr>
        <p:grpSpPr>
          <a:xfrm>
            <a:off x="1520535" y="5626814"/>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348878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1"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50"/>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6" y="714869"/>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5" y="5541504"/>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9" y="3588089"/>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4323388" y="1572177"/>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1911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550036" y="1522383"/>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9"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1"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50"/>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6" y="714869"/>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5" y="5541504"/>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Tree>
    <p:extLst>
      <p:ext uri="{BB962C8B-B14F-4D97-AF65-F5344CB8AC3E}">
        <p14:creationId xmlns:p14="http://schemas.microsoft.com/office/powerpoint/2010/main" val="15393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607056" y="1557588"/>
            <a:ext cx="4740327"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1"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50"/>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6" y="714869"/>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5" y="5541504"/>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Tree>
    <p:extLst>
      <p:ext uri="{BB962C8B-B14F-4D97-AF65-F5344CB8AC3E}">
        <p14:creationId xmlns:p14="http://schemas.microsoft.com/office/powerpoint/2010/main" val="259122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986453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0" name="Google Shape;1008;p14">
              <a:extLst>
                <a:ext uri="{FF2B5EF4-FFF2-40B4-BE49-F238E27FC236}">
                  <a16:creationId xmlns=""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8" name="Google Shape;1011;p14">
              <a:extLst>
                <a:ext uri="{FF2B5EF4-FFF2-40B4-BE49-F238E27FC236}">
                  <a16:creationId xmlns=""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358566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9"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2" y="1043382"/>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4" y="6264692"/>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3" y="6181477"/>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1" y="5192340"/>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2" y="1491606"/>
            <a:ext cx="9843075" cy="4773077"/>
            <a:chOff x="623255" y="927125"/>
            <a:chExt cx="7691377" cy="3871900"/>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70"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5" y="3608298"/>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9"/>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5" y="5626814"/>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423636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1"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50"/>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6" y="714869"/>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5" y="5541504"/>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9" y="3588089"/>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7"/>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8436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9"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1"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50"/>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6" y="714869"/>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5" y="5541504"/>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3"/>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5957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1"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50"/>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6" y="714869"/>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5" y="5541504"/>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33708" y="1503387"/>
            <a:ext cx="4716511"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9577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367051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27167" y="219522"/>
            <a:ext cx="12134670" cy="6418963"/>
            <a:chOff x="125465" y="219519"/>
            <a:chExt cx="8923440" cy="4925505"/>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125465" y="219519"/>
              <a:ext cx="8923440"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Tree>
    <p:extLst>
      <p:ext uri="{BB962C8B-B14F-4D97-AF65-F5344CB8AC3E}">
        <p14:creationId xmlns:p14="http://schemas.microsoft.com/office/powerpoint/2010/main" val="892208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9"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2" y="1043382"/>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4" y="6264692"/>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3" y="6181477"/>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1" y="5192340"/>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2" y="1491606"/>
            <a:ext cx="9843075" cy="4773077"/>
            <a:chOff x="623255" y="927125"/>
            <a:chExt cx="7691377" cy="3871900"/>
          </a:xfrm>
          <a:solidFill>
            <a:srgbClr val="ACD868"/>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70"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5" y="3608298"/>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9"/>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5" y="5626814"/>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21670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1"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50"/>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6" y="714869"/>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5" y="5541504"/>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9" y="3588089"/>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7"/>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252368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9"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1"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50"/>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6" y="714869"/>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5" y="5541504"/>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3"/>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160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1"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50"/>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6" y="714869"/>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5" y="5541504"/>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595314" y="1596488"/>
            <a:ext cx="4740327"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43837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2731614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9"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2" y="1043382"/>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4" y="6264692"/>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3" y="6181477"/>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1" y="5192340"/>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2" y="1491606"/>
            <a:ext cx="9843075"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70"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5" y="3608298"/>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9"/>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5" y="5626814"/>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18222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9"/>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1"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50"/>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6" y="714869"/>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5" y="5541504"/>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9" y="3588089"/>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7"/>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259462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9"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1"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50"/>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6" y="714869"/>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5" y="5541504"/>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3"/>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8625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1"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50"/>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6" y="714869"/>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5" y="5541504"/>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96395" y="1647225"/>
            <a:ext cx="4473788"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8469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32704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9"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2" y="1043382"/>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4" y="6264692"/>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3" y="6181477"/>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1" y="5192340"/>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2" y="1491606"/>
            <a:ext cx="9843075" cy="4773077"/>
            <a:chOff x="623255" y="927125"/>
            <a:chExt cx="7691377" cy="3871900"/>
          </a:xfrm>
          <a:solidFill>
            <a:srgbClr val="F35757"/>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70"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5" y="3608298"/>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9"/>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5" y="5626814"/>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124540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1"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50"/>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6" y="714869"/>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5" y="5541504"/>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9" y="3588089"/>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7"/>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9280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9"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1"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50"/>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6" y="714869"/>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5" y="5541504"/>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3"/>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03677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8"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4"/>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1"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50"/>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6" y="714869"/>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7"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5" y="5541504"/>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72093" y="1468560"/>
            <a:ext cx="450366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5899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8"/>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5"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4"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7"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1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6" y="156140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3"/>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9"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7" y="221718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8" y="217528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2"/>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1"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9" y="283106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40" y="278916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9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3"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1"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2" y="340304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7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5"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3"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4"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7"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5" y="467270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6" y="463080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9"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7" y="5286584"/>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8" y="5244683"/>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1"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9" y="590046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1754084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51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82" y="1600206"/>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30" y="1600206"/>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8"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1" y="1043380"/>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3" y="6264690"/>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2" y="6181475"/>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0" y="5192338"/>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1" y="1491606"/>
            <a:ext cx="9843075"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69"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4" y="3608296"/>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7"/>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D2819940-F204-450A-ACE4-C1FAA7496E24}"/>
              </a:ext>
            </a:extLst>
          </p:cNvPr>
          <p:cNvGrpSpPr/>
          <p:nvPr userDrawn="1"/>
        </p:nvGrpSpPr>
        <p:grpSpPr>
          <a:xfrm>
            <a:off x="1520534" y="5626812"/>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27101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0"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48"/>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5" y="714867"/>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4" y="5541502"/>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8" y="3588087"/>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4323388" y="1572175"/>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304159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550036" y="1522381"/>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8"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0"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48"/>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5" y="714867"/>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4" y="5541502"/>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Tree>
    <p:extLst>
      <p:ext uri="{BB962C8B-B14F-4D97-AF65-F5344CB8AC3E}">
        <p14:creationId xmlns:p14="http://schemas.microsoft.com/office/powerpoint/2010/main" val="229604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607055" y="1557586"/>
            <a:ext cx="4740327"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0"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48"/>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5" y="714867"/>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4" y="5541502"/>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Tree>
    <p:extLst>
      <p:ext uri="{BB962C8B-B14F-4D97-AF65-F5344CB8AC3E}">
        <p14:creationId xmlns:p14="http://schemas.microsoft.com/office/powerpoint/2010/main" val="22866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3567948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0" name="Google Shape;1008;p14">
              <a:extLst>
                <a:ext uri="{FF2B5EF4-FFF2-40B4-BE49-F238E27FC236}">
                  <a16:creationId xmlns=""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8" name="Google Shape;1011;p14">
              <a:extLst>
                <a:ext uri="{FF2B5EF4-FFF2-40B4-BE49-F238E27FC236}">
                  <a16:creationId xmlns=""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1677214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8"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1" y="1043380"/>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3" y="6264690"/>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2" y="6181475"/>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0" y="5192338"/>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1" y="1491606"/>
            <a:ext cx="9843075" cy="4773077"/>
            <a:chOff x="623255" y="927125"/>
            <a:chExt cx="7691377" cy="3871900"/>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69"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4" y="3608296"/>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7"/>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4" y="5626812"/>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373789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0"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48"/>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5" y="714867"/>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4" y="5541502"/>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8" y="3588087"/>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5"/>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32232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8"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0"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48"/>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5" y="714867"/>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4" y="5541502"/>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1"/>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9900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0"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48"/>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5" y="714867"/>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4" y="5541502"/>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33708" y="1503385"/>
            <a:ext cx="4716511"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7742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50"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50"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10/31/2021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3071125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27167" y="219522"/>
            <a:ext cx="12134670" cy="6418963"/>
            <a:chOff x="125465" y="219519"/>
            <a:chExt cx="8923440" cy="4925505"/>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125465" y="219519"/>
              <a:ext cx="8923440"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Tree>
    <p:extLst>
      <p:ext uri="{BB962C8B-B14F-4D97-AF65-F5344CB8AC3E}">
        <p14:creationId xmlns:p14="http://schemas.microsoft.com/office/powerpoint/2010/main" val="1975753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8"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1" y="1043380"/>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3" y="6264690"/>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2" y="6181475"/>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0" y="5192338"/>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1" y="1491606"/>
            <a:ext cx="9843075" cy="4773077"/>
            <a:chOff x="623255" y="927125"/>
            <a:chExt cx="7691377" cy="3871900"/>
          </a:xfrm>
          <a:solidFill>
            <a:srgbClr val="ACD868"/>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69"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4" y="3608296"/>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7"/>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4" y="5626812"/>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341315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0"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48"/>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5" y="714867"/>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4" y="5541502"/>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8" y="3588087"/>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5"/>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39727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8"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0"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48"/>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5" y="714867"/>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4" y="5541502"/>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1"/>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67883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0"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48"/>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5" y="714867"/>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4" y="5541502"/>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595313" y="1596486"/>
            <a:ext cx="4740327"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2794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22856885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8"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1" y="1043380"/>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3" y="6264690"/>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2" y="6181475"/>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0" y="5192338"/>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1" y="1491606"/>
            <a:ext cx="9843075"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69"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4" y="3608296"/>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7"/>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4" y="5626812"/>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13305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0"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48"/>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5" y="714867"/>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4" y="5541502"/>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8" y="3588087"/>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5"/>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42105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8"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0"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48"/>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5" y="714867"/>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4" y="5541502"/>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1"/>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729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10/31/2021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0"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48"/>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5" y="714867"/>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4" y="5541502"/>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96395" y="1647225"/>
            <a:ext cx="4473788"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40620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275725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8" y="5645930"/>
            <a:ext cx="613667"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2"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51" y="1043380"/>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3" y="6264690"/>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22" y="6181475"/>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40" y="5192338"/>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71" y="1491606"/>
            <a:ext cx="9843075" cy="4773077"/>
            <a:chOff x="623255" y="927125"/>
            <a:chExt cx="7691377" cy="3871900"/>
          </a:xfrm>
          <a:solidFill>
            <a:srgbClr val="F35757"/>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69" y="4047629"/>
            <a:ext cx="2295695"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4" y="3608296"/>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7" y="6418007"/>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4" y="5626812"/>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40770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27630" y="1581350"/>
            <a:ext cx="443176"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34980" y="5038648"/>
            <a:ext cx="290654"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51895" y="714867"/>
            <a:ext cx="166263"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1644" y="5541502"/>
            <a:ext cx="166263"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1988" y="3588087"/>
            <a:ext cx="2593015"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23388" y="1572175"/>
            <a:ext cx="3716232"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55710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53568" y="3622312"/>
            <a:ext cx="130645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27630" y="1581350"/>
            <a:ext cx="443176"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34980" y="5038648"/>
            <a:ext cx="290654"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51895" y="714867"/>
            <a:ext cx="166263"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1644" y="5541502"/>
            <a:ext cx="166263"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0036" y="1522381"/>
            <a:ext cx="4506854"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7353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83817" y="1090110"/>
            <a:ext cx="553630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04094" y="772938"/>
            <a:ext cx="1280854"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19256" y="1030863"/>
            <a:ext cx="1546974" cy="110679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199020" y="3950454"/>
            <a:ext cx="1968981"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27630" y="1581350"/>
            <a:ext cx="443176"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34980" y="5038648"/>
            <a:ext cx="290654"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51895" y="714867"/>
            <a:ext cx="166263"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3118" y="3597776"/>
            <a:ext cx="118830"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22396" y="3888536"/>
            <a:ext cx="86785"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1644" y="5541502"/>
            <a:ext cx="166263"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72092" y="1468558"/>
            <a:ext cx="450366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68026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4915" y="219526"/>
            <a:ext cx="1158450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4544" y="882176"/>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199906" y="906827"/>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3529" y="98942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3603"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094" y="917947"/>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3356"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8718" y="1520706"/>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341" y="160330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2415" y="156140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199906" y="153183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2168" y="210993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7530" y="2134585"/>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156" y="221718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1227" y="217528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8718" y="2145710"/>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0980" y="272381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342" y="2748464"/>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19968" y="2831066"/>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0039" y="278916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7530" y="2759589"/>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59792" y="3337692"/>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154" y="3362343"/>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8780" y="3444940"/>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18851" y="340304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342" y="3373468"/>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8604"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3966" y="3976222"/>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7592" y="405882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7663" y="4016916"/>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154" y="3987341"/>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7416" y="456545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2778" y="4590101"/>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404" y="467270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6475" y="46308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3966" y="4601226"/>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6228" y="517932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1590" y="5203980"/>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216" y="52865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5287" y="52446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2778" y="5215105"/>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5040" y="5793208"/>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402" y="5817859"/>
            <a:ext cx="448262"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028" y="59004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4095" y="5858560"/>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1590" y="5828984"/>
            <a:ext cx="446618"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33650906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99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7"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9"/>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7"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9"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9"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9"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6"/>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9"/>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10/31/2021</a:t>
            </a:fld>
            <a:endParaRPr lang="en-US"/>
          </a:p>
        </p:txBody>
      </p:sp>
      <p:sp>
        <p:nvSpPr>
          <p:cNvPr id="5" name="Footer Placeholder 4"/>
          <p:cNvSpPr>
            <a:spLocks noGrp="1"/>
          </p:cNvSpPr>
          <p:nvPr>
            <p:ph type="ftr" sz="quarter" idx="3"/>
          </p:nvPr>
        </p:nvSpPr>
        <p:spPr>
          <a:xfrm>
            <a:off x="4155295" y="6356359"/>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9"/>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58C40B-6789-4E71-8632-AD2A12B6B881}"/>
              </a:ext>
            </a:extLst>
          </p:cNvPr>
          <p:cNvSpPr>
            <a:spLocks noGrp="1"/>
          </p:cNvSpPr>
          <p:nvPr>
            <p:ph type="title"/>
          </p:nvPr>
        </p:nvSpPr>
        <p:spPr>
          <a:xfrm>
            <a:off x="836127" y="365129"/>
            <a:ext cx="10489585"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 xmlns:a16="http://schemas.microsoft.com/office/drawing/2014/main" id="{00DD5742-5ACC-4D14-BBCB-E7E86382907D}"/>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 xmlns:a16="http://schemas.microsoft.com/office/drawing/2014/main" id="{CFC913FC-2AA7-4D98-9459-C3E2D5824688}"/>
              </a:ext>
            </a:extLst>
          </p:cNvPr>
          <p:cNvSpPr/>
          <p:nvPr userDrawn="1"/>
        </p:nvSpPr>
        <p:spPr>
          <a:xfrm>
            <a:off x="9738477" y="6492875"/>
            <a:ext cx="160895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4171277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58C40B-6789-4E71-8632-AD2A12B6B881}"/>
              </a:ext>
            </a:extLst>
          </p:cNvPr>
          <p:cNvSpPr>
            <a:spLocks noGrp="1"/>
          </p:cNvSpPr>
          <p:nvPr>
            <p:ph type="title"/>
          </p:nvPr>
        </p:nvSpPr>
        <p:spPr>
          <a:xfrm>
            <a:off x="836127" y="365129"/>
            <a:ext cx="10489585"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 xmlns:a16="http://schemas.microsoft.com/office/drawing/2014/main" id="{00DD5742-5ACC-4D14-BBCB-E7E86382907D}"/>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 xmlns:a16="http://schemas.microsoft.com/office/drawing/2014/main" id="{CFC913FC-2AA7-4D98-9459-C3E2D5824688}"/>
              </a:ext>
            </a:extLst>
          </p:cNvPr>
          <p:cNvSpPr/>
          <p:nvPr userDrawn="1"/>
        </p:nvSpPr>
        <p:spPr>
          <a:xfrm>
            <a:off x="9738477" y="6492875"/>
            <a:ext cx="160895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31768595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slide" Target="slide5.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slide" Target="slide6.xml"/><Relationship Id="rId10" Type="http://schemas.openxmlformats.org/officeDocument/2006/relationships/slide" Target="slide4.xml"/><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media" Target="../media/media4.mp4"/><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205"/>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11"/>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8"/>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4923" y="5668113"/>
            <a:ext cx="433349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latin typeface="Arial-Rounded" pitchFamily="34" charset="0"/>
                <a:ea typeface="Arial-Rounded" pitchFamily="34" charset="0"/>
                <a:cs typeface="Arial-Rounded" pitchFamily="34" charset="0"/>
              </a:rPr>
              <a:t>y</a:t>
            </a:r>
            <a:r>
              <a:rPr lang="en-US" sz="9600" dirty="0" smtClean="0">
                <a:latin typeface="Arial-Rounded" pitchFamily="34" charset="0"/>
                <a:ea typeface="Arial-Rounded" pitchFamily="34" charset="0"/>
                <a:cs typeface="Arial-Rounded" pitchFamily="34" charset="0"/>
              </a:rPr>
              <a:t> </a:t>
            </a:r>
            <a:r>
              <a:rPr lang="en-US" sz="9600" dirty="0" err="1" smtClean="0">
                <a:latin typeface="Arial-Rounded" pitchFamily="34" charset="0"/>
                <a:ea typeface="Arial-Rounded" pitchFamily="34" charset="0"/>
                <a:cs typeface="Arial-Rounded" pitchFamily="34" charset="0"/>
              </a:rPr>
              <a:t>tá</a:t>
            </a:r>
            <a:endParaRPr lang="en-US" sz="9600" dirty="0">
              <a:latin typeface="Arial-Rounded" pitchFamily="34" charset="0"/>
              <a:ea typeface="Arial-Rounded" pitchFamily="34" charset="0"/>
              <a:cs typeface="Arial-Rounded" pitchFamily="34" charset="0"/>
            </a:endParaRPr>
          </a:p>
        </p:txBody>
      </p:sp>
      <p:sp>
        <p:nvSpPr>
          <p:cNvPr id="7" name="Title 1"/>
          <p:cNvSpPr txBox="1">
            <a:spLocks/>
          </p:cNvSpPr>
          <p:nvPr/>
        </p:nvSpPr>
        <p:spPr>
          <a:xfrm>
            <a:off x="4507286" y="5668113"/>
            <a:ext cx="161173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0000"/>
                </a:solidFill>
                <a:latin typeface="Arial-Rounded" pitchFamily="34" charset="0"/>
                <a:ea typeface="Arial-Rounded" pitchFamily="34" charset="0"/>
                <a:cs typeface="Arial-Rounded" pitchFamily="34" charset="0"/>
              </a:rPr>
              <a:t>y</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122" name="Picture 2" descr="QUẦN ÁO Y TÁ, ĐIỀU DƯỠNG MẪU 01"/>
          <p:cNvPicPr>
            <a:picLocks noChangeAspect="1" noChangeArrowheads="1"/>
          </p:cNvPicPr>
          <p:nvPr/>
        </p:nvPicPr>
        <p:blipFill rotWithShape="1">
          <a:blip r:embed="rId3">
            <a:extLst>
              <a:ext uri="{28A0092B-C50C-407E-A947-70E740481C1C}">
                <a14:useLocalDpi xmlns:a14="http://schemas.microsoft.com/office/drawing/2010/main" val="0"/>
              </a:ext>
            </a:extLst>
          </a:blip>
          <a:srcRect l="20808" t="-521" r="23843" b="-1"/>
          <a:stretch/>
        </p:blipFill>
        <p:spPr bwMode="auto">
          <a:xfrm>
            <a:off x="443977" y="8"/>
            <a:ext cx="3350946" cy="52568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uỷ bỏ chức danh nghề Y tá trong nghiệp vụ chăm sóc bệnh nhân | Tin tức mới  nhất 24h - Đọc Báo Lao Động online - Laod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282" y="23813"/>
            <a:ext cx="6898544" cy="523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66435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latin typeface="Arial-Rounded" pitchFamily="34" charset="0"/>
                <a:ea typeface="Arial-Rounded" pitchFamily="34" charset="0"/>
                <a:cs typeface="Arial-Rounded" pitchFamily="34" charset="0"/>
              </a:rPr>
              <a:t>dã</a:t>
            </a:r>
            <a:r>
              <a:rPr lang="en-US" sz="9600" dirty="0" smtClean="0">
                <a:latin typeface="Arial-Rounded" pitchFamily="34" charset="0"/>
                <a:ea typeface="Arial-Rounded" pitchFamily="34" charset="0"/>
                <a:cs typeface="Arial-Rounded" pitchFamily="34" charset="0"/>
              </a:rPr>
              <a:t> </a:t>
            </a:r>
            <a:r>
              <a:rPr lang="en-US" sz="9600" dirty="0" err="1" smtClean="0">
                <a:latin typeface="Arial-Rounded" pitchFamily="34" charset="0"/>
                <a:ea typeface="Arial-Rounded" pitchFamily="34" charset="0"/>
                <a:cs typeface="Arial-Rounded" pitchFamily="34" charset="0"/>
              </a:rPr>
              <a:t>quỳ</a:t>
            </a:r>
            <a:endParaRPr lang="en-US" sz="9600" dirty="0">
              <a:latin typeface="Arial-Rounded" pitchFamily="34" charset="0"/>
              <a:ea typeface="Arial-Rounded" pitchFamily="34" charset="0"/>
              <a:cs typeface="Arial-Rounded" pitchFamily="34" charset="0"/>
            </a:endParaRPr>
          </a:p>
        </p:txBody>
      </p:sp>
      <p:sp>
        <p:nvSpPr>
          <p:cNvPr id="5" name="Title 1"/>
          <p:cNvSpPr txBox="1">
            <a:spLocks/>
          </p:cNvSpPr>
          <p:nvPr/>
        </p:nvSpPr>
        <p:spPr>
          <a:xfrm>
            <a:off x="6694585" y="5668113"/>
            <a:ext cx="163423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y</a:t>
            </a:r>
            <a:endParaRPr lang="en-US" sz="9600">
              <a:solidFill>
                <a:srgbClr val="FF0000"/>
              </a:solidFill>
              <a:latin typeface="Arial-Rounded" pitchFamily="34" charset="0"/>
              <a:ea typeface="Arial-Rounded" pitchFamily="34" charset="0"/>
              <a:cs typeface="Arial-Rounded" pitchFamily="34" charset="0"/>
            </a:endParaRPr>
          </a:p>
        </p:txBody>
      </p:sp>
      <p:pic>
        <p:nvPicPr>
          <p:cNvPr id="6146" name="Picture 2" descr="Đẹp ngất ngây hoa dã quỳ Đà Lạ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8" y="228600"/>
            <a:ext cx="57912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a Dã Quỳ Đà Lạt 2020 đã nở rộ chưa? Ngắm hoa đẹp nhất ở đ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228600"/>
            <a:ext cx="57912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41688" y="556260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latin typeface="Arial-Rounded" pitchFamily="34" charset="0"/>
                <a:ea typeface="Arial-Rounded" pitchFamily="34" charset="0"/>
                <a:cs typeface="Arial-Rounded" pitchFamily="34" charset="0"/>
              </a:rPr>
              <a:t>đ</a:t>
            </a:r>
            <a:r>
              <a:rPr lang="en-US" sz="9600" dirty="0" err="1" smtClean="0">
                <a:latin typeface="Arial-Rounded" pitchFamily="34" charset="0"/>
                <a:ea typeface="Arial-Rounded" pitchFamily="34" charset="0"/>
                <a:cs typeface="Arial-Rounded" pitchFamily="34" charset="0"/>
              </a:rPr>
              <a:t>á</a:t>
            </a:r>
            <a:r>
              <a:rPr lang="en-US" sz="9600" dirty="0" smtClean="0">
                <a:latin typeface="Arial-Rounded" pitchFamily="34" charset="0"/>
                <a:ea typeface="Arial-Rounded" pitchFamily="34" charset="0"/>
                <a:cs typeface="Arial-Rounded" pitchFamily="34" charset="0"/>
              </a:rPr>
              <a:t> </a:t>
            </a:r>
            <a:r>
              <a:rPr lang="en-US" sz="9600" dirty="0" err="1" smtClean="0">
                <a:latin typeface="Arial-Rounded" pitchFamily="34" charset="0"/>
                <a:ea typeface="Arial-Rounded" pitchFamily="34" charset="0"/>
                <a:cs typeface="Arial-Rounded" pitchFamily="34" charset="0"/>
              </a:rPr>
              <a:t>quý</a:t>
            </a:r>
            <a:endParaRPr lang="en-US" sz="9600" dirty="0">
              <a:latin typeface="Arial-Rounded" pitchFamily="34" charset="0"/>
              <a:ea typeface="Arial-Rounded" pitchFamily="34" charset="0"/>
              <a:cs typeface="Arial-Rounded" pitchFamily="34" charset="0"/>
            </a:endParaRPr>
          </a:p>
        </p:txBody>
      </p:sp>
      <p:sp>
        <p:nvSpPr>
          <p:cNvPr id="5" name="Title 1"/>
          <p:cNvSpPr txBox="1">
            <a:spLocks/>
          </p:cNvSpPr>
          <p:nvPr/>
        </p:nvSpPr>
        <p:spPr>
          <a:xfrm>
            <a:off x="6404773" y="5566370"/>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0000"/>
                </a:solidFill>
                <a:latin typeface="Arial-Rounded" pitchFamily="34" charset="0"/>
                <a:ea typeface="Arial-Rounded" pitchFamily="34" charset="0"/>
                <a:cs typeface="Arial-Rounded" pitchFamily="34" charset="0"/>
              </a:rPr>
              <a:t>y</a:t>
            </a:r>
            <a:endParaRPr lang="en-US" sz="9600" dirty="0">
              <a:solidFill>
                <a:srgbClr val="FF0000"/>
              </a:solidFill>
              <a:latin typeface="Arial-Rounded" pitchFamily="34" charset="0"/>
              <a:ea typeface="Arial-Rounded" pitchFamily="34" charset="0"/>
              <a:cs typeface="Arial-Rounded" pitchFamily="34" charset="0"/>
            </a:endParaRPr>
          </a:p>
        </p:txBody>
      </p:sp>
      <p:pic>
        <p:nvPicPr>
          <p:cNvPr id="6" name="Picture 2" descr="Nhận biết các loại đá quý, trang sức phong thủy theo tuổi,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23" y="675035"/>
            <a:ext cx="5553975" cy="416024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ách bảo quản trang sức đá quý – Kya Jewel Official | Luxury Jewelries,  Gifts &amp; Accessor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01"/>
          <a:stretch/>
        </p:blipFill>
        <p:spPr bwMode="auto">
          <a:xfrm>
            <a:off x="9616481" y="1371600"/>
            <a:ext cx="2430860" cy="28141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ộ trang sức vàng trắng 14k mix đá quý pnj 00003-00005 | pnj.com.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892" y="675028"/>
            <a:ext cx="3510756" cy="452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723" y="4210057"/>
            <a:ext cx="5486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438" y="4210057"/>
            <a:ext cx="4968875"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17" y="4191007"/>
            <a:ext cx="432911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ách bảo quản trang sức đá quý – Kya Jewel Official | Luxury Jewelries,  Gifts &amp; Accessori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101"/>
          <a:stretch/>
        </p:blipFill>
        <p:spPr bwMode="auto">
          <a:xfrm>
            <a:off x="8337574" y="1715023"/>
            <a:ext cx="3106689" cy="27928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Đẹp ngất ngây hoa dã quỳ Đà Lạ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123" y="1931883"/>
            <a:ext cx="3145507" cy="2359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uỷ bỏ chức danh nghề Y tá trong nghiệp vụ chăm sóc bệnh nhân | Tin tức mới  nhất 24h - Đọc Báo Lao Động online - Laodong.vn"/>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3523" y="1993797"/>
            <a:ext cx="3449273" cy="229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16" y="-492414"/>
            <a:ext cx="11206307" cy="59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4" y="4876800"/>
            <a:ext cx="10707097" cy="22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848235-B0B9-47AC-9945-B61110BD7072}"/>
              </a:ext>
            </a:extLst>
          </p:cNvPr>
          <p:cNvPicPr>
            <a:picLocks noChangeAspect="1"/>
          </p:cNvPicPr>
          <p:nvPr/>
        </p:nvPicPr>
        <p:blipFill>
          <a:blip r:embed="rId2"/>
          <a:stretch>
            <a:fillRect/>
          </a:stretch>
        </p:blipFill>
        <p:spPr>
          <a:xfrm>
            <a:off x="1734645" y="2205318"/>
            <a:ext cx="8945142" cy="2447371"/>
          </a:xfrm>
          <a:prstGeom prst="rect">
            <a:avLst/>
          </a:prstGeom>
        </p:spPr>
      </p:pic>
      <p:pic>
        <p:nvPicPr>
          <p:cNvPr id="5" name="Picture 4">
            <a:extLst>
              <a:ext uri="{FF2B5EF4-FFF2-40B4-BE49-F238E27FC236}">
                <a16:creationId xmlns="" xmlns:a16="http://schemas.microsoft.com/office/drawing/2014/main" id="{37773CB8-2DCE-4D3B-B91B-A8BF92FC6D4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221802" y="-409846"/>
            <a:ext cx="4395027" cy="3318271"/>
          </a:xfrm>
          <a:prstGeom prst="rect">
            <a:avLst/>
          </a:prstGeom>
        </p:spPr>
      </p:pic>
      <p:pic>
        <p:nvPicPr>
          <p:cNvPr id="8" name="Picture 2">
            <a:extLst>
              <a:ext uri="{FF2B5EF4-FFF2-40B4-BE49-F238E27FC236}">
                <a16:creationId xmlns="" xmlns:a16="http://schemas.microsoft.com/office/drawing/2014/main" id="{107E6988-8527-458E-97D5-779243C29183}"/>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02271" y="4206240"/>
            <a:ext cx="2083042" cy="208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0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ECB6840-F206-4D73-8740-0F3680961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730" y="797394"/>
            <a:ext cx="3446734" cy="10085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19" y="2057400"/>
            <a:ext cx="11262872" cy="1683520"/>
          </a:xfrm>
          <a:prstGeom prst="rect">
            <a:avLst/>
          </a:prstGeom>
        </p:spPr>
      </p:pic>
    </p:spTree>
    <p:extLst>
      <p:ext uri="{BB962C8B-B14F-4D97-AF65-F5344CB8AC3E}">
        <p14:creationId xmlns:p14="http://schemas.microsoft.com/office/powerpoint/2010/main" val="632015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ECB6840-F206-4D73-8740-0F3680961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667" y="393722"/>
            <a:ext cx="1656307" cy="484632"/>
          </a:xfrm>
          <a:prstGeom prst="rect">
            <a:avLst/>
          </a:prstGeom>
        </p:spPr>
      </p:pic>
      <p:pic>
        <p:nvPicPr>
          <p:cNvPr id="5" name="Tập viết lớp 1 Tập viết chữ y">
            <a:hlinkClick r:id="" action="ppaction://media"/>
          </p:cNvPr>
          <p:cNvPicPr>
            <a:picLocks noChangeAspect="1"/>
          </p:cNvPicPr>
          <p:nvPr>
            <a:videoFile r:link="rId1"/>
            <p:extLst>
              <p:ext uri="{DAA4B4D4-6D71-4841-9C94-3DE7FCFB9230}">
                <p14:media xmlns:p14="http://schemas.microsoft.com/office/powerpoint/2010/main" r:embed="rId2">
                  <p14:trim st="21763.0592"/>
                </p14:media>
              </p:ext>
            </p:extLst>
          </p:nvPr>
        </p:nvPicPr>
        <p:blipFill>
          <a:blip r:embed="rId5"/>
          <a:stretch>
            <a:fillRect/>
          </a:stretch>
        </p:blipFill>
        <p:spPr>
          <a:xfrm>
            <a:off x="2324464" y="668084"/>
            <a:ext cx="8274392" cy="5656516"/>
          </a:xfrm>
          <a:prstGeom prst="rect">
            <a:avLst/>
          </a:prstGeom>
        </p:spPr>
      </p:pic>
    </p:spTree>
    <p:extLst>
      <p:ext uri="{BB962C8B-B14F-4D97-AF65-F5344CB8AC3E}">
        <p14:creationId xmlns:p14="http://schemas.microsoft.com/office/powerpoint/2010/main" val="126301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420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8667030632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3000" contrast="10000"/>
          </a:blip>
          <a:srcRect l="8007" t="13309" r="5186" b="11403"/>
          <a:stretch/>
        </p:blipFill>
        <p:spPr>
          <a:xfrm rot="5400000">
            <a:off x="2783844" y="-1813467"/>
            <a:ext cx="6726327" cy="10353261"/>
          </a:xfrm>
          <a:prstGeom prst="rect">
            <a:avLst/>
          </a:prstGeom>
        </p:spPr>
      </p:pic>
    </p:spTree>
    <p:extLst>
      <p:ext uri="{BB962C8B-B14F-4D97-AF65-F5344CB8AC3E}">
        <p14:creationId xmlns:p14="http://schemas.microsoft.com/office/powerpoint/2010/main" val="3217687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227" y="0"/>
            <a:ext cx="9571383" cy="6858000"/>
          </a:xfrm>
          <a:prstGeom prst="rect">
            <a:avLst/>
          </a:prstGeom>
        </p:spPr>
      </p:pic>
    </p:spTree>
    <p:extLst>
      <p:ext uri="{BB962C8B-B14F-4D97-AF65-F5344CB8AC3E}">
        <p14:creationId xmlns:p14="http://schemas.microsoft.com/office/powerpoint/2010/main" val="3513311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11" name="Group 10"/>
          <p:cNvGrpSpPr/>
          <p:nvPr/>
        </p:nvGrpSpPr>
        <p:grpSpPr>
          <a:xfrm>
            <a:off x="270027" y="278023"/>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12" name="Rounded Rectangle 11"/>
          <p:cNvSpPr/>
          <p:nvPr/>
        </p:nvSpPr>
        <p:spPr>
          <a:xfrm>
            <a:off x="472592" y="1447801"/>
            <a:ext cx="2747222" cy="2307776"/>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LẬT MẢNH GHÉP</a:t>
            </a:r>
            <a:endParaRPr lang="en-US" sz="5400">
              <a:latin typeface="Arial-Rounded" pitchFamily="34" charset="0"/>
              <a:ea typeface="Arial-Rounded" pitchFamily="34" charset="0"/>
              <a:cs typeface="Arial-Rounded" pitchFamily="34" charset="0"/>
            </a:endParaRPr>
          </a:p>
        </p:txBody>
      </p:sp>
      <p:sp>
        <p:nvSpPr>
          <p:cNvPr id="4" name="Right Arrow 3">
            <a:hlinkClick r:id="rId2" action="ppaction://hlinksldjump"/>
          </p:cNvPr>
          <p:cNvSpPr/>
          <p:nvPr/>
        </p:nvSpPr>
        <p:spPr>
          <a:xfrm>
            <a:off x="10348123" y="76200"/>
            <a:ext cx="1813719" cy="5334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ĐI TỚI BÀI HỌC</a:t>
            </a:r>
            <a:endParaRPr lang="en-US" dirty="0"/>
          </a:p>
        </p:txBody>
      </p:sp>
      <p:sp>
        <p:nvSpPr>
          <p:cNvPr id="5" name="Down Arrow 4"/>
          <p:cNvSpPr/>
          <p:nvPr/>
        </p:nvSpPr>
        <p:spPr>
          <a:xfrm>
            <a:off x="1603887" y="3784212"/>
            <a:ext cx="484632" cy="71159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71151" y="4572000"/>
            <a:ext cx="2747222" cy="1733866"/>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ĐỒNG HỒ</a:t>
            </a:r>
            <a:endParaRPr lang="en-US" sz="5400">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2614" l="800" r="99200"/>
                    </a14:imgEffect>
                  </a14:imgLayer>
                </a14:imgProps>
              </a:ext>
              <a:ext uri="{28A0092B-C50C-407E-A947-70E740481C1C}">
                <a14:useLocalDpi xmlns:a14="http://schemas.microsoft.com/office/drawing/2010/main" val="0"/>
              </a:ext>
            </a:extLst>
          </a:blip>
          <a:srcRect b="8051"/>
          <a:stretch/>
        </p:blipFill>
        <p:spPr>
          <a:xfrm>
            <a:off x="5684838" y="1824343"/>
            <a:ext cx="3977899" cy="3862468"/>
          </a:xfrm>
          <a:prstGeom prst="rect">
            <a:avLst/>
          </a:prstGeom>
        </p:spPr>
      </p:pic>
      <p:pic>
        <p:nvPicPr>
          <p:cNvPr id="1026" name="Picture 2">
            <a:hlinkClick r:id="rId5" action="ppaction://hlinksldjump"/>
          </p:cNvPr>
          <p:cNvPicPr>
            <a:picLocks noChangeAspect="1" noChangeArrowheads="1"/>
          </p:cNvPicPr>
          <p:nvPr/>
        </p:nvPicPr>
        <p:blipFill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backgroundRemoval t="73656" b="95484" l="61107" r="77942"/>
                    </a14:imgEffect>
                  </a14:imgLayer>
                </a14:imgProps>
              </a:ext>
              <a:ext uri="{28A0092B-C50C-407E-A947-70E740481C1C}">
                <a14:useLocalDpi xmlns:a14="http://schemas.microsoft.com/office/drawing/2010/main" val="0"/>
              </a:ext>
            </a:extLst>
          </a:blip>
          <a:srcRect l="61063" t="73727" r="21921" b="1855"/>
          <a:stretch/>
        </p:blipFill>
        <p:spPr bwMode="auto">
          <a:xfrm>
            <a:off x="7616637" y="3593713"/>
            <a:ext cx="2735869" cy="284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hlinkClick r:id="rId8" action="ppaction://hlinksldjump"/>
          </p:cNvPr>
          <p:cNvPicPr>
            <a:picLocks noChangeAspect="1" noChangeArrowheads="1"/>
          </p:cNvPicPr>
          <p:nvPr/>
        </p:nvPicPr>
        <p:blipFill rotWithShape="1">
          <a:blip r:embed="rId9">
            <a:duotone>
              <a:prstClr val="black"/>
              <a:schemeClr val="accent5">
                <a:tint val="45000"/>
                <a:satMod val="400000"/>
              </a:schemeClr>
            </a:duotone>
            <a:extLst>
              <a:ext uri="{BEBA8EAE-BF5A-486C-A8C5-ECC9F3942E4B}">
                <a14:imgProps xmlns:a14="http://schemas.microsoft.com/office/drawing/2010/main">
                  <a14:imgLayer r:embed="rId7">
                    <a14:imgEffect>
                      <a14:backgroundRemoval t="48065" b="73978" l="48246" r="62354"/>
                    </a14:imgEffect>
                  </a14:imgLayer>
                </a14:imgProps>
              </a:ext>
              <a:ext uri="{28A0092B-C50C-407E-A947-70E740481C1C}">
                <a14:useLocalDpi xmlns:a14="http://schemas.microsoft.com/office/drawing/2010/main" val="0"/>
              </a:ext>
            </a:extLst>
          </a:blip>
          <a:srcRect l="46723" t="45200" r="36627" b="25686"/>
          <a:stretch/>
        </p:blipFill>
        <p:spPr bwMode="auto">
          <a:xfrm>
            <a:off x="5390724" y="437297"/>
            <a:ext cx="2808236" cy="355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hlinkClick r:id="rId10" action="ppaction://hlinksldjump"/>
          </p:cNvPr>
          <p:cNvPicPr>
            <a:picLocks noChangeAspect="1" noChangeArrowheads="1"/>
          </p:cNvPicPr>
          <p:nvPr/>
        </p:nvPicPr>
        <p:blipFill rotWithShape="1">
          <a:blip r:embed="rId11">
            <a:duotone>
              <a:prstClr val="black"/>
              <a:schemeClr val="accent5">
                <a:tint val="45000"/>
                <a:satMod val="400000"/>
              </a:schemeClr>
            </a:duotone>
            <a:extLst>
              <a:ext uri="{BEBA8EAE-BF5A-486C-A8C5-ECC9F3942E4B}">
                <a14:imgProps xmlns:a14="http://schemas.microsoft.com/office/drawing/2010/main">
                  <a14:imgLayer r:embed="rId7">
                    <a14:imgEffect>
                      <a14:backgroundRemoval t="49247" b="74731" l="61263" r="78800"/>
                    </a14:imgEffect>
                  </a14:imgLayer>
                </a14:imgProps>
              </a:ext>
              <a:ext uri="{28A0092B-C50C-407E-A947-70E740481C1C}">
                <a14:useLocalDpi xmlns:a14="http://schemas.microsoft.com/office/drawing/2010/main" val="0"/>
              </a:ext>
            </a:extLst>
          </a:blip>
          <a:srcRect l="60745" t="49912" r="18937" b="25028"/>
          <a:stretch/>
        </p:blipFill>
        <p:spPr bwMode="auto">
          <a:xfrm>
            <a:off x="7616641" y="1028701"/>
            <a:ext cx="3319762" cy="296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hlinkClick r:id="rId12" action="ppaction://hlinksldjump"/>
          </p:cNvPr>
          <p:cNvPicPr>
            <a:picLocks noChangeAspect="1" noChangeArrowheads="1"/>
          </p:cNvPicPr>
          <p:nvPr/>
        </p:nvPicPr>
        <p:blipFill rotWithShape="1">
          <a:blip r:embed="rId13">
            <a:duotone>
              <a:prstClr val="black"/>
              <a:schemeClr val="accent5">
                <a:tint val="45000"/>
                <a:satMod val="400000"/>
              </a:schemeClr>
            </a:duotone>
            <a:extLst>
              <a:ext uri="{BEBA8EAE-BF5A-486C-A8C5-ECC9F3942E4B}">
                <a14:imgProps xmlns:a14="http://schemas.microsoft.com/office/drawing/2010/main">
                  <a14:imgLayer r:embed="rId7">
                    <a14:imgEffect>
                      <a14:backgroundRemoval t="73226" b="94731" l="44505" r="62354"/>
                    </a14:imgEffect>
                  </a14:imgLayer>
                </a14:imgProps>
              </a:ext>
              <a:ext uri="{28A0092B-C50C-407E-A947-70E740481C1C}">
                <a14:useLocalDpi xmlns:a14="http://schemas.microsoft.com/office/drawing/2010/main" val="0"/>
              </a:ext>
            </a:extLst>
          </a:blip>
          <a:srcRect l="42521" t="73601" r="37613" b="5627"/>
          <a:stretch/>
        </p:blipFill>
        <p:spPr bwMode="auto">
          <a:xfrm>
            <a:off x="4668197" y="3422863"/>
            <a:ext cx="3551902" cy="269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a:xfrm>
            <a:off x="5874627" y="1172994"/>
            <a:ext cx="853506" cy="8556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sp>
        <p:nvSpPr>
          <p:cNvPr id="25" name="Oval 24"/>
          <p:cNvSpPr/>
          <p:nvPr/>
        </p:nvSpPr>
        <p:spPr>
          <a:xfrm>
            <a:off x="9507621" y="1457117"/>
            <a:ext cx="853506" cy="8556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sp>
        <p:nvSpPr>
          <p:cNvPr id="26" name="Oval 25"/>
          <p:cNvSpPr/>
          <p:nvPr/>
        </p:nvSpPr>
        <p:spPr>
          <a:xfrm>
            <a:off x="5316195" y="5258987"/>
            <a:ext cx="853506" cy="8556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3</a:t>
            </a:r>
            <a:endParaRPr lang="en-US" sz="4300">
              <a:solidFill>
                <a:schemeClr val="tx1"/>
              </a:solidFill>
              <a:latin typeface="Arial Rounded MT Bold" pitchFamily="34" charset="0"/>
              <a:ea typeface="Arial-Rounded" pitchFamily="34" charset="0"/>
              <a:cs typeface="Arial-Rounded" pitchFamily="34" charset="0"/>
            </a:endParaRPr>
          </a:p>
        </p:txBody>
      </p:sp>
      <p:sp>
        <p:nvSpPr>
          <p:cNvPr id="27" name="Oval 26"/>
          <p:cNvSpPr/>
          <p:nvPr/>
        </p:nvSpPr>
        <p:spPr>
          <a:xfrm>
            <a:off x="9235988" y="5259000"/>
            <a:ext cx="853506" cy="8556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
                                        <p:tgtEl>
                                          <p:spTgt spid="21"/>
                                        </p:tgtEl>
                                      </p:cBhvr>
                                    </p:animEffect>
                                    <p:set>
                                      <p:cBhvr>
                                        <p:cTn id="21" dur="1" fill="hold">
                                          <p:stCondLst>
                                            <p:cond delay="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20"/>
                                        </p:tgtEl>
                                        <p:attrNameLst>
                                          <p:attrName>ppt_x</p:attrName>
                                        </p:attrNameLst>
                                      </p:cBhvr>
                                      <p:tavLst>
                                        <p:tav tm="0">
                                          <p:val>
                                            <p:strVal val="ppt_x"/>
                                          </p:val>
                                        </p:tav>
                                        <p:tav tm="100000">
                                          <p:val>
                                            <p:strVal val="ppt_x"/>
                                          </p:val>
                                        </p:tav>
                                      </p:tavLst>
                                    </p:anim>
                                    <p:anim calcmode="lin" valueType="num">
                                      <p:cBhvr additive="base">
                                        <p:cTn id="27" dur="500"/>
                                        <p:tgtEl>
                                          <p:spTgt spid="20"/>
                                        </p:tgtEl>
                                        <p:attrNameLst>
                                          <p:attrName>ppt_y</p:attrName>
                                        </p:attrNameLst>
                                      </p:cBhvr>
                                      <p:tavLst>
                                        <p:tav tm="0">
                                          <p:val>
                                            <p:strVal val="ppt_y"/>
                                          </p:val>
                                        </p:tav>
                                        <p:tav tm="100000">
                                          <p:val>
                                            <p:strVal val="1+ppt_h/2"/>
                                          </p:val>
                                        </p:tav>
                                      </p:tavLst>
                                    </p:anim>
                                    <p:set>
                                      <p:cBhvr>
                                        <p:cTn id="28" dur="1" fill="hold">
                                          <p:stCondLst>
                                            <p:cond delay="499"/>
                                          </p:stCondLst>
                                        </p:cTn>
                                        <p:tgtEl>
                                          <p:spTgt spid="2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
                                        <p:tgtEl>
                                          <p:spTgt spid="26"/>
                                        </p:tgtEl>
                                      </p:cBhvr>
                                    </p:animEffect>
                                    <p:set>
                                      <p:cBhvr>
                                        <p:cTn id="31"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9"/>
                                        </p:tgtEl>
                                        <p:attrNameLst>
                                          <p:attrName>ppt_x</p:attrName>
                                        </p:attrNameLst>
                                      </p:cBhvr>
                                      <p:tavLst>
                                        <p:tav tm="0">
                                          <p:val>
                                            <p:strVal val="ppt_x"/>
                                          </p:val>
                                        </p:tav>
                                        <p:tav tm="100000">
                                          <p:val>
                                            <p:strVal val="ppt_x"/>
                                          </p:val>
                                        </p:tav>
                                      </p:tavLst>
                                    </p:anim>
                                    <p:anim calcmode="lin" valueType="num">
                                      <p:cBhvr additive="base">
                                        <p:cTn id="37" dur="500"/>
                                        <p:tgtEl>
                                          <p:spTgt spid="19"/>
                                        </p:tgtEl>
                                        <p:attrNameLst>
                                          <p:attrName>ppt_y</p:attrName>
                                        </p:attrNameLst>
                                      </p:cBhvr>
                                      <p:tavLst>
                                        <p:tav tm="0">
                                          <p:val>
                                            <p:strVal val="ppt_y"/>
                                          </p:val>
                                        </p:tav>
                                        <p:tav tm="100000">
                                          <p:val>
                                            <p:strVal val="1+ppt_h/2"/>
                                          </p:val>
                                        </p:tav>
                                      </p:tavLst>
                                    </p:anim>
                                    <p:set>
                                      <p:cBhvr>
                                        <p:cTn id="38" dur="1" fill="hold">
                                          <p:stCondLst>
                                            <p:cond delay="499"/>
                                          </p:stCondLst>
                                        </p:cTn>
                                        <p:tgtEl>
                                          <p:spTgt spid="19"/>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
                                        <p:tgtEl>
                                          <p:spTgt spid="25"/>
                                        </p:tgtEl>
                                      </p:cBhvr>
                                    </p:animEffect>
                                    <p:set>
                                      <p:cBhvr>
                                        <p:cTn id="41" dur="1" fill="hold">
                                          <p:stCondLst>
                                            <p:cond delay="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1026"/>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1026"/>
                                        </p:tgtEl>
                                        <p:attrNameLst>
                                          <p:attrName>ppt_x</p:attrName>
                                        </p:attrNameLst>
                                      </p:cBhvr>
                                      <p:tavLst>
                                        <p:tav tm="0">
                                          <p:val>
                                            <p:strVal val="ppt_x"/>
                                          </p:val>
                                        </p:tav>
                                        <p:tav tm="100000">
                                          <p:val>
                                            <p:strVal val="ppt_x"/>
                                          </p:val>
                                        </p:tav>
                                      </p:tavLst>
                                    </p:anim>
                                    <p:anim calcmode="lin" valueType="num">
                                      <p:cBhvr additive="base">
                                        <p:cTn id="47" dur="500"/>
                                        <p:tgtEl>
                                          <p:spTgt spid="1026"/>
                                        </p:tgtEl>
                                        <p:attrNameLst>
                                          <p:attrName>ppt_y</p:attrName>
                                        </p:attrNameLst>
                                      </p:cBhvr>
                                      <p:tavLst>
                                        <p:tav tm="0">
                                          <p:val>
                                            <p:strVal val="ppt_y"/>
                                          </p:val>
                                        </p:tav>
                                        <p:tav tm="100000">
                                          <p:val>
                                            <p:strVal val="1+ppt_h/2"/>
                                          </p:val>
                                        </p:tav>
                                      </p:tavLst>
                                    </p:anim>
                                    <p:set>
                                      <p:cBhvr>
                                        <p:cTn id="48" dur="1" fill="hold">
                                          <p:stCondLst>
                                            <p:cond delay="499"/>
                                          </p:stCondLst>
                                        </p:cTn>
                                        <p:tgtEl>
                                          <p:spTgt spid="1026"/>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
                                        <p:tgtEl>
                                          <p:spTgt spid="27"/>
                                        </p:tgtEl>
                                      </p:cBhvr>
                                    </p:animEffect>
                                    <p:set>
                                      <p:cBhvr>
                                        <p:cTn id="51" dur="1" fill="hold">
                                          <p:stCondLst>
                                            <p:cond delay="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childTnLst>
        </p:cTn>
      </p:par>
    </p:tnLst>
    <p:bldLst>
      <p:bldP spid="5" grpId="0" animBg="1"/>
      <p:bldP spid="16" grpId="0" animBg="1"/>
      <p:bldP spid="21"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866702959290">
            <a:hlinkClick r:id="" action="ppaction://media"/>
          </p:cNvPr>
          <p:cNvPicPr>
            <a:picLocks noChangeAspect="1"/>
          </p:cNvPicPr>
          <p:nvPr>
            <a:videoFile r:link="rId1"/>
            <p:extLst>
              <p:ext uri="{DAA4B4D4-6D71-4841-9C94-3DE7FCFB9230}">
                <p14:media xmlns:p14="http://schemas.microsoft.com/office/powerpoint/2010/main" r:embed="rId2">
                  <p14:trim st="1296"/>
                </p14:media>
              </p:ext>
            </p:extLst>
          </p:nvPr>
        </p:nvPicPr>
        <p:blipFill rotWithShape="1">
          <a:blip r:embed="rId5"/>
          <a:srcRect l="5383" t="11122" r="2532" b="11825"/>
          <a:stretch>
            <a:fillRect/>
          </a:stretch>
        </p:blipFill>
        <p:spPr>
          <a:xfrm rot="5400000">
            <a:off x="2946233" y="-1569822"/>
            <a:ext cx="6303155" cy="9982113"/>
          </a:xfrm>
          <a:prstGeom prst="rect">
            <a:avLst/>
          </a:prstGeom>
        </p:spPr>
      </p:pic>
      <p:pic>
        <p:nvPicPr>
          <p:cNvPr id="9" name="2866703004638">
            <a:hlinkClick r:id="" action="ppaction://media"/>
          </p:cNvPr>
          <p:cNvPicPr>
            <a:picLocks noChangeAspect="1"/>
          </p:cNvPicPr>
          <p:nvPr>
            <a:videoFile r:link="rId1"/>
            <p:extLst>
              <p:ext uri="{DAA4B4D4-6D71-4841-9C94-3DE7FCFB9230}">
                <p14:media xmlns:p14="http://schemas.microsoft.com/office/powerpoint/2010/main" r:embed="rId3">
                  <p14:trim end="10597.6666"/>
                </p14:media>
              </p:ext>
            </p:extLst>
          </p:nvPr>
        </p:nvPicPr>
        <p:blipFill rotWithShape="1">
          <a:blip r:embed="rId6"/>
          <a:srcRect l="9764" t="13590" r="15355" b="2289"/>
          <a:stretch>
            <a:fillRect/>
          </a:stretch>
        </p:blipFill>
        <p:spPr>
          <a:xfrm>
            <a:off x="1106754" y="269657"/>
            <a:ext cx="9982111" cy="6318712"/>
          </a:xfrm>
          <a:prstGeom prst="rect">
            <a:avLst/>
          </a:prstGeom>
        </p:spPr>
      </p:pic>
    </p:spTree>
    <p:extLst>
      <p:ext uri="{BB962C8B-B14F-4D97-AF65-F5344CB8AC3E}">
        <p14:creationId xmlns:p14="http://schemas.microsoft.com/office/powerpoint/2010/main" val="229997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2300"/>
                                  </p:stCondLst>
                                  <p:childTnLst>
                                    <p:cmd type="call" cmd="togglePause">
                                      <p:cBhvr>
                                        <p:cTn id="6" dur="1" fill="hold"/>
                                        <p:tgtEl>
                                          <p:spTgt spid="9"/>
                                        </p:tgtEl>
                                      </p:cBhvr>
                                    </p:cmd>
                                  </p:childTnLst>
                                </p:cTn>
                              </p:par>
                              <p:par>
                                <p:cTn id="7" presetID="2" presetClass="mediacall" presetSubtype="0" fill="hold" nodeType="withEffect">
                                  <p:stCondLst>
                                    <p:cond delay="29000"/>
                                  </p:stCondLst>
                                  <p:childTnLst>
                                    <p:cmd type="call" cmd="togglePause">
                                      <p:cBhvr>
                                        <p:cTn id="8" dur="1" fill="hold"/>
                                        <p:tgtEl>
                                          <p:spTgt spid="8"/>
                                        </p:tgtEl>
                                      </p:cBhvr>
                                    </p:cmd>
                                  </p:childTnLst>
                                </p:cTn>
                              </p:par>
                              <p:par>
                                <p:cTn id="9" presetID="1" presetClass="exit" presetSubtype="0" fill="hold" nodeType="withEffect">
                                  <p:stCondLst>
                                    <p:cond delay="29000"/>
                                  </p:stCondLst>
                                  <p:childTnLst>
                                    <p:set>
                                      <p:cBhvr>
                                        <p:cTn id="10" dur="1" fill="hold">
                                          <p:stCondLst>
                                            <p:cond delay="0"/>
                                          </p:stCondLst>
                                        </p:cTn>
                                        <p:tgtEl>
                                          <p:spTgt spid="9"/>
                                        </p:tgtEl>
                                        <p:attrNameLst>
                                          <p:attrName>style.visibility</p:attrName>
                                        </p:attrNameLst>
                                      </p:cBhvr>
                                      <p:to>
                                        <p:strVal val="hidden"/>
                                      </p:to>
                                    </p:set>
                                    <p:cmd type="call" cmd="stop">
                                      <p:cBhvr>
                                        <p:cTn id="11" dur="1">
                                          <p:stCondLst>
                                            <p:cond delay="0"/>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fill="hold" display="0">
                  <p:stCondLst>
                    <p:cond delay="indefinite"/>
                  </p:stCondLst>
                </p:cTn>
                <p:tgtEl>
                  <p:spTgt spid="8"/>
                </p:tgtEl>
              </p:cMediaNode>
            </p:video>
            <p:video>
              <p:cMediaNode vol="0" mute="1">
                <p:cTn id="13"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389" y="0"/>
            <a:ext cx="9819060" cy="6858000"/>
          </a:xfrm>
          <a:prstGeom prst="rect">
            <a:avLst/>
          </a:prstGeom>
        </p:spPr>
      </p:pic>
    </p:spTree>
    <p:extLst>
      <p:ext uri="{BB962C8B-B14F-4D97-AF65-F5344CB8AC3E}">
        <p14:creationId xmlns:p14="http://schemas.microsoft.com/office/powerpoint/2010/main" val="318476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1" t="29364" r="29387" b="25199"/>
          <a:stretch/>
        </p:blipFill>
        <p:spPr bwMode="auto">
          <a:xfrm>
            <a:off x="1432719" y="914400"/>
            <a:ext cx="8781174" cy="50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49" t="2941" b="62500"/>
          <a:stretch/>
        </p:blipFill>
        <p:spPr>
          <a:xfrm>
            <a:off x="1133766" y="8"/>
            <a:ext cx="9816868" cy="5080363"/>
          </a:xfrm>
          <a:prstGeom prst="rect">
            <a:avLst/>
          </a:prstGeom>
        </p:spPr>
      </p:pic>
      <p:sp>
        <p:nvSpPr>
          <p:cNvPr id="9" name="Title 1"/>
          <p:cNvSpPr txBox="1">
            <a:spLocks/>
          </p:cNvSpPr>
          <p:nvPr/>
        </p:nvSpPr>
        <p:spPr>
          <a:xfrm>
            <a:off x="358125" y="4886789"/>
            <a:ext cx="11437794" cy="2137229"/>
          </a:xfrm>
          <a:prstGeom prst="rect">
            <a:avLst/>
          </a:prstGeom>
        </p:spPr>
        <p:txBody>
          <a:bodyPr vert="horz" lIns="91294" tIns="45647" rIns="91294" bIns="45647"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Mẹ và Hà ghé nhà dì Kha. Dì kể cho Hà nghe về bà. Hà chú ý nghe dì kể.</a:t>
            </a:r>
            <a:endParaRPr lang="en-US" sz="5400">
              <a:latin typeface="Arial-Rounded" pitchFamily="34" charset="0"/>
              <a:ea typeface="Arial-Rounded" pitchFamily="34" charset="0"/>
              <a:cs typeface="Arial-Rounded" pitchFamily="34" charset="0"/>
            </a:endParaRPr>
          </a:p>
        </p:txBody>
      </p:sp>
      <p:grpSp>
        <p:nvGrpSpPr>
          <p:cNvPr id="7" name="Group 6"/>
          <p:cNvGrpSpPr/>
          <p:nvPr/>
        </p:nvGrpSpPr>
        <p:grpSpPr>
          <a:xfrm>
            <a:off x="215396" y="203430"/>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12" name="Title 1"/>
          <p:cNvSpPr txBox="1">
            <a:spLocks/>
          </p:cNvSpPr>
          <p:nvPr/>
        </p:nvSpPr>
        <p:spPr>
          <a:xfrm>
            <a:off x="6324037" y="5715651"/>
            <a:ext cx="2039537" cy="1197723"/>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y</a:t>
            </a:r>
            <a:endParaRPr lang="en-US" sz="5400">
              <a:solidFill>
                <a:srgbClr val="FF0000"/>
              </a:solidFill>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8900323" y="5181835"/>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006650" y="4570147"/>
            <a:ext cx="617614" cy="5864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VnArial" pitchFamily="34" charset="0"/>
              </a:rPr>
              <a:t>2</a:t>
            </a:r>
            <a:endParaRPr lang="en-US" sz="3200">
              <a:solidFill>
                <a:schemeClr val="tx1"/>
              </a:solidFill>
              <a:latin typeface=".VnArial" pitchFamily="34" charset="0"/>
            </a:endParaRPr>
          </a:p>
        </p:txBody>
      </p:sp>
      <p:cxnSp>
        <p:nvCxnSpPr>
          <p:cNvPr id="19" name="Straight Connector 18"/>
          <p:cNvCxnSpPr/>
          <p:nvPr/>
        </p:nvCxnSpPr>
        <p:spPr>
          <a:xfrm flipH="1">
            <a:off x="10881523" y="5945414"/>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25782" b="52068"/>
          <a:stretch/>
        </p:blipFill>
        <p:spPr bwMode="auto">
          <a:xfrm>
            <a:off x="11113" y="4880221"/>
            <a:ext cx="897214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3330" b="56817"/>
          <a:stretch/>
        </p:blipFill>
        <p:spPr bwMode="auto">
          <a:xfrm>
            <a:off x="8852694" y="4872888"/>
            <a:ext cx="3224120" cy="96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60209"/>
          <a:stretch/>
        </p:blipFill>
        <p:spPr bwMode="auto">
          <a:xfrm>
            <a:off x="25627" y="5993496"/>
            <a:ext cx="4810318"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0029" t="43010" r="9143" b="15906"/>
          <a:stretch/>
        </p:blipFill>
        <p:spPr bwMode="auto">
          <a:xfrm>
            <a:off x="4856527" y="5833983"/>
            <a:ext cx="614449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1177934" y="4716633"/>
            <a:ext cx="561467" cy="48464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VnArial" pitchFamily="34" charset="0"/>
              </a:rPr>
              <a:t>1</a:t>
            </a:r>
            <a:endParaRPr lang="en-US" sz="3200">
              <a:solidFill>
                <a:schemeClr val="tx1"/>
              </a:solidFill>
              <a:latin typeface=".VnArial" pitchFamily="34" charset="0"/>
            </a:endParaRPr>
          </a:p>
        </p:txBody>
      </p:sp>
      <p:sp>
        <p:nvSpPr>
          <p:cNvPr id="17" name="Oval 16"/>
          <p:cNvSpPr/>
          <p:nvPr/>
        </p:nvSpPr>
        <p:spPr>
          <a:xfrm>
            <a:off x="5014123" y="5725130"/>
            <a:ext cx="561467" cy="4405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VnArial" pitchFamily="34" charset="0"/>
              </a:rPr>
              <a:t>3</a:t>
            </a:r>
            <a:endParaRPr lang="en-US" sz="3200">
              <a:solidFill>
                <a:schemeClr val="tx1"/>
              </a:solidFill>
              <a:latin typeface=".VnArial" pitchFamily="34" charset="0"/>
            </a:endParaRPr>
          </a:p>
        </p:txBody>
      </p:sp>
      <p:cxnSp>
        <p:nvCxnSpPr>
          <p:cNvPr id="18" name="Straight Connector 17"/>
          <p:cNvCxnSpPr/>
          <p:nvPr/>
        </p:nvCxnSpPr>
        <p:spPr>
          <a:xfrm flipH="1">
            <a:off x="4875578" y="5903513"/>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75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8195"/>
                                        </p:tgtEl>
                                        <p:attrNameLst>
                                          <p:attrName>style.visibility</p:attrName>
                                        </p:attrNameLst>
                                      </p:cBhvr>
                                      <p:to>
                                        <p:strVal val="visible"/>
                                      </p:to>
                                    </p:set>
                                    <p:animEffect transition="in" filter="fade">
                                      <p:cBhvr>
                                        <p:cTn id="30" dur="750"/>
                                        <p:tgtEl>
                                          <p:spTgt spid="8195"/>
                                        </p:tgtEl>
                                      </p:cBhvr>
                                    </p:animEffect>
                                  </p:childTnLst>
                                </p:cTn>
                              </p:par>
                              <p:par>
                                <p:cTn id="31" presetID="10" presetClass="entr" presetSubtype="0" fill="hold" nodeType="withEffect">
                                  <p:stCondLst>
                                    <p:cond delay="0"/>
                                  </p:stCondLst>
                                  <p:childTnLst>
                                    <p:set>
                                      <p:cBhvr>
                                        <p:cTn id="32" dur="1" fill="hold">
                                          <p:stCondLst>
                                            <p:cond delay="0"/>
                                          </p:stCondLst>
                                        </p:cTn>
                                        <p:tgtEl>
                                          <p:spTgt spid="8196"/>
                                        </p:tgtEl>
                                        <p:attrNameLst>
                                          <p:attrName>style.visibility</p:attrName>
                                        </p:attrNameLst>
                                      </p:cBhvr>
                                      <p:to>
                                        <p:strVal val="visible"/>
                                      </p:to>
                                    </p:set>
                                    <p:animEffect transition="in" filter="fade">
                                      <p:cBhvr>
                                        <p:cTn id="33" dur="750"/>
                                        <p:tgtEl>
                                          <p:spTgt spid="819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8197"/>
                                        </p:tgtEl>
                                        <p:attrNameLst>
                                          <p:attrName>style.visibility</p:attrName>
                                        </p:attrNameLst>
                                      </p:cBhvr>
                                      <p:to>
                                        <p:strVal val="visible"/>
                                      </p:to>
                                    </p:set>
                                    <p:animEffect transition="in" filter="fade">
                                      <p:cBhvr>
                                        <p:cTn id="46" dur="750"/>
                                        <p:tgtEl>
                                          <p:spTgt spid="819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54359" y="22860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ý</a:t>
            </a:r>
            <a:endParaRPr lang="en-US" sz="9600" smtClean="0">
              <a:solidFill>
                <a:schemeClr val="bg1"/>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309519" y="2286000"/>
            <a:ext cx="410289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chú ý</a:t>
            </a:r>
          </a:p>
        </p:txBody>
      </p:sp>
    </p:spTree>
    <p:extLst>
      <p:ext uri="{BB962C8B-B14F-4D97-AF65-F5344CB8AC3E}">
        <p14:creationId xmlns:p14="http://schemas.microsoft.com/office/powerpoint/2010/main" val="23017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215" y="1905008"/>
            <a:ext cx="11437794" cy="213722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600" smtClean="0">
                <a:latin typeface="Arial-Rounded" pitchFamily="34" charset="0"/>
                <a:ea typeface="Arial-Rounded" pitchFamily="34" charset="0"/>
                <a:cs typeface="Arial-Rounded" pitchFamily="34" charset="0"/>
              </a:rPr>
              <a:t>	Mẹ và Hà ghé nhà dì Kha. Dì kể cho Hà nghe về bà. Hà chú ý nghe dì kể.</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5565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8125" y="4848689"/>
            <a:ext cx="11437794" cy="2137229"/>
          </a:xfrm>
          <a:prstGeom prst="rect">
            <a:avLst/>
          </a:prstGeom>
        </p:spPr>
        <p:txBody>
          <a:bodyPr vert="horz" lIns="91294" tIns="45647" rIns="91294" bIns="45647"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Mẹ và Hà ghé nhà dì Kha. Dì kể cho Hà nghe về bà. Hà chú ý nghe dì kể.</a:t>
            </a:r>
            <a:endParaRPr lang="en-US" sz="5400">
              <a:latin typeface="Arial-Rounded" pitchFamily="34" charset="0"/>
              <a:ea typeface="Arial-Rounded" pitchFamily="34" charset="0"/>
              <a:cs typeface="Arial-Rounded"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433" y="-159264"/>
            <a:ext cx="8419465" cy="443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0302" y="3857565"/>
            <a:ext cx="8044401" cy="16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7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B82861D-0ECA-460B-BD4F-5CD5172214D4}"/>
              </a:ext>
            </a:extLst>
          </p:cNvPr>
          <p:cNvSpPr txBox="1"/>
          <p:nvPr/>
        </p:nvSpPr>
        <p:spPr>
          <a:xfrm>
            <a:off x="4097618" y="319805"/>
            <a:ext cx="3966610" cy="1015663"/>
          </a:xfrm>
          <a:prstGeom prst="rect">
            <a:avLst/>
          </a:prstGeom>
          <a:noFill/>
        </p:spPr>
        <p:txBody>
          <a:bodyPr wrap="square" rtlCol="0">
            <a:spAutoFit/>
          </a:bodyPr>
          <a:lstStyle/>
          <a:p>
            <a:r>
              <a:rPr lang="en-US" sz="6000" b="1" dirty="0" err="1">
                <a:solidFill>
                  <a:prstClr val="black"/>
                </a:solidFill>
                <a:latin typeface="UTM Avo" panose="02040603050506020204" pitchFamily="18" charset="0"/>
                <a:ea typeface="Arial-Rounded" panose="020B0500000000000000" pitchFamily="34" charset="0"/>
                <a:cs typeface="Arial-Rounded" panose="020B0500000000000000" pitchFamily="34" charset="0"/>
              </a:rPr>
              <a:t>Cảm</a:t>
            </a:r>
            <a:r>
              <a:rPr lang="en-US" sz="6000" b="1" dirty="0">
                <a:solidFill>
                  <a:prstClr val="black"/>
                </a:solidFill>
                <a:latin typeface="UTM Avo" panose="02040603050506020204" pitchFamily="18" charset="0"/>
                <a:ea typeface="Arial-Rounded" panose="020B0500000000000000" pitchFamily="34" charset="0"/>
                <a:cs typeface="Arial-Rounded" panose="020B0500000000000000" pitchFamily="34" charset="0"/>
              </a:rPr>
              <a:t> </a:t>
            </a:r>
            <a:r>
              <a:rPr lang="en-US" sz="6000" b="1" dirty="0" err="1">
                <a:solidFill>
                  <a:prstClr val="black"/>
                </a:solidFill>
                <a:latin typeface="UTM Avo" panose="02040603050506020204" pitchFamily="18" charset="0"/>
                <a:ea typeface="Arial-Rounded" panose="020B0500000000000000" pitchFamily="34" charset="0"/>
                <a:cs typeface="Arial-Rounded" panose="020B0500000000000000" pitchFamily="34" charset="0"/>
              </a:rPr>
              <a:t>ơn</a:t>
            </a:r>
            <a:endParaRPr lang="en-US" sz="6000" b="1" dirty="0">
              <a:solidFill>
                <a:prstClr val="black"/>
              </a:solidFill>
              <a:latin typeface="UTM Avo" panose="02040603050506020204" pitchFamily="18"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2BC0B9AC-69F9-41E2-8023-849EA9D1FF16}"/>
              </a:ext>
            </a:extLst>
          </p:cNvPr>
          <p:cNvPicPr>
            <a:picLocks noChangeAspect="1"/>
          </p:cNvPicPr>
          <p:nvPr/>
        </p:nvPicPr>
        <p:blipFill>
          <a:blip r:embed="rId2"/>
          <a:stretch>
            <a:fillRect/>
          </a:stretch>
        </p:blipFill>
        <p:spPr>
          <a:xfrm>
            <a:off x="466291" y="327516"/>
            <a:ext cx="1632486" cy="732658"/>
          </a:xfrm>
          <a:prstGeom prst="rect">
            <a:avLst/>
          </a:prstGeom>
        </p:spPr>
      </p:pic>
      <p:pic>
        <p:nvPicPr>
          <p:cNvPr id="4" name="Picture 3">
            <a:extLst>
              <a:ext uri="{FF2B5EF4-FFF2-40B4-BE49-F238E27FC236}">
                <a16:creationId xmlns="" xmlns:a16="http://schemas.microsoft.com/office/drawing/2014/main" id="{83D1D2EF-F3DD-47EA-BB29-F979A53D2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137" y="1335465"/>
            <a:ext cx="3734141" cy="4669443"/>
          </a:xfrm>
          <a:prstGeom prst="rect">
            <a:avLst/>
          </a:prstGeom>
        </p:spPr>
      </p:pic>
      <p:pic>
        <p:nvPicPr>
          <p:cNvPr id="5" name="Picture 4">
            <a:extLst>
              <a:ext uri="{FF2B5EF4-FFF2-40B4-BE49-F238E27FC236}">
                <a16:creationId xmlns="" xmlns:a16="http://schemas.microsoft.com/office/drawing/2014/main" id="{E49F5C17-FBDC-4ADA-BCD0-C5A960B6A9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878" y="1335465"/>
            <a:ext cx="3721632" cy="4669443"/>
          </a:xfrm>
          <a:prstGeom prst="rect">
            <a:avLst/>
          </a:prstGeom>
        </p:spPr>
      </p:pic>
      <p:sp>
        <p:nvSpPr>
          <p:cNvPr id="6" name="Rounded Rectangle 5"/>
          <p:cNvSpPr/>
          <p:nvPr/>
        </p:nvSpPr>
        <p:spPr>
          <a:xfrm>
            <a:off x="1726137" y="5699760"/>
            <a:ext cx="3734141"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ơn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che</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tớ</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ounded Rectangle 6"/>
          <p:cNvSpPr/>
          <p:nvPr/>
        </p:nvSpPr>
        <p:spPr>
          <a:xfrm>
            <a:off x="6287878" y="5699760"/>
            <a:ext cx="3721632"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Cháu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ơn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a:t>
            </a:r>
          </a:p>
        </p:txBody>
      </p:sp>
    </p:spTree>
    <p:extLst>
      <p:ext uri="{BB962C8B-B14F-4D97-AF65-F5344CB8AC3E}">
        <p14:creationId xmlns:p14="http://schemas.microsoft.com/office/powerpoint/2010/main" val="16795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40"/>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82"/>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57353" y="8"/>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005" y="246539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40"/>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82"/>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57353" y="8"/>
            <a:ext cx="8133913" cy="5586413"/>
          </a:xfrm>
          <a:prstGeom prst="rect">
            <a:avLst/>
          </a:prstGeom>
        </p:spPr>
      </p:pic>
      <p:sp>
        <p:nvSpPr>
          <p:cNvPr id="2" name="TextBox 1"/>
          <p:cNvSpPr txBox="1"/>
          <p:nvPr/>
        </p:nvSpPr>
        <p:spPr>
          <a:xfrm>
            <a:off x="2381254" y="2850358"/>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p:cNvPr>
          <p:cNvSpPr/>
          <p:nvPr/>
        </p:nvSpPr>
        <p:spPr>
          <a:xfrm>
            <a:off x="11186319" y="98458"/>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FBA36585-FF0B-4744-99B5-106C791A23A2}"/>
              </a:ext>
            </a:extLst>
          </p:cNvPr>
          <p:cNvSpPr txBox="1"/>
          <p:nvPr/>
        </p:nvSpPr>
        <p:spPr>
          <a:xfrm>
            <a:off x="289719" y="2133600"/>
            <a:ext cx="1082851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dirty="0">
                <a:solidFill>
                  <a:srgbClr val="002060"/>
                </a:solidFill>
                <a:latin typeface="UTM Avo" panose="02040603050506020204" pitchFamily="18" charset="0"/>
                <a:cs typeface="Times New Roman" panose="02020603050405020304" pitchFamily="18" charset="0"/>
              </a:rPr>
              <a:t>v</a:t>
            </a:r>
            <a:r>
              <a:rPr lang="vi-VN" sz="8000" b="1" dirty="0" smtClean="0">
                <a:solidFill>
                  <a:srgbClr val="002060"/>
                </a:solidFill>
                <a:latin typeface="UTM Avo" panose="02040603050506020204" pitchFamily="18" charset="0"/>
                <a:cs typeface="Times New Roman" panose="02020603050405020304" pitchFamily="18" charset="0"/>
              </a:rPr>
              <a:t>e    vó    vở</a:t>
            </a:r>
            <a:r>
              <a:rPr lang="vi-VN" sz="8000" b="1" dirty="0">
                <a:solidFill>
                  <a:srgbClr val="002060"/>
                </a:solidFill>
                <a:latin typeface="UTM Avo" panose="02040603050506020204" pitchFamily="18" charset="0"/>
                <a:cs typeface="Times New Roman" panose="02020603050405020304" pitchFamily="18" charset="0"/>
              </a:rPr>
              <a:t> </a:t>
            </a:r>
            <a:r>
              <a:rPr lang="vi-VN" sz="8000" b="1" dirty="0" smtClean="0">
                <a:solidFill>
                  <a:srgbClr val="002060"/>
                </a:solidFill>
                <a:latin typeface="UTM Avo" panose="02040603050506020204" pitchFamily="18" charset="0"/>
                <a:cs typeface="Times New Roman" panose="02020603050405020304" pitchFamily="18" charset="0"/>
              </a:rPr>
              <a:t>   vẽ</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dirty="0">
                <a:solidFill>
                  <a:srgbClr val="002060"/>
                </a:solidFill>
                <a:latin typeface="UTM Avo" panose="02040603050506020204" pitchFamily="18" charset="0"/>
                <a:cs typeface="Times New Roman" panose="02020603050405020304" pitchFamily="18" charset="0"/>
              </a:rPr>
              <a:t>x</a:t>
            </a:r>
            <a:r>
              <a:rPr lang="vi-VN" sz="8000" b="1" dirty="0" smtClean="0">
                <a:solidFill>
                  <a:srgbClr val="002060"/>
                </a:solidFill>
                <a:latin typeface="UTM Avo" panose="02040603050506020204" pitchFamily="18" charset="0"/>
                <a:cs typeface="Times New Roman" panose="02020603050405020304" pitchFamily="18" charset="0"/>
              </a:rPr>
              <a:t>e    xù    xứ    xử</a:t>
            </a:r>
          </a:p>
        </p:txBody>
      </p:sp>
      <p:sp>
        <p:nvSpPr>
          <p:cNvPr id="9" name="TextBox 8">
            <a:extLst>
              <a:ext uri="{FF2B5EF4-FFF2-40B4-BE49-F238E27FC236}">
                <a16:creationId xmlns="" xmlns:a16="http://schemas.microsoft.com/office/drawing/2014/main" id="{1463E0DF-133D-4B36-916E-E1E0E7E778EF}"/>
              </a:ext>
            </a:extLst>
          </p:cNvPr>
          <p:cNvSpPr txBox="1"/>
          <p:nvPr/>
        </p:nvSpPr>
        <p:spPr>
          <a:xfrm>
            <a:off x="742364" y="718405"/>
            <a:ext cx="5574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Con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766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10957719" y="6096008"/>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FBA36585-FF0B-4744-99B5-106C791A23A2}"/>
              </a:ext>
            </a:extLst>
          </p:cNvPr>
          <p:cNvSpPr txBox="1"/>
          <p:nvPr/>
        </p:nvSpPr>
        <p:spPr>
          <a:xfrm>
            <a:off x="289719" y="2133600"/>
            <a:ext cx="1082851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dirty="0">
                <a:solidFill>
                  <a:srgbClr val="002060"/>
                </a:solidFill>
                <a:latin typeface="UTM Avo" panose="02040603050506020204" pitchFamily="18" charset="0"/>
                <a:cs typeface="Times New Roman" panose="02020603050405020304" pitchFamily="18" charset="0"/>
              </a:rPr>
              <a:t>g</a:t>
            </a:r>
            <a:r>
              <a:rPr kumimoji="0" lang="vi-VN" sz="8000" b="1" i="0" u="none" strike="noStrike" kern="1200" cap="none" spc="0" normalizeH="0" baseline="0" noProof="0" dirty="0" smtClean="0">
                <a:ln>
                  <a:noFill/>
                </a:ln>
                <a:solidFill>
                  <a:srgbClr val="002060"/>
                </a:solidFill>
                <a:effectLst/>
                <a:uLnTx/>
                <a:uFillTx/>
                <a:latin typeface="UTM Avo" panose="02040603050506020204" pitchFamily="18" charset="0"/>
                <a:ea typeface="+mn-ea"/>
                <a:cs typeface="Times New Roman" panose="02020603050405020304" pitchFamily="18" charset="0"/>
              </a:rPr>
              <a:t>iả vờ</a:t>
            </a:r>
            <a:r>
              <a:rPr kumimoji="0" lang="vi-VN" sz="8000" b="1" i="0" u="none" strike="noStrike" kern="1200" cap="none" spc="0" normalizeH="0" noProof="0" dirty="0" smtClean="0">
                <a:ln>
                  <a:noFill/>
                </a:ln>
                <a:solidFill>
                  <a:srgbClr val="002060"/>
                </a:solidFill>
                <a:effectLst/>
                <a:uLnTx/>
                <a:uFillTx/>
                <a:latin typeface="UTM Avo" panose="02040603050506020204" pitchFamily="18" charset="0"/>
                <a:ea typeface="+mn-ea"/>
                <a:cs typeface="Times New Roman" panose="02020603050405020304" pitchFamily="18" charset="0"/>
              </a:rPr>
              <a:t>  	 xứ sở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noProof="0" dirty="0" smtClean="0">
                <a:ln>
                  <a:noFill/>
                </a:ln>
                <a:solidFill>
                  <a:srgbClr val="002060"/>
                </a:solidFill>
                <a:effectLst/>
                <a:uLnTx/>
                <a:uFillTx/>
                <a:latin typeface="UTM Avo" panose="02040603050506020204" pitchFamily="18" charset="0"/>
                <a:ea typeface="+mn-ea"/>
                <a:cs typeface="Times New Roman" panose="02020603050405020304" pitchFamily="18" charset="0"/>
              </a:rPr>
              <a:t>thị xã	    vò vẽ</a:t>
            </a:r>
            <a:endParaRPr kumimoji="0" lang="en-US" sz="80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5" name="TextBox 4">
            <a:extLst>
              <a:ext uri="{FF2B5EF4-FFF2-40B4-BE49-F238E27FC236}">
                <a16:creationId xmlns="" xmlns:a16="http://schemas.microsoft.com/office/drawing/2014/main" id="{1463E0DF-133D-4B36-916E-E1E0E7E778EF}"/>
              </a:ext>
            </a:extLst>
          </p:cNvPr>
          <p:cNvSpPr txBox="1"/>
          <p:nvPr/>
        </p:nvSpPr>
        <p:spPr>
          <a:xfrm>
            <a:off x="742364" y="718405"/>
            <a:ext cx="5574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Con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7114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action="ppaction://hlinksldjump"/>
          </p:cNvPr>
          <p:cNvSpPr/>
          <p:nvPr/>
        </p:nvSpPr>
        <p:spPr>
          <a:xfrm>
            <a:off x="11099342" y="152405"/>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FBA36585-FF0B-4744-99B5-106C791A23A2}"/>
              </a:ext>
            </a:extLst>
          </p:cNvPr>
          <p:cNvSpPr txBox="1"/>
          <p:nvPr/>
        </p:nvSpPr>
        <p:spPr>
          <a:xfrm>
            <a:off x="289719" y="2133600"/>
            <a:ext cx="1082851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dirty="0" smtClean="0">
                <a:solidFill>
                  <a:srgbClr val="002060"/>
                </a:solidFill>
                <a:latin typeface="UTM Avo" panose="02040603050506020204" pitchFamily="18" charset="0"/>
                <a:cs typeface="Times New Roman" panose="02020603050405020304" pitchFamily="18" charset="0"/>
              </a:rPr>
              <a:t>vệ sĩ 		  vô vị</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dirty="0" smtClean="0">
                <a:solidFill>
                  <a:srgbClr val="002060"/>
                </a:solidFill>
                <a:latin typeface="UTM Avo" panose="02040603050506020204" pitchFamily="18" charset="0"/>
                <a:cs typeface="Times New Roman" panose="02020603050405020304" pitchFamily="18" charset="0"/>
              </a:rPr>
              <a:t>  xe lu 	    vỉa hè</a:t>
            </a:r>
            <a:endParaRPr kumimoji="0" lang="en-US" sz="80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7" name="TextBox 6">
            <a:extLst>
              <a:ext uri="{FF2B5EF4-FFF2-40B4-BE49-F238E27FC236}">
                <a16:creationId xmlns="" xmlns:a16="http://schemas.microsoft.com/office/drawing/2014/main" id="{1463E0DF-133D-4B36-916E-E1E0E7E778EF}"/>
              </a:ext>
            </a:extLst>
          </p:cNvPr>
          <p:cNvSpPr txBox="1"/>
          <p:nvPr/>
        </p:nvSpPr>
        <p:spPr>
          <a:xfrm>
            <a:off x="742364" y="718405"/>
            <a:ext cx="5574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Con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2631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p:cNvPr>
          <p:cNvSpPr/>
          <p:nvPr/>
        </p:nvSpPr>
        <p:spPr>
          <a:xfrm>
            <a:off x="10957719" y="6096008"/>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26058" y="2209800"/>
            <a:ext cx="11255655" cy="22098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Nghỉ</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hè</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bố</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mẹ</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cho</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Hà</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về</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quê</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Quê</a:t>
            </a:r>
            <a:r>
              <a:rPr lang="en-US" sz="7200" dirty="0" smtClean="0">
                <a:latin typeface="UTM Avo" pitchFamily="18" charset="0"/>
                <a:ea typeface="Arial-Rounded" pitchFamily="34" charset="0"/>
                <a:cs typeface="Arial-Rounded" pitchFamily="34" charset="0"/>
              </a:rPr>
              <a:t> </a:t>
            </a:r>
            <a:r>
              <a:rPr lang="en-US" sz="7200" dirty="0" err="1">
                <a:latin typeface="UTM Avo" pitchFamily="18" charset="0"/>
                <a:ea typeface="Arial-Rounded" pitchFamily="34" charset="0"/>
                <a:cs typeface="Arial-Rounded" pitchFamily="34" charset="0"/>
              </a:rPr>
              <a:t>H</a:t>
            </a:r>
            <a:r>
              <a:rPr lang="en-US" sz="7200" dirty="0" err="1" smtClean="0">
                <a:latin typeface="UTM Avo" pitchFamily="18" charset="0"/>
                <a:ea typeface="Arial-Rounded" pitchFamily="34" charset="0"/>
                <a:cs typeface="Arial-Rounded" pitchFamily="34" charset="0"/>
              </a:rPr>
              <a:t>à</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là</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xứ</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sở</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của</a:t>
            </a:r>
            <a:r>
              <a:rPr lang="en-US" sz="7200" dirty="0" smtClean="0">
                <a:latin typeface="UTM Avo" pitchFamily="18" charset="0"/>
                <a:ea typeface="Arial-Rounded" pitchFamily="34" charset="0"/>
                <a:cs typeface="Arial-Rounded" pitchFamily="34" charset="0"/>
              </a:rPr>
              <a:t> </a:t>
            </a:r>
            <a:r>
              <a:rPr lang="en-US" sz="7200" dirty="0" err="1" smtClean="0">
                <a:latin typeface="UTM Avo" pitchFamily="18" charset="0"/>
                <a:ea typeface="Arial-Rounded" pitchFamily="34" charset="0"/>
                <a:cs typeface="Arial-Rounded" pitchFamily="34" charset="0"/>
              </a:rPr>
              <a:t>dừa</a:t>
            </a:r>
            <a:r>
              <a:rPr lang="en-US" sz="7200" dirty="0" smtClean="0">
                <a:latin typeface="UTM Avo" pitchFamily="18" charset="0"/>
                <a:ea typeface="Arial-Rounded" pitchFamily="34" charset="0"/>
                <a:cs typeface="Arial-Rounded" pitchFamily="34" charset="0"/>
              </a:rPr>
              <a:t>.</a:t>
            </a:r>
            <a:endParaRPr lang="en-US" sz="7200" dirty="0">
              <a:latin typeface="UTM Avo" pitchFamily="18" charset="0"/>
              <a:ea typeface="Arial-Rounded" pitchFamily="34" charset="0"/>
              <a:cs typeface="Arial-Rounded" pitchFamily="34" charset="0"/>
            </a:endParaRPr>
          </a:p>
        </p:txBody>
      </p:sp>
      <p:sp>
        <p:nvSpPr>
          <p:cNvPr id="5" name="TextBox 4">
            <a:extLst>
              <a:ext uri="{FF2B5EF4-FFF2-40B4-BE49-F238E27FC236}">
                <a16:creationId xmlns="" xmlns:a16="http://schemas.microsoft.com/office/drawing/2014/main" id="{1463E0DF-133D-4B36-916E-E1E0E7E778EF}"/>
              </a:ext>
            </a:extLst>
          </p:cNvPr>
          <p:cNvSpPr txBox="1"/>
          <p:nvPr/>
        </p:nvSpPr>
        <p:spPr>
          <a:xfrm>
            <a:off x="1127919" y="780827"/>
            <a:ext cx="5574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Con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1445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288" b="66138"/>
          <a:stretch/>
        </p:blipFill>
        <p:spPr>
          <a:xfrm>
            <a:off x="14598" y="-59705"/>
            <a:ext cx="12147240" cy="5846595"/>
          </a:xfrm>
          <a:prstGeom prst="rect">
            <a:avLst/>
          </a:prstGeom>
        </p:spPr>
      </p:pic>
      <p:sp>
        <p:nvSpPr>
          <p:cNvPr id="2" name="Rectangle 1"/>
          <p:cNvSpPr/>
          <p:nvPr/>
        </p:nvSpPr>
        <p:spPr>
          <a:xfrm>
            <a:off x="-84457"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20"/>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43848"/>
          </a:xfrm>
          <a:prstGeom prst="rect">
            <a:avLst/>
          </a:prstGeom>
          <a:noFill/>
        </p:spPr>
        <p:txBody>
          <a:bodyPr wrap="square" lIns="121725" tIns="60862" rIns="121725" bIns="60862" rtlCol="0">
            <a:spAutoFit/>
          </a:bodyPr>
          <a:lstStyle/>
          <a:p>
            <a:pPr algn="ctr"/>
            <a:r>
              <a:rPr lang="en-US" sz="5300" b="1" smtClean="0">
                <a:solidFill>
                  <a:srgbClr val="1BBF23"/>
                </a:solidFill>
                <a:latin typeface=".VnCooper" pitchFamily="34" charset="0"/>
                <a:ea typeface="Arial-Rounded" pitchFamily="34" charset="0"/>
                <a:cs typeface="Arial-Rounded" pitchFamily="34" charset="0"/>
              </a:rPr>
              <a:t>28</a:t>
            </a:r>
            <a:endParaRPr lang="en-US" sz="5300" b="1">
              <a:solidFill>
                <a:srgbClr val="1BBF23"/>
              </a:solidFill>
              <a:latin typeface=".VnCooper" pitchFamily="34" charset="0"/>
              <a:ea typeface="Arial-Rounded" pitchFamily="34" charset="0"/>
              <a:cs typeface="Arial-Rounded" pitchFamily="34" charset="0"/>
            </a:endParaRPr>
          </a:p>
        </p:txBody>
      </p:sp>
      <p:grpSp>
        <p:nvGrpSpPr>
          <p:cNvPr id="27" name="Group 26"/>
          <p:cNvGrpSpPr/>
          <p:nvPr/>
        </p:nvGrpSpPr>
        <p:grpSpPr>
          <a:xfrm>
            <a:off x="574827" y="203062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65406" y="5410200"/>
            <a:ext cx="12246294" cy="1600200"/>
            <a:chOff x="695008" y="5406639"/>
            <a:chExt cx="10717370" cy="1600200"/>
          </a:xfrm>
        </p:grpSpPr>
        <p:sp>
          <p:nvSpPr>
            <p:cNvPr id="34" name="Title 1"/>
            <p:cNvSpPr txBox="1">
              <a:spLocks/>
            </p:cNvSpPr>
            <p:nvPr/>
          </p:nvSpPr>
          <p:spPr>
            <a:xfrm>
              <a:off x="695008" y="540663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smtClean="0">
                  <a:latin typeface="Arial-Rounded" pitchFamily="34" charset="0"/>
                  <a:ea typeface="Arial-Rounded" pitchFamily="34" charset="0"/>
                  <a:cs typeface="Arial-Rounded" pitchFamily="34" charset="0"/>
                </a:rPr>
                <a:t>Thời</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gian</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qu</a:t>
              </a:r>
              <a:r>
                <a:rPr lang="en-US" sz="6000" b="1" dirty="0" err="1" smtClean="0">
                  <a:solidFill>
                    <a:srgbClr val="FF0000"/>
                  </a:solidFill>
                  <a:latin typeface="Arial-Rounded" pitchFamily="34" charset="0"/>
                  <a:ea typeface="Arial-Rounded" pitchFamily="34" charset="0"/>
                  <a:cs typeface="Arial-Rounded" pitchFamily="34" charset="0"/>
                </a:rPr>
                <a:t>y</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hơn</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vàng</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bạc</a:t>
              </a:r>
              <a:r>
                <a:rPr lang="en-US" sz="6000" b="1" dirty="0" smtClean="0">
                  <a:latin typeface="Arial-Rounded" pitchFamily="34" charset="0"/>
                  <a:ea typeface="Arial-Rounded" pitchFamily="34" charset="0"/>
                  <a:cs typeface="Arial-Rounded" pitchFamily="34" charset="0"/>
                </a:rPr>
                <a:t>.</a:t>
              </a:r>
              <a:endParaRPr lang="en-US" sz="6000" b="1" dirty="0">
                <a:latin typeface="Arial-Rounded" pitchFamily="34" charset="0"/>
                <a:ea typeface="Arial-Rounded" pitchFamily="34" charset="0"/>
                <a:cs typeface="Arial-Rounded" pitchFamily="34" charset="0"/>
              </a:endParaRPr>
            </a:p>
          </p:txBody>
        </p:sp>
        <p:sp>
          <p:nvSpPr>
            <p:cNvPr id="35" name="Title 1"/>
            <p:cNvSpPr txBox="1">
              <a:spLocks/>
            </p:cNvSpPr>
            <p:nvPr/>
          </p:nvSpPr>
          <p:spPr>
            <a:xfrm>
              <a:off x="4986496" y="55057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smtClean="0">
                  <a:latin typeface="Arial-Rounded" pitchFamily="34" charset="0"/>
                  <a:ea typeface="Arial-Rounded" pitchFamily="34" charset="0"/>
                  <a:cs typeface="Arial-Rounded" pitchFamily="34" charset="0"/>
                </a:rPr>
                <a:t>́</a:t>
              </a:r>
              <a:endParaRPr lang="en-US" sz="6000" b="1">
                <a:latin typeface="Arial-Rounded" pitchFamily="34" charset="0"/>
                <a:ea typeface="Arial-Rounded" pitchFamily="34" charset="0"/>
                <a:cs typeface="Arial-Rounded" pitchFamily="34" charset="0"/>
              </a:endParaRPr>
            </a:p>
          </p:txBody>
        </p:sp>
      </p:grpSp>
      <p:sp>
        <p:nvSpPr>
          <p:cNvPr id="5" name="Title 1"/>
          <p:cNvSpPr txBox="1">
            <a:spLocks/>
          </p:cNvSpPr>
          <p:nvPr/>
        </p:nvSpPr>
        <p:spPr>
          <a:xfrm>
            <a:off x="1078549"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  Y   y</a:t>
            </a:r>
            <a:endParaRPr lang="en-US" sz="88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6266" y="914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y</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924431"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qu</a:t>
            </a:r>
            <a:endParaRPr lang="en-US" sz="8800">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y</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42" y="3453486"/>
            <a:ext cx="4295089"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quý</a:t>
            </a:r>
            <a:endParaRPr lang="en-US" sz="8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69559"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quy</a:t>
            </a:r>
            <a:endParaRPr lang="en-US" sz="8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2371765"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quỳ</a:t>
            </a:r>
            <a:endParaRPr lang="en-US" sz="8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4485228" y="5374690"/>
            <a:ext cx="2095546" cy="49348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quý</a:t>
            </a:r>
            <a:endParaRPr lang="en-US" sz="8000" dirty="0">
              <a:latin typeface="Arial-Rounded" pitchFamily="34" charset="0"/>
              <a:ea typeface="Arial-Rounded" pitchFamily="34" charset="0"/>
              <a:cs typeface="Arial-Rounded" pitchFamily="34" charset="0"/>
            </a:endParaRPr>
          </a:p>
        </p:txBody>
      </p:sp>
      <p:sp>
        <p:nvSpPr>
          <p:cNvPr id="17" name="Title 1"/>
          <p:cNvSpPr txBox="1">
            <a:spLocks/>
          </p:cNvSpPr>
          <p:nvPr/>
        </p:nvSpPr>
        <p:spPr>
          <a:xfrm>
            <a:off x="6704824"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quỹ</a:t>
            </a:r>
            <a:endParaRPr lang="en-US" sz="8000" dirty="0">
              <a:latin typeface="Arial-Rounded" pitchFamily="34" charset="0"/>
              <a:ea typeface="Arial-Rounded" pitchFamily="34" charset="0"/>
              <a:cs typeface="Arial-Rounded" pitchFamily="34" charset="0"/>
            </a:endParaRPr>
          </a:p>
        </p:txBody>
      </p:sp>
      <p:sp>
        <p:nvSpPr>
          <p:cNvPr id="18" name="Title 1"/>
          <p:cNvSpPr txBox="1">
            <a:spLocks/>
          </p:cNvSpPr>
          <p:nvPr/>
        </p:nvSpPr>
        <p:spPr>
          <a:xfrm>
            <a:off x="8840013"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quỵ</a:t>
            </a:r>
            <a:endParaRPr lang="en-US" sz="8000">
              <a:latin typeface="Arial-Rounded" pitchFamily="34" charset="0"/>
              <a:ea typeface="Arial-Rounded" pitchFamily="34" charset="0"/>
              <a:cs typeface="Arial-Rounded" pitchFamily="34" charset="0"/>
            </a:endParaRPr>
          </a:p>
        </p:txBody>
      </p:sp>
      <p:sp>
        <p:nvSpPr>
          <p:cNvPr id="19" name="Title 1"/>
          <p:cNvSpPr txBox="1">
            <a:spLocks/>
          </p:cNvSpPr>
          <p:nvPr/>
        </p:nvSpPr>
        <p:spPr>
          <a:xfrm>
            <a:off x="10434451"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ý</a:t>
            </a:r>
          </a:p>
        </p:txBody>
      </p:sp>
      <p:sp>
        <p:nvSpPr>
          <p:cNvPr id="21" name="Title 1"/>
          <p:cNvSpPr txBox="1">
            <a:spLocks/>
          </p:cNvSpPr>
          <p:nvPr/>
        </p:nvSpPr>
        <p:spPr>
          <a:xfrm>
            <a:off x="889616"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a:t>
            </a:r>
            <a:endParaRPr lang="en-US" sz="8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3190126"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a:t>
            </a:r>
            <a:endParaRPr lang="en-US" sz="80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5323726"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a:t>
            </a:r>
            <a:endParaRPr lang="en-US" sz="80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30"/>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5886334" y="367539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y</a:t>
            </a:r>
            <a:endParaRPr lang="en-US" sz="8800">
              <a:solidFill>
                <a:srgbClr val="FF000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7533526" y="51738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a:t>
            </a:r>
            <a:endParaRPr lang="en-US" sz="8000">
              <a:solidFill>
                <a:srgbClr val="FF000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9667126" y="517840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a:t>
            </a:r>
            <a:endParaRPr lang="en-US" sz="8000">
              <a:solidFill>
                <a:srgbClr val="FF000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0698488" y="51738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smtClean="0">
                <a:solidFill>
                  <a:srgbClr val="FF0000"/>
                </a:solidFill>
                <a:latin typeface="Arial-Rounded" pitchFamily="34" charset="0"/>
                <a:ea typeface="Arial-Rounded" pitchFamily="34" charset="0"/>
                <a:cs typeface="Arial-Rounded" pitchFamily="34" charset="0"/>
              </a:rPr>
              <a:t>y</a:t>
            </a:r>
            <a:endParaRPr lang="en-US" sz="80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fade">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4" grpId="0"/>
      <p:bldP spid="15" grpId="0"/>
      <p:bldP spid="16" grpId="0"/>
      <p:bldP spid="17" grpId="0"/>
      <p:bldP spid="19" grpId="0"/>
      <p:bldP spid="21" grpId="0"/>
      <p:bldP spid="22" grpId="0"/>
      <p:bldP spid="23" grpId="0"/>
      <p:bldP spid="25" grpId="0"/>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1" y="182566"/>
            <a:ext cx="12326938"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1276</TotalTime>
  <Words>214</Words>
  <Application>Microsoft Office PowerPoint</Application>
  <PresentationFormat>Custom</PresentationFormat>
  <Paragraphs>80</Paragraphs>
  <Slides>29</Slides>
  <Notes>7</Notes>
  <HiddenSlides>0</HiddenSlides>
  <MMClips>4</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.VnArial</vt:lpstr>
      <vt:lpstr>.VnCooper</vt:lpstr>
      <vt:lpstr>Arial</vt:lpstr>
      <vt:lpstr>Arial Rounded MT Bold</vt:lpstr>
      <vt:lpstr>Arial-Rounded</vt:lpstr>
      <vt:lpstr>Arrus-Black</vt:lpstr>
      <vt:lpstr>AvantGarde</vt:lpstr>
      <vt:lpstr>Bandit</vt:lpstr>
      <vt:lpstr>Calibri</vt:lpstr>
      <vt:lpstr>Times New Roman</vt:lpstr>
      <vt:lpstr>UTM Avo</vt:lpstr>
      <vt:lpstr>UTM Cookies</vt:lpstr>
      <vt:lpstr>Office Theme</vt:lpstr>
      <vt:lpstr>1_Office Theme</vt:lpstr>
      <vt:lpstr>2_Office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182</cp:revision>
  <dcterms:created xsi:type="dcterms:W3CDTF">2021-05-08T14:00:55Z</dcterms:created>
  <dcterms:modified xsi:type="dcterms:W3CDTF">2021-10-31T13:39:47Z</dcterms:modified>
</cp:coreProperties>
</file>