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72" r:id="rId3"/>
    <p:sldId id="273" r:id="rId4"/>
    <p:sldId id="274" r:id="rId5"/>
    <p:sldId id="279" r:id="rId6"/>
    <p:sldId id="264" r:id="rId7"/>
    <p:sldId id="267" r:id="rId8"/>
    <p:sldId id="285" r:id="rId9"/>
    <p:sldId id="261" r:id="rId10"/>
    <p:sldId id="284" r:id="rId11"/>
    <p:sldId id="266" r:id="rId12"/>
    <p:sldId id="271" r:id="rId13"/>
    <p:sldId id="269" r:id="rId14"/>
    <p:sldId id="263" r:id="rId15"/>
    <p:sldId id="262" r:id="rId16"/>
    <p:sldId id="270" r:id="rId17"/>
    <p:sldId id="268" r:id="rId18"/>
    <p:sldId id="265" r:id="rId19"/>
    <p:sldId id="280" r:id="rId20"/>
    <p:sldId id="282" r:id="rId21"/>
    <p:sldId id="283" r:id="rId22"/>
  </p:sldIdLst>
  <p:sldSz cx="9525000" cy="7239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0">
          <p15:clr>
            <a:srgbClr val="A4A3A4"/>
          </p15:clr>
        </p15:guide>
        <p15:guide id="2" pos="30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5050"/>
    <a:srgbClr val="FF6699"/>
    <a:srgbClr val="FFCCFF"/>
    <a:srgbClr val="33CC33"/>
    <a:srgbClr val="00CC00"/>
    <a:srgbClr val="00FF00"/>
    <a:srgbClr val="FFFF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32" autoAdjust="0"/>
    <p:restoredTop sz="94660" autoAdjust="0"/>
  </p:normalViewPr>
  <p:slideViewPr>
    <p:cSldViewPr snapToGrid="0">
      <p:cViewPr varScale="1">
        <p:scale>
          <a:sx n="71" d="100"/>
          <a:sy n="71" d="100"/>
        </p:scale>
        <p:origin x="1380" y="60"/>
      </p:cViewPr>
      <p:guideLst>
        <p:guide orient="horz" pos="2280"/>
        <p:guide pos="30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1DBEE-D59E-4B49-AD9A-0A167B20520B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9725" y="514350"/>
            <a:ext cx="33845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A6324-1FE6-445D-8260-6CE6B7899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0625" y="1184717"/>
            <a:ext cx="7143750" cy="252024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0625" y="3802151"/>
            <a:ext cx="7143750" cy="174774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8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24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6328" y="385410"/>
            <a:ext cx="2053828" cy="61347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4844" y="385410"/>
            <a:ext cx="6042422" cy="613471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02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446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3" y="1804724"/>
            <a:ext cx="8215313" cy="301122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883" y="4844434"/>
            <a:ext cx="8215313" cy="158353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05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844" y="1927049"/>
            <a:ext cx="4048125" cy="45930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2031" y="1927049"/>
            <a:ext cx="4048125" cy="45930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084" y="385410"/>
            <a:ext cx="8215313" cy="13992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085" y="1774561"/>
            <a:ext cx="4029521" cy="8696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085" y="2644246"/>
            <a:ext cx="4029521" cy="38892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2031" y="1774561"/>
            <a:ext cx="4049366" cy="86968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2031" y="2644246"/>
            <a:ext cx="4049366" cy="38892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23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76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085" y="482600"/>
            <a:ext cx="3072060" cy="1689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9366" y="1042282"/>
            <a:ext cx="4822031" cy="514438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085" y="2171700"/>
            <a:ext cx="3072060" cy="402334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6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085" y="482600"/>
            <a:ext cx="3072060" cy="16891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49366" y="1042282"/>
            <a:ext cx="4822031" cy="51443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6085" y="2171700"/>
            <a:ext cx="3072060" cy="402334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20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4844" y="385410"/>
            <a:ext cx="8215313" cy="1399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4844" y="1927049"/>
            <a:ext cx="8215313" cy="45930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4844" y="6709481"/>
            <a:ext cx="2143125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A1D1-6B41-46B8-A566-656D62AD15A1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55156" y="6709481"/>
            <a:ext cx="3214688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27031" y="6709481"/>
            <a:ext cx="2143125" cy="385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7CC6-A8FD-42BA-A69B-7E00AF4BB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4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49.jpe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slide" Target="slide4.xml"/><Relationship Id="rId11" Type="http://schemas.openxmlformats.org/officeDocument/2006/relationships/image" Target="../media/image48.jpeg"/><Relationship Id="rId5" Type="http://schemas.microsoft.com/office/2007/relationships/hdphoto" Target="../media/hdphoto1.wdp"/><Relationship Id="rId10" Type="http://schemas.openxmlformats.org/officeDocument/2006/relationships/image" Target="../media/image47.jpg"/><Relationship Id="rId4" Type="http://schemas.openxmlformats.org/officeDocument/2006/relationships/image" Target="../media/image44.png"/><Relationship Id="rId9" Type="http://schemas.openxmlformats.org/officeDocument/2006/relationships/image" Target="../media/image46.png"/><Relationship Id="rId14" Type="http://schemas.openxmlformats.org/officeDocument/2006/relationships/image" Target="../media/image5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6.png"/><Relationship Id="rId3" Type="http://schemas.microsoft.com/office/2007/relationships/media" Target="../media/media7.wma"/><Relationship Id="rId7" Type="http://schemas.openxmlformats.org/officeDocument/2006/relationships/image" Target="../media/image44.png"/><Relationship Id="rId12" Type="http://schemas.openxmlformats.org/officeDocument/2006/relationships/image" Target="../media/image45.png"/><Relationship Id="rId17" Type="http://schemas.openxmlformats.org/officeDocument/2006/relationships/audio" Target="../media/audio1.wav"/><Relationship Id="rId2" Type="http://schemas.openxmlformats.org/officeDocument/2006/relationships/audio" Target="../media/media6.wma"/><Relationship Id="rId16" Type="http://schemas.openxmlformats.org/officeDocument/2006/relationships/image" Target="../media/image9.png"/><Relationship Id="rId1" Type="http://schemas.microsoft.com/office/2007/relationships/media" Target="../media/media6.wma"/><Relationship Id="rId6" Type="http://schemas.openxmlformats.org/officeDocument/2006/relationships/audio" Target="../media/audio1.wav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2.jpeg"/><Relationship Id="rId10" Type="http://schemas.openxmlformats.org/officeDocument/2006/relationships/slide" Target="slide4.xml"/><Relationship Id="rId4" Type="http://schemas.openxmlformats.org/officeDocument/2006/relationships/audio" Target="../media/media7.wma"/><Relationship Id="rId9" Type="http://schemas.openxmlformats.org/officeDocument/2006/relationships/image" Target="../media/image50.gif"/><Relationship Id="rId1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slide" Target="slide4.xml"/><Relationship Id="rId11" Type="http://schemas.openxmlformats.org/officeDocument/2006/relationships/image" Target="../media/image47.jpg"/><Relationship Id="rId5" Type="http://schemas.openxmlformats.org/officeDocument/2006/relationships/image" Target="../media/image53.png"/><Relationship Id="rId15" Type="http://schemas.openxmlformats.org/officeDocument/2006/relationships/image" Target="../media/image50.gif"/><Relationship Id="rId10" Type="http://schemas.openxmlformats.org/officeDocument/2006/relationships/image" Target="../media/image54.jpeg"/><Relationship Id="rId4" Type="http://schemas.openxmlformats.org/officeDocument/2006/relationships/audio" Target="../media/audio1.wav"/><Relationship Id="rId9" Type="http://schemas.openxmlformats.org/officeDocument/2006/relationships/image" Target="../media/image4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jpe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slide" Target="slide19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14.gif"/><Relationship Id="rId5" Type="http://schemas.openxmlformats.org/officeDocument/2006/relationships/image" Target="../media/image7.png"/><Relationship Id="rId10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microsoft.com/office/2007/relationships/media" Target="../media/media3.wma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10" Type="http://schemas.openxmlformats.org/officeDocument/2006/relationships/image" Target="../media/image21.png"/><Relationship Id="rId4" Type="http://schemas.openxmlformats.org/officeDocument/2006/relationships/audio" Target="../media/media3.wma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433" y="0"/>
            <a:ext cx="10326844" cy="590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3488"/>
            <a:ext cx="9525000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E:\0000000我图PPT\03.20\亲子乐园\23园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98025" y="1650222"/>
            <a:ext cx="4586288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828551" y="1246147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fromWordArt="1">
            <a:prstTxWarp prst="textArchUp">
              <a:avLst>
                <a:gd name="adj" fmla="val 10906967"/>
              </a:avLst>
            </a:prstTxWarp>
          </a:bodyPr>
          <a:lstStyle/>
          <a:p>
            <a:pPr algn="ctr" defTabSz="1216660" eaLnBrk="0" hangingPunct="0"/>
            <a:endParaRPr lang="en-US" sz="3600" b="1" kern="1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1570" y="2890022"/>
            <a:ext cx="807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rPr>
              <a:t>MÔN TOÁN – LỚP 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9829" y="5115427"/>
            <a:ext cx="83933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Giáo</a:t>
            </a:r>
            <a:r>
              <a:rPr lang="en-US" sz="3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viên</a:t>
            </a:r>
            <a:r>
              <a:rPr lang="en-US" sz="3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3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30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3000" b="1" dirty="0" err="1" smtClean="0">
                <a:solidFill>
                  <a:srgbClr val="002060"/>
                </a:solidFill>
                <a:latin typeface="Arial Rounded MT Bold" pitchFamily="34" charset="0"/>
                <a:cs typeface="Arial-SGK-TV" pitchFamily="2" charset="0"/>
              </a:rPr>
              <a:t>Bùi</a:t>
            </a:r>
            <a:r>
              <a:rPr lang="en-US" sz="3000" b="1" dirty="0" smtClean="0">
                <a:solidFill>
                  <a:srgbClr val="002060"/>
                </a:solidFill>
                <a:latin typeface="Arial Rounded MT Bold" pitchFamily="34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Rounded MT Bold" pitchFamily="34" charset="0"/>
                <a:cs typeface="Arial-SGK-TV" pitchFamily="2" charset="0"/>
              </a:rPr>
              <a:t>Phương</a:t>
            </a:r>
            <a:r>
              <a:rPr lang="en-US" sz="3000" b="1" dirty="0" smtClean="0">
                <a:solidFill>
                  <a:srgbClr val="002060"/>
                </a:solidFill>
                <a:latin typeface="Arial Rounded MT Bold" pitchFamily="34" charset="0"/>
                <a:cs typeface="Arial-SGK-TV" pitchFamily="2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Arial Rounded MT Bold" pitchFamily="34" charset="0"/>
                <a:cs typeface="Arial-SGK-TV" pitchFamily="2" charset="0"/>
              </a:rPr>
              <a:t>Nhung</a:t>
            </a:r>
            <a:endParaRPr lang="en-US" sz="3000" b="1" dirty="0">
              <a:solidFill>
                <a:srgbClr val="002060"/>
              </a:solidFill>
              <a:latin typeface="Arial Rounded MT Bold" pitchFamily="34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9368" y="1704421"/>
            <a:ext cx="6523630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9264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CHÀO MỪNG CÁC </a:t>
            </a:r>
            <a:r>
              <a:rPr lang="en-US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CON HỌC SINH</a:t>
            </a:r>
            <a:endParaRPr lang="en-US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978" y="3506939"/>
            <a:ext cx="8070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32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 11:</a:t>
            </a:r>
          </a:p>
          <a:p>
            <a:pPr algn="ctr"/>
            <a:r>
              <a:rPr lang="vi-VN" sz="32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PHÉP TRỪ TRONG PHẠM VI 10</a:t>
            </a:r>
          </a:p>
          <a:p>
            <a:pPr algn="ctr"/>
            <a:r>
              <a:rPr lang="vi-VN" sz="3200" b="1" dirty="0" smtClean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(Tiết 1)</a:t>
            </a:r>
            <a:endParaRPr lang="en-US" sz="32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9" name="Picture 5" descr="E:\0000000我图PPT\03.20\亲子乐园\56y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"/>
          <a:stretch/>
        </p:blipFill>
        <p:spPr bwMode="auto">
          <a:xfrm>
            <a:off x="-251219" y="5895836"/>
            <a:ext cx="5602288" cy="13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"/>
          <a:stretch/>
        </p:blipFill>
        <p:spPr bwMode="auto">
          <a:xfrm>
            <a:off x="4499084" y="5923132"/>
            <a:ext cx="5602288" cy="13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4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9034" cy="43672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"/>
          <a:stretch/>
        </p:blipFill>
        <p:spPr bwMode="auto">
          <a:xfrm>
            <a:off x="0" y="4203510"/>
            <a:ext cx="5469034" cy="303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469034" y="5014623"/>
            <a:ext cx="3916906" cy="1167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5 - 2 = 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69034" y="2014390"/>
            <a:ext cx="3916906" cy="1167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6 - 1 = 5</a:t>
            </a:r>
          </a:p>
        </p:txBody>
      </p:sp>
    </p:spTree>
    <p:extLst>
      <p:ext uri="{BB962C8B-B14F-4D97-AF65-F5344CB8AC3E}">
        <p14:creationId xmlns:p14="http://schemas.microsoft.com/office/powerpoint/2010/main" val="319105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73708" y="1924327"/>
            <a:ext cx="7165075" cy="15558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smtClean="0">
                <a:ln w="11430"/>
                <a:solidFill>
                  <a:srgbClr val="33CC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VogueH" pitchFamily="34" charset="0"/>
              </a:rPr>
              <a:t>NGHØ GI¶I LAO</a:t>
            </a:r>
            <a:endParaRPr lang="en-US" sz="7200" b="1" dirty="0">
              <a:ln w="11430"/>
              <a:solidFill>
                <a:srgbClr val="33CC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Vogue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7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-giải-la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0200"/>
            <a:ext cx="95250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6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ky\Desktop\PHÉP TRỪ TRONG PHẠM VI 10\ảnh pp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/>
          <a:stretch/>
        </p:blipFill>
        <p:spPr bwMode="auto">
          <a:xfrm>
            <a:off x="319318" y="11115"/>
            <a:ext cx="8637813" cy="432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ky\Desktop\PHÉP TRỪ TRONG PHẠM VI 10\tranh bài 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8"/>
          <a:stretch/>
        </p:blipFill>
        <p:spPr bwMode="auto">
          <a:xfrm>
            <a:off x="624115" y="4336792"/>
            <a:ext cx="8461828" cy="289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41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ky\Desktop\PHÉP TRỪ TRONG PHẠM VI 10\2020-11-13_2252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11" y="10822"/>
            <a:ext cx="8979075" cy="447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61014" y="3364553"/>
            <a:ext cx="449035" cy="43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 smtClean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630930" y="3364553"/>
            <a:ext cx="438150" cy="43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74" name="Picture 2" descr="C:\Users\ky\Desktop\PHÉP TRỪ TRONG PHẠM VI 10\2020-11-13_2259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34" y="4294705"/>
            <a:ext cx="8578735" cy="273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644323" y="5717794"/>
            <a:ext cx="449035" cy="43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16779" y="5717794"/>
            <a:ext cx="438150" cy="43864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8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23" y="143176"/>
            <a:ext cx="8514458" cy="665585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898947" y="1089299"/>
            <a:ext cx="483000" cy="579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898947" y="2330269"/>
            <a:ext cx="515370" cy="5929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43118" y="4782632"/>
            <a:ext cx="449035" cy="567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944871" y="5993030"/>
            <a:ext cx="469446" cy="5841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32912" y="3585028"/>
            <a:ext cx="449035" cy="5673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2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1" animBg="1"/>
      <p:bldP spid="12" grpId="1" animBg="1"/>
      <p:bldP spid="13" grpId="1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1" descr="decoration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1230">
            <a:off x="142875" y="88900"/>
            <a:ext cx="3397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2" descr="decoration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4261">
            <a:off x="8724106" y="43657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3" descr="decoration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4048">
            <a:off x="8728075" y="6383338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4" descr="decoration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5109">
            <a:off x="151606" y="6396832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9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56D828-5701-4CA1-9585-75ABA8984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52000" cy="723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9AD33F0-7381-4B87-BE3C-F46F0D200A16}"/>
              </a:ext>
            </a:extLst>
          </p:cNvPr>
          <p:cNvSpPr txBox="1"/>
          <p:nvPr/>
        </p:nvSpPr>
        <p:spPr>
          <a:xfrm>
            <a:off x="663219" y="4273295"/>
            <a:ext cx="78367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5200" dirty="0">
                <a:solidFill>
                  <a:srgbClr val="4472C4">
                    <a:lumMod val="75000"/>
                  </a:srgbClr>
                </a:solidFill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  </a:t>
            </a:r>
            <a:r>
              <a:rPr lang="en-US" sz="5200" b="1" dirty="0" smtClean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CỦNG CỐ - DẶN </a:t>
            </a:r>
            <a:r>
              <a:rPr lang="en-US" sz="5200" b="1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latin typeface="Arial-SGK-TV" pitchFamily="2" charset="0"/>
                <a:ea typeface="Tahoma" panose="020B0604030504040204" pitchFamily="34" charset="0"/>
                <a:cs typeface="Arial-SGK-TV" pitchFamily="2" charset="0"/>
              </a:rPr>
              <a:t>DÒ</a:t>
            </a:r>
            <a:endParaRPr lang="en-US" sz="5200" dirty="0">
              <a:solidFill>
                <a:srgbClr val="4472C4">
                  <a:lumMod val="75000"/>
                </a:srgbClr>
              </a:solidFill>
              <a:latin typeface="Arial-SGK-TV" pitchFamily="2" charset="0"/>
              <a:ea typeface="Tahoma" panose="020B060403050404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50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313" y="2783631"/>
            <a:ext cx="7689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Tạm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biệt</a:t>
            </a:r>
            <a:r>
              <a:rPr 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VÀ HẸN GẶP LẠI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170" y="979133"/>
            <a:ext cx="587573" cy="476250"/>
          </a:xfrm>
          <a:prstGeom prst="rect">
            <a:avLst/>
          </a:prstGeom>
        </p:spPr>
      </p:pic>
      <p:pic>
        <p:nvPicPr>
          <p:cNvPr id="4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75045">
            <a:off x="7330814" y="259922"/>
            <a:ext cx="1914525" cy="1178719"/>
          </a:xfrm>
          <a:prstGeom prst="rect">
            <a:avLst/>
          </a:prstGeom>
        </p:spPr>
      </p:pic>
      <p:pic>
        <p:nvPicPr>
          <p:cNvPr id="5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70" y="812247"/>
            <a:ext cx="1384148" cy="1347635"/>
          </a:xfrm>
          <a:prstGeom prst="rect">
            <a:avLst/>
          </a:prstGeom>
        </p:spPr>
      </p:pic>
      <p:pic>
        <p:nvPicPr>
          <p:cNvPr id="6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178" y="928127"/>
            <a:ext cx="954444" cy="114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4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878536" y="3053534"/>
            <a:ext cx="1740980" cy="1330187"/>
            <a:chOff x="9939423" y="7192768"/>
            <a:chExt cx="2671763" cy="1991100"/>
          </a:xfrm>
        </p:grpSpPr>
        <p:pic>
          <p:nvPicPr>
            <p:cNvPr id="41" name="Picture 1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Oval 41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38833"/>
              <a:endParaRPr lang="vi-VN" sz="11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98322" y="286603"/>
            <a:ext cx="8810624" cy="299569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793" tIns="47896" rIns="95793" bIns="47896" anchor="ctr"/>
          <a:lstStyle/>
          <a:p>
            <a:pPr algn="ctr">
              <a:defRPr/>
            </a:pPr>
            <a:endParaRPr lang="en-US" sz="1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191483" y="1007915"/>
            <a:ext cx="3701687" cy="208989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98322" y="418745"/>
            <a:ext cx="8751847" cy="58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3" tIns="47896" rIns="95793" bIns="4789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tương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ứng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ảnh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74219" y="3940156"/>
            <a:ext cx="3393281" cy="1058201"/>
          </a:xfrm>
          <a:prstGeom prst="rect">
            <a:avLst/>
          </a:prstGeom>
          <a:solidFill>
            <a:srgbClr val="00B050"/>
          </a:solidFill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5793" tIns="47896" rIns="95793" bIns="47896" anchor="ctr"/>
          <a:lstStyle/>
          <a:p>
            <a:pPr algn="ctr">
              <a:defRPr/>
            </a:pPr>
            <a:endParaRPr lang="en-US" sz="140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125" name="Picture 8" descr="disney-jake-and-the-neverland-pirates-clip-art-images--2966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713728"/>
            <a:ext cx="2217540" cy="233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6" descr="disney-jake-and-the-neverland-pirates-clip-art-images--29681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02" y="3856597"/>
            <a:ext cx="1785938" cy="216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44" y="4926779"/>
            <a:ext cx="2878584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00752" y="1100009"/>
            <a:ext cx="3101715" cy="231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3" tIns="47896" rIns="95793" bIns="47896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0"/>
              </a:spcBef>
              <a:buFontTx/>
              <a:buAutoNum type="alphaUcPeriod"/>
            </a:pPr>
            <a:r>
              <a:rPr lang="en-US" altLang="en-US" sz="40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smtClean="0">
                <a:latin typeface="Arial-SGK-TV" pitchFamily="2" charset="0"/>
                <a:cs typeface="Arial-SGK-TV" pitchFamily="2" charset="0"/>
              </a:rPr>
              <a:t>2 </a:t>
            </a:r>
            <a:r>
              <a:rPr lang="en-US" altLang="en-US" sz="4000" b="1" dirty="0">
                <a:latin typeface="Arial-SGK-TV" pitchFamily="2" charset="0"/>
                <a:cs typeface="Arial-SGK-TV" pitchFamily="2" charset="0"/>
              </a:rPr>
              <a:t>+ 2 = </a:t>
            </a:r>
            <a:r>
              <a:rPr lang="en-US" altLang="en-US" sz="4000" b="1" dirty="0" smtClean="0">
                <a:latin typeface="Arial-SGK-TV" pitchFamily="2" charset="0"/>
                <a:cs typeface="Arial-SGK-TV" pitchFamily="2" charset="0"/>
              </a:rPr>
              <a:t>4 </a:t>
            </a:r>
            <a:endParaRPr lang="en-US" altLang="en-US" sz="4000" b="1" dirty="0">
              <a:latin typeface="Arial-SGK-TV" pitchFamily="2" charset="0"/>
              <a:cs typeface="Arial-SGK-TV" pitchFamily="2" charset="0"/>
            </a:endParaRP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AutoNum type="alphaUcPeriod"/>
            </a:pPr>
            <a:r>
              <a:rPr lang="en-US" altLang="en-US" sz="4000" b="1" dirty="0" smtClean="0"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altLang="en-US" sz="4000" b="1" dirty="0">
                <a:latin typeface="Arial-SGK-TV" pitchFamily="2" charset="0"/>
                <a:cs typeface="Arial-SGK-TV" pitchFamily="2" charset="0"/>
              </a:rPr>
              <a:t>+ 2 = 5</a:t>
            </a:r>
          </a:p>
          <a:p>
            <a:pPr algn="just">
              <a:lnSpc>
                <a:spcPct val="120000"/>
              </a:lnSpc>
              <a:spcBef>
                <a:spcPct val="0"/>
              </a:spcBef>
              <a:buFontTx/>
              <a:buAutoNum type="alphaUcPeriod"/>
            </a:pPr>
            <a:r>
              <a:rPr lang="en-US" altLang="en-US" sz="4000" b="1" dirty="0" smtClean="0">
                <a:latin typeface="Arial-SGK-TV" pitchFamily="2" charset="0"/>
                <a:cs typeface="Arial-SGK-TV" pitchFamily="2" charset="0"/>
              </a:rPr>
              <a:t> 5 </a:t>
            </a:r>
            <a:r>
              <a:rPr lang="en-US" altLang="en-US" sz="4000" b="1" dirty="0">
                <a:latin typeface="Arial-SGK-TV" pitchFamily="2" charset="0"/>
                <a:cs typeface="Arial-SGK-TV" pitchFamily="2" charset="0"/>
              </a:rPr>
              <a:t>+ 2 = 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1407" y="4099655"/>
            <a:ext cx="2759521" cy="633506"/>
          </a:xfrm>
          <a:prstGeom prst="rect">
            <a:avLst/>
          </a:prstGeom>
          <a:noFill/>
        </p:spPr>
        <p:txBody>
          <a:bodyPr wrap="square" lIns="95793" tIns="47896" rIns="95793" bIns="47896">
            <a:spAutoFit/>
          </a:bodyPr>
          <a:lstStyle/>
          <a:p>
            <a:pPr algn="just">
              <a:defRPr/>
            </a:pPr>
            <a:r>
              <a:rPr lang="en-US" sz="35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3500" b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. 3 + 2 = 5 </a:t>
            </a:r>
            <a:endParaRPr lang="en-US" sz="35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29658" y="1997602"/>
            <a:ext cx="891050" cy="11002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7377" y="1017397"/>
            <a:ext cx="964293" cy="110021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3180" y="1263785"/>
            <a:ext cx="899650" cy="827110"/>
          </a:xfrm>
          <a:prstGeom prst="rect">
            <a:avLst/>
          </a:prstGeom>
        </p:spPr>
      </p:pic>
      <p:sp>
        <p:nvSpPr>
          <p:cNvPr id="43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957164" y="3282297"/>
            <a:ext cx="267891" cy="2714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38833" eaLnBrk="1" hangingPunct="1"/>
            <a:endParaRPr lang="vi-VN" altLang="vi-VN" sz="110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0700" y="2058185"/>
            <a:ext cx="918404" cy="8443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8903" y="1398826"/>
            <a:ext cx="891050" cy="1100212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050170" y="6622344"/>
            <a:ext cx="423333" cy="428978"/>
          </a:xfrm>
          <a:prstGeom prst="rect">
            <a:avLst/>
          </a:prstGeom>
        </p:spPr>
      </p:pic>
      <p:cxnSp>
        <p:nvCxnSpPr>
          <p:cNvPr id="6" name="Straight Connector 5"/>
          <p:cNvCxnSpPr>
            <a:endCxn id="3" idx="2"/>
          </p:cNvCxnSpPr>
          <p:nvPr/>
        </p:nvCxnSpPr>
        <p:spPr>
          <a:xfrm flipH="1">
            <a:off x="7042327" y="1017397"/>
            <a:ext cx="599378" cy="208041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Picture 27" descr="bells2med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702" y="3550357"/>
            <a:ext cx="891574" cy="49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45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1" descr="decoration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1230">
            <a:off x="142875" y="88900"/>
            <a:ext cx="3397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22" descr="decoration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4261">
            <a:off x="8724106" y="43657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23" descr="decoration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4048">
            <a:off x="8728075" y="6383338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4" descr="decoration_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5109">
            <a:off x="151606" y="6396832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1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7878536" y="3053534"/>
            <a:ext cx="1740980" cy="1330187"/>
            <a:chOff x="9939423" y="7192768"/>
            <a:chExt cx="2671763" cy="1991100"/>
          </a:xfrm>
        </p:grpSpPr>
        <p:pic>
          <p:nvPicPr>
            <p:cNvPr id="26" name="Picture 11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Oval 26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38833"/>
              <a:endParaRPr lang="vi-VN" sz="11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35" name="Picture 27" descr="bells2m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702" y="3550357"/>
            <a:ext cx="891574" cy="49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06159" y="330608"/>
            <a:ext cx="8912679" cy="2895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793" tIns="47896" rIns="95793" bIns="47896" anchor="ctr"/>
          <a:lstStyle/>
          <a:p>
            <a:pPr algn="ctr">
              <a:defRPr/>
            </a:pPr>
            <a:endParaRPr lang="en-US" sz="2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74219" y="3978082"/>
            <a:ext cx="3393281" cy="937551"/>
          </a:xfrm>
          <a:prstGeom prst="rect">
            <a:avLst/>
          </a:prstGeom>
          <a:solidFill>
            <a:srgbClr val="00B050"/>
          </a:solidFill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5793" tIns="47896" rIns="95793" bIns="47896" anchor="ctr"/>
          <a:lstStyle/>
          <a:p>
            <a:pPr algn="ctr">
              <a:defRPr/>
            </a:pPr>
            <a:endParaRPr lang="en-US" sz="1400">
              <a:solidFill>
                <a:schemeClr val="accent3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172" name="Picture 8" descr="disney-jake-and-the-neverland-pirates-clip-art-images--29662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47" y="4500896"/>
            <a:ext cx="2217540" cy="233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16" descr="disney-jake-and-the-neverland-pirates-clip-art-images--29681.gif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81" y="3849253"/>
            <a:ext cx="1785938" cy="216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9" descr="020cafd9e8d2e8024e60e3d66391fe0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954" y="4909860"/>
            <a:ext cx="2878584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56157" y="4112123"/>
            <a:ext cx="2534771" cy="633506"/>
          </a:xfrm>
          <a:prstGeom prst="rect">
            <a:avLst/>
          </a:prstGeom>
          <a:noFill/>
        </p:spPr>
        <p:txBody>
          <a:bodyPr wrap="square" lIns="95793" tIns="47896" rIns="95793" bIns="47896">
            <a:spAutoFit/>
          </a:bodyPr>
          <a:lstStyle/>
          <a:p>
            <a:pPr algn="just">
              <a:defRPr/>
            </a:pPr>
            <a:r>
              <a:rPr lang="en-US" sz="35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C. 2 + 1 = 3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01411" y="358279"/>
            <a:ext cx="8765670" cy="58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3" tIns="47896" rIns="95793" bIns="4789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tương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ứng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hình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ảnh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alt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: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38438" y="1651697"/>
            <a:ext cx="3286111" cy="157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3" tIns="47896" rIns="95793" bIns="47896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AutoNum type="alphaUcPeriod"/>
            </a:pPr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altLang="en-US" b="1" dirty="0">
                <a:latin typeface="Arial-SGK-TV" pitchFamily="2" charset="0"/>
                <a:cs typeface="Arial-SGK-TV" pitchFamily="2" charset="0"/>
              </a:rPr>
              <a:t>+ 1 = 4 </a:t>
            </a:r>
          </a:p>
          <a:p>
            <a:pPr algn="just">
              <a:spcBef>
                <a:spcPct val="0"/>
              </a:spcBef>
              <a:buFontTx/>
              <a:buAutoNum type="alphaUcPeriod"/>
            </a:pPr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 3 </a:t>
            </a:r>
            <a:r>
              <a:rPr lang="en-US" altLang="en-US" b="1" dirty="0">
                <a:latin typeface="Arial-SGK-TV" pitchFamily="2" charset="0"/>
                <a:cs typeface="Arial-SGK-TV" pitchFamily="2" charset="0"/>
              </a:rPr>
              <a:t>+ 2 = 5</a:t>
            </a:r>
          </a:p>
          <a:p>
            <a:pPr algn="just">
              <a:spcBef>
                <a:spcPct val="0"/>
              </a:spcBef>
              <a:buFontTx/>
              <a:buAutoNum type="alphaUcPeriod"/>
            </a:pPr>
            <a:r>
              <a:rPr lang="en-US" altLang="en-US" b="1" dirty="0" smtClean="0">
                <a:latin typeface="Arial-SGK-TV" pitchFamily="2" charset="0"/>
                <a:cs typeface="Arial-SGK-TV" pitchFamily="2" charset="0"/>
              </a:rPr>
              <a:t> 2 </a:t>
            </a:r>
            <a:r>
              <a:rPr lang="en-US" altLang="en-US" b="1" dirty="0">
                <a:latin typeface="Arial-SGK-TV" pitchFamily="2" charset="0"/>
                <a:cs typeface="Arial-SGK-TV" pitchFamily="2" charset="0"/>
              </a:rPr>
              <a:t>+ 1 = 3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1" y="948912"/>
            <a:ext cx="692826" cy="6989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18" y="915616"/>
            <a:ext cx="692826" cy="69894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69" y="939656"/>
            <a:ext cx="634886" cy="643352"/>
          </a:xfrm>
          <a:prstGeom prst="rect">
            <a:avLst/>
          </a:prstGeom>
        </p:spPr>
      </p:pic>
      <p:sp>
        <p:nvSpPr>
          <p:cNvPr id="28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957164" y="3282297"/>
            <a:ext cx="267891" cy="2714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38833" eaLnBrk="1" hangingPunct="1"/>
            <a:endParaRPr lang="vi-VN" altLang="vi-VN" sz="110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72561" y="6686096"/>
            <a:ext cx="423333" cy="428978"/>
          </a:xfrm>
          <a:prstGeom prst="rect">
            <a:avLst/>
          </a:prstGeom>
        </p:spPr>
      </p:pic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72561" y="5847529"/>
            <a:ext cx="423333" cy="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4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2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926"/>
                                </p:stCondLst>
                                <p:childTnLst>
                                  <p:par>
                                    <p:cTn id="20" presetID="2" presetClass="entr" presetSubtype="4" accel="8000" fill="hold" grpId="0" nodeType="afterEffect" p14:presetBounceEnd="8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">
                                          <p:cBhvr additive="base">
                                            <p:cTn id="2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">
                                          <p:cBhvr additive="base">
                                            <p:cTn id="2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91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100"/>
                                </p:stCondLst>
                                <p:childTnLst>
                                  <p:par>
                                    <p:cTn id="27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6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5" grpId="0" animBg="1"/>
          <p:bldP spid="12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92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926"/>
                                </p:stCondLst>
                                <p:childTnLst>
                                  <p:par>
                                    <p:cTn id="20" presetID="2" presetClass="entr" presetSubtype="4" accel="8000" fill="hold" grpId="0" nodeType="after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917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100"/>
                                </p:stCondLst>
                                <p:childTnLst>
                                  <p:par>
                                    <p:cTn id="27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6" dur="2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5" grpId="0" animBg="1"/>
          <p:bldP spid="12" grpId="0"/>
          <p:bldP spid="16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61606" y="335849"/>
            <a:ext cx="8647340" cy="28673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5793" tIns="47896" rIns="95793" bIns="47896" anchor="ctr"/>
          <a:lstStyle/>
          <a:p>
            <a:pPr algn="ctr">
              <a:defRPr/>
            </a:pPr>
            <a:endParaRPr lang="en-US" sz="16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644" y="959915"/>
            <a:ext cx="3575846" cy="2018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274219" y="3971185"/>
            <a:ext cx="3393281" cy="937551"/>
          </a:xfrm>
          <a:prstGeom prst="rect">
            <a:avLst/>
          </a:prstGeom>
          <a:solidFill>
            <a:srgbClr val="00B050"/>
          </a:solidFill>
          <a:ln>
            <a:solidFill>
              <a:schemeClr val="accent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5793" tIns="47896" rIns="95793" bIns="47896" anchor="ctr"/>
          <a:lstStyle/>
          <a:p>
            <a:pPr algn="ctr">
              <a:defRPr/>
            </a:pPr>
            <a:endParaRPr lang="en-US" sz="160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8196" name="Picture 8" descr="disney-jake-and-the-neverland-pirates-clip-art-images--29662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720" y="4287988"/>
            <a:ext cx="2217540" cy="233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6" descr="disney-jake-and-the-neverland-pirates-clip-art-images--29681.gif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281" y="3979346"/>
            <a:ext cx="1785938" cy="216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1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19" y="4992350"/>
            <a:ext cx="2878584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0082" y="330441"/>
            <a:ext cx="8550388" cy="71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793" tIns="47896" rIns="95793" bIns="4789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alt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sát</a:t>
            </a:r>
            <a:r>
              <a:rPr lang="en-US" alt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alt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nêu</a:t>
            </a:r>
            <a:r>
              <a:rPr lang="en-US" alt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phép</a:t>
            </a:r>
            <a:r>
              <a:rPr lang="en-US" alt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tính</a:t>
            </a:r>
            <a:r>
              <a:rPr lang="en-US" altLang="en-US" sz="4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11484" y="4147572"/>
            <a:ext cx="2124415" cy="650725"/>
          </a:xfrm>
          <a:prstGeom prst="rect">
            <a:avLst/>
          </a:prstGeom>
          <a:noFill/>
        </p:spPr>
        <p:txBody>
          <a:bodyPr wrap="square" lIns="95793" tIns="47896" rIns="95793" bIns="47896">
            <a:spAutoFit/>
          </a:bodyPr>
          <a:lstStyle/>
          <a:p>
            <a:pPr algn="just">
              <a:defRPr/>
            </a:pPr>
            <a:r>
              <a:rPr lang="en-US" sz="3600" b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3 </a:t>
            </a:r>
            <a:r>
              <a:rPr lang="en-US" sz="3600" b="1" dirty="0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+ 1 </a:t>
            </a:r>
            <a:r>
              <a:rPr lang="en-US" sz="3600" b="1">
                <a:solidFill>
                  <a:srgbClr val="FFFF00"/>
                </a:solidFill>
                <a:latin typeface="Arial-SGK-TV" pitchFamily="2" charset="0"/>
                <a:cs typeface="Arial-SGK-TV" pitchFamily="2" charset="0"/>
              </a:rPr>
              <a:t>= 4</a:t>
            </a:r>
            <a:endParaRPr lang="en-US" sz="3600" b="1" dirty="0">
              <a:solidFill>
                <a:srgbClr val="FFFF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351128" y="1969089"/>
            <a:ext cx="1416071" cy="1239106"/>
            <a:chOff x="4191000" y="1510001"/>
            <a:chExt cx="1080655" cy="9366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0" t="27618" r="51818" b="16576"/>
            <a:stretch/>
          </p:blipFill>
          <p:spPr>
            <a:xfrm>
              <a:off x="4191000" y="1510001"/>
              <a:ext cx="1080655" cy="93287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4191000" y="2189018"/>
              <a:ext cx="457200" cy="257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260" y="3492424"/>
            <a:ext cx="547821" cy="68703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878536" y="3053534"/>
            <a:ext cx="1740980" cy="1330187"/>
            <a:chOff x="9939423" y="7192768"/>
            <a:chExt cx="2671763" cy="1991100"/>
          </a:xfrm>
        </p:grpSpPr>
        <p:pic>
          <p:nvPicPr>
            <p:cNvPr id="20" name="Picture 11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898" b="96075" l="9921" r="89921">
                          <a14:backgroundMark x1="45039" y1="49488" x2="45039" y2="49488"/>
                          <a14:backgroundMark x1="60157" y1="52560" x2="60157" y2="52560"/>
                          <a14:backgroundMark x1="57953" y1="64505" x2="57953" y2="64505"/>
                          <a14:backgroundMark x1="57953" y1="65188" x2="55748" y2="65188"/>
                          <a14:backgroundMark x1="51811" y1="65188" x2="51811" y2="65188"/>
                          <a14:backgroundMark x1="51181" y1="65188" x2="49606" y2="63823"/>
                          <a14:backgroundMark x1="48976" y1="63823" x2="48976" y2="63823"/>
                          <a14:backgroundMark x1="48504" y1="63823" x2="48504" y2="63823"/>
                          <a14:backgroundMark x1="45669" y1="63823" x2="45669" y2="63823"/>
                          <a14:backgroundMark x1="45039" y1="61604" x2="45039" y2="61604"/>
                          <a14:backgroundMark x1="45039" y1="60751" x2="45039" y2="60751"/>
                          <a14:backgroundMark x1="42835" y1="58532" x2="42835" y2="58532"/>
                          <a14:backgroundMark x1="41732" y1="55461" x2="41732" y2="55461"/>
                          <a14:backgroundMark x1="41732" y1="54096" x2="41732" y2="54096"/>
                          <a14:backgroundMark x1="43465" y1="53242" x2="43465" y2="53242"/>
                          <a14:backgroundMark x1="45039" y1="48123" x2="51181" y2="43515"/>
                          <a14:backgroundMark x1="52283" y1="45051" x2="52283" y2="48123"/>
                          <a14:backgroundMark x1="54016" y1="54778" x2="56220" y2="60751"/>
                          <a14:backgroundMark x1="55748" y1="68259" x2="54016" y2="70478"/>
                          <a14:backgroundMark x1="51811" y1="70478" x2="48976" y2="70478"/>
                          <a14:backgroundMark x1="48504" y1="70478" x2="48504" y2="70478"/>
                          <a14:backgroundMark x1="46142" y1="69795" x2="44567" y2="66041"/>
                          <a14:backgroundMark x1="42835" y1="63823" x2="41732" y2="61604"/>
                          <a14:backgroundMark x1="41260" y1="60068" x2="41260" y2="60068"/>
                          <a14:backgroundMark x1="40630" y1="59215" x2="40630" y2="59215"/>
                          <a14:backgroundMark x1="38898" y1="56997" x2="39528" y2="52560"/>
                          <a14:backgroundMark x1="40157" y1="52560" x2="40157" y2="52560"/>
                          <a14:backgroundMark x1="40157" y1="51706" x2="40157" y2="48805"/>
                          <a14:backgroundMark x1="38898" y1="47270" x2="38425" y2="43515"/>
                          <a14:backgroundMark x1="38898" y1="43515" x2="38898" y2="43515"/>
                          <a14:backgroundMark x1="43465" y1="39078" x2="43465" y2="39078"/>
                          <a14:backgroundMark x1="47874" y1="40614" x2="52913" y2="42833"/>
                          <a14:backgroundMark x1="52913" y1="43515" x2="52913" y2="46587"/>
                          <a14:backgroundMark x1="52913" y1="53242" x2="53543" y2="56997"/>
                          <a14:backgroundMark x1="55748" y1="65188" x2="55748" y2="65188"/>
                          <a14:backgroundMark x1="55748" y1="66724" x2="55748" y2="66724"/>
                          <a14:backgroundMark x1="56850" y1="68942" x2="59685" y2="69795"/>
                          <a14:backgroundMark x1="59685" y1="66724" x2="60157" y2="64505"/>
                          <a14:backgroundMark x1="61260" y1="60751" x2="61260" y2="60751"/>
                          <a14:backgroundMark x1="62362" y1="60068" x2="62362" y2="60068"/>
                          <a14:backgroundMark x1="62362" y1="56314" x2="62362" y2="56314"/>
                          <a14:backgroundMark x1="57323" y1="42833" x2="55748" y2="42833"/>
                          <a14:backgroundMark x1="51181" y1="39761" x2="49606" y2="39761"/>
                          <a14:backgroundMark x1="49606" y1="41297" x2="49606" y2="41297"/>
                          <a14:backgroundMark x1="59685" y1="41980" x2="60787" y2="45051"/>
                          <a14:backgroundMark x1="60787" y1="46587" x2="60787" y2="46587"/>
                          <a14:backgroundMark x1="60787" y1="47270" x2="60787" y2="47270"/>
                          <a14:backgroundMark x1="61260" y1="51024" x2="61890" y2="55461"/>
                          <a14:backgroundMark x1="61890" y1="59215" x2="61260" y2="64505"/>
                          <a14:backgroundMark x1="60157" y1="67577" x2="58425" y2="67577"/>
                          <a14:backgroundMark x1="55748" y1="67577" x2="54016" y2="70478"/>
                          <a14:backgroundMark x1="51181" y1="72014" x2="47402" y2="72014"/>
                          <a14:backgroundMark x1="46142" y1="70478" x2="44567" y2="68259"/>
                          <a14:backgroundMark x1="41260" y1="67577" x2="40630" y2="64505"/>
                          <a14:backgroundMark x1="40630" y1="64505" x2="40630" y2="64505"/>
                          <a14:backgroundMark x1="38898" y1="66724" x2="34488" y2="62969"/>
                          <a14:backgroundMark x1="34488" y1="61604" x2="34488" y2="61604"/>
                          <a14:backgroundMark x1="35118" y1="60751" x2="36693" y2="60751"/>
                          <a14:backgroundMark x1="38425" y1="64505" x2="43465" y2="66041"/>
                          <a14:backgroundMark x1="47874" y1="66041" x2="47874" y2="66041"/>
                          <a14:backgroundMark x1="47874" y1="62287" x2="47874" y2="62287"/>
                          <a14:backgroundMark x1="46772" y1="69795" x2="47402" y2="80205"/>
                          <a14:backgroundMark x1="47402" y1="82423" x2="47402" y2="82423"/>
                          <a14:backgroundMark x1="57953" y1="77304" x2="57953" y2="77304"/>
                          <a14:backgroundMark x1="59055" y1="77304" x2="59055" y2="77304"/>
                          <a14:backgroundMark x1="63465" y1="70478" x2="63465" y2="70478"/>
                          <a14:backgroundMark x1="63465" y1="70478" x2="63465" y2="70478"/>
                          <a14:backgroundMark x1="63465" y1="68942" x2="63465" y2="68942"/>
                          <a14:backgroundMark x1="63465" y1="65188" x2="63465" y2="65188"/>
                          <a14:backgroundMark x1="63465" y1="65188" x2="64094" y2="58532"/>
                          <a14:backgroundMark x1="65827" y1="51024" x2="66299" y2="47270"/>
                          <a14:backgroundMark x1="66299" y1="47270" x2="66299" y2="47270"/>
                          <a14:backgroundMark x1="64567" y1="46587" x2="62362" y2="42833"/>
                          <a14:backgroundMark x1="60787" y1="38225" x2="60787" y2="38225"/>
                          <a14:backgroundMark x1="56220" y1="36007" x2="56220" y2="36007"/>
                          <a14:backgroundMark x1="54016" y1="36007" x2="54016" y2="36007"/>
                          <a14:backgroundMark x1="51811" y1="36007" x2="51811" y2="36007"/>
                          <a14:backgroundMark x1="48976" y1="36007" x2="48976" y2="36007"/>
                          <a14:backgroundMark x1="34488" y1="54778" x2="34488" y2="54778"/>
                          <a14:backgroundMark x1="34488" y1="54096" x2="34488" y2="54096"/>
                          <a14:backgroundMark x1="36693" y1="73549" x2="36693" y2="73549"/>
                          <a14:backgroundMark x1="36693" y1="73549" x2="36693" y2="73549"/>
                          <a14:backgroundMark x1="42835" y1="75768" x2="42835" y2="75768"/>
                          <a14:backgroundMark x1="42835" y1="75768" x2="42835" y2="75768"/>
                          <a14:backgroundMark x1="55118" y1="77304" x2="55118" y2="77304"/>
                          <a14:backgroundMark x1="55118" y1="77304" x2="55118" y2="77304"/>
                          <a14:backgroundMark x1="54016" y1="77304" x2="54016" y2="77304"/>
                          <a14:backgroundMark x1="53543" y1="75768" x2="53543" y2="75768"/>
                          <a14:backgroundMark x1="53543" y1="75768" x2="53543" y2="75768"/>
                          <a14:backgroundMark x1="66299" y1="63823" x2="66299" y2="63823"/>
                          <a14:backgroundMark x1="66299" y1="63823" x2="66299" y2="63823"/>
                          <a14:backgroundMark x1="62362" y1="66041" x2="59685" y2="689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39423" y="7192768"/>
              <a:ext cx="2671763" cy="199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Oval 20"/>
            <p:cNvSpPr/>
            <p:nvPr/>
          </p:nvSpPr>
          <p:spPr>
            <a:xfrm>
              <a:off x="10722957" y="7806241"/>
              <a:ext cx="1104693" cy="108067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538833"/>
              <a:endParaRPr lang="vi-VN" sz="1200">
                <a:solidFill>
                  <a:prstClr val="black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2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957164" y="3282297"/>
            <a:ext cx="267891" cy="271463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38833" eaLnBrk="1" hangingPunct="1"/>
            <a:endParaRPr lang="vi-VN" altLang="vi-VN" sz="1200">
              <a:solidFill>
                <a:prstClr val="black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02942" y="6554097"/>
            <a:ext cx="423333" cy="428978"/>
          </a:xfrm>
          <a:prstGeom prst="rect">
            <a:avLst/>
          </a:prstGeom>
        </p:spPr>
      </p:pic>
      <p:pic>
        <p:nvPicPr>
          <p:cNvPr id="30" name="Picture 27" descr="bells2med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702" y="3550357"/>
            <a:ext cx="891574" cy="49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40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86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86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6 0.17471 L 0.50958 -0.0316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12" y="-103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86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5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disney-jake-and-the-neverland-pirates-clip-art-images--29662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262" y="2230047"/>
            <a:ext cx="3690938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1757a1bdb9a1b22.jp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19" y="4736292"/>
            <a:ext cx="994668" cy="59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95625" y="589280"/>
            <a:ext cx="4103271" cy="1778000"/>
          </a:xfrm>
          <a:prstGeom prst="rect">
            <a:avLst/>
          </a:prstGeom>
          <a:noFill/>
        </p:spPr>
        <p:txBody>
          <a:bodyPr wrap="none" lIns="95793" tIns="47896" rIns="95793" bIns="47896">
            <a:prstTxWarp prst="textDeflat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3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63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tx2">
                    <a:lumMod val="20000"/>
                    <a:lumOff val="8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JACK TÌM KHO BÁU </a:t>
            </a:r>
          </a:p>
        </p:txBody>
      </p:sp>
      <p:pic>
        <p:nvPicPr>
          <p:cNvPr id="4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8864" y="5618147"/>
            <a:ext cx="423333" cy="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734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game_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63" y="-92516"/>
            <a:ext cx="9586563" cy="72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1568450"/>
            <a:ext cx="2738438" cy="198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isney-jake-and-the-neverland-pirates-clip-art-images--29662.gif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7" y="1809750"/>
            <a:ext cx="178593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050" y="5114949"/>
            <a:ext cx="19050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72" y="5476898"/>
            <a:ext cx="1488281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7" y="3583054"/>
            <a:ext cx="625078" cy="497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0719548b26d2f34b9b299abba325ff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777" y="5187950"/>
            <a:ext cx="16668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3800477"/>
            <a:ext cx="1633390" cy="90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38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2777 L 1.11022E-16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5 -0.4277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 nodeType="clickPar">
                      <p:stCondLst>
                        <p:cond delay="0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4.44444E-6 L -0.1125 -0.461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38333 -0.4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GHFJK.wm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0834" y="3857449"/>
            <a:ext cx="423333" cy="42897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46" y="0"/>
            <a:ext cx="9524999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554" y="1660599"/>
            <a:ext cx="4399540" cy="298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6" y="3518989"/>
            <a:ext cx="2371328" cy="287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94" y="2835275"/>
            <a:ext cx="2515196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334" y="4641284"/>
            <a:ext cx="1873770" cy="130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484" y="3723765"/>
            <a:ext cx="1905000" cy="174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20" y="4597221"/>
            <a:ext cx="166687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776" y="2357703"/>
            <a:ext cx="1666875" cy="126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95956" y="6671092"/>
            <a:ext cx="423333" cy="42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69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1" y="0"/>
            <a:ext cx="4123683" cy="1909424"/>
          </a:xfrm>
          <a:prstGeom prst="rect">
            <a:avLst/>
          </a:prstGeom>
        </p:spPr>
      </p:pic>
      <p:pic>
        <p:nvPicPr>
          <p:cNvPr id="7" name="Picture 2" descr="F:\AAA-PDF-SGK\PNG\Bai11-KP1.png"/>
          <p:cNvPicPr>
            <a:picLocks noChangeAspect="1" noChangeArrowheads="1"/>
          </p:cNvPicPr>
          <p:nvPr/>
        </p:nvPicPr>
        <p:blipFill rotWithShape="1">
          <a:blip r:embed="rId3" cstate="print"/>
          <a:srcRect l="34590" t="28904" r="14860" b="51513"/>
          <a:stretch/>
        </p:blipFill>
        <p:spPr bwMode="auto">
          <a:xfrm>
            <a:off x="847166" y="2272552"/>
            <a:ext cx="8538882" cy="4464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543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132764" y="1444669"/>
            <a:ext cx="6864824" cy="1801505"/>
          </a:xfrm>
          <a:prstGeom prst="round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ky\Desktop\PHÉP TRỪ TRONG PHẠM VI 10\Picture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193" y="1814864"/>
            <a:ext cx="5819775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6411656" y="1879119"/>
            <a:ext cx="603293" cy="9593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23210" y="3532652"/>
            <a:ext cx="3888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– 1 =</a:t>
            </a:r>
            <a:r>
              <a:rPr lang="en-US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5</a:t>
            </a:r>
            <a:r>
              <a:rPr lang="vi-VN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121" descr="decoration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61230">
            <a:off x="142875" y="88900"/>
            <a:ext cx="3397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2" descr="decoration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4261">
            <a:off x="8724106" y="43657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3" descr="decoration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4048">
            <a:off x="8728075" y="6383338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4" descr="decoration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5109">
            <a:off x="151606" y="6396832"/>
            <a:ext cx="3397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41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61" y="0"/>
            <a:ext cx="4123683" cy="1909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6417" y="1963159"/>
            <a:ext cx="35440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 – 1 =</a:t>
            </a:r>
            <a:r>
              <a:rPr lang="en-US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5</a:t>
            </a:r>
            <a:r>
              <a:rPr lang="vi-VN" sz="66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3643" y="3365833"/>
            <a:ext cx="8390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Sáu trừ một bằng năm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8817" y="4698821"/>
            <a:ext cx="4599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 smtClean="0">
                <a:latin typeface="Arial-SGK-TV" pitchFamily="2" charset="0"/>
                <a:cs typeface="Arial-SGK-TV" pitchFamily="2" charset="0"/>
              </a:rPr>
              <a:t>Dấu trừ:</a:t>
            </a:r>
            <a:r>
              <a:rPr lang="en-US" sz="5400" b="1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54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540992" y="5215078"/>
            <a:ext cx="50496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5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2" y="194553"/>
            <a:ext cx="8597102" cy="4970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1651377" y="5164749"/>
            <a:ext cx="6701051" cy="178018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5 - 2 = 3</a:t>
            </a:r>
          </a:p>
          <a:p>
            <a:pPr algn="ctr"/>
            <a:r>
              <a:rPr lang="vi-VN" sz="44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Năm </a:t>
            </a:r>
            <a:r>
              <a:rPr lang="vi-VN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trừ hai bằng </a:t>
            </a:r>
            <a:r>
              <a:rPr lang="vi-VN" sz="44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ba</a:t>
            </a:r>
            <a:endParaRPr lang="en-US" sz="44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182</Words>
  <Application>Microsoft Office PowerPoint</Application>
  <PresentationFormat>Custom</PresentationFormat>
  <Paragraphs>39</Paragraphs>
  <Slides>21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.VnVogueH</vt:lpstr>
      <vt:lpstr>Arial</vt:lpstr>
      <vt:lpstr>Arial Rounded MT Bold</vt:lpstr>
      <vt:lpstr>Arial-SGK-TV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XK</cp:lastModifiedBy>
  <cp:revision>58</cp:revision>
  <dcterms:created xsi:type="dcterms:W3CDTF">2020-08-14T13:15:10Z</dcterms:created>
  <dcterms:modified xsi:type="dcterms:W3CDTF">2021-11-24T13:32:28Z</dcterms:modified>
</cp:coreProperties>
</file>