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58" r:id="rId5"/>
    <p:sldId id="259" r:id="rId6"/>
    <p:sldId id="264" r:id="rId7"/>
    <p:sldId id="266" r:id="rId8"/>
    <p:sldId id="275" r:id="rId9"/>
    <p:sldId id="274"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546" y="18"/>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‘xoạc”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Vì</a:t>
            </a:r>
            <a:r>
              <a:rPr lang="en-US" baseline="0" smtClean="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13/07/2021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4.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14      trang 17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Sinh nhật của voi </a:t>
            </a:r>
            <a:r>
              <a:rPr lang="en-US" sz="2800" b="1" smtClean="0">
                <a:latin typeface="Arial-Rounded" pitchFamily="34" charset="0"/>
                <a:ea typeface="Arial-Rounded" pitchFamily="34" charset="0"/>
                <a:cs typeface="Arial-Rounded" pitchFamily="34" charset="0"/>
              </a:rPr>
              <a:t>(trang 18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19)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751242" y="2458831"/>
            <a:ext cx="633535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Khi tập múa, em phải tập (…….) chân.</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886200" y="1489048"/>
            <a:ext cx="990600"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xoạc</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i lại</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ứng dậy</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73983" y="3503807"/>
            <a:ext cx="8973247" cy="2147323"/>
            <a:chOff x="-73983" y="3503807"/>
            <a:chExt cx="8973247"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3983" y="3971178"/>
              <a:ext cx="6561741"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Khi Ǉập júa, em </a:t>
              </a:r>
              <a:r>
                <a:rPr lang="el-GR" sz="3200" b="1">
                  <a:solidFill>
                    <a:srgbClr val="7030A0"/>
                  </a:solidFill>
                  <a:latin typeface="HP001 4 hàng" pitchFamily="34" charset="0"/>
                  <a:ea typeface="Arial-Rounded" pitchFamily="34" charset="0"/>
                  <a:cs typeface="Arial-Rounded" pitchFamily="34" charset="0"/>
                </a:rPr>
                <a:t>ι</a:t>
              </a:r>
              <a:r>
                <a:rPr lang="en-US" sz="3200" b="1">
                  <a:solidFill>
                    <a:srgbClr val="7030A0"/>
                  </a:solidFill>
                  <a:latin typeface="HP001 4 hàng" pitchFamily="34" charset="0"/>
                  <a:ea typeface="Arial-Rounded" pitchFamily="34" charset="0"/>
                  <a:cs typeface="Arial-Rounded" pitchFamily="34" charset="0"/>
                </a:rPr>
                <a:t>ải xĲc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2.09877E-6 L 0.0875 0.1892 " pathEditMode="relative" rAng="0" ptsTypes="AA">
                                      <p:cBhvr>
                                        <p:cTn id="30" dur="2000" fill="hold"/>
                                        <p:tgtEl>
                                          <p:spTgt spid="12"/>
                                        </p:tgtEl>
                                        <p:attrNameLst>
                                          <p:attrName>ppt_x</p:attrName>
                                          <p:attrName>ppt_y</p:attrName>
                                        </p:attrNameLst>
                                      </p:cBhvr>
                                      <p:rCtr x="4375" y="9444"/>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636"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561110" y="358576"/>
            <a:ext cx="86868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Giải thưởng tình bạn</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524" r="7368" b="23288"/>
          <a:stretch/>
        </p:blipFill>
        <p:spPr bwMode="auto">
          <a:xfrm rot="16200000">
            <a:off x="2306532" y="915880"/>
            <a:ext cx="3997537"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7764" y="819151"/>
            <a:ext cx="8873836" cy="349654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325604"/>
            <a:ext cx="7860532"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Nai và hoẵng về đích cuối cùng. Nhưng cả hai đều</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572607" y="200891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đ</a:t>
            </a:r>
            <a:r>
              <a:rPr lang="en-US" sz="2800" smtClean="0">
                <a:latin typeface="Arial-Rounded" pitchFamily="34" charset="0"/>
                <a:ea typeface="Arial-Rounded" pitchFamily="34" charset="0"/>
                <a:cs typeface="Arial-Rounded" pitchFamily="34" charset="0"/>
              </a:rPr>
              <a:t>ược tặng giải thưởng.</a:t>
            </a:r>
            <a:endParaRPr lang="en-US" sz="2800">
              <a:latin typeface="Arial-Rounded" pitchFamily="34" charset="0"/>
              <a:ea typeface="Arial-Rounded" pitchFamily="34" charset="0"/>
              <a:cs typeface="Arial-Rounded" pitchFamily="34" charset="0"/>
            </a:endParaRPr>
          </a:p>
        </p:txBody>
      </p:sp>
      <p:sp>
        <p:nvSpPr>
          <p:cNvPr id="21" name="Oval 20"/>
          <p:cNvSpPr/>
          <p:nvPr/>
        </p:nvSpPr>
        <p:spPr>
          <a:xfrm>
            <a:off x="117764" y="209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967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662623" y="149246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03215" y="222788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92138" y="1783554"/>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366" y="2029082"/>
            <a:ext cx="4772972" cy="21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074713" y="1790756"/>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747903" y="15549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
                            </p:stCondLst>
                            <p:childTnLst>
                              <p:par>
                                <p:cTn id="67" presetID="8" presetClass="emph" presetSubtype="0" fill="hold" grpId="1" nodeType="afterEffect">
                                  <p:stCondLst>
                                    <p:cond delay="0"/>
                                  </p:stCondLst>
                                  <p:childTnLst>
                                    <p:animRot by="21600000">
                                      <p:cBhvr>
                                        <p:cTn id="68" dur="2500" fill="hold"/>
                                        <p:tgtEl>
                                          <p:spTgt spid="25"/>
                                        </p:tgtEl>
                                        <p:attrNameLst>
                                          <p:attrName>r</p:attrName>
                                        </p:attrNameLst>
                                      </p:cBhvr>
                                    </p:animRot>
                                  </p:childTnLst>
                                </p:cTn>
                              </p:par>
                              <p:par>
                                <p:cTn id="69" presetID="8" presetClass="emph" presetSubtype="0" fill="hold" grpId="1" nodeType="withEffect">
                                  <p:stCondLst>
                                    <p:cond delay="0"/>
                                  </p:stCondLst>
                                  <p:childTnLst>
                                    <p:animRot by="21600000">
                                      <p:cBhvr>
                                        <p:cTn id="70" dur="2500" fill="hold"/>
                                        <p:tgtEl>
                                          <p:spTgt spid="2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
          <a:stretch/>
        </p:blipFill>
        <p:spPr bwMode="auto">
          <a:xfrm>
            <a:off x="161769" y="1352550"/>
            <a:ext cx="8830726" cy="2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93" y="1855893"/>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a:t>
            </a:r>
            <a:r>
              <a:rPr lang="vi-VN" sz="3600" b="1" smtClean="0">
                <a:solidFill>
                  <a:srgbClr val="7030A0"/>
                </a:solidFill>
                <a:latin typeface="HP001 4 hàng" pitchFamily="34" charset="0"/>
              </a:rPr>
              <a:t>cùng</a:t>
            </a:r>
            <a:r>
              <a:rPr lang="en-US" sz="3600" b="1" smtClean="0">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2556014"/>
            <a:ext cx="7371274" cy="646331"/>
          </a:xfrm>
          <a:prstGeom prst="rect">
            <a:avLst/>
          </a:prstGeom>
        </p:spPr>
        <p:txBody>
          <a:bodyPr wrap="square">
            <a:spAutoFit/>
          </a:bodyPr>
          <a:lstStyle/>
          <a:p>
            <a:pPr algn="just"/>
            <a:r>
              <a:rPr lang="vi-VN" sz="3600" b="1" smtClean="0">
                <a:solidFill>
                  <a:srgbClr val="7030A0"/>
                </a:solidFill>
                <a:latin typeface="HP001 4 hàng" pitchFamily="34" charset="0"/>
              </a:rPr>
              <a:t>cả </a:t>
            </a:r>
            <a:r>
              <a:rPr lang="vi-VN" sz="3600" b="1">
                <a:solidFill>
                  <a:srgbClr val="7030A0"/>
                </a:solidFill>
                <a:latin typeface="HP001 4 hàng" pitchFamily="34" charset="0"/>
              </a:rPr>
              <a:t>hai Αϛu đưϑ Ǉặng giải κưŋg</a:t>
            </a:r>
            <a:r>
              <a:rPr lang="en-US" sz="3600" b="1" smtClean="0">
                <a:solidFill>
                  <a:srgbClr val="7030A0"/>
                </a:solidFill>
                <a:latin typeface="HP001 4 hàng" pitchFamily="34" charset="0"/>
              </a:rPr>
              <a:t>.</a:t>
            </a:r>
            <a:endParaRPr lang="en-US" sz="36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vần phù hợp thay cho ô vuông</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0" y="20383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 </a:t>
            </a:r>
            <a:r>
              <a:rPr lang="en-US" sz="3200" i="1" smtClean="0">
                <a:latin typeface="Arial-Rounded" pitchFamily="34" charset="0"/>
                <a:ea typeface="Arial-Rounded" pitchFamily="34" charset="0"/>
                <a:cs typeface="Arial-Rounded" pitchFamily="34" charset="0"/>
              </a:rPr>
              <a:t>ươc</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0" y="29527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9" name="TextBox 8"/>
          <p:cNvSpPr txBox="1"/>
          <p:nvPr/>
        </p:nvSpPr>
        <p:spPr>
          <a:xfrm>
            <a:off x="3124200" y="20383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3" name="Group 2"/>
          <p:cNvGrpSpPr/>
          <p:nvPr/>
        </p:nvGrpSpPr>
        <p:grpSpPr>
          <a:xfrm>
            <a:off x="7197440" y="2038350"/>
            <a:ext cx="1981200" cy="707874"/>
            <a:chOff x="6781800" y="2038350"/>
            <a:chExt cx="1981200" cy="707874"/>
          </a:xfrm>
        </p:grpSpPr>
        <p:sp>
          <p:nvSpPr>
            <p:cNvPr id="11" name="TextBox 10"/>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4" name="Group 3"/>
          <p:cNvGrpSpPr/>
          <p:nvPr/>
        </p:nvGrpSpPr>
        <p:grpSpPr>
          <a:xfrm>
            <a:off x="4986917" y="1968673"/>
            <a:ext cx="1981200" cy="654439"/>
            <a:chOff x="4903789" y="1968673"/>
            <a:chExt cx="1981200" cy="654439"/>
          </a:xfrm>
        </p:grpSpPr>
        <p:sp>
          <p:nvSpPr>
            <p:cNvPr id="10" name="TextBox 9"/>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7" y="1961342"/>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19" name="Group 18"/>
          <p:cNvGrpSpPr/>
          <p:nvPr/>
        </p:nvGrpSpPr>
        <p:grpSpPr>
          <a:xfrm>
            <a:off x="5085339" y="2931967"/>
            <a:ext cx="1550989" cy="605546"/>
            <a:chOff x="5002211" y="2931967"/>
            <a:chExt cx="1550989" cy="605546"/>
          </a:xfrm>
        </p:grpSpPr>
        <p:sp>
          <p:nvSpPr>
            <p:cNvPr id="16" name="TextBox 15"/>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29527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5" y="224233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19" y="224233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6" y="223265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1"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3"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8" y="314430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1123"/>
          <a:stretch/>
        </p:blipFill>
        <p:spPr>
          <a:xfrm>
            <a:off x="2658802" y="520700"/>
            <a:ext cx="6485197" cy="44958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406" y="284704"/>
            <a:ext cx="3397894" cy="2264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12" y="676565"/>
            <a:ext cx="633086" cy="6330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354" y="4335286"/>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4352603"/>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4" name="Group 23"/>
          <p:cNvGrpSpPr/>
          <p:nvPr/>
        </p:nvGrpSpPr>
        <p:grpSpPr>
          <a:xfrm>
            <a:off x="94455" y="3788623"/>
            <a:ext cx="1550989" cy="614780"/>
            <a:chOff x="5002211" y="2952750"/>
            <a:chExt cx="1550989" cy="614780"/>
          </a:xfrm>
        </p:grpSpPr>
        <p:sp>
          <p:nvSpPr>
            <p:cNvPr id="26" name="TextBox 25"/>
            <p:cNvSpPr txBox="1"/>
            <p:nvPr/>
          </p:nvSpPr>
          <p:spPr>
            <a:xfrm>
              <a:off x="6071395" y="29827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grpSp>
      <p:sp>
        <p:nvSpPr>
          <p:cNvPr id="37" name="TextBox 36"/>
          <p:cNvSpPr txBox="1"/>
          <p:nvPr/>
        </p:nvSpPr>
        <p:spPr>
          <a:xfrm>
            <a:off x="946150" y="3796064"/>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18" name="Group 17"/>
          <p:cNvGrpSpPr/>
          <p:nvPr/>
        </p:nvGrpSpPr>
        <p:grpSpPr>
          <a:xfrm>
            <a:off x="152400" y="2054739"/>
            <a:ext cx="1981200" cy="707874"/>
            <a:chOff x="6781800" y="2038350"/>
            <a:chExt cx="1981200" cy="707874"/>
          </a:xfrm>
        </p:grpSpPr>
        <p:sp>
          <p:nvSpPr>
            <p:cNvPr id="19" name="TextBox 18"/>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066209"/>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grpSp>
        <p:nvGrpSpPr>
          <p:cNvPr id="13" name="Group 12"/>
          <p:cNvGrpSpPr/>
          <p:nvPr/>
        </p:nvGrpSpPr>
        <p:grpSpPr>
          <a:xfrm>
            <a:off x="165100" y="1492646"/>
            <a:ext cx="1981200" cy="603639"/>
            <a:chOff x="4903789" y="2019473"/>
            <a:chExt cx="1981200" cy="603639"/>
          </a:xfrm>
        </p:grpSpPr>
        <p:sp>
          <p:nvSpPr>
            <p:cNvPr id="14" name="TextBox 13"/>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5" name="TextBox 14"/>
            <p:cNvSpPr txBox="1"/>
            <p:nvPr/>
          </p:nvSpPr>
          <p:spPr>
            <a:xfrm>
              <a:off x="5405940" y="20194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151653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a:latin typeface="Arial-Rounded" pitchFamily="34" charset="0"/>
              <a:ea typeface="Arial-Rounded" pitchFamily="34" charset="0"/>
              <a:cs typeface="Arial-Rounded" pitchFamily="34" charset="0"/>
            </a:endParaRPr>
          </a:p>
        </p:txBody>
      </p:sp>
      <p:sp>
        <p:nvSpPr>
          <p:cNvPr id="5" name="TextBox 4"/>
          <p:cNvSpPr txBox="1"/>
          <p:nvPr/>
        </p:nvSpPr>
        <p:spPr>
          <a:xfrm>
            <a:off x="152400" y="982353"/>
            <a:ext cx="17526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 </a:t>
            </a:r>
            <a:endParaRPr lang="en-US" sz="3200" i="1">
              <a:latin typeface="Arial-Rounded" pitchFamily="34" charset="0"/>
              <a:ea typeface="Arial-Rounded" pitchFamily="34" charset="0"/>
              <a:cs typeface="Arial-Rounded" pitchFamily="34" charset="0"/>
            </a:endParaRPr>
          </a:p>
        </p:txBody>
      </p:sp>
      <p:sp>
        <p:nvSpPr>
          <p:cNvPr id="7" name="TextBox 6"/>
          <p:cNvSpPr txBox="1"/>
          <p:nvPr/>
        </p:nvSpPr>
        <p:spPr>
          <a:xfrm>
            <a:off x="381000" y="99310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671649" y="970354"/>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520700"/>
            <a:ext cx="2819400"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 </a:t>
            </a:r>
            <a:r>
              <a:rPr lang="en-US" sz="2800" i="1" smtClean="0">
                <a:latin typeface="Arial-Rounded" pitchFamily="34" charset="0"/>
                <a:ea typeface="Arial-Rounded" pitchFamily="34" charset="0"/>
                <a:cs typeface="Arial-Rounded" pitchFamily="34" charset="0"/>
              </a:rPr>
              <a:t>ươc</a:t>
            </a:r>
            <a:r>
              <a:rPr lang="en-US" sz="2800" smtClean="0">
                <a:latin typeface="Arial-Rounded" pitchFamily="34" charset="0"/>
                <a:ea typeface="Arial-Rounded" pitchFamily="34" charset="0"/>
                <a:cs typeface="Arial-Rounded" pitchFamily="34" charset="0"/>
              </a:rPr>
              <a:t> hay </a:t>
            </a:r>
            <a:r>
              <a:rPr lang="en-US" sz="2800" i="1" smtClean="0">
                <a:latin typeface="Arial-Rounded" pitchFamily="34" charset="0"/>
                <a:ea typeface="Arial-Rounded" pitchFamily="34" charset="0"/>
                <a:cs typeface="Arial-Rounded" pitchFamily="34" charset="0"/>
              </a:rPr>
              <a:t>ươt?</a:t>
            </a:r>
            <a:endParaRPr lang="en-US" sz="2800" i="1">
              <a:latin typeface="Arial-Rounded" pitchFamily="34" charset="0"/>
              <a:ea typeface="Arial-Rounded" pitchFamily="34" charset="0"/>
              <a:cs typeface="Arial-Rounded" pitchFamily="34" charset="0"/>
            </a:endParaRPr>
          </a:p>
        </p:txBody>
      </p:sp>
      <p:sp>
        <p:nvSpPr>
          <p:cNvPr id="6" name="Rectangle 5"/>
          <p:cNvSpPr/>
          <p:nvPr/>
        </p:nvSpPr>
        <p:spPr>
          <a:xfrm>
            <a:off x="531949" y="120636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786" y="2629337"/>
            <a:ext cx="1187227" cy="10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37400" y="2923535"/>
            <a:ext cx="990600" cy="11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00302" y="171550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6" y="22490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2661733"/>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23" name="TextBox 22"/>
          <p:cNvSpPr txBox="1"/>
          <p:nvPr/>
        </p:nvSpPr>
        <p:spPr>
          <a:xfrm>
            <a:off x="144599" y="3245845"/>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sp>
        <p:nvSpPr>
          <p:cNvPr id="28" name="Rectangle 27"/>
          <p:cNvSpPr/>
          <p:nvPr/>
        </p:nvSpPr>
        <p:spPr>
          <a:xfrm>
            <a:off x="398361" y="45192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89" y="3972617"/>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60" r="50000"/>
          <a:stretch/>
        </p:blipFill>
        <p:spPr bwMode="auto">
          <a:xfrm>
            <a:off x="5901399" y="2469055"/>
            <a:ext cx="1420727" cy="18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2101301"/>
            <a:ext cx="1398762" cy="20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971800" y="2702428"/>
            <a:ext cx="2538606" cy="22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6433" y="3868879"/>
            <a:ext cx="701933" cy="108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9989" y="3249401"/>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a:t>
            </a:r>
            <a:endParaRPr lang="en-US" sz="3200">
              <a:latin typeface="Arial-Rounded" pitchFamily="34" charset="0"/>
              <a:ea typeface="Arial-Rounded" pitchFamily="34" charset="0"/>
              <a:cs typeface="Arial-Rounded" pitchFamily="34" charset="0"/>
            </a:endParaRPr>
          </a:p>
        </p:txBody>
      </p:sp>
      <p:sp>
        <p:nvSpPr>
          <p:cNvPr id="30" name="Rectangle 29"/>
          <p:cNvSpPr/>
          <p:nvPr/>
        </p:nvSpPr>
        <p:spPr>
          <a:xfrm>
            <a:off x="381000" y="338827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9459" y="2033708"/>
            <a:ext cx="773241" cy="7732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19400" y="2696075"/>
            <a:ext cx="1170186" cy="658230"/>
          </a:xfrm>
          <a:prstGeom prst="rect">
            <a:avLst/>
          </a:prstGeom>
        </p:spPr>
      </p:pic>
      <p:pic>
        <p:nvPicPr>
          <p:cNvPr id="43" name="Picture 16"/>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3662056" y="2512755"/>
            <a:ext cx="579047" cy="6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6" t="26890" r="52534" b="23809"/>
          <a:stretch/>
        </p:blipFill>
        <p:spPr bwMode="auto">
          <a:xfrm>
            <a:off x="0" y="1042971"/>
            <a:ext cx="2816071" cy="3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58" t="27182" r="23363" b="23809"/>
          <a:stretch/>
        </p:blipFill>
        <p:spPr bwMode="auto">
          <a:xfrm>
            <a:off x="6326415" y="1161597"/>
            <a:ext cx="2803071" cy="38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sp>
        <p:nvSpPr>
          <p:cNvPr id="6" name="Oval 5"/>
          <p:cNvSpPr/>
          <p:nvPr/>
        </p:nvSpPr>
        <p:spPr>
          <a:xfrm rot="204183">
            <a:off x="3617367" y="1165169"/>
            <a:ext cx="1939873"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học</a:t>
            </a:r>
            <a:endParaRPr lang="en-US" sz="24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ăn</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502159" y="2940952"/>
            <a:ext cx="2073414"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chơi</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vẽ</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450</Words>
  <Application>Microsoft Office PowerPoint</Application>
  <PresentationFormat>On-screen Show (16:9)</PresentationFormat>
  <Paragraphs>83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huy_ctn</cp:lastModifiedBy>
  <cp:revision>143</cp:revision>
  <dcterms:created xsi:type="dcterms:W3CDTF">2020-12-08T15:48:47Z</dcterms:created>
  <dcterms:modified xsi:type="dcterms:W3CDTF">2021-07-13T10:45:01Z</dcterms:modified>
</cp:coreProperties>
</file>