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80" r:id="rId8"/>
    <p:sldId id="276" r:id="rId9"/>
    <p:sldId id="277" r:id="rId10"/>
    <p:sldId id="278" r:id="rId11"/>
    <p:sldId id="279" r:id="rId12"/>
    <p:sldId id="261" r:id="rId13"/>
    <p:sldId id="263" r:id="rId14"/>
    <p:sldId id="262" r:id="rId15"/>
    <p:sldId id="264" r:id="rId16"/>
    <p:sldId id="266"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p:scale>
          <a:sx n="92" d="100"/>
          <a:sy n="92" d="100"/>
        </p:scale>
        <p:origin x="-52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13/07/2021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viết chữ hoa V.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13/07/2021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13/07/2021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13/07/2021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028700" y="2412173"/>
            <a:ext cx="7239000"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0366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90700"/>
            <a:ext cx="35814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mỏ khoằm</a:t>
            </a:r>
            <a:endParaRPr lang="en-US" sz="4800">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491" b="10547"/>
          <a:stretch/>
        </p:blipFill>
        <p:spPr>
          <a:xfrm>
            <a:off x="3733800" y="292100"/>
            <a:ext cx="3505200" cy="4486656"/>
          </a:xfrm>
          <a:prstGeom prst="rect">
            <a:avLst/>
          </a:prstGeom>
        </p:spPr>
      </p:pic>
    </p:spTree>
    <p:extLst>
      <p:ext uri="{BB962C8B-B14F-4D97-AF65-F5344CB8AC3E}">
        <p14:creationId xmlns:p14="http://schemas.microsoft.com/office/powerpoint/2010/main" val="334881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5979"/>
            <a:ext cx="8229600" cy="857250"/>
          </a:xfrm>
        </p:spPr>
        <p:txBody>
          <a:bodyPr>
            <a:normAutofit/>
          </a:bodyPr>
          <a:lstStyle/>
          <a:p>
            <a:r>
              <a:rPr lang="en-US" sz="4800" smtClean="0">
                <a:solidFill>
                  <a:srgbClr val="FF0000"/>
                </a:solidFill>
                <a:latin typeface="Arial-Rounded" pitchFamily="34" charset="0"/>
                <a:ea typeface="Arial-Rounded" pitchFamily="34" charset="0"/>
                <a:cs typeface="Arial-Rounded" pitchFamily="34" charset="0"/>
              </a:rPr>
              <a:t>huơ vòi</a:t>
            </a:r>
            <a:endParaRPr lang="en-US" sz="4800">
              <a:solidFill>
                <a:srgbClr val="FF0000"/>
              </a:solidFill>
              <a:latin typeface="Arial-Rounded" pitchFamily="34" charset="0"/>
              <a:ea typeface="Arial-Rounded" pitchFamily="34" charset="0"/>
              <a:cs typeface="Arial-Rounded" pitchFamily="34" charset="0"/>
            </a:endParaRPr>
          </a:p>
        </p:txBody>
      </p:sp>
      <p:pic>
        <p:nvPicPr>
          <p:cNvPr id="9218" name="Picture 2" descr="Elephan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3524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lephant cell animation dat tongue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41186"/>
            <a:ext cx="4537075" cy="37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56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Vẹt mỏ khoằm thay mặt các bạn nói những lời chúc tốt đẹp.</a:t>
            </a:r>
          </a:p>
        </p:txBody>
      </p:sp>
      <p:cxnSp>
        <p:nvCxnSpPr>
          <p:cNvPr id="5" name="Straight Connector 4"/>
          <p:cNvCxnSpPr/>
          <p:nvPr/>
        </p:nvCxnSpPr>
        <p:spPr>
          <a:xfrm flipH="1">
            <a:off x="32004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400800" y="329993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Khỉ vàng và sóc nâu tặng voi tiết mục “ngúc ngoắc đuôi”.</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807278"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419600" y="198031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658100" y="19803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788228"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03098" y="419258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5001"/>
          <a:stretch/>
        </p:blipFill>
        <p:spPr bwMode="auto">
          <a:xfrm>
            <a:off x="76200" y="3181351"/>
            <a:ext cx="3810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9" y="180706"/>
            <a:ext cx="7570138" cy="391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5959"/>
            <a:ext cx="6934200" cy="359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0777" y="4266294"/>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Những bạn nào đến mừng sinh nhật voi con?</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28964" y="4258131"/>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Voi con làm gì để cảm ơn các bạn?</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352548" y="4256319"/>
            <a:ext cx="8283864"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Sinh nhật của voi con như thế nào?</a:t>
            </a:r>
            <a:endParaRPr lang="en-US" sz="3200">
              <a:latin typeface="Arial-Rounded" pitchFamily="34" charset="0"/>
              <a:ea typeface="Arial-Rounded" pitchFamily="34" charset="0"/>
              <a:cs typeface="Arial-Rounded" pitchFamily="34" charset="0"/>
            </a:endParaRPr>
          </a:p>
        </p:txBody>
      </p:sp>
      <p:sp>
        <p:nvSpPr>
          <p:cNvPr id="12" name="TextBox 11"/>
          <p:cNvSpPr txBox="1"/>
          <p:nvPr/>
        </p:nvSpPr>
        <p:spPr>
          <a:xfrm>
            <a:off x="347104" y="3932932"/>
            <a:ext cx="8283864"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Em hãy kể về sinh nhật của mình cho các bạn cùng nghe.</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23431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1598" y="2812732"/>
            <a:ext cx="6561741"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 V</a:t>
            </a:r>
            <a:r>
              <a:rPr lang="el-GR" sz="3200" b="1">
                <a:solidFill>
                  <a:srgbClr val="7030A0"/>
                </a:solidFill>
                <a:latin typeface="HP001 4 hàng" pitchFamily="34" charset="0"/>
                <a:ea typeface="Arial-Rounded" pitchFamily="34" charset="0"/>
                <a:cs typeface="Arial-Rounded" pitchFamily="34" charset="0"/>
              </a:rPr>
              <a:t>Ρ </a:t>
            </a:r>
            <a:r>
              <a:rPr lang="vi-VN" sz="3200" b="1">
                <a:solidFill>
                  <a:srgbClr val="7030A0"/>
                </a:solidFill>
                <a:latin typeface="HP001 4 hàng" pitchFamily="34" charset="0"/>
                <a:ea typeface="Arial-Rounded" pitchFamily="34" charset="0"/>
                <a:cs typeface="Arial-Rounded" pitchFamily="34" charset="0"/>
              </a:rPr>
              <a:t>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huơ vā </a:t>
            </a:r>
            <a:r>
              <a:rPr lang="el-GR" sz="3200" b="1">
                <a:solidFill>
                  <a:srgbClr val="7030A0"/>
                </a:solidFill>
                <a:latin typeface="HP001 4 hàng" pitchFamily="34" charset="0"/>
                <a:ea typeface="Arial-Rounded" pitchFamily="34" charset="0"/>
                <a:cs typeface="Arial-Rounded" pitchFamily="34" charset="0"/>
              </a:rPr>
              <a:t>Α˘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Ω </a:t>
            </a:r>
            <a:r>
              <a:rPr lang="vi-VN" sz="3200" b="1">
                <a:solidFill>
                  <a:srgbClr val="7030A0"/>
                </a:solidFill>
                <a:latin typeface="HP001 4 hàng" pitchFamily="34" charset="0"/>
                <a:ea typeface="Arial-Rounded" pitchFamily="34" charset="0"/>
                <a:cs typeface="Arial-Rounded" pitchFamily="34" charset="0"/>
              </a:rPr>
              <a:t>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b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Voi con (…) để cảm ơn các bạn.</a:t>
            </a:r>
            <a:endParaRPr lang="en-US" sz="3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Sinh nhật của voi con</a:t>
            </a:r>
          </a:p>
          <a:p>
            <a:pPr algn="ctr"/>
            <a:r>
              <a:rPr lang="en-US" sz="2800" b="1" smtClean="0">
                <a:latin typeface="Arial-Rounded" pitchFamily="34" charset="0"/>
                <a:ea typeface="Arial-Rounded" pitchFamily="34" charset="0"/>
                <a:cs typeface="Arial-Rounded" pitchFamily="34" charset="0"/>
              </a:rPr>
              <a:t>      + Xem bài trang 20, trang 21.</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40" y="313639"/>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07999"/>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67107"/>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965787" y="3140956"/>
            <a:ext cx="904010" cy="1690688"/>
          </a:xfrm>
          <a:prstGeom prst="rect">
            <a:avLst/>
          </a:prstGeom>
        </p:spPr>
      </p:pic>
      <p:sp>
        <p:nvSpPr>
          <p:cNvPr id="2" name="Title 1"/>
          <p:cNvSpPr>
            <a:spLocks noGrp="1"/>
          </p:cNvSpPr>
          <p:nvPr>
            <p:ph type="title"/>
          </p:nvPr>
        </p:nvSpPr>
        <p:spPr>
          <a:xfrm>
            <a:off x="2286000" y="1534427"/>
            <a:ext cx="4572000"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con vật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91" t="21484" r="27306" b="21875"/>
          <a:stretch/>
        </p:blipFill>
        <p:spPr bwMode="auto">
          <a:xfrm>
            <a:off x="1981200" y="1251269"/>
            <a:ext cx="4914900" cy="349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Sinh nhật của voi con</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Hôm nay là sinh nhật của voi con, nhưng nó bị ốm. Đang buồn bã, bỗng voi con nghe tiếng gọi. Thì ra các bạn đến chúc mừng sinh nhật voi. Thỏ trắng mang cà rốt. Gấu đen ngoạm nguyên một nải chuối. Khỉ vàng và sóc nâu tặng voi tiết mục “ngúc ngoắc đuôi”. Vẹt mỏ khoằm thay mặt các bạn nói những lời chúc tốt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Voi con vui ơi là vui. Nó huơ vòi mấy vòng để cảm ơn các bạn.</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(Lâm Anh)</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62" y="332250"/>
            <a:ext cx="8507412" cy="440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1" y="4404013"/>
            <a:ext cx="510908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1597315" y="7638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730250" y="12722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7315200" y="129760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5486400" y="16573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533400" y="2131559"/>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367319" y="20883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659419" y="249010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1543050" y="325556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sp>
        <p:nvSpPr>
          <p:cNvPr id="23" name="Oval 22"/>
          <p:cNvSpPr/>
          <p:nvPr/>
        </p:nvSpPr>
        <p:spPr>
          <a:xfrm>
            <a:off x="4532168" y="363573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1954862" y="4404012"/>
            <a:ext cx="5059219" cy="584775"/>
          </a:xfrm>
          <a:prstGeom prst="rect">
            <a:avLst/>
          </a:prstGeom>
          <a:solidFill>
            <a:srgbClr val="92D050"/>
          </a:solidFill>
        </p:spPr>
        <p:txBody>
          <a:bodyPr wrap="square" rtlCol="0">
            <a:spAutoFit/>
          </a:bodyPr>
          <a:lstStyle/>
          <a:p>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tập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có</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đoạn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75" y="563880"/>
            <a:ext cx="527050" cy="269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3181350"/>
            <a:ext cx="5270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1000" fill="hold"/>
                                        <p:tgtEl>
                                          <p:spTgt spid="25"/>
                                        </p:tgtEl>
                                        <p:attrNameLst>
                                          <p:attrName>ppt_x</p:attrName>
                                        </p:attrNameLst>
                                      </p:cBhvr>
                                      <p:tavLst>
                                        <p:tav tm="0">
                                          <p:val>
                                            <p:strVal val="1+#ppt_w/2"/>
                                          </p:val>
                                        </p:tav>
                                        <p:tav tm="100000">
                                          <p:val>
                                            <p:strVal val="#ppt_x"/>
                                          </p:val>
                                        </p:tav>
                                      </p:tavLst>
                                    </p:anim>
                                    <p:anim calcmode="lin" valueType="num">
                                      <p:cBhvr additive="base">
                                        <p:cTn id="5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27963" y="435896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2983"/>
          <a:stretch/>
        </p:blipFill>
        <p:spPr bwMode="auto">
          <a:xfrm>
            <a:off x="583262" y="332250"/>
            <a:ext cx="8507412" cy="38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H="1">
            <a:off x="2144575" y="2549390"/>
            <a:ext cx="10304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848600" y="2952750"/>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16284" y="3729264"/>
            <a:ext cx="562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9788" y="29527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078629" y="2952750"/>
            <a:ext cx="1607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2170" y="671290"/>
            <a:ext cx="5410200" cy="4154971"/>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n</a:t>
            </a:r>
            <a:r>
              <a:rPr lang="en-US" sz="6600" smtClean="0">
                <a:latin typeface="Arial-Rounded" pitchFamily="34" charset="0"/>
                <a:ea typeface="Arial-Rounded" pitchFamily="34" charset="0"/>
                <a:cs typeface="Arial-Rounded" pitchFamily="34" charset="0"/>
              </a:rPr>
              <a:t>goạm</a:t>
            </a:r>
          </a:p>
          <a:p>
            <a:r>
              <a:rPr lang="en-US" sz="6600" smtClean="0">
                <a:latin typeface="Arial-Rounded" pitchFamily="34" charset="0"/>
                <a:ea typeface="Arial-Rounded" pitchFamily="34" charset="0"/>
                <a:cs typeface="Arial-Rounded" pitchFamily="34" charset="0"/>
              </a:rPr>
              <a:t>ngúc ngoắc</a:t>
            </a:r>
          </a:p>
          <a:p>
            <a:r>
              <a:rPr lang="en-US" sz="6600" smtClean="0">
                <a:latin typeface="Arial-Rounded" pitchFamily="34" charset="0"/>
                <a:ea typeface="Arial-Rounded" pitchFamily="34" charset="0"/>
                <a:cs typeface="Arial-Rounded" pitchFamily="34" charset="0"/>
              </a:rPr>
              <a:t>mỏ khoằm</a:t>
            </a:r>
          </a:p>
          <a:p>
            <a:r>
              <a:rPr lang="en-US" sz="6600" smtClean="0">
                <a:latin typeface="Arial-Rounded" pitchFamily="34" charset="0"/>
                <a:ea typeface="Arial-Rounded" pitchFamily="34" charset="0"/>
                <a:cs typeface="Arial-Rounded" pitchFamily="34" charset="0"/>
              </a:rPr>
              <a:t>huơ vòi</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457200" y="671289"/>
            <a:ext cx="5410200" cy="4154971"/>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oam   	-</a:t>
            </a:r>
          </a:p>
          <a:p>
            <a:r>
              <a:rPr lang="en-US" sz="6600" smtClean="0">
                <a:latin typeface="Arial-Rounded" pitchFamily="34" charset="0"/>
                <a:ea typeface="Arial-Rounded" pitchFamily="34" charset="0"/>
                <a:cs typeface="Arial-Rounded" pitchFamily="34" charset="0"/>
              </a:rPr>
              <a:t>oăc     	- </a:t>
            </a:r>
          </a:p>
          <a:p>
            <a:r>
              <a:rPr lang="en-US" sz="6600" smtClean="0">
                <a:latin typeface="Arial-Rounded" pitchFamily="34" charset="0"/>
                <a:ea typeface="Arial-Rounded" pitchFamily="34" charset="0"/>
                <a:cs typeface="Arial-Rounded" pitchFamily="34" charset="0"/>
              </a:rPr>
              <a:t>oăm   	-</a:t>
            </a:r>
          </a:p>
          <a:p>
            <a:r>
              <a:rPr lang="en-US" sz="6600" smtClean="0">
                <a:latin typeface="Arial-Rounded" pitchFamily="34" charset="0"/>
                <a:ea typeface="Arial-Rounded" pitchFamily="34" charset="0"/>
                <a:cs typeface="Arial-Rounded" pitchFamily="34" charset="0"/>
              </a:rPr>
              <a:t>uơ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794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4191000" y="1230653"/>
            <a:ext cx="4743450" cy="3183541"/>
          </a:xfrm>
        </p:spPr>
        <p:txBody>
          <a:bodyPr/>
          <a:lstStyle/>
          <a:p>
            <a:pPr algn="just"/>
            <a:r>
              <a:rPr lang="en-US" b="1" smtClean="0">
                <a:solidFill>
                  <a:srgbClr val="FF0000"/>
                </a:solidFill>
                <a:latin typeface="Arial-Rounded" pitchFamily="34" charset="0"/>
                <a:ea typeface="Arial-Rounded" pitchFamily="34" charset="0"/>
                <a:cs typeface="Arial-Rounded" pitchFamily="34" charset="0"/>
              </a:rPr>
              <a:t>Ngoạm</a:t>
            </a:r>
            <a:r>
              <a:rPr lang="en-US" smtClean="0">
                <a:solidFill>
                  <a:schemeClr val="tx1"/>
                </a:solidFill>
                <a:latin typeface="Arial-Rounded" pitchFamily="34" charset="0"/>
                <a:ea typeface="Arial-Rounded" pitchFamily="34" charset="0"/>
                <a:cs typeface="Arial-Rounded" pitchFamily="34" charset="0"/>
              </a:rPr>
              <a:t>:</a:t>
            </a:r>
            <a:r>
              <a:rPr lang="en-US" b="1" smtClean="0">
                <a:solidFill>
                  <a:srgbClr val="FF0000"/>
                </a:solidFill>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cắn hoặc giữ miếng to bằng cách mở rộng miệng.</a:t>
            </a:r>
            <a:endParaRPr lang="en-US">
              <a:latin typeface="Arial-Rounded" pitchFamily="34" charset="0"/>
              <a:ea typeface="Arial-Rounded" pitchFamily="34" charset="0"/>
              <a:cs typeface="Arial-Rounde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06416"/>
            <a:ext cx="3676650" cy="579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30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il Shake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35364"/>
            <a:ext cx="4572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ke Your Tail Feathers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33549"/>
            <a:ext cx="3048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bbyrendelés.hu Az Ország Legnépszerűbb ajándékáruháza: Animált képek  vegyes | Lustige videos, Lustige bilder, Urlaub lusti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4604" y="1497238"/>
            <a:ext cx="2286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895475" y="331558"/>
            <a:ext cx="4743450" cy="1143001"/>
          </a:xfrm>
        </p:spPr>
        <p:txBody>
          <a:bodyPr/>
          <a:lstStyle/>
          <a:p>
            <a:r>
              <a:rPr lang="en-US" b="1" smtClean="0">
                <a:solidFill>
                  <a:srgbClr val="FF0000"/>
                </a:solidFill>
                <a:latin typeface="Arial-Rounded" pitchFamily="34" charset="0"/>
                <a:ea typeface="Arial-Rounded" pitchFamily="34" charset="0"/>
                <a:cs typeface="Arial-Rounded" pitchFamily="34" charset="0"/>
              </a:rPr>
              <a:t>ngúc ngoắc</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6119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391</Words>
  <Application>Microsoft Office PowerPoint</Application>
  <PresentationFormat>On-screen Show (16:9)</PresentationFormat>
  <Paragraphs>70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Ngoạm: cắn hoặc giữ miếng to bằng cách mở rộng miệng.</vt:lpstr>
      <vt:lpstr>ngúc ngoắc</vt:lpstr>
      <vt:lpstr>mỏ khoằm</vt:lpstr>
      <vt:lpstr>huơ vòi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huy_ctn</cp:lastModifiedBy>
  <cp:revision>94</cp:revision>
  <dcterms:created xsi:type="dcterms:W3CDTF">2020-12-08T15:48:47Z</dcterms:created>
  <dcterms:modified xsi:type="dcterms:W3CDTF">2021-07-13T10:43:25Z</dcterms:modified>
</cp:coreProperties>
</file>