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69" r:id="rId2"/>
    <p:sldId id="385" r:id="rId3"/>
    <p:sldId id="371" r:id="rId4"/>
    <p:sldId id="375" r:id="rId5"/>
    <p:sldId id="374" r:id="rId6"/>
    <p:sldId id="355" r:id="rId7"/>
    <p:sldId id="366" r:id="rId8"/>
    <p:sldId id="365" r:id="rId9"/>
    <p:sldId id="390" r:id="rId10"/>
    <p:sldId id="367" r:id="rId11"/>
    <p:sldId id="392" r:id="rId12"/>
    <p:sldId id="393" r:id="rId13"/>
    <p:sldId id="372" r:id="rId14"/>
    <p:sldId id="360" r:id="rId15"/>
    <p:sldId id="391" r:id="rId16"/>
    <p:sldId id="382" r:id="rId17"/>
    <p:sldId id="364" r:id="rId18"/>
    <p:sldId id="351" r:id="rId19"/>
    <p:sldId id="378" r:id="rId20"/>
  </p:sldIdLst>
  <p:sldSz cx="9144000" cy="6858000" type="screen4x3"/>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3A"/>
    <a:srgbClr val="003300"/>
    <a:srgbClr val="FF33CC"/>
    <a:srgbClr val="FF6600"/>
    <a:srgbClr val="CC6600"/>
    <a:srgbClr val="FF0000"/>
    <a:srgbClr val="0000FF"/>
    <a:srgbClr val="FF9933"/>
    <a:srgbClr val="504F55"/>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2364" autoAdjust="0"/>
  </p:normalViewPr>
  <p:slideViewPr>
    <p:cSldViewPr>
      <p:cViewPr varScale="1">
        <p:scale>
          <a:sx n="88" d="100"/>
          <a:sy n="88" d="100"/>
        </p:scale>
        <p:origin x="-749"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 xmlns:a16="http://schemas.microsoft.com/office/drawing/2014/main" id="{1E9D1563-B268-4387-B156-8C11E90842F3}"/>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7" name="Rectangle 3">
            <a:extLst>
              <a:ext uri="{FF2B5EF4-FFF2-40B4-BE49-F238E27FC236}">
                <a16:creationId xmlns="" xmlns:a16="http://schemas.microsoft.com/office/drawing/2014/main" id="{69D2FE11-DCFA-4C12-94D2-0CC28B60F308}"/>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F8C03367-BD5D-4CC4-BEE3-971FD42E912C}" type="datetime8">
              <a:rPr lang="fr-FR"/>
              <a:pPr>
                <a:defRPr/>
              </a:pPr>
              <a:t>15/09/2021 11:15</a:t>
            </a:fld>
            <a:endParaRPr lang="en-US"/>
          </a:p>
        </p:txBody>
      </p:sp>
      <p:sp>
        <p:nvSpPr>
          <p:cNvPr id="88068" name="Rectangle 4">
            <a:extLst>
              <a:ext uri="{FF2B5EF4-FFF2-40B4-BE49-F238E27FC236}">
                <a16:creationId xmlns="" xmlns:a16="http://schemas.microsoft.com/office/drawing/2014/main" id="{FD154887-411B-4209-8529-58757FAC4B23}"/>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8069" name="Rectangle 5">
            <a:extLst>
              <a:ext uri="{FF2B5EF4-FFF2-40B4-BE49-F238E27FC236}">
                <a16:creationId xmlns="" xmlns:a16="http://schemas.microsoft.com/office/drawing/2014/main" id="{C105CA69-EA81-476E-AB08-B6920A4C4770}"/>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4C3CDBAF-9DE8-4CC5-A64D-AB994066640D}" type="slidenum">
              <a:rPr lang="en-US" altLang="en-US"/>
              <a:pPr/>
              <a:t>‹#›</a:t>
            </a:fld>
            <a:endParaRPr lang="en-US" altLang="en-US"/>
          </a:p>
        </p:txBody>
      </p:sp>
    </p:spTree>
    <p:extLst>
      <p:ext uri="{BB962C8B-B14F-4D97-AF65-F5344CB8AC3E}">
        <p14:creationId xmlns:p14="http://schemas.microsoft.com/office/powerpoint/2010/main" val="3891189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 xmlns:a16="http://schemas.microsoft.com/office/drawing/2014/main" id="{EDAC295E-9C94-4E02-82F8-B6BD3F04F69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19" name="Rectangle 3">
            <a:extLst>
              <a:ext uri="{FF2B5EF4-FFF2-40B4-BE49-F238E27FC236}">
                <a16:creationId xmlns="" xmlns:a16="http://schemas.microsoft.com/office/drawing/2014/main" id="{6E818FD3-FF7D-4DB3-8612-EF957880EDF1}"/>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fld id="{1AF64A36-3558-4BA1-99F3-F3DCC842DEA0}" type="datetime8">
              <a:rPr lang="fr-FR"/>
              <a:pPr>
                <a:defRPr/>
              </a:pPr>
              <a:t>15/09/2021 11:15</a:t>
            </a:fld>
            <a:endParaRPr lang="en-US"/>
          </a:p>
        </p:txBody>
      </p:sp>
      <p:sp>
        <p:nvSpPr>
          <p:cNvPr id="19460" name="Rectangle 4">
            <a:extLst>
              <a:ext uri="{FF2B5EF4-FFF2-40B4-BE49-F238E27FC236}">
                <a16:creationId xmlns="" xmlns:a16="http://schemas.microsoft.com/office/drawing/2014/main" id="{4751B60E-219D-4626-ACAA-6D767F1D891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1" name="Rectangle 5">
            <a:extLst>
              <a:ext uri="{FF2B5EF4-FFF2-40B4-BE49-F238E27FC236}">
                <a16:creationId xmlns="" xmlns:a16="http://schemas.microsoft.com/office/drawing/2014/main" id="{0C1900D4-DB58-409B-A9A8-10F4E1BC58F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a:extLst>
              <a:ext uri="{FF2B5EF4-FFF2-40B4-BE49-F238E27FC236}">
                <a16:creationId xmlns="" xmlns:a16="http://schemas.microsoft.com/office/drawing/2014/main" id="{25F9034F-3362-4683-9374-B0DAA1DADFEA}"/>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p>
        </p:txBody>
      </p:sp>
      <p:sp>
        <p:nvSpPr>
          <p:cNvPr id="86023" name="Rectangle 7">
            <a:extLst>
              <a:ext uri="{FF2B5EF4-FFF2-40B4-BE49-F238E27FC236}">
                <a16:creationId xmlns="" xmlns:a16="http://schemas.microsoft.com/office/drawing/2014/main" id="{2C89E0FE-5CE0-44D3-9F62-0AAA5AC3350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1287C838-22B2-460D-A754-B3F0C4D1C444}" type="slidenum">
              <a:rPr lang="en-US" altLang="en-US"/>
              <a:pPr/>
              <a:t>‹#›</a:t>
            </a:fld>
            <a:endParaRPr lang="en-US" altLang="en-US"/>
          </a:p>
        </p:txBody>
      </p:sp>
    </p:spTree>
    <p:extLst>
      <p:ext uri="{BB962C8B-B14F-4D97-AF65-F5344CB8AC3E}">
        <p14:creationId xmlns:p14="http://schemas.microsoft.com/office/powerpoint/2010/main" val="3532207108"/>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0AE39EF-C0E5-4896-B9D3-7E7938E4611D}" type="slidenum">
              <a:rPr lang="zh-CN" altLang="en-US" smtClean="0">
                <a:solidFill>
                  <a:prstClr val="black"/>
                </a:solidFill>
              </a:rPr>
              <a:pPr>
                <a:defRPr/>
              </a:pPr>
              <a:t>19</a:t>
            </a:fld>
            <a:endParaRPr lang="zh-CN" altLang="en-US">
              <a:solidFill>
                <a:prstClr val="black"/>
              </a:solidFill>
            </a:endParaRPr>
          </a:p>
        </p:txBody>
      </p:sp>
    </p:spTree>
    <p:extLst>
      <p:ext uri="{BB962C8B-B14F-4D97-AF65-F5344CB8AC3E}">
        <p14:creationId xmlns:p14="http://schemas.microsoft.com/office/powerpoint/2010/main" val="2452864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4">
            <a:extLst>
              <a:ext uri="{FF2B5EF4-FFF2-40B4-BE49-F238E27FC236}">
                <a16:creationId xmlns="" xmlns:a16="http://schemas.microsoft.com/office/drawing/2014/main" id="{37EB3495-2F72-44EE-9231-0B2F542C4807}"/>
              </a:ext>
            </a:extLst>
          </p:cNvPr>
          <p:cNvSpPr>
            <a:spLocks noGrp="1" noChangeArrowheads="1"/>
          </p:cNvSpPr>
          <p:nvPr>
            <p:ph type="dt" sz="half" idx="10"/>
          </p:nvPr>
        </p:nvSpPr>
        <p:spPr>
          <a:ln/>
        </p:spPr>
        <p:txBody>
          <a:bodyPr/>
          <a:lstStyle>
            <a:lvl1pPr>
              <a:defRPr/>
            </a:lvl1pPr>
          </a:lstStyle>
          <a:p>
            <a:pPr>
              <a:defRPr/>
            </a:pPr>
            <a:fld id="{8F8C4B7B-783E-4375-BA4B-3ADCE01F9194}" type="datetime8">
              <a:rPr lang="fr-FR"/>
              <a:pPr>
                <a:defRPr/>
              </a:pPr>
              <a:t>15/09/2021 11:15</a:t>
            </a:fld>
            <a:endParaRPr lang="en-US"/>
          </a:p>
        </p:txBody>
      </p:sp>
      <p:sp>
        <p:nvSpPr>
          <p:cNvPr id="5" name="Rectangle 5">
            <a:extLst>
              <a:ext uri="{FF2B5EF4-FFF2-40B4-BE49-F238E27FC236}">
                <a16:creationId xmlns="" xmlns:a16="http://schemas.microsoft.com/office/drawing/2014/main" id="{8F084396-DB95-480A-8894-8060919611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9302386C-A8A7-42D7-963D-6DEFD09E5801}"/>
              </a:ext>
            </a:extLst>
          </p:cNvPr>
          <p:cNvSpPr>
            <a:spLocks noGrp="1" noChangeArrowheads="1"/>
          </p:cNvSpPr>
          <p:nvPr>
            <p:ph type="sldNum" sz="quarter" idx="12"/>
          </p:nvPr>
        </p:nvSpPr>
        <p:spPr>
          <a:ln/>
        </p:spPr>
        <p:txBody>
          <a:bodyPr/>
          <a:lstStyle>
            <a:lvl1pPr>
              <a:defRPr/>
            </a:lvl1pPr>
          </a:lstStyle>
          <a:p>
            <a:fld id="{792951D7-187F-4969-AD6B-928767C0C91F}" type="slidenum">
              <a:rPr lang="en-US" altLang="en-US"/>
              <a:pPr/>
              <a:t>‹#›</a:t>
            </a:fld>
            <a:endParaRPr lang="en-US" altLang="en-US"/>
          </a:p>
        </p:txBody>
      </p:sp>
    </p:spTree>
    <p:extLst>
      <p:ext uri="{BB962C8B-B14F-4D97-AF65-F5344CB8AC3E}">
        <p14:creationId xmlns:p14="http://schemas.microsoft.com/office/powerpoint/2010/main" val="3699309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1FD4C51F-3709-43C6-ABE3-5D9CC8DB6179}"/>
              </a:ext>
            </a:extLst>
          </p:cNvPr>
          <p:cNvSpPr>
            <a:spLocks noGrp="1" noChangeArrowheads="1"/>
          </p:cNvSpPr>
          <p:nvPr>
            <p:ph type="dt" sz="half" idx="10"/>
          </p:nvPr>
        </p:nvSpPr>
        <p:spPr>
          <a:ln/>
        </p:spPr>
        <p:txBody>
          <a:bodyPr/>
          <a:lstStyle>
            <a:lvl1pPr>
              <a:defRPr/>
            </a:lvl1pPr>
          </a:lstStyle>
          <a:p>
            <a:pPr>
              <a:defRPr/>
            </a:pPr>
            <a:fld id="{D2997D37-B074-4AA2-AFCD-E59B4A2A5239}" type="datetime8">
              <a:rPr lang="fr-FR"/>
              <a:pPr>
                <a:defRPr/>
              </a:pPr>
              <a:t>15/09/2021 11:15</a:t>
            </a:fld>
            <a:endParaRPr lang="en-US"/>
          </a:p>
        </p:txBody>
      </p:sp>
      <p:sp>
        <p:nvSpPr>
          <p:cNvPr id="5" name="Rectangle 5">
            <a:extLst>
              <a:ext uri="{FF2B5EF4-FFF2-40B4-BE49-F238E27FC236}">
                <a16:creationId xmlns="" xmlns:a16="http://schemas.microsoft.com/office/drawing/2014/main" id="{54373FE6-2417-4DCE-B010-68B1B6AF01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790A3A0C-AD0B-4E6D-BCF2-D31209E4F749}"/>
              </a:ext>
            </a:extLst>
          </p:cNvPr>
          <p:cNvSpPr>
            <a:spLocks noGrp="1" noChangeArrowheads="1"/>
          </p:cNvSpPr>
          <p:nvPr>
            <p:ph type="sldNum" sz="quarter" idx="12"/>
          </p:nvPr>
        </p:nvSpPr>
        <p:spPr>
          <a:ln/>
        </p:spPr>
        <p:txBody>
          <a:bodyPr/>
          <a:lstStyle>
            <a:lvl1pPr>
              <a:defRPr/>
            </a:lvl1pPr>
          </a:lstStyle>
          <a:p>
            <a:fld id="{1F627F03-9074-4535-B976-57C57BE2EF5E}" type="slidenum">
              <a:rPr lang="en-US" altLang="en-US"/>
              <a:pPr/>
              <a:t>‹#›</a:t>
            </a:fld>
            <a:endParaRPr lang="en-US" altLang="en-US"/>
          </a:p>
        </p:txBody>
      </p:sp>
    </p:spTree>
    <p:extLst>
      <p:ext uri="{BB962C8B-B14F-4D97-AF65-F5344CB8AC3E}">
        <p14:creationId xmlns:p14="http://schemas.microsoft.com/office/powerpoint/2010/main" val="14098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84954E14-AA0E-42E2-9663-EB45FBBB8C56}"/>
              </a:ext>
            </a:extLst>
          </p:cNvPr>
          <p:cNvSpPr>
            <a:spLocks noGrp="1" noChangeArrowheads="1"/>
          </p:cNvSpPr>
          <p:nvPr>
            <p:ph type="dt" sz="half" idx="10"/>
          </p:nvPr>
        </p:nvSpPr>
        <p:spPr>
          <a:ln/>
        </p:spPr>
        <p:txBody>
          <a:bodyPr/>
          <a:lstStyle>
            <a:lvl1pPr>
              <a:defRPr/>
            </a:lvl1pPr>
          </a:lstStyle>
          <a:p>
            <a:pPr>
              <a:defRPr/>
            </a:pPr>
            <a:fld id="{8099B902-C9D9-486B-9D21-7C01C3D88FB1}" type="datetime8">
              <a:rPr lang="fr-FR"/>
              <a:pPr>
                <a:defRPr/>
              </a:pPr>
              <a:t>15/09/2021 11:15</a:t>
            </a:fld>
            <a:endParaRPr lang="en-US"/>
          </a:p>
        </p:txBody>
      </p:sp>
      <p:sp>
        <p:nvSpPr>
          <p:cNvPr id="5" name="Rectangle 5">
            <a:extLst>
              <a:ext uri="{FF2B5EF4-FFF2-40B4-BE49-F238E27FC236}">
                <a16:creationId xmlns="" xmlns:a16="http://schemas.microsoft.com/office/drawing/2014/main" id="{932601B5-9EF5-413D-8FB7-10D8B0BF66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D9E981F2-91EA-4A05-B572-1FCD7694E432}"/>
              </a:ext>
            </a:extLst>
          </p:cNvPr>
          <p:cNvSpPr>
            <a:spLocks noGrp="1" noChangeArrowheads="1"/>
          </p:cNvSpPr>
          <p:nvPr>
            <p:ph type="sldNum" sz="quarter" idx="12"/>
          </p:nvPr>
        </p:nvSpPr>
        <p:spPr>
          <a:ln/>
        </p:spPr>
        <p:txBody>
          <a:bodyPr/>
          <a:lstStyle>
            <a:lvl1pPr>
              <a:defRPr/>
            </a:lvl1pPr>
          </a:lstStyle>
          <a:p>
            <a:fld id="{C25708FD-58BD-4C65-B89F-5D64767C121E}" type="slidenum">
              <a:rPr lang="en-US" altLang="en-US"/>
              <a:pPr/>
              <a:t>‹#›</a:t>
            </a:fld>
            <a:endParaRPr lang="en-US" altLang="en-US"/>
          </a:p>
        </p:txBody>
      </p:sp>
    </p:spTree>
    <p:extLst>
      <p:ext uri="{BB962C8B-B14F-4D97-AF65-F5344CB8AC3E}">
        <p14:creationId xmlns:p14="http://schemas.microsoft.com/office/powerpoint/2010/main" val="575317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 xmlns:a16="http://schemas.microsoft.com/office/drawing/2014/main" id="{F7AD6E0E-87C0-4FAE-9527-E4AD66B9D608}"/>
              </a:ext>
            </a:extLst>
          </p:cNvPr>
          <p:cNvSpPr>
            <a:spLocks noGrp="1" noChangeArrowheads="1"/>
          </p:cNvSpPr>
          <p:nvPr>
            <p:ph type="dt" sz="half" idx="10"/>
          </p:nvPr>
        </p:nvSpPr>
        <p:spPr>
          <a:ln/>
        </p:spPr>
        <p:txBody>
          <a:bodyPr/>
          <a:lstStyle>
            <a:lvl1pPr>
              <a:defRPr/>
            </a:lvl1pPr>
          </a:lstStyle>
          <a:p>
            <a:pPr>
              <a:defRPr/>
            </a:pPr>
            <a:fld id="{EFE2A475-A4B9-40E8-BD77-C0DF77FB14D6}" type="datetime8">
              <a:rPr lang="fr-FR"/>
              <a:pPr>
                <a:defRPr/>
              </a:pPr>
              <a:t>15/09/2021 11:15</a:t>
            </a:fld>
            <a:endParaRPr lang="en-US"/>
          </a:p>
        </p:txBody>
      </p:sp>
      <p:sp>
        <p:nvSpPr>
          <p:cNvPr id="6" name="Rectangle 5">
            <a:extLst>
              <a:ext uri="{FF2B5EF4-FFF2-40B4-BE49-F238E27FC236}">
                <a16:creationId xmlns="" xmlns:a16="http://schemas.microsoft.com/office/drawing/2014/main" id="{A5C261FD-0603-44D3-8899-A6ED1437930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CBD3FEE-C72A-4BD5-A3A1-51BBA0107EC2}"/>
              </a:ext>
            </a:extLst>
          </p:cNvPr>
          <p:cNvSpPr>
            <a:spLocks noGrp="1" noChangeArrowheads="1"/>
          </p:cNvSpPr>
          <p:nvPr>
            <p:ph type="sldNum" sz="quarter" idx="12"/>
          </p:nvPr>
        </p:nvSpPr>
        <p:spPr>
          <a:ln/>
        </p:spPr>
        <p:txBody>
          <a:bodyPr/>
          <a:lstStyle>
            <a:lvl1pPr>
              <a:defRPr/>
            </a:lvl1pPr>
          </a:lstStyle>
          <a:p>
            <a:fld id="{C72C5D02-A823-4AB7-8895-9BD090E54378}" type="slidenum">
              <a:rPr lang="en-US" altLang="en-US"/>
              <a:pPr/>
              <a:t>‹#›</a:t>
            </a:fld>
            <a:endParaRPr lang="en-US" altLang="en-US"/>
          </a:p>
        </p:txBody>
      </p:sp>
    </p:spTree>
    <p:extLst>
      <p:ext uri="{BB962C8B-B14F-4D97-AF65-F5344CB8AC3E}">
        <p14:creationId xmlns:p14="http://schemas.microsoft.com/office/powerpoint/2010/main" val="432052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grpSp>
        <p:nvGrpSpPr>
          <p:cNvPr id="26" name="L_blue"/>
          <p:cNvGrpSpPr/>
          <p:nvPr userDrawn="1"/>
        </p:nvGrpSpPr>
        <p:grpSpPr>
          <a:xfrm>
            <a:off x="1" y="34210"/>
            <a:ext cx="257538" cy="6748492"/>
            <a:chOff x="228152" y="25657"/>
            <a:chExt cx="257539" cy="5061369"/>
          </a:xfrm>
        </p:grpSpPr>
        <p:pic>
          <p:nvPicPr>
            <p:cNvPr id="27" name="Picture 2" descr="F:\1-原创素材\1_mm1102\PPT\PPT_014\materaials\page_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975"/>
            <a:stretch/>
          </p:blipFill>
          <p:spPr bwMode="auto">
            <a:xfrm>
              <a:off x="228152" y="25657"/>
              <a:ext cx="257539" cy="43141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F:\1-原创素材\1_mm1102\PPT\PPT_014\materaials\page_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100"/>
            <a:stretch/>
          </p:blipFill>
          <p:spPr bwMode="auto">
            <a:xfrm>
              <a:off x="228152" y="2303703"/>
              <a:ext cx="122308" cy="27833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R_blue"/>
          <p:cNvGrpSpPr/>
          <p:nvPr userDrawn="1"/>
        </p:nvGrpSpPr>
        <p:grpSpPr>
          <a:xfrm rot="10800000">
            <a:off x="8964554" y="423057"/>
            <a:ext cx="198087" cy="6405652"/>
            <a:chOff x="8912859" y="317293"/>
            <a:chExt cx="198086" cy="4804239"/>
          </a:xfrm>
        </p:grpSpPr>
        <p:grpSp>
          <p:nvGrpSpPr>
            <p:cNvPr id="34" name="组合 33"/>
            <p:cNvGrpSpPr/>
            <p:nvPr/>
          </p:nvGrpSpPr>
          <p:grpSpPr>
            <a:xfrm>
              <a:off x="8912859" y="573309"/>
              <a:ext cx="198086" cy="4548223"/>
              <a:chOff x="8912859" y="573309"/>
              <a:chExt cx="198086" cy="4548223"/>
            </a:xfrm>
          </p:grpSpPr>
          <p:pic>
            <p:nvPicPr>
              <p:cNvPr id="36" name="Picture 3" descr="F:\1-原创素材\1_mm1102\PPT\PPT_014\materaials\page_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731"/>
              <a:stretch/>
            </p:blipFill>
            <p:spPr bwMode="auto">
              <a:xfrm>
                <a:off x="8939525" y="2572170"/>
                <a:ext cx="171420" cy="254936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F:\1-原创素材\1_mm1102\PPT\PPT_014\materaials\page_7.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2512"/>
              <a:stretch/>
            </p:blipFill>
            <p:spPr bwMode="auto">
              <a:xfrm>
                <a:off x="8912859" y="573309"/>
                <a:ext cx="198086" cy="4356505"/>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9" descr="F:\1-原创素材\1_mm1102\PPT\PPT_014\materaials\page_8.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2223"/>
            <a:stretch/>
          </p:blipFill>
          <p:spPr bwMode="auto">
            <a:xfrm>
              <a:off x="8912859" y="317293"/>
              <a:ext cx="198086" cy="279139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1" name="组合 2050"/>
          <p:cNvGrpSpPr/>
          <p:nvPr userDrawn="1"/>
        </p:nvGrpSpPr>
        <p:grpSpPr>
          <a:xfrm>
            <a:off x="275767" y="4"/>
            <a:ext cx="8976754" cy="380567"/>
            <a:chOff x="275766" y="485353"/>
            <a:chExt cx="8976754" cy="285425"/>
          </a:xfrm>
        </p:grpSpPr>
        <p:pic>
          <p:nvPicPr>
            <p:cNvPr id="30" name="T1_green" descr="F:\1-原创素材\1_mm1102\PPT\PPT_014\materaials\page_3.png"/>
            <p:cNvPicPr>
              <a:picLocks noChangeAspect="1" noChangeArrowheads="1"/>
            </p:cNvPicPr>
            <p:nvPr userDrawn="1"/>
          </p:nvPicPr>
          <p:blipFill rotWithShape="1">
            <a:blip r:embed="rId7" cstate="print">
              <a:extLst>
                <a:ext uri="{28A0092B-C50C-407E-A947-70E740481C1C}">
                  <a14:useLocalDpi xmlns:a14="http://schemas.microsoft.com/office/drawing/2010/main" val="0"/>
                </a:ext>
              </a:extLst>
            </a:blip>
            <a:srcRect t="79555"/>
            <a:stretch/>
          </p:blipFill>
          <p:spPr bwMode="auto">
            <a:xfrm>
              <a:off x="275766" y="485353"/>
              <a:ext cx="3352228" cy="117110"/>
            </a:xfrm>
            <a:prstGeom prst="rect">
              <a:avLst/>
            </a:prstGeom>
            <a:noFill/>
            <a:extLst>
              <a:ext uri="{909E8E84-426E-40DD-AFC4-6F175D3DCCD1}">
                <a14:hiddenFill xmlns:a14="http://schemas.microsoft.com/office/drawing/2010/main">
                  <a:solidFill>
                    <a:srgbClr val="FFFFFF"/>
                  </a:solidFill>
                </a14:hiddenFill>
              </a:ext>
            </a:extLst>
          </p:spPr>
        </p:pic>
        <p:pic>
          <p:nvPicPr>
            <p:cNvPr id="31" name="T3_red" descr="F:\1-原创素材\1_mm1102\PPT\PPT_014\materaials\page_11.pn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t="76958"/>
            <a:stretch/>
          </p:blipFill>
          <p:spPr bwMode="auto">
            <a:xfrm>
              <a:off x="4601781" y="485353"/>
              <a:ext cx="4154097" cy="117110"/>
            </a:xfrm>
            <a:prstGeom prst="rect">
              <a:avLst/>
            </a:prstGeom>
            <a:noFill/>
            <a:extLst>
              <a:ext uri="{909E8E84-426E-40DD-AFC4-6F175D3DCCD1}">
                <a14:hiddenFill xmlns:a14="http://schemas.microsoft.com/office/drawing/2010/main">
                  <a:solidFill>
                    <a:srgbClr val="FFFFFF"/>
                  </a:solidFill>
                </a14:hiddenFill>
              </a:ext>
            </a:extLst>
          </p:spPr>
        </p:pic>
        <p:pic>
          <p:nvPicPr>
            <p:cNvPr id="32" name="T4_orange" descr="F:\1-原创素材\1_mm1102\PPT\PPT_014\materaials\page_5.pn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t="72483"/>
            <a:stretch/>
          </p:blipFill>
          <p:spPr bwMode="auto">
            <a:xfrm>
              <a:off x="7393557" y="485353"/>
              <a:ext cx="1858963" cy="184258"/>
            </a:xfrm>
            <a:prstGeom prst="rect">
              <a:avLst/>
            </a:prstGeom>
            <a:noFill/>
            <a:extLst>
              <a:ext uri="{909E8E84-426E-40DD-AFC4-6F175D3DCCD1}">
                <a14:hiddenFill xmlns:a14="http://schemas.microsoft.com/office/drawing/2010/main">
                  <a:solidFill>
                    <a:srgbClr val="FFFFFF"/>
                  </a:solidFill>
                </a14:hiddenFill>
              </a:ext>
            </a:extLst>
          </p:spPr>
        </p:pic>
        <p:pic>
          <p:nvPicPr>
            <p:cNvPr id="38" name="T2_orange" descr="F:\1-原创素材\1_mm1102\PPT\PPT_014\materaials\page_6.png"/>
            <p:cNvPicPr>
              <a:picLocks noChangeAspect="1" noChangeArrowheads="1"/>
            </p:cNvPicPr>
            <p:nvPr userDrawn="1"/>
          </p:nvPicPr>
          <p:blipFill rotWithShape="1">
            <a:blip r:embed="rId10" cstate="print">
              <a:extLst>
                <a:ext uri="{28A0092B-C50C-407E-A947-70E740481C1C}">
                  <a14:useLocalDpi xmlns:a14="http://schemas.microsoft.com/office/drawing/2010/main" val="0"/>
                </a:ext>
              </a:extLst>
            </a:blip>
            <a:srcRect t="50170"/>
            <a:stretch/>
          </p:blipFill>
          <p:spPr bwMode="auto">
            <a:xfrm>
              <a:off x="2914947" y="485353"/>
              <a:ext cx="2239898" cy="2854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52" name="组合 2051"/>
          <p:cNvGrpSpPr/>
          <p:nvPr userDrawn="1"/>
        </p:nvGrpSpPr>
        <p:grpSpPr>
          <a:xfrm>
            <a:off x="150298" y="6557734"/>
            <a:ext cx="8605580" cy="300269"/>
            <a:chOff x="150297" y="4506158"/>
            <a:chExt cx="8605580" cy="225202"/>
          </a:xfrm>
        </p:grpSpPr>
        <p:pic>
          <p:nvPicPr>
            <p:cNvPr id="29" name="B2_green" descr="F:\1-原创素材\1_mm1102\PPT\PPT_014\materaials\page_10.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t="64666"/>
            <a:stretch/>
          </p:blipFill>
          <p:spPr bwMode="auto">
            <a:xfrm rot="10800000">
              <a:off x="4612256" y="4506158"/>
              <a:ext cx="4143621" cy="225202"/>
            </a:xfrm>
            <a:prstGeom prst="rect">
              <a:avLst/>
            </a:prstGeom>
            <a:noFill/>
            <a:extLst>
              <a:ext uri="{909E8E84-426E-40DD-AFC4-6F175D3DCCD1}">
                <a14:hiddenFill xmlns:a14="http://schemas.microsoft.com/office/drawing/2010/main">
                  <a:solidFill>
                    <a:srgbClr val="FFFFFF"/>
                  </a:solidFill>
                </a14:hiddenFill>
              </a:ext>
            </a:extLst>
          </p:spPr>
        </p:pic>
        <p:pic>
          <p:nvPicPr>
            <p:cNvPr id="39" name="B1_red" descr="F:\1-原创素材\1_mm1102\PPT\PPT_014\materaials\page_4.png"/>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t="70952"/>
            <a:stretch/>
          </p:blipFill>
          <p:spPr bwMode="auto">
            <a:xfrm rot="10800000">
              <a:off x="150297" y="4562632"/>
              <a:ext cx="5400707" cy="1687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51803545"/>
      </p:ext>
    </p:extLst>
  </p:cSld>
  <p:clrMapOvr>
    <a:masterClrMapping/>
  </p:clrMapOvr>
  <mc:AlternateContent xmlns:mc="http://schemas.openxmlformats.org/markup-compatibility/2006" xmlns:p14="http://schemas.microsoft.com/office/powerpoint/2010/main">
    <mc:Choice Requires="p14">
      <p:transition spd="slow" p14:dur="800" advTm="1000">
        <p:circle/>
      </p:transition>
    </mc:Choice>
    <mc:Fallback xmlns="">
      <p:transition spd="slow" advTm="1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 xmlns:a16="http://schemas.microsoft.com/office/drawing/2014/main" id="{E35DEA9A-372B-48E6-978B-EF4F250D6B8F}"/>
              </a:ext>
            </a:extLst>
          </p:cNvPr>
          <p:cNvSpPr>
            <a:spLocks noGrp="1" noChangeArrowheads="1"/>
          </p:cNvSpPr>
          <p:nvPr>
            <p:ph type="dt" sz="half" idx="10"/>
          </p:nvPr>
        </p:nvSpPr>
        <p:spPr>
          <a:ln/>
        </p:spPr>
        <p:txBody>
          <a:bodyPr/>
          <a:lstStyle>
            <a:lvl1pPr>
              <a:defRPr/>
            </a:lvl1pPr>
          </a:lstStyle>
          <a:p>
            <a:pPr>
              <a:defRPr/>
            </a:pPr>
            <a:fld id="{F3CEF647-B5F3-49FE-B3E7-7B4A24E00171}" type="datetime8">
              <a:rPr lang="fr-FR"/>
              <a:pPr>
                <a:defRPr/>
              </a:pPr>
              <a:t>15/09/2021 11:15</a:t>
            </a:fld>
            <a:endParaRPr lang="en-US"/>
          </a:p>
        </p:txBody>
      </p:sp>
      <p:sp>
        <p:nvSpPr>
          <p:cNvPr id="5" name="Rectangle 5">
            <a:extLst>
              <a:ext uri="{FF2B5EF4-FFF2-40B4-BE49-F238E27FC236}">
                <a16:creationId xmlns="" xmlns:a16="http://schemas.microsoft.com/office/drawing/2014/main" id="{4DC841ED-22C6-4247-804C-6E13D5D2A0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35EC1F9A-AD9A-4D54-8CC7-274D374258A8}"/>
              </a:ext>
            </a:extLst>
          </p:cNvPr>
          <p:cNvSpPr>
            <a:spLocks noGrp="1" noChangeArrowheads="1"/>
          </p:cNvSpPr>
          <p:nvPr>
            <p:ph type="sldNum" sz="quarter" idx="12"/>
          </p:nvPr>
        </p:nvSpPr>
        <p:spPr>
          <a:ln/>
        </p:spPr>
        <p:txBody>
          <a:bodyPr/>
          <a:lstStyle>
            <a:lvl1pPr>
              <a:defRPr/>
            </a:lvl1pPr>
          </a:lstStyle>
          <a:p>
            <a:fld id="{CC918518-A5A7-4C23-96A1-74C3AF89EA8A}" type="slidenum">
              <a:rPr lang="en-US" altLang="en-US"/>
              <a:pPr/>
              <a:t>‹#›</a:t>
            </a:fld>
            <a:endParaRPr lang="en-US" altLang="en-US"/>
          </a:p>
        </p:txBody>
      </p:sp>
    </p:spTree>
    <p:extLst>
      <p:ext uri="{BB962C8B-B14F-4D97-AF65-F5344CB8AC3E}">
        <p14:creationId xmlns:p14="http://schemas.microsoft.com/office/powerpoint/2010/main" val="270665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 xmlns:a16="http://schemas.microsoft.com/office/drawing/2014/main" id="{92A09936-76DD-4E58-A424-39C3F9FE1D09}"/>
              </a:ext>
            </a:extLst>
          </p:cNvPr>
          <p:cNvSpPr>
            <a:spLocks noGrp="1" noChangeArrowheads="1"/>
          </p:cNvSpPr>
          <p:nvPr>
            <p:ph type="dt" sz="half" idx="10"/>
          </p:nvPr>
        </p:nvSpPr>
        <p:spPr>
          <a:ln/>
        </p:spPr>
        <p:txBody>
          <a:bodyPr/>
          <a:lstStyle>
            <a:lvl1pPr>
              <a:defRPr/>
            </a:lvl1pPr>
          </a:lstStyle>
          <a:p>
            <a:pPr>
              <a:defRPr/>
            </a:pPr>
            <a:fld id="{3F348115-3846-46C8-9186-4A16C6E1A94F}" type="datetime8">
              <a:rPr lang="fr-FR"/>
              <a:pPr>
                <a:defRPr/>
              </a:pPr>
              <a:t>15/09/2021 11:15</a:t>
            </a:fld>
            <a:endParaRPr lang="en-US"/>
          </a:p>
        </p:txBody>
      </p:sp>
      <p:sp>
        <p:nvSpPr>
          <p:cNvPr id="5" name="Rectangle 5">
            <a:extLst>
              <a:ext uri="{FF2B5EF4-FFF2-40B4-BE49-F238E27FC236}">
                <a16:creationId xmlns="" xmlns:a16="http://schemas.microsoft.com/office/drawing/2014/main" id="{25C6F7CD-3A23-43BC-8762-D70524F80E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 xmlns:a16="http://schemas.microsoft.com/office/drawing/2014/main" id="{C3685543-BF61-4E0D-B6F2-6D3CD8DC2402}"/>
              </a:ext>
            </a:extLst>
          </p:cNvPr>
          <p:cNvSpPr>
            <a:spLocks noGrp="1" noChangeArrowheads="1"/>
          </p:cNvSpPr>
          <p:nvPr>
            <p:ph type="sldNum" sz="quarter" idx="12"/>
          </p:nvPr>
        </p:nvSpPr>
        <p:spPr>
          <a:ln/>
        </p:spPr>
        <p:txBody>
          <a:bodyPr/>
          <a:lstStyle>
            <a:lvl1pPr>
              <a:defRPr/>
            </a:lvl1pPr>
          </a:lstStyle>
          <a:p>
            <a:fld id="{F3BC63E4-905D-4500-917D-0C0BBA5C832E}" type="slidenum">
              <a:rPr lang="en-US" altLang="en-US"/>
              <a:pPr/>
              <a:t>‹#›</a:t>
            </a:fld>
            <a:endParaRPr lang="en-US" altLang="en-US"/>
          </a:p>
        </p:txBody>
      </p:sp>
    </p:spTree>
    <p:extLst>
      <p:ext uri="{BB962C8B-B14F-4D97-AF65-F5344CB8AC3E}">
        <p14:creationId xmlns:p14="http://schemas.microsoft.com/office/powerpoint/2010/main" val="428573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 xmlns:a16="http://schemas.microsoft.com/office/drawing/2014/main" id="{E6E4239F-C310-45CB-B3D4-1D77F6C77CDF}"/>
              </a:ext>
            </a:extLst>
          </p:cNvPr>
          <p:cNvSpPr>
            <a:spLocks noGrp="1" noChangeArrowheads="1"/>
          </p:cNvSpPr>
          <p:nvPr>
            <p:ph type="dt" sz="half" idx="10"/>
          </p:nvPr>
        </p:nvSpPr>
        <p:spPr>
          <a:ln/>
        </p:spPr>
        <p:txBody>
          <a:bodyPr/>
          <a:lstStyle>
            <a:lvl1pPr>
              <a:defRPr/>
            </a:lvl1pPr>
          </a:lstStyle>
          <a:p>
            <a:pPr>
              <a:defRPr/>
            </a:pPr>
            <a:fld id="{1A1C2DED-CB56-423E-B9B1-D971D3E76B4D}" type="datetime8">
              <a:rPr lang="fr-FR"/>
              <a:pPr>
                <a:defRPr/>
              </a:pPr>
              <a:t>15/09/2021 11:15</a:t>
            </a:fld>
            <a:endParaRPr lang="en-US"/>
          </a:p>
        </p:txBody>
      </p:sp>
      <p:sp>
        <p:nvSpPr>
          <p:cNvPr id="6" name="Rectangle 5">
            <a:extLst>
              <a:ext uri="{FF2B5EF4-FFF2-40B4-BE49-F238E27FC236}">
                <a16:creationId xmlns="" xmlns:a16="http://schemas.microsoft.com/office/drawing/2014/main" id="{502BF913-D002-4223-9542-EFFA4EAEA7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833F4185-7ED1-49D8-A5DB-880927060378}"/>
              </a:ext>
            </a:extLst>
          </p:cNvPr>
          <p:cNvSpPr>
            <a:spLocks noGrp="1" noChangeArrowheads="1"/>
          </p:cNvSpPr>
          <p:nvPr>
            <p:ph type="sldNum" sz="quarter" idx="12"/>
          </p:nvPr>
        </p:nvSpPr>
        <p:spPr>
          <a:ln/>
        </p:spPr>
        <p:txBody>
          <a:bodyPr/>
          <a:lstStyle>
            <a:lvl1pPr>
              <a:defRPr/>
            </a:lvl1pPr>
          </a:lstStyle>
          <a:p>
            <a:fld id="{10B46D1C-CDA6-46C8-835E-073CB2E610C6}" type="slidenum">
              <a:rPr lang="en-US" altLang="en-US"/>
              <a:pPr/>
              <a:t>‹#›</a:t>
            </a:fld>
            <a:endParaRPr lang="en-US" altLang="en-US"/>
          </a:p>
        </p:txBody>
      </p:sp>
    </p:spTree>
    <p:extLst>
      <p:ext uri="{BB962C8B-B14F-4D97-AF65-F5344CB8AC3E}">
        <p14:creationId xmlns:p14="http://schemas.microsoft.com/office/powerpoint/2010/main" val="4259181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 xmlns:a16="http://schemas.microsoft.com/office/drawing/2014/main" id="{DBA93B0E-65C5-4472-9688-AD70C2BEBB64}"/>
              </a:ext>
            </a:extLst>
          </p:cNvPr>
          <p:cNvSpPr>
            <a:spLocks noGrp="1" noChangeArrowheads="1"/>
          </p:cNvSpPr>
          <p:nvPr>
            <p:ph type="dt" sz="half" idx="10"/>
          </p:nvPr>
        </p:nvSpPr>
        <p:spPr>
          <a:ln/>
        </p:spPr>
        <p:txBody>
          <a:bodyPr/>
          <a:lstStyle>
            <a:lvl1pPr>
              <a:defRPr/>
            </a:lvl1pPr>
          </a:lstStyle>
          <a:p>
            <a:pPr>
              <a:defRPr/>
            </a:pPr>
            <a:fld id="{822A94E0-686B-4D07-9496-E0EF1F5A0E4E}" type="datetime8">
              <a:rPr lang="fr-FR"/>
              <a:pPr>
                <a:defRPr/>
              </a:pPr>
              <a:t>15/09/2021 11:15</a:t>
            </a:fld>
            <a:endParaRPr lang="en-US"/>
          </a:p>
        </p:txBody>
      </p:sp>
      <p:sp>
        <p:nvSpPr>
          <p:cNvPr id="8" name="Rectangle 5">
            <a:extLst>
              <a:ext uri="{FF2B5EF4-FFF2-40B4-BE49-F238E27FC236}">
                <a16:creationId xmlns="" xmlns:a16="http://schemas.microsoft.com/office/drawing/2014/main" id="{278EA54C-71F1-4FD2-8731-730D74A685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 xmlns:a16="http://schemas.microsoft.com/office/drawing/2014/main" id="{D3EEF061-CC9E-401C-89AB-98572779F436}"/>
              </a:ext>
            </a:extLst>
          </p:cNvPr>
          <p:cNvSpPr>
            <a:spLocks noGrp="1" noChangeArrowheads="1"/>
          </p:cNvSpPr>
          <p:nvPr>
            <p:ph type="sldNum" sz="quarter" idx="12"/>
          </p:nvPr>
        </p:nvSpPr>
        <p:spPr>
          <a:ln/>
        </p:spPr>
        <p:txBody>
          <a:bodyPr/>
          <a:lstStyle>
            <a:lvl1pPr>
              <a:defRPr/>
            </a:lvl1pPr>
          </a:lstStyle>
          <a:p>
            <a:fld id="{93DF969E-7EE7-42C9-83A6-40FD18094E29}" type="slidenum">
              <a:rPr lang="en-US" altLang="en-US"/>
              <a:pPr/>
              <a:t>‹#›</a:t>
            </a:fld>
            <a:endParaRPr lang="en-US" altLang="en-US"/>
          </a:p>
        </p:txBody>
      </p:sp>
    </p:spTree>
    <p:extLst>
      <p:ext uri="{BB962C8B-B14F-4D97-AF65-F5344CB8AC3E}">
        <p14:creationId xmlns:p14="http://schemas.microsoft.com/office/powerpoint/2010/main" val="140381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 xmlns:a16="http://schemas.microsoft.com/office/drawing/2014/main" id="{67542627-DEE3-47BF-B88A-FBC32CB0B818}"/>
              </a:ext>
            </a:extLst>
          </p:cNvPr>
          <p:cNvSpPr>
            <a:spLocks noGrp="1" noChangeArrowheads="1"/>
          </p:cNvSpPr>
          <p:nvPr>
            <p:ph type="dt" sz="half" idx="10"/>
          </p:nvPr>
        </p:nvSpPr>
        <p:spPr>
          <a:ln/>
        </p:spPr>
        <p:txBody>
          <a:bodyPr/>
          <a:lstStyle>
            <a:lvl1pPr>
              <a:defRPr/>
            </a:lvl1pPr>
          </a:lstStyle>
          <a:p>
            <a:pPr>
              <a:defRPr/>
            </a:pPr>
            <a:fld id="{6910421C-6359-4FB0-8D47-36FDEF1228E3}" type="datetime8">
              <a:rPr lang="fr-FR"/>
              <a:pPr>
                <a:defRPr/>
              </a:pPr>
              <a:t>15/09/2021 11:15</a:t>
            </a:fld>
            <a:endParaRPr lang="en-US"/>
          </a:p>
        </p:txBody>
      </p:sp>
      <p:sp>
        <p:nvSpPr>
          <p:cNvPr id="4" name="Rectangle 5">
            <a:extLst>
              <a:ext uri="{FF2B5EF4-FFF2-40B4-BE49-F238E27FC236}">
                <a16:creationId xmlns="" xmlns:a16="http://schemas.microsoft.com/office/drawing/2014/main" id="{B4B49092-595B-4915-B00A-005C1C4BC4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 xmlns:a16="http://schemas.microsoft.com/office/drawing/2014/main" id="{B1B23ED3-80DC-4889-B996-4596BB0C8283}"/>
              </a:ext>
            </a:extLst>
          </p:cNvPr>
          <p:cNvSpPr>
            <a:spLocks noGrp="1" noChangeArrowheads="1"/>
          </p:cNvSpPr>
          <p:nvPr>
            <p:ph type="sldNum" sz="quarter" idx="12"/>
          </p:nvPr>
        </p:nvSpPr>
        <p:spPr>
          <a:ln/>
        </p:spPr>
        <p:txBody>
          <a:bodyPr/>
          <a:lstStyle>
            <a:lvl1pPr>
              <a:defRPr/>
            </a:lvl1pPr>
          </a:lstStyle>
          <a:p>
            <a:fld id="{5DB11793-83D3-452C-B628-F74F29A8C40E}" type="slidenum">
              <a:rPr lang="en-US" altLang="en-US"/>
              <a:pPr/>
              <a:t>‹#›</a:t>
            </a:fld>
            <a:endParaRPr lang="en-US" altLang="en-US"/>
          </a:p>
        </p:txBody>
      </p:sp>
    </p:spTree>
    <p:extLst>
      <p:ext uri="{BB962C8B-B14F-4D97-AF65-F5344CB8AC3E}">
        <p14:creationId xmlns:p14="http://schemas.microsoft.com/office/powerpoint/2010/main" val="2083491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B19C23E5-1AF3-4E74-81FF-4C99B3508D8E}"/>
              </a:ext>
            </a:extLst>
          </p:cNvPr>
          <p:cNvSpPr>
            <a:spLocks noGrp="1" noChangeArrowheads="1"/>
          </p:cNvSpPr>
          <p:nvPr>
            <p:ph type="dt" sz="half" idx="10"/>
          </p:nvPr>
        </p:nvSpPr>
        <p:spPr>
          <a:ln/>
        </p:spPr>
        <p:txBody>
          <a:bodyPr/>
          <a:lstStyle>
            <a:lvl1pPr>
              <a:defRPr/>
            </a:lvl1pPr>
          </a:lstStyle>
          <a:p>
            <a:pPr>
              <a:defRPr/>
            </a:pPr>
            <a:fld id="{592B95DC-04F0-40C5-82A5-4BD69A762AF3}" type="datetime8">
              <a:rPr lang="fr-FR"/>
              <a:pPr>
                <a:defRPr/>
              </a:pPr>
              <a:t>15/09/2021 11:15</a:t>
            </a:fld>
            <a:endParaRPr lang="en-US"/>
          </a:p>
        </p:txBody>
      </p:sp>
      <p:sp>
        <p:nvSpPr>
          <p:cNvPr id="3" name="Rectangle 5">
            <a:extLst>
              <a:ext uri="{FF2B5EF4-FFF2-40B4-BE49-F238E27FC236}">
                <a16:creationId xmlns="" xmlns:a16="http://schemas.microsoft.com/office/drawing/2014/main" id="{4F5A3F8F-D7E6-4C53-B79F-CFE599EBE0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 xmlns:a16="http://schemas.microsoft.com/office/drawing/2014/main" id="{1CD67BFE-E29F-42CC-A7F8-BB85E3884751}"/>
              </a:ext>
            </a:extLst>
          </p:cNvPr>
          <p:cNvSpPr>
            <a:spLocks noGrp="1" noChangeArrowheads="1"/>
          </p:cNvSpPr>
          <p:nvPr>
            <p:ph type="sldNum" sz="quarter" idx="12"/>
          </p:nvPr>
        </p:nvSpPr>
        <p:spPr>
          <a:ln/>
        </p:spPr>
        <p:txBody>
          <a:bodyPr/>
          <a:lstStyle>
            <a:lvl1pPr>
              <a:defRPr/>
            </a:lvl1pPr>
          </a:lstStyle>
          <a:p>
            <a:fld id="{5A0A5448-BDF7-41A6-BE10-724AB9052E46}" type="slidenum">
              <a:rPr lang="en-US" altLang="en-US"/>
              <a:pPr/>
              <a:t>‹#›</a:t>
            </a:fld>
            <a:endParaRPr lang="en-US" altLang="en-US"/>
          </a:p>
        </p:txBody>
      </p:sp>
    </p:spTree>
    <p:extLst>
      <p:ext uri="{BB962C8B-B14F-4D97-AF65-F5344CB8AC3E}">
        <p14:creationId xmlns:p14="http://schemas.microsoft.com/office/powerpoint/2010/main" val="556930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85DEEFB4-84F7-490B-A744-D8715EA12482}"/>
              </a:ext>
            </a:extLst>
          </p:cNvPr>
          <p:cNvSpPr>
            <a:spLocks noGrp="1" noChangeArrowheads="1"/>
          </p:cNvSpPr>
          <p:nvPr>
            <p:ph type="dt" sz="half" idx="10"/>
          </p:nvPr>
        </p:nvSpPr>
        <p:spPr>
          <a:ln/>
        </p:spPr>
        <p:txBody>
          <a:bodyPr/>
          <a:lstStyle>
            <a:lvl1pPr>
              <a:defRPr/>
            </a:lvl1pPr>
          </a:lstStyle>
          <a:p>
            <a:pPr>
              <a:defRPr/>
            </a:pPr>
            <a:fld id="{9D7BD78B-35A1-467C-AA65-7EB9455A0FA0}" type="datetime8">
              <a:rPr lang="fr-FR"/>
              <a:pPr>
                <a:defRPr/>
              </a:pPr>
              <a:t>15/09/2021 11:15</a:t>
            </a:fld>
            <a:endParaRPr lang="en-US"/>
          </a:p>
        </p:txBody>
      </p:sp>
      <p:sp>
        <p:nvSpPr>
          <p:cNvPr id="6" name="Rectangle 5">
            <a:extLst>
              <a:ext uri="{FF2B5EF4-FFF2-40B4-BE49-F238E27FC236}">
                <a16:creationId xmlns="" xmlns:a16="http://schemas.microsoft.com/office/drawing/2014/main" id="{1F96A598-59DF-44CD-8AFC-E3BCE562F4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FF24E26F-B459-4281-8052-B196B4F7337E}"/>
              </a:ext>
            </a:extLst>
          </p:cNvPr>
          <p:cNvSpPr>
            <a:spLocks noGrp="1" noChangeArrowheads="1"/>
          </p:cNvSpPr>
          <p:nvPr>
            <p:ph type="sldNum" sz="quarter" idx="12"/>
          </p:nvPr>
        </p:nvSpPr>
        <p:spPr>
          <a:ln/>
        </p:spPr>
        <p:txBody>
          <a:bodyPr/>
          <a:lstStyle>
            <a:lvl1pPr>
              <a:defRPr/>
            </a:lvl1pPr>
          </a:lstStyle>
          <a:p>
            <a:fld id="{E08073E1-2423-4498-9F4A-98E590F10AEF}" type="slidenum">
              <a:rPr lang="en-US" altLang="en-US"/>
              <a:pPr/>
              <a:t>‹#›</a:t>
            </a:fld>
            <a:endParaRPr lang="en-US" altLang="en-US"/>
          </a:p>
        </p:txBody>
      </p:sp>
    </p:spTree>
    <p:extLst>
      <p:ext uri="{BB962C8B-B14F-4D97-AF65-F5344CB8AC3E}">
        <p14:creationId xmlns:p14="http://schemas.microsoft.com/office/powerpoint/2010/main" val="619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 xmlns:a16="http://schemas.microsoft.com/office/drawing/2014/main" id="{38A2C250-F28F-4D5C-B8E7-2C4EB93E1B9D}"/>
              </a:ext>
            </a:extLst>
          </p:cNvPr>
          <p:cNvSpPr>
            <a:spLocks noGrp="1" noChangeArrowheads="1"/>
          </p:cNvSpPr>
          <p:nvPr>
            <p:ph type="dt" sz="half" idx="10"/>
          </p:nvPr>
        </p:nvSpPr>
        <p:spPr>
          <a:ln/>
        </p:spPr>
        <p:txBody>
          <a:bodyPr/>
          <a:lstStyle>
            <a:lvl1pPr>
              <a:defRPr/>
            </a:lvl1pPr>
          </a:lstStyle>
          <a:p>
            <a:pPr>
              <a:defRPr/>
            </a:pPr>
            <a:fld id="{06E50DAB-D9FF-49BB-9878-76D1628025B0}" type="datetime8">
              <a:rPr lang="fr-FR"/>
              <a:pPr>
                <a:defRPr/>
              </a:pPr>
              <a:t>15/09/2021 11:15</a:t>
            </a:fld>
            <a:endParaRPr lang="en-US"/>
          </a:p>
        </p:txBody>
      </p:sp>
      <p:sp>
        <p:nvSpPr>
          <p:cNvPr id="6" name="Rectangle 5">
            <a:extLst>
              <a:ext uri="{FF2B5EF4-FFF2-40B4-BE49-F238E27FC236}">
                <a16:creationId xmlns="" xmlns:a16="http://schemas.microsoft.com/office/drawing/2014/main" id="{CF60433F-2CBB-46B5-AF0C-F91E7B562B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 xmlns:a16="http://schemas.microsoft.com/office/drawing/2014/main" id="{D774D054-D084-4325-9761-45EACC449589}"/>
              </a:ext>
            </a:extLst>
          </p:cNvPr>
          <p:cNvSpPr>
            <a:spLocks noGrp="1" noChangeArrowheads="1"/>
          </p:cNvSpPr>
          <p:nvPr>
            <p:ph type="sldNum" sz="quarter" idx="12"/>
          </p:nvPr>
        </p:nvSpPr>
        <p:spPr>
          <a:ln/>
        </p:spPr>
        <p:txBody>
          <a:bodyPr/>
          <a:lstStyle>
            <a:lvl1pPr>
              <a:defRPr/>
            </a:lvl1pPr>
          </a:lstStyle>
          <a:p>
            <a:fld id="{D9610FD4-0F09-4AC4-A6AD-CA066CCC6C4B}" type="slidenum">
              <a:rPr lang="en-US" altLang="en-US"/>
              <a:pPr/>
              <a:t>‹#›</a:t>
            </a:fld>
            <a:endParaRPr lang="en-US" altLang="en-US"/>
          </a:p>
        </p:txBody>
      </p:sp>
    </p:spTree>
    <p:extLst>
      <p:ext uri="{BB962C8B-B14F-4D97-AF65-F5344CB8AC3E}">
        <p14:creationId xmlns:p14="http://schemas.microsoft.com/office/powerpoint/2010/main" val="4046863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 xmlns:a16="http://schemas.microsoft.com/office/drawing/2014/main" id="{9CAF1DAC-2FA4-400C-B0A1-F3F3E8FB2BA6}"/>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1026" name="Rectangle 2">
            <a:extLst>
              <a:ext uri="{FF2B5EF4-FFF2-40B4-BE49-F238E27FC236}">
                <a16:creationId xmlns="" xmlns:a16="http://schemas.microsoft.com/office/drawing/2014/main" id="{BB26482E-A2E0-495F-898C-76257649805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Rectangle 3">
            <a:extLst>
              <a:ext uri="{FF2B5EF4-FFF2-40B4-BE49-F238E27FC236}">
                <a16:creationId xmlns="" xmlns:a16="http://schemas.microsoft.com/office/drawing/2014/main" id="{1D35B498-79F1-4624-81E9-75FCAD466392}"/>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1028" name="Rectangle 4">
            <a:extLst>
              <a:ext uri="{FF2B5EF4-FFF2-40B4-BE49-F238E27FC236}">
                <a16:creationId xmlns="" xmlns:a16="http://schemas.microsoft.com/office/drawing/2014/main" id="{6F090FE9-945F-4C44-BFB0-BC0AF3B27D8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fld id="{08EE9D04-9568-4FF1-8CFB-5C51962B79D8}" type="datetime8">
              <a:rPr lang="fr-FR"/>
              <a:pPr>
                <a:defRPr/>
              </a:pPr>
              <a:t>15/09/2021 11:15</a:t>
            </a:fld>
            <a:endParaRPr lang="en-US"/>
          </a:p>
        </p:txBody>
      </p:sp>
      <p:sp>
        <p:nvSpPr>
          <p:cNvPr id="1029" name="Rectangle 5">
            <a:extLst>
              <a:ext uri="{FF2B5EF4-FFF2-40B4-BE49-F238E27FC236}">
                <a16:creationId xmlns="" xmlns:a16="http://schemas.microsoft.com/office/drawing/2014/main" id="{6983EFDE-5D28-4DE2-B425-7AF4D881E845}"/>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 xmlns:a16="http://schemas.microsoft.com/office/drawing/2014/main" id="{13575E00-8FF3-4A45-AC6E-9A6272007B3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0F72F0FC-6073-471D-AFDE-249A81D08C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b="0" i="0" u="none"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7.png"/><Relationship Id="rId5" Type="http://schemas.openxmlformats.org/officeDocument/2006/relationships/image" Target="../media/image36.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4" name="WordArt 11"/>
          <p:cNvSpPr>
            <a:spLocks noChangeArrowheads="1" noChangeShapeType="1" noTextEdit="1"/>
          </p:cNvSpPr>
          <p:nvPr/>
        </p:nvSpPr>
        <p:spPr bwMode="auto">
          <a:xfrm>
            <a:off x="688185" y="1273027"/>
            <a:ext cx="7696201" cy="1375002"/>
          </a:xfrm>
          <a:prstGeom prst="rect">
            <a:avLst/>
          </a:prstGeom>
        </p:spPr>
        <p:txBody>
          <a:bodyPr wrap="none" fromWordArt="1">
            <a:prstTxWarp prst="textDeflate">
              <a:avLst>
                <a:gd name="adj" fmla="val 18750"/>
              </a:avLst>
            </a:prstTxWarp>
          </a:bodyPr>
          <a:lstStyle/>
          <a:p>
            <a:pPr algn="ctr"/>
            <a:r>
              <a:rPr lang="en-US" sz="2707" kern="10">
                <a:ln w="9525">
                  <a:solidFill>
                    <a:srgbClr val="FF0000"/>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Chào mừng các con đến với môn Tin học</a:t>
            </a:r>
            <a:endParaRPr lang="en-US" sz="2707" kern="10" dirty="0">
              <a:ln w="9525">
                <a:solidFill>
                  <a:srgbClr val="FF0000"/>
                </a:solidFill>
                <a:round/>
                <a:headEnd/>
                <a:tailEnd/>
              </a:ln>
              <a:solidFill>
                <a:srgbClr val="FF0000"/>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endParaRPr>
          </a:p>
        </p:txBody>
      </p:sp>
      <p:sp>
        <p:nvSpPr>
          <p:cNvPr id="5" name="Rectangle 4"/>
          <p:cNvSpPr/>
          <p:nvPr/>
        </p:nvSpPr>
        <p:spPr>
          <a:xfrm>
            <a:off x="1854243" y="2796061"/>
            <a:ext cx="2208898" cy="902598"/>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14"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LỚP 5</a:t>
            </a:r>
          </a:p>
        </p:txBody>
      </p:sp>
      <p:sp>
        <p:nvSpPr>
          <p:cNvPr id="13" name="Rectangle 12"/>
          <p:cNvSpPr/>
          <p:nvPr/>
        </p:nvSpPr>
        <p:spPr>
          <a:xfrm>
            <a:off x="4419600" y="2796061"/>
            <a:ext cx="2676782" cy="902598"/>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14" b="1" spc="38"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TUẦN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682" y="304800"/>
            <a:ext cx="3581400" cy="70866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04800"/>
            <a:ext cx="3581400" cy="708660"/>
          </a:xfrm>
          <a:prstGeom prst="rect">
            <a:avLst/>
          </a:prstGeom>
        </p:spPr>
      </p:pic>
    </p:spTree>
    <p:extLst>
      <p:ext uri="{BB962C8B-B14F-4D97-AF65-F5344CB8AC3E}">
        <p14:creationId xmlns:p14="http://schemas.microsoft.com/office/powerpoint/2010/main" val="248134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994257" y="2743200"/>
            <a:ext cx="4034933" cy="4025169"/>
          </a:xfrm>
          <a:prstGeom prst="rect">
            <a:avLst/>
          </a:prstGeom>
        </p:spPr>
      </p:pic>
      <p:pic>
        <p:nvPicPr>
          <p:cNvPr id="3" name="Picture 2"/>
          <p:cNvPicPr>
            <a:picLocks noChangeAspect="1"/>
          </p:cNvPicPr>
          <p:nvPr/>
        </p:nvPicPr>
        <p:blipFill>
          <a:blip r:embed="rId3"/>
          <a:stretch>
            <a:fillRect/>
          </a:stretch>
        </p:blipFill>
        <p:spPr>
          <a:xfrm>
            <a:off x="0" y="2819400"/>
            <a:ext cx="4497633" cy="3956251"/>
          </a:xfrm>
          <a:prstGeom prst="rect">
            <a:avLst/>
          </a:prstGeom>
        </p:spPr>
      </p:pic>
      <p:sp>
        <p:nvSpPr>
          <p:cNvPr id="5" name="Content Placeholder 4"/>
          <p:cNvSpPr>
            <a:spLocks noGrp="1"/>
          </p:cNvSpPr>
          <p:nvPr>
            <p:ph sz="half" idx="1"/>
          </p:nvPr>
        </p:nvSpPr>
        <p:spPr>
          <a:xfrm>
            <a:off x="304800" y="588820"/>
            <a:ext cx="3942688" cy="5821363"/>
          </a:xfrm>
        </p:spPr>
        <p:txBody>
          <a:bodyPr/>
          <a:lstStyle/>
          <a:p>
            <a:pPr algn="just"/>
            <a:r>
              <a:rPr lang="vi-VN" sz="2600" dirty="0">
                <a:solidFill>
                  <a:srgbClr val="002060"/>
                </a:solidFill>
              </a:rPr>
              <a:t>B1: Điều khiển để ngăn trái hiển thị như hình </a:t>
            </a:r>
            <a:r>
              <a:rPr lang="en-US" sz="2600" dirty="0" err="1">
                <a:solidFill>
                  <a:srgbClr val="002060"/>
                </a:solidFill>
              </a:rPr>
              <a:t>dưới</a:t>
            </a:r>
            <a:r>
              <a:rPr lang="vi-VN" sz="2600" dirty="0">
                <a:solidFill>
                  <a:srgbClr val="002060"/>
                </a:solidFill>
              </a:rPr>
              <a:t>. Nháy </a:t>
            </a:r>
            <a:r>
              <a:rPr lang="en-US" sz="2600" dirty="0" err="1">
                <a:solidFill>
                  <a:srgbClr val="002060"/>
                </a:solidFill>
              </a:rPr>
              <a:t>chuột</a:t>
            </a:r>
            <a:r>
              <a:rPr lang="en-US" sz="2600" dirty="0">
                <a:solidFill>
                  <a:srgbClr val="002060"/>
                </a:solidFill>
              </a:rPr>
              <a:t> </a:t>
            </a:r>
            <a:r>
              <a:rPr lang="en-US" sz="2600" dirty="0" err="1">
                <a:solidFill>
                  <a:srgbClr val="002060"/>
                </a:solidFill>
              </a:rPr>
              <a:t>phải</a:t>
            </a:r>
            <a:r>
              <a:rPr lang="en-US" sz="2600" dirty="0">
                <a:solidFill>
                  <a:srgbClr val="002060"/>
                </a:solidFill>
              </a:rPr>
              <a:t> </a:t>
            </a:r>
            <a:r>
              <a:rPr lang="vi-VN" sz="2600" dirty="0">
                <a:solidFill>
                  <a:srgbClr val="002060"/>
                </a:solidFill>
              </a:rPr>
              <a:t>vào thư mục KHIEM rồi chọn Copy (Sao chép).</a:t>
            </a:r>
            <a:endParaRPr lang="en-US" sz="2600" dirty="0">
              <a:solidFill>
                <a:srgbClr val="002060"/>
              </a:solidFill>
            </a:endParaRPr>
          </a:p>
          <a:p>
            <a:endParaRPr lang="en-US" sz="2600" dirty="0"/>
          </a:p>
        </p:txBody>
      </p:sp>
      <p:sp>
        <p:nvSpPr>
          <p:cNvPr id="6" name="Content Placeholder 5"/>
          <p:cNvSpPr>
            <a:spLocks noGrp="1"/>
          </p:cNvSpPr>
          <p:nvPr>
            <p:ph sz="half" idx="2"/>
          </p:nvPr>
        </p:nvSpPr>
        <p:spPr>
          <a:xfrm>
            <a:off x="4744112" y="602913"/>
            <a:ext cx="4038600" cy="5897563"/>
          </a:xfrm>
        </p:spPr>
        <p:txBody>
          <a:bodyPr/>
          <a:lstStyle/>
          <a:p>
            <a:pPr algn="just"/>
            <a:r>
              <a:rPr lang="vi-VN" sz="2600" dirty="0">
                <a:solidFill>
                  <a:srgbClr val="002060"/>
                </a:solidFill>
              </a:rPr>
              <a:t>B2: Trong ngăn trái, nháy chuột phải vào thư mục TO1 nằm trong thư mục LOP5A rồi chọn Paste (Dán).</a:t>
            </a:r>
            <a:endParaRPr lang="en-US" sz="2600" dirty="0"/>
          </a:p>
        </p:txBody>
      </p:sp>
      <p:sp>
        <p:nvSpPr>
          <p:cNvPr id="7" name="Rectangle 6">
            <a:extLst>
              <a:ext uri="{FF2B5EF4-FFF2-40B4-BE49-F238E27FC236}">
                <a16:creationId xmlns="" xmlns:a16="http://schemas.microsoft.com/office/drawing/2014/main" id="{5CB8FC75-41AA-49E6-9A75-6A06C03FD351}"/>
              </a:ext>
            </a:extLst>
          </p:cNvPr>
          <p:cNvSpPr/>
          <p:nvPr/>
        </p:nvSpPr>
        <p:spPr>
          <a:xfrm>
            <a:off x="2138783" y="46437"/>
            <a:ext cx="5476858"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457200"/>
            <a:r>
              <a:rPr lang="en-US" sz="3600" b="1" dirty="0">
                <a:ln w="9525">
                  <a:solidFill>
                    <a:srgbClr val="002060"/>
                  </a:solidFill>
                  <a:prstDash val="solid"/>
                </a:ln>
                <a:solidFill>
                  <a:srgbClr val="FF6600"/>
                </a:solidFill>
                <a:effectLst>
                  <a:outerShdw blurRad="12700" dist="38100" dir="2700000" algn="tl" rotWithShape="0">
                    <a:schemeClr val="bg1">
                      <a:lumMod val="50000"/>
                    </a:schemeClr>
                  </a:outerShdw>
                </a:effectLst>
                <a:latin typeface="+mj-lt"/>
                <a:ea typeface="+mj-ea"/>
                <a:cs typeface="+mj-cs"/>
              </a:rPr>
              <a:t>HƯỚNG DẪN</a:t>
            </a:r>
          </a:p>
        </p:txBody>
      </p:sp>
      <p:pic>
        <p:nvPicPr>
          <p:cNvPr id="8" name="Picture 7">
            <a:extLst>
              <a:ext uri="{FF2B5EF4-FFF2-40B4-BE49-F238E27FC236}">
                <a16:creationId xmlns="" xmlns:a16="http://schemas.microsoft.com/office/drawing/2014/main" id="{0A8EA5C7-4C76-4BF6-9777-FEE7DDC514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19970" cy="575203"/>
          </a:xfrm>
          <a:prstGeom prst="rect">
            <a:avLst/>
          </a:prstGeom>
          <a:ln w="15875">
            <a:solidFill>
              <a:schemeClr val="accent1">
                <a:shade val="50000"/>
              </a:schemeClr>
            </a:solidFill>
          </a:ln>
        </p:spPr>
      </p:pic>
      <p:sp>
        <p:nvSpPr>
          <p:cNvPr id="2" name="Rectangle 1"/>
          <p:cNvSpPr/>
          <p:nvPr/>
        </p:nvSpPr>
        <p:spPr>
          <a:xfrm>
            <a:off x="0" y="6019800"/>
            <a:ext cx="15240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52600" y="6172200"/>
            <a:ext cx="476598"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94256" y="4800600"/>
            <a:ext cx="1482743"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81800" y="5715000"/>
            <a:ext cx="457200"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5029200"/>
            <a:ext cx="1524000" cy="1295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4878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ntr" presetSubtype="0" fill="hold" grpId="0" nodeType="withEffect">
                                  <p:stCondLst>
                                    <p:cond delay="100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125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10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grpId="0" nodeType="withEffect">
                                  <p:stCondLst>
                                    <p:cond delay="125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2" grpId="0" animBg="1"/>
      <p:bldP spid="9" grpId="0" animBg="1"/>
      <p:bldP spid="10" grpId="0" animBg="1"/>
      <p:bldP spid="11" grpId="0" animBg="1"/>
      <p:bldP spid="12" grpId="0" animBg="1"/>
      <p:bldP spid="1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4000" r="-44000"/>
          </a:stretch>
        </a:blipFill>
        <a:effectLst/>
      </p:bgPr>
    </p:bg>
    <p:spTree>
      <p:nvGrpSpPr>
        <p:cNvPr id="1" name=""/>
        <p:cNvGrpSpPr/>
        <p:nvPr/>
      </p:nvGrpSpPr>
      <p:grpSpPr>
        <a:xfrm>
          <a:off x="0" y="0"/>
          <a:ext cx="0" cy="0"/>
          <a:chOff x="0" y="0"/>
          <a:chExt cx="0" cy="0"/>
        </a:xfrm>
      </p:grpSpPr>
      <p:sp>
        <p:nvSpPr>
          <p:cNvPr id="11" name="Rectangle 10"/>
          <p:cNvSpPr/>
          <p:nvPr/>
        </p:nvSpPr>
        <p:spPr>
          <a:xfrm>
            <a:off x="914400" y="1592585"/>
            <a:ext cx="7614996" cy="624830"/>
          </a:xfrm>
          <a:prstGeom prst="rect">
            <a:avLst/>
          </a:prstGeom>
          <a:noFill/>
        </p:spPr>
        <p:txBody>
          <a:bodyPr wrap="square" lIns="68750" tIns="34375" rIns="68750" bIns="34375">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SG"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THỰC HÀNH NẾU CÓ MÁY TÍNH</a:t>
            </a:r>
            <a:endPar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09600"/>
            <a:ext cx="3581400" cy="70866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609600"/>
            <a:ext cx="3581400" cy="708660"/>
          </a:xfrm>
          <a:prstGeom prst="rect">
            <a:avLst/>
          </a:prstGeom>
        </p:spPr>
      </p:pic>
    </p:spTree>
    <p:extLst>
      <p:ext uri="{BB962C8B-B14F-4D97-AF65-F5344CB8AC3E}">
        <p14:creationId xmlns:p14="http://schemas.microsoft.com/office/powerpoint/2010/main" val="1989948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840821" y="518170"/>
            <a:ext cx="7443407" cy="624830"/>
          </a:xfrm>
          <a:prstGeom prst="rect">
            <a:avLst/>
          </a:prstGeom>
          <a:noFill/>
        </p:spPr>
        <p:txBody>
          <a:bodyPr wrap="none" lIns="68750" tIns="34375" rIns="68750" bIns="34375">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9" b="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Chủ</a:t>
            </a:r>
            <a:r>
              <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609" b="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đề</a:t>
            </a:r>
            <a:r>
              <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 KHÁM PHÁ MÁY TÍNH</a:t>
            </a:r>
          </a:p>
        </p:txBody>
      </p:sp>
      <p:sp>
        <p:nvSpPr>
          <p:cNvPr id="12" name="Rectangle 11"/>
          <p:cNvSpPr/>
          <p:nvPr/>
        </p:nvSpPr>
        <p:spPr>
          <a:xfrm>
            <a:off x="2666770" y="1600200"/>
            <a:ext cx="3791510" cy="624830"/>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9" b="1" spc="38" dirty="0" err="1">
                <a:ln w="11430"/>
                <a:solidFill>
                  <a:srgbClr val="FF0000"/>
                </a:solidFill>
                <a:effectLst>
                  <a:outerShdw blurRad="76200" dist="50800" dir="5400000" algn="tl" rotWithShape="0">
                    <a:srgbClr val="000000">
                      <a:alpha val="65000"/>
                    </a:srgbClr>
                  </a:outerShdw>
                </a:effectLst>
              </a:rPr>
              <a:t>Bài</a:t>
            </a:r>
            <a:r>
              <a:rPr lang="en-US" sz="3609" b="1" spc="38" dirty="0">
                <a:ln w="11430"/>
                <a:solidFill>
                  <a:srgbClr val="FF0000"/>
                </a:solidFill>
                <a:effectLst>
                  <a:outerShdw blurRad="76200" dist="50800" dir="5400000" algn="tl" rotWithShape="0">
                    <a:srgbClr val="000000">
                      <a:alpha val="65000"/>
                    </a:srgbClr>
                  </a:outerShdw>
                </a:effectLst>
              </a:rPr>
              <a:t> 2: </a:t>
            </a:r>
            <a:r>
              <a:rPr lang="en-US" sz="3609" b="1" spc="38" dirty="0" err="1">
                <a:ln w="11430"/>
                <a:solidFill>
                  <a:srgbClr val="FF0000"/>
                </a:solidFill>
                <a:effectLst>
                  <a:outerShdw blurRad="76200" dist="50800" dir="5400000" algn="tl" rotWithShape="0">
                    <a:srgbClr val="000000">
                      <a:alpha val="65000"/>
                    </a:srgbClr>
                  </a:outerShdw>
                </a:effectLst>
              </a:rPr>
              <a:t>Luyện</a:t>
            </a:r>
            <a:r>
              <a:rPr lang="en-US" sz="3609" b="1" spc="38" dirty="0">
                <a:ln w="11430"/>
                <a:solidFill>
                  <a:srgbClr val="FF0000"/>
                </a:solidFill>
                <a:effectLst>
                  <a:outerShdw blurRad="76200" dist="50800" dir="5400000" algn="tl" rotWithShape="0">
                    <a:srgbClr val="000000">
                      <a:alpha val="65000"/>
                    </a:srgbClr>
                  </a:outerShdw>
                </a:effectLst>
              </a:rPr>
              <a:t> </a:t>
            </a:r>
            <a:r>
              <a:rPr lang="en-US" sz="3609" b="1" spc="38" dirty="0" err="1">
                <a:ln w="11430"/>
                <a:solidFill>
                  <a:srgbClr val="FF0000"/>
                </a:solidFill>
                <a:effectLst>
                  <a:outerShdw blurRad="76200" dist="50800" dir="5400000" algn="tl" rotWithShape="0">
                    <a:srgbClr val="000000">
                      <a:alpha val="65000"/>
                    </a:srgbClr>
                  </a:outerShdw>
                </a:effectLst>
              </a:rPr>
              <a:t>tập</a:t>
            </a:r>
            <a:endParaRPr lang="en-US" sz="3609" b="1" i="1" spc="38" dirty="0">
              <a:ln w="11430"/>
              <a:solidFill>
                <a:srgbClr val="FF0000"/>
              </a:solidFill>
              <a:effectLst>
                <a:outerShdw blurRad="76200" dist="50800" dir="5400000" algn="tl" rotWithShape="0">
                  <a:srgbClr val="000000">
                    <a:alpha val="65000"/>
                  </a:srgbClr>
                </a:outerShdw>
              </a:effectLst>
            </a:endParaRPr>
          </a:p>
        </p:txBody>
      </p:sp>
      <p:sp>
        <p:nvSpPr>
          <p:cNvPr id="13" name="Rectangle 12"/>
          <p:cNvSpPr/>
          <p:nvPr/>
        </p:nvSpPr>
        <p:spPr>
          <a:xfrm>
            <a:off x="2655268" y="4953000"/>
            <a:ext cx="4400650" cy="532305"/>
          </a:xfrm>
          <a:prstGeom prst="rect">
            <a:avLst/>
          </a:prstGeom>
          <a:noFill/>
        </p:spPr>
        <p:txBody>
          <a:bodyPr wrap="none" lIns="68750" tIns="34375" rIns="68750" bIns="34375">
            <a:spAutoFit/>
          </a:bodyPr>
          <a:lstStyle/>
          <a:p>
            <a:pPr algn="ctr"/>
            <a:r>
              <a:rPr lang="en-US" sz="3008" b="1" dirty="0">
                <a:ln w="1905"/>
                <a:solidFill>
                  <a:srgbClr val="FF0000"/>
                </a:solidFill>
                <a:effectLst>
                  <a:innerShdw blurRad="69850" dist="43180" dir="5400000">
                    <a:srgbClr val="000000">
                      <a:alpha val="65000"/>
                    </a:srgbClr>
                  </a:innerShdw>
                </a:effectLst>
              </a:rPr>
              <a:t>(SGK  </a:t>
            </a:r>
            <a:r>
              <a:rPr lang="en-US" sz="3008" b="1" dirty="0" err="1">
                <a:ln w="1905"/>
                <a:solidFill>
                  <a:srgbClr val="FF0000"/>
                </a:solidFill>
                <a:effectLst>
                  <a:innerShdw blurRad="69850" dist="43180" dir="5400000">
                    <a:srgbClr val="000000">
                      <a:alpha val="65000"/>
                    </a:srgbClr>
                  </a:innerShdw>
                </a:effectLst>
              </a:rPr>
              <a:t>trang</a:t>
            </a:r>
            <a:r>
              <a:rPr lang="en-US" sz="3008" b="1" dirty="0">
                <a:ln w="1905"/>
                <a:solidFill>
                  <a:srgbClr val="FF0000"/>
                </a:solidFill>
                <a:effectLst>
                  <a:innerShdw blurRad="69850" dist="43180" dir="5400000">
                    <a:srgbClr val="000000">
                      <a:alpha val="65000"/>
                    </a:srgbClr>
                  </a:innerShdw>
                </a:effectLst>
              </a:rPr>
              <a:t> 15 - </a:t>
            </a:r>
            <a:r>
              <a:rPr lang="en-US" sz="3008" b="1" dirty="0" err="1">
                <a:ln w="1905"/>
                <a:solidFill>
                  <a:srgbClr val="FF0000"/>
                </a:solidFill>
                <a:effectLst>
                  <a:innerShdw blurRad="69850" dist="43180" dir="5400000">
                    <a:srgbClr val="000000">
                      <a:alpha val="65000"/>
                    </a:srgbClr>
                  </a:innerShdw>
                </a:effectLst>
              </a:rPr>
              <a:t>Tiết</a:t>
            </a:r>
            <a:r>
              <a:rPr lang="en-US" sz="3008" b="1" dirty="0">
                <a:ln w="1905"/>
                <a:solidFill>
                  <a:srgbClr val="FF0000"/>
                </a:solidFill>
                <a:effectLst>
                  <a:innerShdw blurRad="69850" dist="43180" dir="5400000">
                    <a:srgbClr val="000000">
                      <a:alpha val="65000"/>
                    </a:srgbClr>
                  </a:innerShdw>
                </a:effectLst>
              </a:rPr>
              <a:t> 2 )</a:t>
            </a:r>
          </a:p>
        </p:txBody>
      </p:sp>
    </p:spTree>
    <p:extLst>
      <p:ext uri="{BB962C8B-B14F-4D97-AF65-F5344CB8AC3E}">
        <p14:creationId xmlns:p14="http://schemas.microsoft.com/office/powerpoint/2010/main" val="11911004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457200"/>
            <a:r>
              <a:rPr lang="en-SG" sz="3600" b="1">
                <a:ln w="9525">
                  <a:solidFill>
                    <a:srgbClr val="002060"/>
                  </a:solidFill>
                  <a:prstDash val="solid"/>
                </a:ln>
                <a:solidFill>
                  <a:srgbClr val="FF6600"/>
                </a:solidFill>
                <a:effectLst>
                  <a:outerShdw blurRad="12700" dist="38100" dir="2700000" algn="tl" rotWithShape="0">
                    <a:schemeClr val="bg1">
                      <a:lumMod val="50000"/>
                    </a:schemeClr>
                  </a:outerShdw>
                </a:effectLst>
              </a:rPr>
              <a:t>ÔN BÀI CŨ</a:t>
            </a:r>
            <a:endParaRPr lang="en-US" sz="3600" b="1" dirty="0">
              <a:ln w="9525">
                <a:solidFill>
                  <a:srgbClr val="002060"/>
                </a:solidFill>
                <a:prstDash val="solid"/>
              </a:ln>
              <a:solidFill>
                <a:srgbClr val="FF6600"/>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a:xfrm>
            <a:off x="457200" y="1452274"/>
            <a:ext cx="8229600" cy="4525963"/>
          </a:xfrm>
        </p:spPr>
        <p:txBody>
          <a:bodyPr/>
          <a:lstStyle/>
          <a:p>
            <a:pPr marL="0" indent="0">
              <a:buNone/>
            </a:pPr>
            <a:r>
              <a:rPr lang="en-US" b="1" dirty="0">
                <a:solidFill>
                  <a:srgbClr val="0000FF"/>
                </a:solidFill>
              </a:rPr>
              <a:t>1. </a:t>
            </a:r>
            <a:r>
              <a:rPr lang="en-US" b="1" dirty="0" err="1">
                <a:solidFill>
                  <a:srgbClr val="0000FF"/>
                </a:solidFill>
              </a:rPr>
              <a:t>Nối</a:t>
            </a:r>
            <a:r>
              <a:rPr lang="en-US" b="1" dirty="0">
                <a:solidFill>
                  <a:srgbClr val="0000FF"/>
                </a:solidFill>
              </a:rPr>
              <a:t> </a:t>
            </a:r>
            <a:r>
              <a:rPr lang="en-US" b="1" dirty="0" err="1">
                <a:solidFill>
                  <a:srgbClr val="0000FF"/>
                </a:solidFill>
              </a:rPr>
              <a:t>theo</a:t>
            </a:r>
            <a:r>
              <a:rPr lang="en-US" b="1" dirty="0">
                <a:solidFill>
                  <a:srgbClr val="0000FF"/>
                </a:solidFill>
              </a:rPr>
              <a:t> </a:t>
            </a:r>
            <a:r>
              <a:rPr lang="en-US" b="1" dirty="0" err="1">
                <a:solidFill>
                  <a:srgbClr val="0000FF"/>
                </a:solidFill>
              </a:rPr>
              <a:t>mẫu</a:t>
            </a:r>
            <a:endParaRPr lang="en-US" b="1" dirty="0">
              <a:solidFill>
                <a:srgbClr val="0000FF"/>
              </a:solidFill>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57237" y="2209800"/>
            <a:ext cx="7629525" cy="4067175"/>
          </a:xfrm>
          <a:prstGeom prst="rect">
            <a:avLst/>
          </a:prstGeom>
        </p:spPr>
      </p:pic>
      <p:cxnSp>
        <p:nvCxnSpPr>
          <p:cNvPr id="11" name="Curved Connector 10"/>
          <p:cNvCxnSpPr/>
          <p:nvPr/>
        </p:nvCxnSpPr>
        <p:spPr>
          <a:xfrm rot="16200000" flipH="1">
            <a:off x="2171700" y="2705100"/>
            <a:ext cx="3352800" cy="2971800"/>
          </a:xfrm>
          <a:prstGeom prst="curvedConnector3">
            <a:avLst>
              <a:gd name="adj1" fmla="val 100826"/>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a:off x="2334491" y="3222048"/>
            <a:ext cx="2971801" cy="1807152"/>
          </a:xfrm>
          <a:prstGeom prst="curvedConnector3">
            <a:avLst/>
          </a:prstGeom>
          <a:ln w="28575">
            <a:solidFill>
              <a:srgbClr val="FF33C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flipV="1">
            <a:off x="2362200" y="4191000"/>
            <a:ext cx="3012281" cy="772824"/>
          </a:xfrm>
          <a:prstGeom prst="curvedConnector3">
            <a:avLst>
              <a:gd name="adj1" fmla="val 4080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flipV="1">
            <a:off x="2416535" y="3398838"/>
            <a:ext cx="2889757" cy="2412494"/>
          </a:xfrm>
          <a:prstGeom prst="curvedConnector3">
            <a:avLst>
              <a:gd name="adj1" fmla="val 61027"/>
            </a:avLst>
          </a:prstGeom>
          <a:ln w="28575">
            <a:solidFill>
              <a:srgbClr val="00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9476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itle 1">
            <a:extLst>
              <a:ext uri="{FF2B5EF4-FFF2-40B4-BE49-F238E27FC236}">
                <a16:creationId xmlns="" xmlns:a16="http://schemas.microsoft.com/office/drawing/2014/main" id="{AD389472-A89A-4E19-9A85-18D0A68A69E0}"/>
              </a:ext>
            </a:extLst>
          </p:cNvPr>
          <p:cNvSpPr>
            <a:spLocks noGrp="1"/>
          </p:cNvSpPr>
          <p:nvPr>
            <p:ph type="title"/>
          </p:nvPr>
        </p:nvSpPr>
        <p:spPr>
          <a:xfrm>
            <a:off x="228600" y="228600"/>
            <a:ext cx="8229600" cy="609600"/>
          </a:xfrm>
        </p:spPr>
        <p:txBody>
          <a:bodyPr/>
          <a:lstStyle/>
          <a:p>
            <a:pPr algn="l"/>
            <a:r>
              <a:rPr lang="en-US" altLang="en-US" sz="2800" b="1" dirty="0">
                <a:solidFill>
                  <a:srgbClr val="FF0000"/>
                </a:solidFill>
              </a:rPr>
              <a:t>B. HOẠT ĐỘNG ỨNG DỤNG, MỞ RỘNG</a:t>
            </a:r>
          </a:p>
        </p:txBody>
      </p:sp>
      <p:sp>
        <p:nvSpPr>
          <p:cNvPr id="5" name="Rectangle 4"/>
          <p:cNvSpPr/>
          <p:nvPr/>
        </p:nvSpPr>
        <p:spPr>
          <a:xfrm>
            <a:off x="2552700" y="1024234"/>
            <a:ext cx="4038600" cy="584775"/>
          </a:xfrm>
          <a:prstGeom prst="rect">
            <a:avLst/>
          </a:prstGeom>
        </p:spPr>
        <p:txBody>
          <a:bodyPr wrap="square">
            <a:spAutoFit/>
          </a:bodyPr>
          <a:lstStyle/>
          <a:p>
            <a:pPr algn="ctr"/>
            <a:r>
              <a:rPr lang="en-US" sz="3200" b="1" dirty="0">
                <a:solidFill>
                  <a:srgbClr val="002060"/>
                </a:solidFill>
                <a:latin typeface="+mn-lt"/>
              </a:rPr>
              <a:t>B</a:t>
            </a:r>
            <a:r>
              <a:rPr lang="vi-VN" sz="3200" b="1" dirty="0">
                <a:solidFill>
                  <a:srgbClr val="002060"/>
                </a:solidFill>
                <a:latin typeface="+mn-lt"/>
              </a:rPr>
              <a:t>ài 1</a:t>
            </a:r>
            <a:r>
              <a:rPr lang="en-US" sz="3200" b="1" dirty="0">
                <a:solidFill>
                  <a:srgbClr val="002060"/>
                </a:solidFill>
                <a:latin typeface="+mn-lt"/>
              </a:rPr>
              <a:t> - SGK tr. 15</a:t>
            </a:r>
            <a:endParaRPr lang="en-US" sz="3200" b="1" dirty="0">
              <a:latin typeface="+mn-lt"/>
            </a:endParaRPr>
          </a:p>
        </p:txBody>
      </p:sp>
      <p:sp>
        <p:nvSpPr>
          <p:cNvPr id="16387" name="Content Placeholder 2">
            <a:extLst>
              <a:ext uri="{FF2B5EF4-FFF2-40B4-BE49-F238E27FC236}">
                <a16:creationId xmlns="" xmlns:a16="http://schemas.microsoft.com/office/drawing/2014/main" id="{F21A7F54-4DF2-4422-AC3D-811FC4862835}"/>
              </a:ext>
            </a:extLst>
          </p:cNvPr>
          <p:cNvSpPr>
            <a:spLocks noGrp="1"/>
          </p:cNvSpPr>
          <p:nvPr>
            <p:ph idx="1"/>
          </p:nvPr>
        </p:nvSpPr>
        <p:spPr>
          <a:xfrm>
            <a:off x="457200" y="1718843"/>
            <a:ext cx="8229600" cy="2105293"/>
          </a:xfrm>
        </p:spPr>
        <p:txBody>
          <a:bodyPr/>
          <a:lstStyle/>
          <a:p>
            <a:pPr marL="0" indent="0" algn="just">
              <a:buNone/>
            </a:pPr>
            <a:r>
              <a:rPr lang="en-US" b="1" dirty="0">
                <a:solidFill>
                  <a:srgbClr val="002060"/>
                </a:solidFill>
              </a:rPr>
              <a:t>	</a:t>
            </a:r>
            <a:r>
              <a:rPr lang="vi-VN" b="1" dirty="0">
                <a:solidFill>
                  <a:srgbClr val="002060"/>
                </a:solidFill>
              </a:rPr>
              <a:t>Điều khiển để ngăn trái, ngăn phải hiển thị như hình</a:t>
            </a:r>
            <a:r>
              <a:rPr lang="vi-VN" dirty="0">
                <a:solidFill>
                  <a:srgbClr val="002060"/>
                </a:solidFill>
              </a:rPr>
              <a:t>. Thực hiện </a:t>
            </a:r>
            <a:r>
              <a:rPr lang="vi-VN" b="1" dirty="0">
                <a:solidFill>
                  <a:srgbClr val="002060"/>
                </a:solidFill>
              </a:rPr>
              <a:t>sao chép </a:t>
            </a:r>
            <a:r>
              <a:rPr lang="vi-VN" dirty="0">
                <a:solidFill>
                  <a:srgbClr val="002060"/>
                </a:solidFill>
              </a:rPr>
              <a:t>hai tệp </a:t>
            </a:r>
            <a:r>
              <a:rPr lang="vi-VN" b="1" dirty="0">
                <a:solidFill>
                  <a:srgbClr val="002060"/>
                </a:solidFill>
              </a:rPr>
              <a:t>Bai1SoanThao.docx</a:t>
            </a:r>
            <a:r>
              <a:rPr lang="en-US" dirty="0">
                <a:solidFill>
                  <a:srgbClr val="002060"/>
                </a:solidFill>
              </a:rPr>
              <a:t> </a:t>
            </a:r>
            <a:r>
              <a:rPr lang="vi-VN" dirty="0">
                <a:solidFill>
                  <a:srgbClr val="002060"/>
                </a:solidFill>
              </a:rPr>
              <a:t>và </a:t>
            </a:r>
            <a:r>
              <a:rPr lang="vi-VN" b="1" dirty="0">
                <a:solidFill>
                  <a:srgbClr val="002060"/>
                </a:solidFill>
              </a:rPr>
              <a:t>Bai2SoanThao.docx</a:t>
            </a:r>
            <a:r>
              <a:rPr lang="vi-VN" dirty="0">
                <a:solidFill>
                  <a:srgbClr val="002060"/>
                </a:solidFill>
              </a:rPr>
              <a:t> từ thư mục SoanThao, trong thư mục </a:t>
            </a:r>
            <a:r>
              <a:rPr lang="vi-VN" b="1" dirty="0">
                <a:solidFill>
                  <a:srgbClr val="002060"/>
                </a:solidFill>
              </a:rPr>
              <a:t>KHIEM</a:t>
            </a:r>
            <a:r>
              <a:rPr lang="vi-VN" dirty="0">
                <a:solidFill>
                  <a:srgbClr val="002060"/>
                </a:solidFill>
              </a:rPr>
              <a:t> của LOP4A sang thư mục </a:t>
            </a:r>
            <a:r>
              <a:rPr lang="vi-VN" b="1" dirty="0">
                <a:solidFill>
                  <a:srgbClr val="002060"/>
                </a:solidFill>
              </a:rPr>
              <a:t>LAN</a:t>
            </a:r>
            <a:r>
              <a:rPr lang="vi-VN" dirty="0">
                <a:solidFill>
                  <a:srgbClr val="002060"/>
                </a:solidFill>
              </a:rPr>
              <a:t>, trong thư mục TO2 của LOP5A theo hướng dẫn.</a:t>
            </a:r>
            <a:endParaRPr lang="en-US" dirty="0">
              <a:solidFill>
                <a:srgbClr val="002060"/>
              </a:solidFill>
            </a:endParaRP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 calcmode="lin" valueType="num">
                                      <p:cBhvr>
                                        <p:cTn id="12" dur="500" fill="hold"/>
                                        <p:tgtEl>
                                          <p:spTgt spid="16387">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387">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848600" cy="5029200"/>
          </a:xfrm>
        </p:spPr>
        <p:txBody>
          <a:bodyPr/>
          <a:lstStyle/>
          <a:p>
            <a:pPr algn="l">
              <a:lnSpc>
                <a:spcPct val="150000"/>
              </a:lnSpc>
              <a:spcBef>
                <a:spcPct val="20000"/>
              </a:spcBef>
            </a:pPr>
            <a:r>
              <a:rPr lang="en-US" sz="3200" dirty="0">
                <a:solidFill>
                  <a:srgbClr val="FF0000"/>
                </a:solidFill>
                <a:latin typeface="+mn-lt"/>
                <a:ea typeface="+mn-ea"/>
                <a:cs typeface="+mn-cs"/>
              </a:rPr>
              <a:t>* </a:t>
            </a:r>
            <a:r>
              <a:rPr lang="en-US" sz="3200" dirty="0" err="1">
                <a:solidFill>
                  <a:srgbClr val="FF0000"/>
                </a:solidFill>
                <a:latin typeface="+mn-lt"/>
                <a:ea typeface="+mn-ea"/>
                <a:cs typeface="+mn-cs"/>
              </a:rPr>
              <a:t>Lưu</a:t>
            </a:r>
            <a:r>
              <a:rPr lang="en-US" sz="3200" dirty="0">
                <a:solidFill>
                  <a:srgbClr val="FF0000"/>
                </a:solidFill>
                <a:latin typeface="+mn-lt"/>
                <a:ea typeface="+mn-ea"/>
                <a:cs typeface="+mn-cs"/>
              </a:rPr>
              <a:t> ý: </a:t>
            </a:r>
            <a:r>
              <a:rPr lang="en-US" sz="3200" dirty="0" err="1">
                <a:solidFill>
                  <a:schemeClr val="accent6">
                    <a:lumMod val="75000"/>
                  </a:schemeClr>
                </a:solidFill>
                <a:latin typeface="+mn-lt"/>
                <a:ea typeface="+mn-ea"/>
                <a:cs typeface="+mn-cs"/>
              </a:rPr>
              <a:t>Để</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thực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hành</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được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theo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yêu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tiên</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các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em</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cần</a:t>
            </a:r>
            <a:r>
              <a:rPr lang="en-US" sz="3200" dirty="0">
                <a:solidFill>
                  <a:schemeClr val="accent6">
                    <a:lumMod val="75000"/>
                  </a:schemeClr>
                </a:solidFill>
                <a:latin typeface="+mn-lt"/>
                <a:ea typeface="+mn-ea"/>
                <a:cs typeface="+mn-cs"/>
              </a:rPr>
              <a:t>:</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Tạo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SoanThao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là</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con </a:t>
            </a:r>
            <a:r>
              <a:rPr lang="en-US" sz="3200" dirty="0" err="1">
                <a:solidFill>
                  <a:schemeClr val="accent6">
                    <a:lumMod val="75000"/>
                  </a:schemeClr>
                </a:solidFill>
                <a:latin typeface="+mn-lt"/>
                <a:ea typeface="+mn-ea"/>
                <a:cs typeface="+mn-cs"/>
              </a:rPr>
              <a:t>của</a:t>
            </a:r>
            <a:r>
              <a:rPr lang="en-US" sz="3200" dirty="0">
                <a:solidFill>
                  <a:schemeClr val="accent6">
                    <a:lumMod val="75000"/>
                  </a:schemeClr>
                </a:solidFill>
                <a:latin typeface="+mn-lt"/>
                <a:ea typeface="+mn-ea"/>
                <a:cs typeface="+mn-cs"/>
              </a:rPr>
              <a:t> KHIEM </a:t>
            </a:r>
            <a:r>
              <a:rPr lang="en-US" sz="3200" dirty="0" err="1">
                <a:solidFill>
                  <a:schemeClr val="accent6">
                    <a:lumMod val="75000"/>
                  </a:schemeClr>
                </a:solidFill>
                <a:latin typeface="+mn-lt"/>
                <a:ea typeface="+mn-ea"/>
                <a:cs typeface="+mn-cs"/>
              </a:rPr>
              <a:t>trong</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LOP4A</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Tạo</a:t>
            </a:r>
            <a:r>
              <a:rPr lang="en-US" sz="3200" dirty="0">
                <a:solidFill>
                  <a:schemeClr val="accent6">
                    <a:lumMod val="75000"/>
                  </a:schemeClr>
                </a:solidFill>
                <a:latin typeface="+mn-lt"/>
                <a:ea typeface="+mn-ea"/>
                <a:cs typeface="+mn-cs"/>
              </a:rPr>
              <a:t> 2 </a:t>
            </a:r>
            <a:r>
              <a:rPr lang="en-US" sz="3200" dirty="0" err="1">
                <a:solidFill>
                  <a:schemeClr val="accent6">
                    <a:lumMod val="75000"/>
                  </a:schemeClr>
                </a:solidFill>
                <a:latin typeface="+mn-lt"/>
                <a:ea typeface="+mn-ea"/>
                <a:cs typeface="+mn-cs"/>
              </a:rPr>
              <a:t>tệp</a:t>
            </a:r>
            <a:r>
              <a:rPr lang="en-US" sz="3200" dirty="0">
                <a:solidFill>
                  <a:schemeClr val="accent6">
                    <a:lumMod val="75000"/>
                  </a:schemeClr>
                </a:solidFill>
                <a:latin typeface="+mn-lt"/>
                <a:ea typeface="+mn-ea"/>
                <a:cs typeface="+mn-cs"/>
              </a:rPr>
              <a:t> Bai1SoanThao.docx và B</a:t>
            </a:r>
            <a:r>
              <a:rPr lang="vi-VN" sz="3200" dirty="0">
                <a:solidFill>
                  <a:srgbClr val="002060"/>
                </a:solidFill>
                <a:latin typeface="+mn-lt"/>
              </a:rPr>
              <a:t>ai</a:t>
            </a:r>
            <a:r>
              <a:rPr lang="en-US" sz="3200" dirty="0">
                <a:solidFill>
                  <a:srgbClr val="002060"/>
                </a:solidFill>
                <a:latin typeface="+mn-lt"/>
              </a:rPr>
              <a:t>2</a:t>
            </a:r>
            <a:r>
              <a:rPr lang="vi-VN" sz="3200" dirty="0">
                <a:solidFill>
                  <a:srgbClr val="002060"/>
                </a:solidFill>
                <a:latin typeface="+mn-lt"/>
              </a:rPr>
              <a:t>SoanThao.docx</a:t>
            </a:r>
            <a:r>
              <a:rPr lang="en-US" sz="3200" dirty="0">
                <a:solidFill>
                  <a:srgbClr val="002060"/>
                </a:solidFill>
                <a:latin typeface="+mn-lt"/>
              </a:rPr>
              <a:t> </a:t>
            </a:r>
            <a:r>
              <a:rPr lang="en-US" sz="3200" dirty="0" err="1">
                <a:solidFill>
                  <a:srgbClr val="002060"/>
                </a:solidFill>
                <a:latin typeface="+mn-lt"/>
              </a:rPr>
              <a:t>trong</a:t>
            </a:r>
            <a:r>
              <a:rPr lang="en-US" sz="3200" dirty="0">
                <a:solidFill>
                  <a:srgbClr val="002060"/>
                </a:solidFill>
                <a:latin typeface="+mn-lt"/>
              </a:rPr>
              <a:t> </a:t>
            </a:r>
            <a:r>
              <a:rPr lang="en-US" sz="3200" dirty="0" err="1">
                <a:solidFill>
                  <a:srgbClr val="002060"/>
                </a:solidFill>
                <a:latin typeface="+mn-lt"/>
              </a:rPr>
              <a:t>thư</a:t>
            </a:r>
            <a:r>
              <a:rPr lang="en-US" sz="3200" dirty="0">
                <a:solidFill>
                  <a:srgbClr val="002060"/>
                </a:solidFill>
                <a:latin typeface="+mn-lt"/>
              </a:rPr>
              <a:t> </a:t>
            </a:r>
            <a:r>
              <a:rPr lang="en-US" sz="3200" dirty="0" err="1">
                <a:solidFill>
                  <a:srgbClr val="002060"/>
                </a:solidFill>
                <a:latin typeface="+mn-lt"/>
              </a:rPr>
              <a:t>mục</a:t>
            </a:r>
            <a:r>
              <a:rPr lang="en-US" sz="3200" dirty="0">
                <a:solidFill>
                  <a:srgbClr val="002060"/>
                </a:solidFill>
                <a:latin typeface="+mn-lt"/>
              </a:rPr>
              <a:t> </a:t>
            </a:r>
            <a:r>
              <a:rPr lang="en-US" sz="3200" dirty="0" err="1">
                <a:solidFill>
                  <a:srgbClr val="002060"/>
                </a:solidFill>
                <a:latin typeface="+mn-lt"/>
              </a:rPr>
              <a:t>SoanThao</a:t>
            </a:r>
            <a:endParaRPr lang="en-US" sz="3200" dirty="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311614118"/>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r="3391"/>
          <a:stretch/>
        </p:blipFill>
        <p:spPr>
          <a:xfrm>
            <a:off x="4801545" y="1980974"/>
            <a:ext cx="4342455" cy="4343626"/>
          </a:xfrm>
          <a:prstGeom prst="rect">
            <a:avLst/>
          </a:prstGeom>
        </p:spPr>
      </p:pic>
      <p:pic>
        <p:nvPicPr>
          <p:cNvPr id="3" name="Picture 2"/>
          <p:cNvPicPr>
            <a:picLocks noChangeAspect="1"/>
          </p:cNvPicPr>
          <p:nvPr/>
        </p:nvPicPr>
        <p:blipFill>
          <a:blip r:embed="rId3"/>
          <a:stretch>
            <a:fillRect/>
          </a:stretch>
        </p:blipFill>
        <p:spPr>
          <a:xfrm>
            <a:off x="69552" y="2268573"/>
            <a:ext cx="4654848" cy="3614510"/>
          </a:xfrm>
          <a:prstGeom prst="rect">
            <a:avLst/>
          </a:prstGeom>
        </p:spPr>
      </p:pic>
      <p:sp>
        <p:nvSpPr>
          <p:cNvPr id="2" name="Title 1"/>
          <p:cNvSpPr>
            <a:spLocks noGrp="1"/>
          </p:cNvSpPr>
          <p:nvPr>
            <p:ph type="title"/>
          </p:nvPr>
        </p:nvSpPr>
        <p:spPr>
          <a:xfrm>
            <a:off x="457200" y="76200"/>
            <a:ext cx="8229600" cy="411162"/>
          </a:xfrm>
        </p:spPr>
        <p:txBody>
          <a:bodyPr/>
          <a:lstStyle/>
          <a:p>
            <a:r>
              <a:rPr lang="en-US"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ea typeface="+mn-ea"/>
                <a:cs typeface="Times New Roman" panose="02020603050405020304" pitchFamily="18" charset="0"/>
              </a:rPr>
              <a:t>HƯỚNG DẪN</a:t>
            </a:r>
          </a:p>
        </p:txBody>
      </p:sp>
      <p:sp>
        <p:nvSpPr>
          <p:cNvPr id="6" name="Rectangle 5"/>
          <p:cNvSpPr/>
          <p:nvPr/>
        </p:nvSpPr>
        <p:spPr>
          <a:xfrm>
            <a:off x="208312" y="625863"/>
            <a:ext cx="4815897" cy="1631216"/>
          </a:xfrm>
          <a:prstGeom prst="rect">
            <a:avLst/>
          </a:prstGeom>
        </p:spPr>
        <p:txBody>
          <a:bodyPr wrap="square">
            <a:spAutoFit/>
          </a:bodyPr>
          <a:lstStyle/>
          <a:p>
            <a:pPr marL="0" indent="0">
              <a:buNone/>
            </a:pPr>
            <a:r>
              <a:rPr lang="en-US" sz="2000" dirty="0">
                <a:solidFill>
                  <a:srgbClr val="002060"/>
                </a:solidFill>
              </a:rPr>
              <a:t>- </a:t>
            </a:r>
            <a:r>
              <a:rPr lang="vi-VN" sz="2000" dirty="0">
                <a:solidFill>
                  <a:srgbClr val="002060"/>
                </a:solidFill>
              </a:rPr>
              <a:t>B1: Trong ngăn phải, nhấn giữ phím </a:t>
            </a:r>
            <a:r>
              <a:rPr lang="vi-VN" sz="2000" b="1" dirty="0">
                <a:solidFill>
                  <a:srgbClr val="002060"/>
                </a:solidFill>
              </a:rPr>
              <a:t>SHIFT</a:t>
            </a:r>
            <a:r>
              <a:rPr lang="vi-VN" sz="2000" dirty="0">
                <a:solidFill>
                  <a:srgbClr val="002060"/>
                </a:solidFill>
              </a:rPr>
              <a:t> đồng thời nháy chọn hai tệp </a:t>
            </a:r>
            <a:r>
              <a:rPr lang="vi-VN" sz="2000" dirty="0">
                <a:solidFill>
                  <a:srgbClr val="FF0000"/>
                </a:solidFill>
              </a:rPr>
              <a:t>Bai1SoanThao.docx</a:t>
            </a:r>
            <a:r>
              <a:rPr lang="vi-VN" sz="2000" dirty="0">
                <a:solidFill>
                  <a:srgbClr val="002060"/>
                </a:solidFill>
              </a:rPr>
              <a:t> và </a:t>
            </a:r>
            <a:r>
              <a:rPr lang="vi-VN" sz="2000" dirty="0">
                <a:solidFill>
                  <a:srgbClr val="FF0000"/>
                </a:solidFill>
              </a:rPr>
              <a:t>Bai2SoanThao.docx,</a:t>
            </a:r>
            <a:r>
              <a:rPr lang="vi-VN" sz="2000" dirty="0">
                <a:solidFill>
                  <a:srgbClr val="002060"/>
                </a:solidFill>
              </a:rPr>
              <a:t> nháy chuột phải rồi chọn </a:t>
            </a:r>
            <a:r>
              <a:rPr lang="vi-VN" sz="2000" dirty="0">
                <a:solidFill>
                  <a:srgbClr val="FF0000"/>
                </a:solidFill>
              </a:rPr>
              <a:t>Copy</a:t>
            </a:r>
            <a:r>
              <a:rPr lang="vi-VN" sz="2000" dirty="0">
                <a:solidFill>
                  <a:srgbClr val="002060"/>
                </a:solidFill>
              </a:rPr>
              <a:t>.</a:t>
            </a:r>
            <a:endParaRPr lang="en-US" sz="2000" dirty="0">
              <a:solidFill>
                <a:srgbClr val="002060"/>
              </a:solidFill>
            </a:endParaRPr>
          </a:p>
        </p:txBody>
      </p:sp>
      <p:sp>
        <p:nvSpPr>
          <p:cNvPr id="7" name="Rectangle 6"/>
          <p:cNvSpPr/>
          <p:nvPr/>
        </p:nvSpPr>
        <p:spPr>
          <a:xfrm>
            <a:off x="5024210" y="660617"/>
            <a:ext cx="4119790" cy="1015663"/>
          </a:xfrm>
          <a:prstGeom prst="rect">
            <a:avLst/>
          </a:prstGeom>
        </p:spPr>
        <p:txBody>
          <a:bodyPr wrap="square">
            <a:spAutoFit/>
          </a:bodyPr>
          <a:lstStyle/>
          <a:p>
            <a:pPr marL="0" indent="0" algn="just">
              <a:buNone/>
            </a:pPr>
            <a:r>
              <a:rPr lang="vi-VN" sz="2000" dirty="0">
                <a:solidFill>
                  <a:srgbClr val="002060"/>
                </a:solidFill>
              </a:rPr>
              <a:t>- B2: Trong ngăn trái, nháy chuột phải vào thư mục </a:t>
            </a:r>
            <a:r>
              <a:rPr lang="vi-VN" sz="2000" dirty="0">
                <a:solidFill>
                  <a:srgbClr val="FF0000"/>
                </a:solidFill>
              </a:rPr>
              <a:t>SOANTHAO</a:t>
            </a:r>
            <a:r>
              <a:rPr lang="vi-VN" sz="2000" dirty="0">
                <a:solidFill>
                  <a:srgbClr val="002060"/>
                </a:solidFill>
              </a:rPr>
              <a:t> rồi chọn </a:t>
            </a:r>
            <a:r>
              <a:rPr lang="vi-VN" sz="2000" b="1" dirty="0">
                <a:solidFill>
                  <a:srgbClr val="FF0000"/>
                </a:solidFill>
              </a:rPr>
              <a:t>Paste</a:t>
            </a:r>
            <a:r>
              <a:rPr lang="vi-VN" sz="2000" dirty="0">
                <a:solidFill>
                  <a:srgbClr val="002060"/>
                </a:solidFill>
              </a:rPr>
              <a:t>.</a:t>
            </a:r>
            <a:endParaRPr lang="en-US" sz="2000" dirty="0">
              <a:solidFill>
                <a:srgbClr val="002060"/>
              </a:solidFill>
            </a:endParaRPr>
          </a:p>
        </p:txBody>
      </p:sp>
      <p:sp>
        <p:nvSpPr>
          <p:cNvPr id="10" name="Rectangle 9"/>
          <p:cNvSpPr/>
          <p:nvPr/>
        </p:nvSpPr>
        <p:spPr>
          <a:xfrm>
            <a:off x="5111929" y="4320720"/>
            <a:ext cx="970600" cy="1881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287589" y="5701937"/>
            <a:ext cx="457200" cy="152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87137" y="2527664"/>
            <a:ext cx="960454" cy="361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590800" y="4974160"/>
            <a:ext cx="461946" cy="1573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8312" y="6324600"/>
            <a:ext cx="7391400" cy="400110"/>
          </a:xfrm>
          <a:prstGeom prst="rect">
            <a:avLst/>
          </a:prstGeom>
        </p:spPr>
        <p:txBody>
          <a:bodyPr wrap="square">
            <a:spAutoFit/>
          </a:bodyPr>
          <a:lstStyle/>
          <a:p>
            <a:pPr marL="0" indent="0" algn="just">
              <a:buNone/>
            </a:pPr>
            <a:r>
              <a:rPr lang="en-US" sz="2000" b="1" dirty="0">
                <a:solidFill>
                  <a:srgbClr val="C00000"/>
                </a:solidFill>
              </a:rPr>
              <a:t>? </a:t>
            </a:r>
            <a:r>
              <a:rPr lang="en-US" sz="2000" b="1" dirty="0" err="1">
                <a:solidFill>
                  <a:srgbClr val="C00000"/>
                </a:solidFill>
              </a:rPr>
              <a:t>Tại</a:t>
            </a:r>
            <a:r>
              <a:rPr lang="en-US" sz="2000" b="1" dirty="0">
                <a:solidFill>
                  <a:srgbClr val="C00000"/>
                </a:solidFill>
              </a:rPr>
              <a:t> </a:t>
            </a:r>
            <a:r>
              <a:rPr lang="en-US" sz="2000" b="1" dirty="0" err="1">
                <a:solidFill>
                  <a:srgbClr val="C00000"/>
                </a:solidFill>
              </a:rPr>
              <a:t>sao</a:t>
            </a:r>
            <a:r>
              <a:rPr lang="en-US" sz="2000" b="1" dirty="0">
                <a:solidFill>
                  <a:srgbClr val="C00000"/>
                </a:solidFill>
              </a:rPr>
              <a:t> </a:t>
            </a:r>
            <a:r>
              <a:rPr lang="en-US" sz="2000" b="1" dirty="0" err="1">
                <a:solidFill>
                  <a:srgbClr val="C00000"/>
                </a:solidFill>
              </a:rPr>
              <a:t>phải</a:t>
            </a:r>
            <a:r>
              <a:rPr lang="en-US" sz="2000" b="1" dirty="0">
                <a:solidFill>
                  <a:srgbClr val="C00000"/>
                </a:solidFill>
              </a:rPr>
              <a:t> </a:t>
            </a:r>
            <a:r>
              <a:rPr lang="en-US" sz="2000" b="1" dirty="0" err="1">
                <a:solidFill>
                  <a:srgbClr val="C00000"/>
                </a:solidFill>
              </a:rPr>
              <a:t>nhấn</a:t>
            </a:r>
            <a:r>
              <a:rPr lang="en-US" sz="2000" b="1" dirty="0">
                <a:solidFill>
                  <a:srgbClr val="C00000"/>
                </a:solidFill>
              </a:rPr>
              <a:t> </a:t>
            </a:r>
            <a:r>
              <a:rPr lang="en-US" sz="2000" b="1" dirty="0" err="1">
                <a:solidFill>
                  <a:srgbClr val="C00000"/>
                </a:solidFill>
              </a:rPr>
              <a:t>giữ</a:t>
            </a:r>
            <a:r>
              <a:rPr lang="en-US" sz="2000" b="1" dirty="0">
                <a:solidFill>
                  <a:srgbClr val="C00000"/>
                </a:solidFill>
              </a:rPr>
              <a:t> </a:t>
            </a:r>
            <a:r>
              <a:rPr lang="en-US" sz="2000" b="1" dirty="0" err="1">
                <a:solidFill>
                  <a:srgbClr val="C00000"/>
                </a:solidFill>
              </a:rPr>
              <a:t>phím</a:t>
            </a:r>
            <a:r>
              <a:rPr lang="en-US" sz="2000" b="1" dirty="0">
                <a:solidFill>
                  <a:srgbClr val="C00000"/>
                </a:solidFill>
              </a:rPr>
              <a:t> Shift </a:t>
            </a:r>
            <a:r>
              <a:rPr lang="en-US" sz="2000" b="1" dirty="0" err="1">
                <a:solidFill>
                  <a:srgbClr val="C00000"/>
                </a:solidFill>
              </a:rPr>
              <a:t>khi</a:t>
            </a:r>
            <a:r>
              <a:rPr lang="en-US" sz="2000" b="1" dirty="0">
                <a:solidFill>
                  <a:srgbClr val="C00000"/>
                </a:solidFill>
              </a:rPr>
              <a:t> </a:t>
            </a:r>
            <a:r>
              <a:rPr lang="en-US" sz="2000" b="1" dirty="0" err="1">
                <a:solidFill>
                  <a:srgbClr val="C00000"/>
                </a:solidFill>
              </a:rPr>
              <a:t>nháy</a:t>
            </a:r>
            <a:r>
              <a:rPr lang="en-US" sz="2000" b="1" dirty="0">
                <a:solidFill>
                  <a:srgbClr val="C00000"/>
                </a:solidFill>
              </a:rPr>
              <a:t> </a:t>
            </a:r>
            <a:r>
              <a:rPr lang="en-US" sz="2000" b="1" dirty="0" err="1">
                <a:solidFill>
                  <a:srgbClr val="C00000"/>
                </a:solidFill>
              </a:rPr>
              <a:t>chọn</a:t>
            </a:r>
            <a:r>
              <a:rPr lang="en-US" sz="2000" b="1" dirty="0">
                <a:solidFill>
                  <a:srgbClr val="C00000"/>
                </a:solidFill>
              </a:rPr>
              <a:t> 2 </a:t>
            </a:r>
            <a:r>
              <a:rPr lang="en-US" sz="2000" b="1" dirty="0" err="1">
                <a:solidFill>
                  <a:srgbClr val="C00000"/>
                </a:solidFill>
              </a:rPr>
              <a:t>tệp</a:t>
            </a:r>
            <a:r>
              <a:rPr lang="en-US" sz="2000" b="1" dirty="0">
                <a:solidFill>
                  <a:srgbClr val="C00000"/>
                </a:solidFill>
              </a:rPr>
              <a:t>??</a:t>
            </a:r>
          </a:p>
        </p:txBody>
      </p:sp>
    </p:spTree>
    <p:extLst>
      <p:ext uri="{BB962C8B-B14F-4D97-AF65-F5344CB8AC3E}">
        <p14:creationId xmlns:p14="http://schemas.microsoft.com/office/powerpoint/2010/main" val="2008165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37" y="1057274"/>
            <a:ext cx="8534400" cy="1447800"/>
          </a:xfrm>
        </p:spPr>
        <p:txBody>
          <a:bodyPr/>
          <a:lstStyle/>
          <a:p>
            <a:pPr marL="0" indent="0" algn="just">
              <a:buNone/>
            </a:pPr>
            <a:r>
              <a:rPr lang="en-US" dirty="0" err="1">
                <a:solidFill>
                  <a:srgbClr val="002060"/>
                </a:solidFill>
                <a:latin typeface="+mj-lt"/>
              </a:rPr>
              <a:t>Em</a:t>
            </a:r>
            <a:r>
              <a:rPr lang="en-US" dirty="0">
                <a:solidFill>
                  <a:srgbClr val="002060"/>
                </a:solidFill>
                <a:latin typeface="+mj-lt"/>
              </a:rPr>
              <a:t> </a:t>
            </a:r>
            <a:r>
              <a:rPr lang="en-US" dirty="0" err="1">
                <a:solidFill>
                  <a:srgbClr val="002060"/>
                </a:solidFill>
                <a:latin typeface="+mj-lt"/>
              </a:rPr>
              <a:t>hãy</a:t>
            </a:r>
            <a:r>
              <a:rPr lang="en-US" dirty="0">
                <a:solidFill>
                  <a:srgbClr val="002060"/>
                </a:solidFill>
                <a:latin typeface="+mj-lt"/>
              </a:rPr>
              <a:t> </a:t>
            </a:r>
            <a:r>
              <a:rPr lang="en-US" dirty="0" err="1">
                <a:solidFill>
                  <a:srgbClr val="002060"/>
                </a:solidFill>
                <a:latin typeface="+mj-lt"/>
              </a:rPr>
              <a:t>cho</a:t>
            </a:r>
            <a:r>
              <a:rPr lang="en-US" dirty="0">
                <a:solidFill>
                  <a:srgbClr val="002060"/>
                </a:solidFill>
                <a:latin typeface="+mj-lt"/>
              </a:rPr>
              <a:t> </a:t>
            </a:r>
            <a:r>
              <a:rPr lang="en-US" dirty="0" err="1">
                <a:solidFill>
                  <a:srgbClr val="002060"/>
                </a:solidFill>
                <a:latin typeface="+mj-lt"/>
              </a:rPr>
              <a:t>biết</a:t>
            </a:r>
            <a:r>
              <a:rPr lang="vi-VN" dirty="0">
                <a:solidFill>
                  <a:srgbClr val="002060"/>
                </a:solidFill>
                <a:latin typeface="+mj-lt"/>
              </a:rPr>
              <a:t> </a:t>
            </a:r>
            <a:r>
              <a:rPr lang="vi-VN" b="1" dirty="0">
                <a:solidFill>
                  <a:srgbClr val="002060"/>
                </a:solidFill>
                <a:latin typeface="+mj-lt"/>
              </a:rPr>
              <a:t>các thao tác cần </a:t>
            </a:r>
            <a:r>
              <a:rPr lang="vi-VN" dirty="0">
                <a:solidFill>
                  <a:srgbClr val="002060"/>
                </a:solidFill>
                <a:latin typeface="+mj-lt"/>
              </a:rPr>
              <a:t>làm </a:t>
            </a:r>
            <a:r>
              <a:rPr lang="vi-VN" b="1" dirty="0">
                <a:solidFill>
                  <a:srgbClr val="002060"/>
                </a:solidFill>
                <a:latin typeface="+mj-lt"/>
              </a:rPr>
              <a:t>trước</a:t>
            </a:r>
            <a:r>
              <a:rPr lang="vi-VN" dirty="0">
                <a:solidFill>
                  <a:srgbClr val="002060"/>
                </a:solidFill>
                <a:latin typeface="+mj-lt"/>
              </a:rPr>
              <a:t> khi quyết định </a:t>
            </a:r>
            <a:r>
              <a:rPr lang="vi-VN" b="1" dirty="0">
                <a:solidFill>
                  <a:srgbClr val="002060"/>
                </a:solidFill>
                <a:latin typeface="+mj-lt"/>
              </a:rPr>
              <a:t>xóa thư mục LOP4A</a:t>
            </a:r>
            <a:r>
              <a:rPr lang="en-US" b="1" dirty="0">
                <a:solidFill>
                  <a:srgbClr val="002060"/>
                </a:solidFill>
                <a:latin typeface="+mj-lt"/>
              </a:rPr>
              <a:t>?</a:t>
            </a:r>
          </a:p>
        </p:txBody>
      </p:sp>
      <p:sp>
        <p:nvSpPr>
          <p:cNvPr id="5" name="Rectangle 4"/>
          <p:cNvSpPr/>
          <p:nvPr/>
        </p:nvSpPr>
        <p:spPr>
          <a:xfrm>
            <a:off x="533400" y="2362200"/>
            <a:ext cx="8043863" cy="3539430"/>
          </a:xfrm>
          <a:prstGeom prst="rect">
            <a:avLst/>
          </a:prstGeom>
        </p:spPr>
        <p:txBody>
          <a:bodyPr wrap="square">
            <a:spAutoFit/>
          </a:bodyPr>
          <a:lstStyle/>
          <a:p>
            <a:pPr marL="457200" indent="-457200" algn="just">
              <a:buFont typeface="Wingdings" panose="05000000000000000000" pitchFamily="2" charset="2"/>
              <a:buChar char="à"/>
            </a:pPr>
            <a:r>
              <a:rPr lang="en-US" sz="3200" dirty="0" err="1">
                <a:solidFill>
                  <a:srgbClr val="002060"/>
                </a:solidFill>
                <a:latin typeface="+mj-lt"/>
                <a:ea typeface="Times New Roman" panose="02020603050405020304" pitchFamily="18" charset="0"/>
                <a:sym typeface="Wingdings" panose="05000000000000000000" pitchFamily="2" charset="2"/>
              </a:rPr>
              <a:t>C</a:t>
            </a:r>
            <a:r>
              <a:rPr lang="en-US" sz="3200" dirty="0" err="1">
                <a:solidFill>
                  <a:srgbClr val="002060"/>
                </a:solidFill>
                <a:latin typeface="+mj-lt"/>
                <a:ea typeface="Times New Roman" panose="02020603050405020304" pitchFamily="18" charset="0"/>
              </a:rPr>
              <a:t>ó</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thể</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xoá</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thư</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mục</a:t>
            </a:r>
            <a:r>
              <a:rPr lang="en-US" sz="3200" dirty="0">
                <a:solidFill>
                  <a:srgbClr val="002060"/>
                </a:solidFill>
                <a:latin typeface="+mj-lt"/>
                <a:ea typeface="Times New Roman" panose="02020603050405020304" pitchFamily="18" charset="0"/>
              </a:rPr>
              <a:t> LOP4A </a:t>
            </a:r>
            <a:r>
              <a:rPr lang="en-US" sz="3200" dirty="0" err="1">
                <a:solidFill>
                  <a:srgbClr val="002060"/>
                </a:solidFill>
                <a:latin typeface="+mj-lt"/>
                <a:ea typeface="Times New Roman" panose="02020603050405020304" pitchFamily="18" charset="0"/>
              </a:rPr>
              <a:t>sau</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khi</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các</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tệp</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lưu</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trong</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thư</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mục</a:t>
            </a:r>
            <a:r>
              <a:rPr lang="en-US" sz="3200" dirty="0">
                <a:solidFill>
                  <a:srgbClr val="002060"/>
                </a:solidFill>
                <a:latin typeface="+mj-lt"/>
                <a:ea typeface="Times New Roman" panose="02020603050405020304" pitchFamily="18" charset="0"/>
              </a:rPr>
              <a:t> LOP4A </a:t>
            </a:r>
            <a:r>
              <a:rPr lang="en-US" sz="3200" dirty="0" err="1">
                <a:solidFill>
                  <a:srgbClr val="002060"/>
                </a:solidFill>
                <a:latin typeface="+mj-lt"/>
                <a:ea typeface="Times New Roman" panose="02020603050405020304" pitchFamily="18" charset="0"/>
              </a:rPr>
              <a:t>đã</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được</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sao</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chép</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lưu</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trữ</a:t>
            </a:r>
            <a:r>
              <a:rPr lang="en-US" sz="3200" dirty="0">
                <a:solidFill>
                  <a:srgbClr val="002060"/>
                </a:solidFill>
                <a:latin typeface="+mj-lt"/>
                <a:ea typeface="Times New Roman" panose="02020603050405020304" pitchFamily="18" charset="0"/>
              </a:rPr>
              <a:t>) sang </a:t>
            </a:r>
            <a:r>
              <a:rPr lang="en-US" sz="3200" dirty="0" err="1">
                <a:solidFill>
                  <a:srgbClr val="002060"/>
                </a:solidFill>
                <a:latin typeface="+mj-lt"/>
                <a:ea typeface="Times New Roman" panose="02020603050405020304" pitchFamily="18" charset="0"/>
              </a:rPr>
              <a:t>thư</a:t>
            </a:r>
            <a:r>
              <a:rPr lang="en-US" sz="3200" dirty="0">
                <a:solidFill>
                  <a:srgbClr val="002060"/>
                </a:solidFill>
                <a:latin typeface="+mj-lt"/>
                <a:ea typeface="Times New Roman" panose="02020603050405020304" pitchFamily="18" charset="0"/>
              </a:rPr>
              <a:t> </a:t>
            </a:r>
            <a:r>
              <a:rPr lang="en-US" sz="3200" dirty="0" err="1">
                <a:solidFill>
                  <a:srgbClr val="002060"/>
                </a:solidFill>
                <a:latin typeface="+mj-lt"/>
                <a:ea typeface="Times New Roman" panose="02020603050405020304" pitchFamily="18" charset="0"/>
              </a:rPr>
              <a:t>mục</a:t>
            </a:r>
            <a:r>
              <a:rPr lang="en-US" sz="3200" dirty="0">
                <a:solidFill>
                  <a:srgbClr val="002060"/>
                </a:solidFill>
                <a:latin typeface="+mj-lt"/>
                <a:ea typeface="Times New Roman" panose="02020603050405020304" pitchFamily="18" charset="0"/>
              </a:rPr>
              <a:t> LOP5A.</a:t>
            </a:r>
          </a:p>
          <a:p>
            <a:pPr algn="just"/>
            <a:endParaRPr lang="en-US" sz="3200" dirty="0">
              <a:solidFill>
                <a:srgbClr val="002060"/>
              </a:solidFill>
              <a:latin typeface="+mj-lt"/>
              <a:ea typeface="Times New Roman" panose="02020603050405020304" pitchFamily="18" charset="0"/>
            </a:endParaRPr>
          </a:p>
          <a:p>
            <a:pPr marL="457200" indent="-457200" algn="just">
              <a:buFont typeface="Wingdings" panose="05000000000000000000" pitchFamily="2" charset="2"/>
              <a:buChar char="à"/>
            </a:pPr>
            <a:r>
              <a:rPr lang="en-US" sz="3200" b="1" dirty="0" err="1">
                <a:latin typeface="+mj-lt"/>
              </a:rPr>
              <a:t>Vậy</a:t>
            </a:r>
            <a:r>
              <a:rPr lang="en-US" sz="3200" b="1" dirty="0">
                <a:latin typeface="+mj-lt"/>
              </a:rPr>
              <a:t> </a:t>
            </a:r>
            <a:r>
              <a:rPr lang="en-US" sz="3200" b="1" dirty="0" err="1">
                <a:latin typeface="+mj-lt"/>
              </a:rPr>
              <a:t>nên</a:t>
            </a:r>
            <a:r>
              <a:rPr lang="en-US" sz="3200" dirty="0">
                <a:latin typeface="+mj-lt"/>
              </a:rPr>
              <a:t>: </a:t>
            </a:r>
            <a:r>
              <a:rPr lang="vi-VN" sz="3200" dirty="0">
                <a:solidFill>
                  <a:srgbClr val="C00000"/>
                </a:solidFill>
                <a:latin typeface="+mj-lt"/>
              </a:rPr>
              <a:t>Cần kiểm tra và lưu trữ các tệp cần thiết trước khi quyết định xóa một thư mục nào đó.</a:t>
            </a:r>
            <a:endParaRPr lang="en-US" sz="3200" dirty="0">
              <a:solidFill>
                <a:srgbClr val="C00000"/>
              </a:solidFill>
              <a:latin typeface="+mj-lt"/>
              <a:ea typeface="Times New Roman" panose="02020603050405020304" pitchFamily="18" charset="0"/>
            </a:endParaRPr>
          </a:p>
        </p:txBody>
      </p:sp>
      <p:sp>
        <p:nvSpPr>
          <p:cNvPr id="2" name="Rectangle 1"/>
          <p:cNvSpPr/>
          <p:nvPr/>
        </p:nvSpPr>
        <p:spPr>
          <a:xfrm>
            <a:off x="1507331" y="304800"/>
            <a:ext cx="6096000" cy="584775"/>
          </a:xfrm>
          <a:prstGeom prst="rect">
            <a:avLst/>
          </a:prstGeom>
        </p:spPr>
        <p:txBody>
          <a:bodyPr wrap="square">
            <a:spAutoFit/>
          </a:bodyPr>
          <a:lstStyle/>
          <a:p>
            <a:pPr algn="ctr"/>
            <a:r>
              <a:rPr lang="en-US" sz="3200" b="1" dirty="0" err="1">
                <a:solidFill>
                  <a:srgbClr val="002060"/>
                </a:solidFill>
              </a:rPr>
              <a:t>Bài</a:t>
            </a:r>
            <a:r>
              <a:rPr lang="en-US" sz="3200" b="1" dirty="0">
                <a:solidFill>
                  <a:srgbClr val="002060"/>
                </a:solidFill>
              </a:rPr>
              <a:t> 2 – SGK Ttr.17  </a:t>
            </a:r>
            <a:endParaRPr lang="en-US" sz="3200" b="1" dirty="0"/>
          </a:p>
        </p:txBody>
      </p:sp>
    </p:spTree>
    <p:extLst>
      <p:ext uri="{BB962C8B-B14F-4D97-AF65-F5344CB8AC3E}">
        <p14:creationId xmlns:p14="http://schemas.microsoft.com/office/powerpoint/2010/main" val="462619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Line 336">
            <a:extLst>
              <a:ext uri="{FF2B5EF4-FFF2-40B4-BE49-F238E27FC236}">
                <a16:creationId xmlns="" xmlns:a16="http://schemas.microsoft.com/office/drawing/2014/main" id="{FFA9A3DB-C6C8-4C62-9A4D-B0DB3ACA9963}"/>
              </a:ext>
            </a:extLst>
          </p:cNvPr>
          <p:cNvSpPr>
            <a:spLocks noChangeShapeType="1"/>
          </p:cNvSpPr>
          <p:nvPr/>
        </p:nvSpPr>
        <p:spPr bwMode="auto">
          <a:xfrm>
            <a:off x="0" y="914400"/>
            <a:ext cx="7772400" cy="0"/>
          </a:xfrm>
          <a:prstGeom prst="line">
            <a:avLst/>
          </a:prstGeom>
          <a:noFill/>
          <a:ln w="9525">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6" name="Text Box 343">
            <a:extLst>
              <a:ext uri="{FF2B5EF4-FFF2-40B4-BE49-F238E27FC236}">
                <a16:creationId xmlns="" xmlns:a16="http://schemas.microsoft.com/office/drawing/2014/main" id="{FFE65686-52AA-4D27-9EAD-34EB5C6B686F}"/>
              </a:ext>
            </a:extLst>
          </p:cNvPr>
          <p:cNvSpPr txBox="1">
            <a:spLocks noChangeArrowheads="1"/>
          </p:cNvSpPr>
          <p:nvPr/>
        </p:nvSpPr>
        <p:spPr bwMode="auto">
          <a:xfrm>
            <a:off x="76200" y="220662"/>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vi-VN" sz="4000" b="1" dirty="0" err="1">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Em</a:t>
            </a:r>
            <a:r>
              <a:rPr lang="en-US" altLang="vi-VN"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vi-VN" sz="4000" b="1" dirty="0" err="1">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cần</a:t>
            </a:r>
            <a:r>
              <a:rPr lang="en-US" altLang="vi-VN"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ghi </a:t>
            </a:r>
            <a:r>
              <a:rPr lang="en-US" altLang="vi-VN" sz="4000" b="1" dirty="0" err="1">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nhớ</a:t>
            </a:r>
            <a:endParaRPr lang="en-US" altLang="vi-VN" sz="4000" b="1" dirty="0">
              <a:ln w="9525">
                <a:solidFill>
                  <a:srgbClr val="002060"/>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pic>
        <p:nvPicPr>
          <p:cNvPr id="18437" name="Picture 40" descr="j0195384">
            <a:extLst>
              <a:ext uri="{FF2B5EF4-FFF2-40B4-BE49-F238E27FC236}">
                <a16:creationId xmlns="" xmlns:a16="http://schemas.microsoft.com/office/drawing/2014/main" id="{2EBE1D81-0FE1-43B6-8354-FD0F6999C5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0" descr="bar01">
            <a:extLst>
              <a:ext uri="{FF2B5EF4-FFF2-40B4-BE49-F238E27FC236}">
                <a16:creationId xmlns="" xmlns:a16="http://schemas.microsoft.com/office/drawing/2014/main" id="{A594E29D-5F6F-4AFE-AD3F-4CBBE273DE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6345505"/>
            <a:ext cx="3725863" cy="51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60"/>
          <a:stretch/>
        </p:blipFill>
        <p:spPr bwMode="auto">
          <a:xfrm>
            <a:off x="43535" y="914400"/>
            <a:ext cx="9023655" cy="556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17000" r="-17000"/>
          </a:stretch>
        </a:blipFill>
        <a:effectLst/>
      </p:bgPr>
    </p:bg>
    <p:spTree>
      <p:nvGrpSpPr>
        <p:cNvPr id="1" name=""/>
        <p:cNvGrpSpPr/>
        <p:nvPr/>
      </p:nvGrpSpPr>
      <p:grpSpPr>
        <a:xfrm>
          <a:off x="0" y="0"/>
          <a:ext cx="0" cy="0"/>
          <a:chOff x="0" y="0"/>
          <a:chExt cx="0" cy="0"/>
        </a:xfrm>
      </p:grpSpPr>
      <p:sp>
        <p:nvSpPr>
          <p:cNvPr id="10" name="Text Box 216"/>
          <p:cNvSpPr txBox="1">
            <a:spLocks noChangeArrowheads="1"/>
          </p:cNvSpPr>
          <p:nvPr/>
        </p:nvSpPr>
        <p:spPr bwMode="auto">
          <a:xfrm>
            <a:off x="1600198" y="3657600"/>
            <a:ext cx="6605647" cy="13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charset="0"/>
                <a:cs typeface="Arial" charset="0"/>
              </a:defRPr>
            </a:lvl1pPr>
            <a:lvl2pPr marL="742950" indent="-285750">
              <a:defRPr sz="2000">
                <a:solidFill>
                  <a:schemeClr val="tx1"/>
                </a:solidFill>
                <a:latin typeface="Arial" charset="0"/>
                <a:cs typeface="Arial" charset="0"/>
              </a:defRPr>
            </a:lvl2pPr>
            <a:lvl3pPr marL="1143000" indent="-228600">
              <a:defRPr sz="2000">
                <a:solidFill>
                  <a:schemeClr val="tx1"/>
                </a:solidFill>
                <a:latin typeface="Arial" charset="0"/>
                <a:cs typeface="Arial" charset="0"/>
              </a:defRPr>
            </a:lvl3pPr>
            <a:lvl4pPr marL="1600200" indent="-228600">
              <a:defRPr sz="2000">
                <a:solidFill>
                  <a:schemeClr val="tx1"/>
                </a:solidFill>
                <a:latin typeface="Arial" charset="0"/>
                <a:cs typeface="Arial" charset="0"/>
              </a:defRPr>
            </a:lvl4pPr>
            <a:lvl5pPr marL="2057400" indent="-22860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defTabSz="687537">
              <a:defRPr/>
            </a:pPr>
            <a:r>
              <a:rPr lang="en-US" sz="4060" b="1" dirty="0" err="1">
                <a:solidFill>
                  <a:srgbClr val="FF0000"/>
                </a:solidFill>
                <a:latin typeface="Times New Roman" pitchFamily="18" charset="0"/>
              </a:rPr>
              <a:t>Chúc</a:t>
            </a:r>
            <a:r>
              <a:rPr lang="en-US" sz="4060" b="1" dirty="0">
                <a:solidFill>
                  <a:srgbClr val="FF0000"/>
                </a:solidFill>
                <a:latin typeface="Times New Roman" pitchFamily="18" charset="0"/>
              </a:rPr>
              <a:t> </a:t>
            </a:r>
            <a:r>
              <a:rPr lang="en-US" sz="4060" b="1" dirty="0" err="1">
                <a:solidFill>
                  <a:srgbClr val="FF0000"/>
                </a:solidFill>
                <a:latin typeface="Times New Roman" pitchFamily="18" charset="0"/>
              </a:rPr>
              <a:t>các</a:t>
            </a:r>
            <a:r>
              <a:rPr lang="en-US" sz="4060" b="1" dirty="0">
                <a:solidFill>
                  <a:srgbClr val="FF0000"/>
                </a:solidFill>
                <a:latin typeface="Times New Roman" pitchFamily="18" charset="0"/>
              </a:rPr>
              <a:t> </a:t>
            </a:r>
            <a:r>
              <a:rPr lang="en-US" sz="4060" b="1" dirty="0" err="1">
                <a:solidFill>
                  <a:srgbClr val="FF0000"/>
                </a:solidFill>
                <a:latin typeface="Times New Roman" pitchFamily="18" charset="0"/>
              </a:rPr>
              <a:t>em</a:t>
            </a:r>
            <a:r>
              <a:rPr lang="en-US" sz="4060" b="1" dirty="0">
                <a:solidFill>
                  <a:srgbClr val="FF0000"/>
                </a:solidFill>
                <a:latin typeface="Times New Roman" pitchFamily="18" charset="0"/>
              </a:rPr>
              <a:t> </a:t>
            </a:r>
            <a:r>
              <a:rPr lang="en-US" sz="4060" b="1" dirty="0" err="1">
                <a:solidFill>
                  <a:srgbClr val="FF0000"/>
                </a:solidFill>
                <a:latin typeface="Times New Roman" pitchFamily="18" charset="0"/>
              </a:rPr>
              <a:t>chăm</a:t>
            </a:r>
            <a:r>
              <a:rPr lang="en-US" sz="4060" b="1" dirty="0">
                <a:solidFill>
                  <a:srgbClr val="FF0000"/>
                </a:solidFill>
                <a:latin typeface="Times New Roman" pitchFamily="18" charset="0"/>
              </a:rPr>
              <a:t> </a:t>
            </a:r>
            <a:r>
              <a:rPr lang="en-US" sz="4060" b="1" dirty="0" err="1">
                <a:solidFill>
                  <a:srgbClr val="FF0000"/>
                </a:solidFill>
                <a:latin typeface="Times New Roman" pitchFamily="18" charset="0"/>
              </a:rPr>
              <a:t>ngoan</a:t>
            </a:r>
            <a:r>
              <a:rPr lang="en-US" sz="4060" b="1" dirty="0">
                <a:solidFill>
                  <a:srgbClr val="FF0000"/>
                </a:solidFill>
                <a:latin typeface="Times New Roman" pitchFamily="18" charset="0"/>
              </a:rPr>
              <a:t>, </a:t>
            </a:r>
            <a:r>
              <a:rPr lang="en-US" sz="4060" b="1" dirty="0" err="1">
                <a:solidFill>
                  <a:srgbClr val="FF0000"/>
                </a:solidFill>
                <a:latin typeface="Times New Roman" pitchFamily="18" charset="0"/>
              </a:rPr>
              <a:t>học</a:t>
            </a:r>
            <a:r>
              <a:rPr lang="en-US" sz="4060" b="1" dirty="0">
                <a:solidFill>
                  <a:srgbClr val="FF0000"/>
                </a:solidFill>
                <a:latin typeface="Times New Roman" pitchFamily="18" charset="0"/>
              </a:rPr>
              <a:t> </a:t>
            </a:r>
            <a:r>
              <a:rPr lang="en-US" sz="4060" b="1" dirty="0" err="1">
                <a:solidFill>
                  <a:srgbClr val="FF0000"/>
                </a:solidFill>
                <a:latin typeface="Times New Roman" pitchFamily="18" charset="0"/>
              </a:rPr>
              <a:t>giỏi</a:t>
            </a:r>
            <a:r>
              <a:rPr lang="en-US" sz="4060" b="1" dirty="0">
                <a:solidFill>
                  <a:srgbClr val="FF0000"/>
                </a:solidFill>
                <a:latin typeface="Times New Roman" pitchFamily="18" charset="0"/>
              </a:rPr>
              <a:t>!</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572500" y="5434211"/>
            <a:ext cx="457200" cy="458334"/>
          </a:xfrm>
          <a:prstGeom prst="rect">
            <a:avLst/>
          </a:prstGeom>
        </p:spPr>
      </p:pic>
    </p:spTree>
    <p:extLst>
      <p:ext uri="{BB962C8B-B14F-4D97-AF65-F5344CB8AC3E}">
        <p14:creationId xmlns:p14="http://schemas.microsoft.com/office/powerpoint/2010/main" val="2872521194"/>
      </p:ext>
    </p:extLst>
  </p:cSld>
  <p:clrMapOvr>
    <a:masterClrMapping/>
  </p:clrMapOvr>
  <mc:AlternateContent xmlns:mc="http://schemas.openxmlformats.org/markup-compatibility/2006" xmlns:p14="http://schemas.microsoft.com/office/powerpoint/2010/main">
    <mc:Choice Requires="p14">
      <p:transition spd="slow" p14:dur="800" advTm="5481">
        <p:circle/>
      </p:transition>
    </mc:Choice>
    <mc:Fallback xmlns="">
      <p:transition spd="slow" advTm="5481">
        <p:circle/>
      </p:transition>
    </mc:Fallback>
  </mc:AlternateContent>
  <p:timing>
    <p:tnLst>
      <p:par>
        <p:cTn id="1" dur="indefinite" restart="never" nodeType="tmRoot">
          <p:childTnLst>
            <p:audio isNarration="1">
              <p:cMediaNode vol="80000" showWhenStopped="0">
                <p:cTn id="2"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74F4836-33A5-44C8-8F3B-F3D1255DD096}"/>
              </a:ext>
            </a:extLst>
          </p:cNvPr>
          <p:cNvPicPr>
            <a:picLocks noChangeAspect="1"/>
          </p:cNvPicPr>
          <p:nvPr/>
        </p:nvPicPr>
        <p:blipFill rotWithShape="1">
          <a:blip r:embed="rId2">
            <a:extLst>
              <a:ext uri="{28A0092B-C50C-407E-A947-70E740481C1C}">
                <a14:useLocalDpi xmlns:a14="http://schemas.microsoft.com/office/drawing/2010/main" val="0"/>
              </a:ext>
            </a:extLst>
          </a:blip>
          <a:srcRect l="19655" t="6838" r="19311" b="6838"/>
          <a:stretch/>
        </p:blipFill>
        <p:spPr>
          <a:xfrm>
            <a:off x="3427616" y="1661333"/>
            <a:ext cx="2125268" cy="3005902"/>
          </a:xfrm>
          <a:prstGeom prst="rect">
            <a:avLst/>
          </a:prstGeom>
        </p:spPr>
      </p:pic>
      <p:pic>
        <p:nvPicPr>
          <p:cNvPr id="8" name="Content Placeholder 3">
            <a:extLst>
              <a:ext uri="{FF2B5EF4-FFF2-40B4-BE49-F238E27FC236}">
                <a16:creationId xmlns="" xmlns:a16="http://schemas.microsoft.com/office/drawing/2014/main" id="{EA3174F3-671F-4884-9D3E-0B47DF8CA0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045" y="1739914"/>
            <a:ext cx="2207418" cy="1332507"/>
          </a:xfrm>
          <a:prstGeom prst="rect">
            <a:avLst/>
          </a:prstGeom>
        </p:spPr>
      </p:pic>
      <p:pic>
        <p:nvPicPr>
          <p:cNvPr id="10" name="Picture 9">
            <a:extLst>
              <a:ext uri="{FF2B5EF4-FFF2-40B4-BE49-F238E27FC236}">
                <a16:creationId xmlns="" xmlns:a16="http://schemas.microsoft.com/office/drawing/2014/main" id="{C911B78B-2CAF-4045-B53D-4C1C033846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6406" b="17383"/>
          <a:stretch/>
        </p:blipFill>
        <p:spPr>
          <a:xfrm>
            <a:off x="6345621" y="3245950"/>
            <a:ext cx="1958189" cy="1296535"/>
          </a:xfrm>
          <a:prstGeom prst="rect">
            <a:avLst/>
          </a:prstGeom>
        </p:spPr>
      </p:pic>
      <p:sp>
        <p:nvSpPr>
          <p:cNvPr id="11" name="TextBox 10">
            <a:extLst>
              <a:ext uri="{FF2B5EF4-FFF2-40B4-BE49-F238E27FC236}">
                <a16:creationId xmlns="" xmlns:a16="http://schemas.microsoft.com/office/drawing/2014/main" id="{51DD0BDB-F9A6-489D-AE81-B2B656DE54A9}"/>
              </a:ext>
            </a:extLst>
          </p:cNvPr>
          <p:cNvSpPr txBox="1"/>
          <p:nvPr/>
        </p:nvSpPr>
        <p:spPr>
          <a:xfrm>
            <a:off x="2089482" y="354607"/>
            <a:ext cx="5020926" cy="553998"/>
          </a:xfrm>
          <a:prstGeom prst="rect">
            <a:avLst/>
          </a:prstGeom>
          <a:noFill/>
        </p:spPr>
        <p:txBody>
          <a:bodyPr wrap="non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ĐỒ DÙNG CẦN CHUẨN BỊ </a:t>
            </a:r>
          </a:p>
        </p:txBody>
      </p:sp>
      <p:sp>
        <p:nvSpPr>
          <p:cNvPr id="12" name="TextBox 11">
            <a:extLst>
              <a:ext uri="{FF2B5EF4-FFF2-40B4-BE49-F238E27FC236}">
                <a16:creationId xmlns="" xmlns:a16="http://schemas.microsoft.com/office/drawing/2014/main" id="{BC2ECB5E-53FF-483E-91F7-CB653E8B11B3}"/>
              </a:ext>
            </a:extLst>
          </p:cNvPr>
          <p:cNvSpPr txBox="1"/>
          <p:nvPr/>
        </p:nvSpPr>
        <p:spPr>
          <a:xfrm>
            <a:off x="500063" y="4915142"/>
            <a:ext cx="2411942"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SGK TIN HỌC LỚP 5</a:t>
            </a:r>
          </a:p>
        </p:txBody>
      </p:sp>
      <p:sp>
        <p:nvSpPr>
          <p:cNvPr id="13" name="TextBox 12">
            <a:extLst>
              <a:ext uri="{FF2B5EF4-FFF2-40B4-BE49-F238E27FC236}">
                <a16:creationId xmlns="" xmlns:a16="http://schemas.microsoft.com/office/drawing/2014/main" id="{FDABA868-705F-470D-907C-488A74910A16}"/>
              </a:ext>
            </a:extLst>
          </p:cNvPr>
          <p:cNvSpPr txBox="1"/>
          <p:nvPr/>
        </p:nvSpPr>
        <p:spPr>
          <a:xfrm>
            <a:off x="3729244" y="4915141"/>
            <a:ext cx="1505540" cy="369332"/>
          </a:xfrm>
          <a:prstGeom prst="rect">
            <a:avLst/>
          </a:prstGeom>
          <a:noFill/>
        </p:spPr>
        <p:txBody>
          <a:bodyPr wrap="none" rtlCol="0">
            <a:spAutoFit/>
          </a:bodyPr>
          <a:lstStyle/>
          <a:p>
            <a:r>
              <a:rPr lang="en-US" b="1" dirty="0">
                <a:solidFill>
                  <a:srgbClr val="002060"/>
                </a:solidFill>
                <a:latin typeface="Times New Roman" panose="02020603050405020304" pitchFamily="18" charset="0"/>
                <a:cs typeface="Times New Roman" panose="02020603050405020304" pitchFamily="18" charset="0"/>
              </a:rPr>
              <a:t>VỞ GHI BÀI</a:t>
            </a:r>
          </a:p>
        </p:txBody>
      </p:sp>
      <p:sp>
        <p:nvSpPr>
          <p:cNvPr id="14" name="TextBox 13">
            <a:extLst>
              <a:ext uri="{FF2B5EF4-FFF2-40B4-BE49-F238E27FC236}">
                <a16:creationId xmlns="" xmlns:a16="http://schemas.microsoft.com/office/drawing/2014/main" id="{1016BC33-C940-4F96-AB4E-3334C73A565A}"/>
              </a:ext>
            </a:extLst>
          </p:cNvPr>
          <p:cNvSpPr txBox="1"/>
          <p:nvPr/>
        </p:nvSpPr>
        <p:spPr>
          <a:xfrm>
            <a:off x="5867400" y="4915142"/>
            <a:ext cx="3055145" cy="646331"/>
          </a:xfrm>
          <a:prstGeom prst="rect">
            <a:avLst/>
          </a:prstGeom>
          <a:noFill/>
        </p:spPr>
        <p:txBody>
          <a:bodyPr wrap="square" rtlCol="0">
            <a:spAutoFit/>
          </a:bodyPr>
          <a:lstStyle/>
          <a:p>
            <a:pPr algn="ctr"/>
            <a:r>
              <a:rPr lang="en-US" b="1" dirty="0">
                <a:solidFill>
                  <a:srgbClr val="002060"/>
                </a:solidFill>
                <a:latin typeface="Times New Roman" panose="02020603050405020304" pitchFamily="18" charset="0"/>
                <a:cs typeface="Times New Roman" panose="02020603050405020304" pitchFamily="18" charset="0"/>
              </a:rPr>
              <a:t>MÁY TÍNH ĐỂ BÀN HOẶC </a:t>
            </a:r>
          </a:p>
          <a:p>
            <a:pPr algn="ctr"/>
            <a:r>
              <a:rPr lang="en-US" b="1" dirty="0">
                <a:solidFill>
                  <a:srgbClr val="002060"/>
                </a:solidFill>
                <a:latin typeface="Times New Roman" panose="02020603050405020304" pitchFamily="18" charset="0"/>
                <a:cs typeface="Times New Roman" panose="02020603050405020304" pitchFamily="18" charset="0"/>
              </a:rPr>
              <a:t>MT XÁCH TAY (NẾU CÓ)</a:t>
            </a:r>
          </a:p>
        </p:txBody>
      </p:sp>
      <p:pic>
        <p:nvPicPr>
          <p:cNvPr id="15" name="Picture 14">
            <a:extLst>
              <a:ext uri="{FF2B5EF4-FFF2-40B4-BE49-F238E27FC236}">
                <a16:creationId xmlns="" xmlns:a16="http://schemas.microsoft.com/office/drawing/2014/main" id="{4389AA20-DC41-4095-9005-AD66A6F2434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66" t="3255" r="1889"/>
          <a:stretch/>
        </p:blipFill>
        <p:spPr>
          <a:xfrm>
            <a:off x="500063" y="1661332"/>
            <a:ext cx="2298217" cy="3035649"/>
          </a:xfrm>
          <a:prstGeom prst="rect">
            <a:avLst/>
          </a:prstGeom>
        </p:spPr>
      </p:pic>
    </p:spTree>
    <p:extLst>
      <p:ext uri="{BB962C8B-B14F-4D97-AF65-F5344CB8AC3E}">
        <p14:creationId xmlns:p14="http://schemas.microsoft.com/office/powerpoint/2010/main" val="39751039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295400" y="2094651"/>
            <a:ext cx="7443407" cy="624830"/>
          </a:xfrm>
          <a:prstGeom prst="rect">
            <a:avLst/>
          </a:prstGeom>
          <a:noFill/>
        </p:spPr>
        <p:txBody>
          <a:bodyPr wrap="none" lIns="68750" tIns="34375" rIns="68750" bIns="34375">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609" b="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Chủ</a:t>
            </a:r>
            <a:r>
              <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t>
            </a:r>
            <a:r>
              <a:rPr lang="en-US" sz="3609" b="1" cap="all" dirty="0" err="1">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đề</a:t>
            </a:r>
            <a:r>
              <a:rPr lang="en-US" sz="3609" b="1" cap="all" dirty="0">
                <a:ln/>
                <a:solidFill>
                  <a:srgbClr val="0000FF"/>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1: KHÁM PHÁ MÁY TÍNH</a:t>
            </a:r>
          </a:p>
        </p:txBody>
      </p:sp>
      <p:sp>
        <p:nvSpPr>
          <p:cNvPr id="12" name="Rectangle 11"/>
          <p:cNvSpPr/>
          <p:nvPr/>
        </p:nvSpPr>
        <p:spPr>
          <a:xfrm>
            <a:off x="2838277" y="3046179"/>
            <a:ext cx="3791510" cy="624830"/>
          </a:xfrm>
          <a:prstGeom prst="rect">
            <a:avLst/>
          </a:prstGeom>
          <a:noFill/>
        </p:spPr>
        <p:txBody>
          <a:bodyPr wrap="none" lIns="68750" tIns="34375" rIns="68750" bIns="34375">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9" b="1" spc="38" dirty="0" err="1">
                <a:ln w="11430"/>
                <a:solidFill>
                  <a:srgbClr val="FF0000"/>
                </a:solidFill>
                <a:effectLst>
                  <a:outerShdw blurRad="76200" dist="50800" dir="5400000" algn="tl" rotWithShape="0">
                    <a:srgbClr val="000000">
                      <a:alpha val="65000"/>
                    </a:srgbClr>
                  </a:outerShdw>
                </a:effectLst>
              </a:rPr>
              <a:t>Bài</a:t>
            </a:r>
            <a:r>
              <a:rPr lang="en-US" sz="3609" b="1" spc="38" dirty="0">
                <a:ln w="11430"/>
                <a:solidFill>
                  <a:srgbClr val="FF0000"/>
                </a:solidFill>
                <a:effectLst>
                  <a:outerShdw blurRad="76200" dist="50800" dir="5400000" algn="tl" rotWithShape="0">
                    <a:srgbClr val="000000">
                      <a:alpha val="65000"/>
                    </a:srgbClr>
                  </a:outerShdw>
                </a:effectLst>
              </a:rPr>
              <a:t> 2: </a:t>
            </a:r>
            <a:r>
              <a:rPr lang="en-US" sz="3609" b="1" spc="38" dirty="0" err="1">
                <a:ln w="11430"/>
                <a:solidFill>
                  <a:srgbClr val="FF0000"/>
                </a:solidFill>
                <a:effectLst>
                  <a:outerShdw blurRad="76200" dist="50800" dir="5400000" algn="tl" rotWithShape="0">
                    <a:srgbClr val="000000">
                      <a:alpha val="65000"/>
                    </a:srgbClr>
                  </a:outerShdw>
                </a:effectLst>
              </a:rPr>
              <a:t>Luyện</a:t>
            </a:r>
            <a:r>
              <a:rPr lang="en-US" sz="3609" b="1" spc="38" dirty="0">
                <a:ln w="11430"/>
                <a:solidFill>
                  <a:srgbClr val="FF0000"/>
                </a:solidFill>
                <a:effectLst>
                  <a:outerShdw blurRad="76200" dist="50800" dir="5400000" algn="tl" rotWithShape="0">
                    <a:srgbClr val="000000">
                      <a:alpha val="65000"/>
                    </a:srgbClr>
                  </a:outerShdw>
                </a:effectLst>
              </a:rPr>
              <a:t> </a:t>
            </a:r>
            <a:r>
              <a:rPr lang="en-US" sz="3609" b="1" spc="38" dirty="0" err="1">
                <a:ln w="11430"/>
                <a:solidFill>
                  <a:srgbClr val="FF0000"/>
                </a:solidFill>
                <a:effectLst>
                  <a:outerShdw blurRad="76200" dist="50800" dir="5400000" algn="tl" rotWithShape="0">
                    <a:srgbClr val="000000">
                      <a:alpha val="65000"/>
                    </a:srgbClr>
                  </a:outerShdw>
                </a:effectLst>
              </a:rPr>
              <a:t>tập</a:t>
            </a:r>
            <a:endParaRPr lang="en-US" sz="3609" b="1" i="1" spc="38" dirty="0">
              <a:ln w="11430"/>
              <a:solidFill>
                <a:srgbClr val="FF0000"/>
              </a:solidFill>
              <a:effectLst>
                <a:outerShdw blurRad="76200" dist="50800" dir="5400000" algn="tl" rotWithShape="0">
                  <a:srgbClr val="000000">
                    <a:alpha val="65000"/>
                  </a:srgbClr>
                </a:outerShdw>
              </a:effectLst>
            </a:endParaRPr>
          </a:p>
        </p:txBody>
      </p:sp>
      <p:sp>
        <p:nvSpPr>
          <p:cNvPr id="13" name="Rectangle 12"/>
          <p:cNvSpPr/>
          <p:nvPr/>
        </p:nvSpPr>
        <p:spPr>
          <a:xfrm>
            <a:off x="3205878" y="4143415"/>
            <a:ext cx="3056308" cy="532305"/>
          </a:xfrm>
          <a:prstGeom prst="rect">
            <a:avLst/>
          </a:prstGeom>
          <a:noFill/>
        </p:spPr>
        <p:txBody>
          <a:bodyPr wrap="none" lIns="68750" tIns="34375" rIns="68750" bIns="34375">
            <a:spAutoFit/>
          </a:bodyPr>
          <a:lstStyle/>
          <a:p>
            <a:pPr algn="ctr"/>
            <a:r>
              <a:rPr lang="en-US" sz="3008" b="1" dirty="0">
                <a:ln w="1905"/>
                <a:effectLst>
                  <a:innerShdw blurRad="69850" dist="43180" dir="5400000">
                    <a:srgbClr val="000000">
                      <a:alpha val="65000"/>
                    </a:srgbClr>
                  </a:innerShdw>
                </a:effectLst>
              </a:rPr>
              <a:t>(SGK  </a:t>
            </a:r>
            <a:r>
              <a:rPr lang="en-US" sz="3008" b="1" dirty="0" err="1">
                <a:ln w="1905"/>
                <a:effectLst>
                  <a:innerShdw blurRad="69850" dist="43180" dir="5400000">
                    <a:srgbClr val="000000">
                      <a:alpha val="65000"/>
                    </a:srgbClr>
                  </a:innerShdw>
                </a:effectLst>
              </a:rPr>
              <a:t>trang</a:t>
            </a:r>
            <a:r>
              <a:rPr lang="en-US" sz="3008" b="1" dirty="0">
                <a:ln w="1905"/>
                <a:effectLst>
                  <a:innerShdw blurRad="69850" dist="43180" dir="5400000">
                    <a:srgbClr val="000000">
                      <a:alpha val="65000"/>
                    </a:srgbClr>
                  </a:innerShdw>
                </a:effectLst>
              </a:rPr>
              <a:t> 14 )</a:t>
            </a:r>
          </a:p>
        </p:txBody>
      </p:sp>
    </p:spTree>
    <p:extLst>
      <p:ext uri="{BB962C8B-B14F-4D97-AF65-F5344CB8AC3E}">
        <p14:creationId xmlns:p14="http://schemas.microsoft.com/office/powerpoint/2010/main" val="36407432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336071" y="667759"/>
            <a:ext cx="7550150" cy="2568537"/>
            <a:chOff x="1336675" y="252839"/>
            <a:chExt cx="7532555" cy="3416984"/>
          </a:xfrm>
        </p:grpSpPr>
        <p:pic>
          <p:nvPicPr>
            <p:cNvPr id="6155" name="Picture 5" descr="Cov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6675" y="748823"/>
              <a:ext cx="7532555" cy="292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a:xfrm>
              <a:off x="3864421" y="252839"/>
              <a:ext cx="5004809" cy="2051413"/>
            </a:xfrm>
            <a:prstGeom prst="roundRect">
              <a:avLst>
                <a:gd name="adj" fmla="val 1787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7006">
                <a:defRPr/>
              </a:pP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Rèn</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luyện</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kĩ</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năng</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điều</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khiển</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cửa</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sổ</a:t>
              </a:r>
              <a:r>
                <a:rPr lang="en-US" sz="2256" b="1" dirty="0">
                  <a:solidFill>
                    <a:srgbClr val="0000CC"/>
                  </a:solidFill>
                  <a:latin typeface="Times New Roman" pitchFamily="18" charset="0"/>
                  <a:cs typeface="Times New Roman" pitchFamily="18" charset="0"/>
                </a:rPr>
                <a:t> và </a:t>
              </a:r>
              <a:r>
                <a:rPr lang="en-US" sz="2256" b="1" dirty="0" err="1">
                  <a:solidFill>
                    <a:srgbClr val="0000CC"/>
                  </a:solidFill>
                  <a:latin typeface="Times New Roman" pitchFamily="18" charset="0"/>
                  <a:cs typeface="Times New Roman" pitchFamily="18" charset="0"/>
                </a:rPr>
                <a:t>cách</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hiển</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thị</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các</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biểu</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tượng</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trong</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mỗi</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ngăn</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của</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cửa</a:t>
              </a:r>
              <a:r>
                <a:rPr lang="en-US" sz="2256" b="1" dirty="0">
                  <a:solidFill>
                    <a:srgbClr val="0000CC"/>
                  </a:solidFill>
                  <a:latin typeface="Times New Roman" pitchFamily="18" charset="0"/>
                  <a:cs typeface="Times New Roman" pitchFamily="18" charset="0"/>
                </a:rPr>
                <a:t> </a:t>
              </a:r>
              <a:r>
                <a:rPr lang="en-US" sz="2256" b="1" dirty="0" err="1">
                  <a:solidFill>
                    <a:srgbClr val="0000CC"/>
                  </a:solidFill>
                  <a:latin typeface="Times New Roman" pitchFamily="18" charset="0"/>
                  <a:cs typeface="Times New Roman" pitchFamily="18" charset="0"/>
                </a:rPr>
                <a:t>sổ</a:t>
              </a:r>
              <a:r>
                <a:rPr lang="en-US" sz="2256" b="1" dirty="0">
                  <a:solidFill>
                    <a:srgbClr val="0000CC"/>
                  </a:solidFill>
                  <a:latin typeface="Times New Roman" pitchFamily="18" charset="0"/>
                  <a:cs typeface="Times New Roman" pitchFamily="18" charset="0"/>
                </a:rPr>
                <a:t>;</a:t>
              </a:r>
            </a:p>
          </p:txBody>
        </p:sp>
      </p:grpSp>
      <p:grpSp>
        <p:nvGrpSpPr>
          <p:cNvPr id="5" name="Group 8"/>
          <p:cNvGrpSpPr>
            <a:grpSpLocks/>
          </p:cNvGrpSpPr>
          <p:nvPr/>
        </p:nvGrpSpPr>
        <p:grpSpPr bwMode="auto">
          <a:xfrm>
            <a:off x="1575593" y="2840716"/>
            <a:ext cx="7439676" cy="2208286"/>
            <a:chOff x="1498140" y="3746761"/>
            <a:chExt cx="7439242" cy="3599002"/>
          </a:xfrm>
        </p:grpSpPr>
        <p:pic>
          <p:nvPicPr>
            <p:cNvPr id="6151" name="Picture 7"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140" y="3746761"/>
              <a:ext cx="7430654" cy="3098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le 11"/>
            <p:cNvSpPr/>
            <p:nvPr/>
          </p:nvSpPr>
          <p:spPr>
            <a:xfrm>
              <a:off x="3908476" y="4999094"/>
              <a:ext cx="5028906" cy="2346669"/>
            </a:xfrm>
            <a:prstGeom prst="roundRect">
              <a:avLst/>
            </a:prstGeom>
            <a:solidFill>
              <a:schemeClr val="bg1"/>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defTabSz="867006">
                <a:defRPr/>
              </a:pP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Luyện</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tập</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phối</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hợp</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sử</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dụng</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hai</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ngăn</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của</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cửa</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sổ</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để</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thực</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hiện</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các</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thao</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tác</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tạo</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mở</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sao</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chép</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xóa</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thư</a:t>
              </a:r>
              <a:r>
                <a:rPr lang="en-US" sz="2256" b="1" dirty="0">
                  <a:solidFill>
                    <a:srgbClr val="CC00CC"/>
                  </a:solidFill>
                  <a:latin typeface="Times New Roman" pitchFamily="18" charset="0"/>
                  <a:cs typeface="Times New Roman" pitchFamily="18" charset="0"/>
                </a:rPr>
                <a:t> </a:t>
              </a:r>
              <a:r>
                <a:rPr lang="en-US" sz="2256" b="1" dirty="0" err="1">
                  <a:solidFill>
                    <a:srgbClr val="CC00CC"/>
                  </a:solidFill>
                  <a:latin typeface="Times New Roman" pitchFamily="18" charset="0"/>
                  <a:cs typeface="Times New Roman" pitchFamily="18" charset="0"/>
                </a:rPr>
                <a:t>mục</a:t>
              </a:r>
              <a:r>
                <a:rPr lang="en-US" sz="2256" b="1" dirty="0">
                  <a:solidFill>
                    <a:srgbClr val="CC00CC"/>
                  </a:solidFill>
                  <a:latin typeface="Times New Roman" pitchFamily="18" charset="0"/>
                  <a:cs typeface="Times New Roman" pitchFamily="18" charset="0"/>
                </a:rPr>
                <a:t>.</a:t>
              </a:r>
            </a:p>
          </p:txBody>
        </p:sp>
      </p:grpSp>
      <p:pic>
        <p:nvPicPr>
          <p:cNvPr id="21508" name="Picture 4" descr="Cov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404865"/>
            <a:ext cx="3151188" cy="192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51230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70646"/>
            <a:ext cx="8229600" cy="1143000"/>
          </a:xfrm>
        </p:spPr>
        <p:txBody>
          <a:bodyPr/>
          <a:lstStyle/>
          <a:p>
            <a:r>
              <a:rPr lang="en-US" b="1" dirty="0">
                <a:ln w="9525">
                  <a:solidFill>
                    <a:srgbClr val="002060"/>
                  </a:solidFill>
                  <a:prstDash val="solid"/>
                </a:ln>
                <a:solidFill>
                  <a:srgbClr val="FF6600"/>
                </a:solidFill>
                <a:effectLst>
                  <a:outerShdw blurRad="12700" dist="38100" dir="2700000" algn="tl" rotWithShape="0">
                    <a:schemeClr val="bg1">
                      <a:lumMod val="50000"/>
                    </a:schemeClr>
                  </a:outerShdw>
                </a:effectLst>
              </a:rPr>
              <a:t>KHỞI ĐỘNG</a:t>
            </a:r>
          </a:p>
        </p:txBody>
      </p:sp>
      <p:sp>
        <p:nvSpPr>
          <p:cNvPr id="3" name="Content Placeholder 2"/>
          <p:cNvSpPr>
            <a:spLocks noGrp="1"/>
          </p:cNvSpPr>
          <p:nvPr>
            <p:ph idx="1"/>
          </p:nvPr>
        </p:nvSpPr>
        <p:spPr>
          <a:xfrm>
            <a:off x="337270" y="1056863"/>
            <a:ext cx="8578129" cy="2011362"/>
          </a:xfrm>
        </p:spPr>
        <p:txBody>
          <a:bodyPr/>
          <a:lstStyle/>
          <a:p>
            <a:pPr marL="0" indent="0">
              <a:buNone/>
            </a:pPr>
            <a:r>
              <a:rPr lang="en-US" b="1" dirty="0"/>
              <a:t>1.</a:t>
            </a:r>
            <a:r>
              <a:rPr lang="en-US" b="1" dirty="0">
                <a:solidFill>
                  <a:srgbClr val="504F55"/>
                </a:solidFill>
              </a:rPr>
              <a:t> </a:t>
            </a:r>
            <a:r>
              <a:rPr lang="en-US" sz="2200" dirty="0">
                <a:solidFill>
                  <a:srgbClr val="3A3A3A"/>
                </a:solidFill>
                <a:latin typeface="+mj-lt"/>
                <a:ea typeface="Tahoma" panose="020B0604030504040204" pitchFamily="34" charset="0"/>
                <a:cs typeface="Tahoma" panose="020B0604030504040204" pitchFamily="34" charset="0"/>
              </a:rPr>
              <a:t>Theo </a:t>
            </a:r>
            <a:r>
              <a:rPr lang="en-US" sz="2200" dirty="0" err="1">
                <a:solidFill>
                  <a:srgbClr val="3A3A3A"/>
                </a:solidFill>
                <a:latin typeface="+mj-lt"/>
                <a:ea typeface="Tahoma" panose="020B0604030504040204" pitchFamily="34" charset="0"/>
                <a:cs typeface="Tahoma" panose="020B0604030504040204" pitchFamily="34" charset="0"/>
              </a:rPr>
              <a:t>em</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đâu</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là</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biểu</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tượng</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của</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chương</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trình</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quản</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lí</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tệp</a:t>
            </a:r>
            <a:r>
              <a:rPr lang="en-US" sz="2200" dirty="0">
                <a:solidFill>
                  <a:srgbClr val="3A3A3A"/>
                </a:solidFill>
                <a:latin typeface="+mj-lt"/>
                <a:ea typeface="Tahoma" panose="020B0604030504040204" pitchFamily="34" charset="0"/>
                <a:cs typeface="Tahoma" panose="020B0604030504040204" pitchFamily="34" charset="0"/>
              </a:rPr>
              <a:t> và </a:t>
            </a:r>
            <a:r>
              <a:rPr lang="en-US" sz="2200" dirty="0" err="1">
                <a:solidFill>
                  <a:srgbClr val="3A3A3A"/>
                </a:solidFill>
                <a:latin typeface="+mj-lt"/>
                <a:ea typeface="Tahoma" panose="020B0604030504040204" pitchFamily="34" charset="0"/>
                <a:cs typeface="Tahoma" panose="020B0604030504040204" pitchFamily="34" charset="0"/>
              </a:rPr>
              <a:t>thư</a:t>
            </a:r>
            <a:r>
              <a:rPr lang="en-US" sz="2200" dirty="0">
                <a:solidFill>
                  <a:srgbClr val="3A3A3A"/>
                </a:solidFill>
                <a:latin typeface="+mj-lt"/>
                <a:ea typeface="Tahoma" panose="020B0604030504040204" pitchFamily="34" charset="0"/>
                <a:cs typeface="Tahoma" panose="020B0604030504040204" pitchFamily="34" charset="0"/>
              </a:rPr>
              <a:t> </a:t>
            </a:r>
            <a:r>
              <a:rPr lang="en-US" sz="2200" dirty="0" err="1">
                <a:solidFill>
                  <a:srgbClr val="3A3A3A"/>
                </a:solidFill>
                <a:latin typeface="+mj-lt"/>
                <a:ea typeface="Tahoma" panose="020B0604030504040204" pitchFamily="34" charset="0"/>
                <a:cs typeface="Tahoma" panose="020B0604030504040204" pitchFamily="34" charset="0"/>
              </a:rPr>
              <a:t>mục</a:t>
            </a:r>
            <a:r>
              <a:rPr lang="en-US" sz="2200" dirty="0">
                <a:solidFill>
                  <a:srgbClr val="3A3A3A"/>
                </a:solidFill>
                <a:latin typeface="+mj-lt"/>
              </a:rPr>
              <a:t>? </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r="1730"/>
          <a:stretch/>
        </p:blipFill>
        <p:spPr>
          <a:xfrm>
            <a:off x="423862" y="4038600"/>
            <a:ext cx="8720138" cy="2509838"/>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22340" b="26710"/>
          <a:stretch/>
        </p:blipFill>
        <p:spPr>
          <a:xfrm>
            <a:off x="744140" y="2035864"/>
            <a:ext cx="8079582" cy="1292333"/>
          </a:xfrm>
          <a:prstGeom prst="rect">
            <a:avLst/>
          </a:prstGeom>
        </p:spPr>
      </p:pic>
      <p:sp>
        <p:nvSpPr>
          <p:cNvPr id="7" name="TextBox 6"/>
          <p:cNvSpPr txBox="1"/>
          <p:nvPr/>
        </p:nvSpPr>
        <p:spPr>
          <a:xfrm>
            <a:off x="5638800" y="3222158"/>
            <a:ext cx="838200" cy="461665"/>
          </a:xfrm>
          <a:prstGeom prst="rect">
            <a:avLst/>
          </a:prstGeom>
          <a:noFill/>
        </p:spPr>
        <p:txBody>
          <a:bodyPr wrap="square" rtlCol="0">
            <a:spAutoFit/>
          </a:bodyPr>
          <a:lstStyle/>
          <a:p>
            <a:r>
              <a:rPr lang="en-US" sz="2400" b="1" dirty="0"/>
              <a:t>C</a:t>
            </a:r>
          </a:p>
        </p:txBody>
      </p:sp>
      <p:sp>
        <p:nvSpPr>
          <p:cNvPr id="8" name="Content Placeholder 2"/>
          <p:cNvSpPr txBox="1">
            <a:spLocks/>
          </p:cNvSpPr>
          <p:nvPr/>
        </p:nvSpPr>
        <p:spPr bwMode="auto">
          <a:xfrm>
            <a:off x="309562" y="3505200"/>
            <a:ext cx="8229600"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0" i="0" u="none"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b="1" dirty="0"/>
              <a:t>2. </a:t>
            </a:r>
          </a:p>
        </p:txBody>
      </p:sp>
      <p:sp>
        <p:nvSpPr>
          <p:cNvPr id="9" name="TextBox 8"/>
          <p:cNvSpPr txBox="1"/>
          <p:nvPr/>
        </p:nvSpPr>
        <p:spPr>
          <a:xfrm>
            <a:off x="3886200" y="5943600"/>
            <a:ext cx="4114800" cy="461665"/>
          </a:xfrm>
          <a:prstGeom prst="rect">
            <a:avLst/>
          </a:prstGeom>
          <a:noFill/>
        </p:spPr>
        <p:txBody>
          <a:bodyPr wrap="square" rtlCol="0">
            <a:spAutoFit/>
          </a:bodyPr>
          <a:lstStyle/>
          <a:p>
            <a:r>
              <a:rPr lang="en-US" sz="2400" dirty="0" err="1">
                <a:solidFill>
                  <a:srgbClr val="FF0000"/>
                </a:solidFill>
                <a:latin typeface="+mn-lt"/>
              </a:rPr>
              <a:t>Bạn</a:t>
            </a:r>
            <a:r>
              <a:rPr lang="en-US" sz="2400" dirty="0">
                <a:solidFill>
                  <a:srgbClr val="FF0000"/>
                </a:solidFill>
                <a:latin typeface="+mn-lt"/>
              </a:rPr>
              <a:t> </a:t>
            </a:r>
            <a:r>
              <a:rPr lang="en-US" sz="2400" dirty="0" err="1">
                <a:solidFill>
                  <a:srgbClr val="FF0000"/>
                </a:solidFill>
                <a:latin typeface="+mn-lt"/>
              </a:rPr>
              <a:t>Tèo</a:t>
            </a:r>
            <a:r>
              <a:rPr lang="en-US" sz="2400" dirty="0">
                <a:solidFill>
                  <a:srgbClr val="FF0000"/>
                </a:solidFill>
                <a:latin typeface="+mn-lt"/>
              </a:rPr>
              <a:t> </a:t>
            </a:r>
            <a:r>
              <a:rPr lang="en-US" sz="2400" dirty="0" err="1">
                <a:solidFill>
                  <a:srgbClr val="FF0000"/>
                </a:solidFill>
                <a:latin typeface="+mn-lt"/>
              </a:rPr>
              <a:t>nói</a:t>
            </a:r>
            <a:r>
              <a:rPr lang="en-US" sz="2400" dirty="0">
                <a:solidFill>
                  <a:srgbClr val="FF0000"/>
                </a:solidFill>
                <a:latin typeface="+mn-lt"/>
              </a:rPr>
              <a:t> </a:t>
            </a:r>
            <a:r>
              <a:rPr lang="en-US" sz="2400" dirty="0" err="1">
                <a:solidFill>
                  <a:srgbClr val="FF0000"/>
                </a:solidFill>
                <a:latin typeface="+mn-lt"/>
              </a:rPr>
              <a:t>đúng</a:t>
            </a:r>
            <a:endParaRPr lang="en-US" sz="2400" dirty="0">
              <a:solidFill>
                <a:srgbClr val="FF0000"/>
              </a:solidFill>
              <a:latin typeface="+mn-lt"/>
            </a:endParaRPr>
          </a:p>
        </p:txBody>
      </p:sp>
      <p:sp>
        <p:nvSpPr>
          <p:cNvPr id="10" name="TextBox 9"/>
          <p:cNvSpPr txBox="1"/>
          <p:nvPr/>
        </p:nvSpPr>
        <p:spPr>
          <a:xfrm>
            <a:off x="1219200" y="3225225"/>
            <a:ext cx="838200" cy="461665"/>
          </a:xfrm>
          <a:prstGeom prst="rect">
            <a:avLst/>
          </a:prstGeom>
          <a:noFill/>
        </p:spPr>
        <p:txBody>
          <a:bodyPr wrap="square" rtlCol="0">
            <a:spAutoFit/>
          </a:bodyPr>
          <a:lstStyle/>
          <a:p>
            <a:r>
              <a:rPr lang="en-US" sz="2400" b="1" dirty="0"/>
              <a:t>A</a:t>
            </a:r>
          </a:p>
        </p:txBody>
      </p:sp>
      <p:sp>
        <p:nvSpPr>
          <p:cNvPr id="11" name="TextBox 10"/>
          <p:cNvSpPr txBox="1"/>
          <p:nvPr/>
        </p:nvSpPr>
        <p:spPr>
          <a:xfrm>
            <a:off x="3314700" y="3216859"/>
            <a:ext cx="838200" cy="461665"/>
          </a:xfrm>
          <a:prstGeom prst="rect">
            <a:avLst/>
          </a:prstGeom>
          <a:noFill/>
        </p:spPr>
        <p:txBody>
          <a:bodyPr wrap="square" rtlCol="0">
            <a:spAutoFit/>
          </a:bodyPr>
          <a:lstStyle/>
          <a:p>
            <a:r>
              <a:rPr lang="en-US" sz="2400" b="1" dirty="0"/>
              <a:t>B</a:t>
            </a:r>
          </a:p>
        </p:txBody>
      </p:sp>
      <p:sp>
        <p:nvSpPr>
          <p:cNvPr id="12" name="TextBox 11"/>
          <p:cNvSpPr txBox="1"/>
          <p:nvPr/>
        </p:nvSpPr>
        <p:spPr>
          <a:xfrm>
            <a:off x="7646897" y="3216859"/>
            <a:ext cx="838200" cy="461665"/>
          </a:xfrm>
          <a:prstGeom prst="rect">
            <a:avLst/>
          </a:prstGeom>
          <a:noFill/>
        </p:spPr>
        <p:txBody>
          <a:bodyPr wrap="square" rtlCol="0">
            <a:spAutoFit/>
          </a:bodyPr>
          <a:lstStyle/>
          <a:p>
            <a:r>
              <a:rPr lang="en-US" sz="2400" b="1" dirty="0"/>
              <a:t>D</a:t>
            </a:r>
          </a:p>
        </p:txBody>
      </p:sp>
    </p:spTree>
    <p:extLst>
      <p:ext uri="{BB962C8B-B14F-4D97-AF65-F5344CB8AC3E}">
        <p14:creationId xmlns:p14="http://schemas.microsoft.com/office/powerpoint/2010/main" val="903779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xEl>
                                              <p:pRg st="0" end="0"/>
                                            </p:txEl>
                                          </p:spTgt>
                                        </p:tgtEl>
                                        <p:attrNameLst>
                                          <p:attrName>ppt_x</p:attrName>
                                          <p:attrName>ppt_y</p:attrName>
                                        </p:attrNameLst>
                                      </p:cBhvr>
                                    </p:animMotion>
                                    <p:animRot by="1500000">
                                      <p:cBhvr>
                                        <p:cTn id="7" dur="125" fill="hold">
                                          <p:stCondLst>
                                            <p:cond delay="0"/>
                                          </p:stCondLst>
                                        </p:cTn>
                                        <p:tgtEl>
                                          <p:spTgt spid="7">
                                            <p:txEl>
                                              <p:pRg st="0" end="0"/>
                                            </p:txEl>
                                          </p:spTgt>
                                        </p:tgtEl>
                                        <p:attrNameLst>
                                          <p:attrName>r</p:attrName>
                                        </p:attrNameLst>
                                      </p:cBhvr>
                                    </p:animRot>
                                    <p:animRot by="-1500000">
                                      <p:cBhvr>
                                        <p:cTn id="8" dur="125" fill="hold">
                                          <p:stCondLst>
                                            <p:cond delay="125"/>
                                          </p:stCondLst>
                                        </p:cTn>
                                        <p:tgtEl>
                                          <p:spTgt spid="7">
                                            <p:txEl>
                                              <p:pRg st="0" end="0"/>
                                            </p:txEl>
                                          </p:spTgt>
                                        </p:tgtEl>
                                        <p:attrNameLst>
                                          <p:attrName>r</p:attrName>
                                        </p:attrNameLst>
                                      </p:cBhvr>
                                    </p:animRot>
                                    <p:animRot by="-1500000">
                                      <p:cBhvr>
                                        <p:cTn id="9" dur="125" fill="hold">
                                          <p:stCondLst>
                                            <p:cond delay="250"/>
                                          </p:stCondLst>
                                        </p:cTn>
                                        <p:tgtEl>
                                          <p:spTgt spid="7">
                                            <p:txEl>
                                              <p:pRg st="0" end="0"/>
                                            </p:txEl>
                                          </p:spTgt>
                                        </p:tgtEl>
                                        <p:attrNameLst>
                                          <p:attrName>r</p:attrName>
                                        </p:attrNameLst>
                                      </p:cBhvr>
                                    </p:animRot>
                                    <p:animRot by="1500000">
                                      <p:cBhvr>
                                        <p:cTn id="10" dur="125" fill="hold">
                                          <p:stCondLst>
                                            <p:cond delay="375"/>
                                          </p:stCondLst>
                                        </p:cTn>
                                        <p:tgtEl>
                                          <p:spTgt spid="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1250" fill="hold"/>
                                        <p:tgtEl>
                                          <p:spTgt spid="7"/>
                                        </p:tgtEl>
                                        <p:attrNameLst>
                                          <p:attrName>style.color</p:attrName>
                                        </p:attrNameLst>
                                      </p:cBhvr>
                                      <p:to>
                                        <a:srgbClr val="FF0000"/>
                                      </p:to>
                                    </p:animClr>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52600" y="2439842"/>
            <a:ext cx="5430443" cy="4313543"/>
          </a:xfrm>
          <a:prstGeom prst="rect">
            <a:avLst/>
          </a:prstGeom>
        </p:spPr>
      </p:pic>
      <p:sp>
        <p:nvSpPr>
          <p:cNvPr id="11268" name="Text Box 343">
            <a:extLst>
              <a:ext uri="{FF2B5EF4-FFF2-40B4-BE49-F238E27FC236}">
                <a16:creationId xmlns="" xmlns:a16="http://schemas.microsoft.com/office/drawing/2014/main" id="{80A7E3BA-AD9D-46A8-A802-C59F697B79A9}"/>
              </a:ext>
            </a:extLst>
          </p:cNvPr>
          <p:cNvSpPr txBox="1">
            <a:spLocks noChangeArrowheads="1"/>
          </p:cNvSpPr>
          <p:nvPr/>
        </p:nvSpPr>
        <p:spPr bwMode="auto">
          <a:xfrm>
            <a:off x="209550" y="718124"/>
            <a:ext cx="879475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spcAft>
                <a:spcPts val="0"/>
              </a:spcAft>
              <a:tabLst>
                <a:tab pos="2743200" algn="ctr"/>
                <a:tab pos="5486400" algn="r"/>
                <a:tab pos="457200" algn="l"/>
              </a:tabLst>
            </a:pPr>
            <a:r>
              <a:rPr lang="en-US" sz="2800" b="1" dirty="0" err="1">
                <a:solidFill>
                  <a:srgbClr val="002060"/>
                </a:solidFill>
                <a:latin typeface="+mn-lt"/>
              </a:rPr>
              <a:t>Bài</a:t>
            </a:r>
            <a:r>
              <a:rPr lang="en-US" sz="2800" b="1" dirty="0">
                <a:solidFill>
                  <a:srgbClr val="002060"/>
                </a:solidFill>
                <a:latin typeface="+mn-lt"/>
              </a:rPr>
              <a:t> 1 - SGK tr.14</a:t>
            </a:r>
            <a:endParaRPr lang="en-US" sz="2800" dirty="0">
              <a:solidFill>
                <a:srgbClr val="002060"/>
              </a:solidFill>
              <a:latin typeface="+mn-lt"/>
            </a:endParaRPr>
          </a:p>
          <a:p>
            <a:pPr marL="0" indent="0" algn="just">
              <a:spcAft>
                <a:spcPts val="0"/>
              </a:spcAft>
              <a:tabLst>
                <a:tab pos="2743200" algn="ctr"/>
                <a:tab pos="5486400" algn="r"/>
                <a:tab pos="457200" algn="l"/>
              </a:tabLst>
            </a:pPr>
            <a:r>
              <a:rPr lang="en-US" sz="2800" dirty="0">
                <a:solidFill>
                  <a:srgbClr val="002060"/>
                </a:solidFill>
                <a:latin typeface="+mn-lt"/>
              </a:rPr>
              <a:t>a) </a:t>
            </a:r>
            <a:r>
              <a:rPr lang="vi-VN" sz="2600" dirty="0">
                <a:solidFill>
                  <a:srgbClr val="002060"/>
                </a:solidFill>
                <a:latin typeface="+mn-lt"/>
                <a:ea typeface="Times New Roman" panose="02020603050405020304" pitchFamily="18" charset="0"/>
              </a:rPr>
              <a:t>Khởi động chương trình quản lí tệp và thư mục. Điều khiển để ngăn trái và ngăn phải hiển thị giống như hình rồi trả lời câu hỏi</a:t>
            </a:r>
            <a:r>
              <a:rPr lang="en-US" sz="2600" dirty="0">
                <a:solidFill>
                  <a:srgbClr val="002060"/>
                </a:solidFill>
                <a:latin typeface="+mn-lt"/>
                <a:ea typeface="Times New Roman" panose="02020603050405020304" pitchFamily="18" charset="0"/>
              </a:rPr>
              <a:t>:</a:t>
            </a:r>
            <a:r>
              <a:rPr lang="vi-VN" sz="2600" dirty="0">
                <a:solidFill>
                  <a:srgbClr val="002060"/>
                </a:solidFill>
                <a:latin typeface="+mn-lt"/>
                <a:ea typeface="Times New Roman" panose="02020603050405020304" pitchFamily="18" charset="0"/>
              </a:rPr>
              <a:t> </a:t>
            </a:r>
            <a:r>
              <a:rPr lang="en-US" sz="2600" b="1" dirty="0">
                <a:solidFill>
                  <a:srgbClr val="C00000"/>
                </a:solidFill>
                <a:latin typeface="+mn-lt"/>
                <a:ea typeface="Times New Roman" panose="02020603050405020304" pitchFamily="18" charset="0"/>
              </a:rPr>
              <a:t>	</a:t>
            </a:r>
            <a:r>
              <a:rPr lang="vi-VN" sz="2600" b="1" dirty="0">
                <a:solidFill>
                  <a:srgbClr val="C00000"/>
                </a:solidFill>
                <a:latin typeface="+mn-lt"/>
                <a:ea typeface="Times New Roman" panose="02020603050405020304" pitchFamily="18" charset="0"/>
              </a:rPr>
              <a:t>Trong ổ (D:) có những gì?</a:t>
            </a:r>
            <a:endParaRPr lang="en-US" sz="2600" b="1" dirty="0">
              <a:solidFill>
                <a:srgbClr val="C00000"/>
              </a:solidFill>
              <a:latin typeface="+mn-lt"/>
              <a:ea typeface="Times New Roman" panose="02020603050405020304" pitchFamily="18" charset="0"/>
            </a:endParaRPr>
          </a:p>
        </p:txBody>
      </p:sp>
      <p:sp>
        <p:nvSpPr>
          <p:cNvPr id="15" name="Rectangle 14"/>
          <p:cNvSpPr/>
          <p:nvPr/>
        </p:nvSpPr>
        <p:spPr>
          <a:xfrm>
            <a:off x="322984" y="106542"/>
            <a:ext cx="8001000" cy="584775"/>
          </a:xfrm>
          <a:prstGeom prst="rect">
            <a:avLst/>
          </a:prstGeom>
          <a:noFill/>
        </p:spPr>
        <p:txBody>
          <a:bodyPr wrap="square" lIns="91440" tIns="45720" rIns="91440" bIns="45720">
            <a:spAutoFit/>
          </a:bodyPr>
          <a:lstStyle/>
          <a:p>
            <a:r>
              <a:rPr lang="en-US" sz="3200" b="1" dirty="0">
                <a:solidFill>
                  <a:srgbClr val="FF0000"/>
                </a:solidFill>
                <a:latin typeface="+mn-lt"/>
              </a:rPr>
              <a:t>A. HOẠT ĐỘNG </a:t>
            </a:r>
            <a:r>
              <a:rPr lang="en-US" altLang="vi-VN" sz="3200" b="1" dirty="0">
                <a:solidFill>
                  <a:srgbClr val="FF0000"/>
                </a:solidFill>
                <a:latin typeface="+mn-lt"/>
              </a:rPr>
              <a:t>THỰC HÀNH</a:t>
            </a:r>
            <a:endParaRPr lang="en-US" sz="3200" b="1" dirty="0">
              <a:solidFill>
                <a:srgbClr val="FF0000"/>
              </a:solidFill>
              <a:latin typeface="+mn-lt"/>
            </a:endParaRPr>
          </a:p>
        </p:txBody>
      </p:sp>
      <p:sp>
        <p:nvSpPr>
          <p:cNvPr id="4" name="Rectangle 3"/>
          <p:cNvSpPr/>
          <p:nvPr/>
        </p:nvSpPr>
        <p:spPr>
          <a:xfrm>
            <a:off x="3866284" y="3352800"/>
            <a:ext cx="914400" cy="8413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692525" y="4366775"/>
            <a:ext cx="3851275" cy="707886"/>
          </a:xfrm>
          <a:prstGeom prst="rect">
            <a:avLst/>
          </a:prstGeom>
        </p:spPr>
        <p:txBody>
          <a:bodyPr wrap="square">
            <a:spAutoFit/>
          </a:bodyPr>
          <a:lstStyle/>
          <a:p>
            <a:pPr marL="0" indent="0" algn="just">
              <a:spcAft>
                <a:spcPts val="0"/>
              </a:spcAft>
              <a:tabLst>
                <a:tab pos="2743200" algn="ctr"/>
                <a:tab pos="5486400" algn="r"/>
                <a:tab pos="457200" algn="l"/>
              </a:tabLst>
            </a:pPr>
            <a:r>
              <a:rPr lang="en-US" sz="2000" b="1" dirty="0" err="1">
                <a:solidFill>
                  <a:srgbClr val="C00000"/>
                </a:solidFill>
                <a:latin typeface="+mn-lt"/>
                <a:ea typeface="Times New Roman" panose="02020603050405020304" pitchFamily="18" charset="0"/>
              </a:rPr>
              <a:t>Đáp</a:t>
            </a:r>
            <a:r>
              <a:rPr lang="en-US" sz="2000" b="1" dirty="0">
                <a:solidFill>
                  <a:srgbClr val="C00000"/>
                </a:solidFill>
                <a:latin typeface="+mn-lt"/>
                <a:ea typeface="Times New Roman" panose="02020603050405020304" pitchFamily="18" charset="0"/>
              </a:rPr>
              <a:t> </a:t>
            </a:r>
            <a:r>
              <a:rPr lang="en-US" sz="2000" b="1" dirty="0" err="1">
                <a:solidFill>
                  <a:srgbClr val="C00000"/>
                </a:solidFill>
                <a:latin typeface="+mn-lt"/>
                <a:ea typeface="Times New Roman" panose="02020603050405020304" pitchFamily="18" charset="0"/>
              </a:rPr>
              <a:t>án</a:t>
            </a:r>
            <a:r>
              <a:rPr lang="en-US" sz="2000" b="1" dirty="0">
                <a:solidFill>
                  <a:srgbClr val="C00000"/>
                </a:solidFill>
                <a:latin typeface="+mn-lt"/>
                <a:ea typeface="Times New Roman" panose="02020603050405020304" pitchFamily="18" charset="0"/>
              </a:rPr>
              <a:t>: </a:t>
            </a:r>
            <a:r>
              <a:rPr lang="en-US" sz="2000" b="1" dirty="0" err="1">
                <a:solidFill>
                  <a:srgbClr val="0000FF"/>
                </a:solidFill>
                <a:latin typeface="+mn-lt"/>
                <a:ea typeface="Times New Roman" panose="02020603050405020304" pitchFamily="18" charset="0"/>
              </a:rPr>
              <a:t>Trong</a:t>
            </a:r>
            <a:r>
              <a:rPr lang="en-US" sz="2000" b="1" dirty="0">
                <a:solidFill>
                  <a:srgbClr val="0000FF"/>
                </a:solidFill>
                <a:latin typeface="+mn-lt"/>
                <a:ea typeface="Times New Roman" panose="02020603050405020304" pitchFamily="18" charset="0"/>
              </a:rPr>
              <a:t> ổ (D</a:t>
            </a:r>
            <a:r>
              <a:rPr lang="en-US" sz="2000" b="1" dirty="0">
                <a:solidFill>
                  <a:srgbClr val="0000FF"/>
                </a:solidFill>
                <a:latin typeface="+mn-lt"/>
                <a:ea typeface="Times New Roman" panose="02020603050405020304" pitchFamily="18" charset="0"/>
                <a:sym typeface="Wingdings" pitchFamily="2" charset="2"/>
              </a:rPr>
              <a:t>: ) </a:t>
            </a:r>
            <a:r>
              <a:rPr lang="en-US" sz="2000" b="1" dirty="0" err="1">
                <a:solidFill>
                  <a:srgbClr val="0000FF"/>
                </a:solidFill>
                <a:latin typeface="+mn-lt"/>
                <a:ea typeface="Times New Roman" panose="02020603050405020304" pitchFamily="18" charset="0"/>
                <a:sym typeface="Wingdings" pitchFamily="2" charset="2"/>
              </a:rPr>
              <a:t>có</a:t>
            </a:r>
            <a:r>
              <a:rPr lang="en-US" sz="2000" b="1" dirty="0">
                <a:solidFill>
                  <a:srgbClr val="0000FF"/>
                </a:solidFill>
                <a:latin typeface="+mn-lt"/>
                <a:ea typeface="Times New Roman" panose="02020603050405020304" pitchFamily="18" charset="0"/>
                <a:sym typeface="Wingdings" pitchFamily="2" charset="2"/>
              </a:rPr>
              <a:t> 3 </a:t>
            </a:r>
            <a:r>
              <a:rPr lang="en-US" sz="2000" b="1" dirty="0" err="1">
                <a:solidFill>
                  <a:srgbClr val="0000FF"/>
                </a:solidFill>
                <a:latin typeface="+mn-lt"/>
                <a:ea typeface="Times New Roman" panose="02020603050405020304" pitchFamily="18" charset="0"/>
                <a:sym typeface="Wingdings" pitchFamily="2" charset="2"/>
              </a:rPr>
              <a:t>thư</a:t>
            </a:r>
            <a:r>
              <a:rPr lang="en-US" sz="2000" b="1" dirty="0">
                <a:solidFill>
                  <a:srgbClr val="0000FF"/>
                </a:solidFill>
                <a:latin typeface="+mn-lt"/>
                <a:ea typeface="Times New Roman" panose="02020603050405020304" pitchFamily="18" charset="0"/>
                <a:sym typeface="Wingdings" pitchFamily="2" charset="2"/>
              </a:rPr>
              <a:t> </a:t>
            </a:r>
            <a:r>
              <a:rPr lang="en-US" sz="2000" b="1" dirty="0" err="1">
                <a:solidFill>
                  <a:srgbClr val="0000FF"/>
                </a:solidFill>
                <a:latin typeface="+mn-lt"/>
                <a:ea typeface="Times New Roman" panose="02020603050405020304" pitchFamily="18" charset="0"/>
                <a:sym typeface="Wingdings" pitchFamily="2" charset="2"/>
              </a:rPr>
              <a:t>mục</a:t>
            </a:r>
            <a:r>
              <a:rPr lang="en-US" sz="2000" b="1" dirty="0">
                <a:solidFill>
                  <a:srgbClr val="0000FF"/>
                </a:solidFill>
                <a:latin typeface="+mn-lt"/>
                <a:ea typeface="Times New Roman" panose="02020603050405020304" pitchFamily="18" charset="0"/>
                <a:sym typeface="Wingdings" pitchFamily="2" charset="2"/>
              </a:rPr>
              <a:t>: LOP4A, LOP4B, LOP5A.</a:t>
            </a:r>
            <a:endParaRPr lang="en-US" sz="2000" b="1" dirty="0">
              <a:solidFill>
                <a:srgbClr val="0000FF"/>
              </a:solidFill>
              <a:latin typeface="+mn-lt"/>
              <a:ea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305800" cy="3360621"/>
          </a:xfrm>
        </p:spPr>
        <p:txBody>
          <a:bodyPr/>
          <a:lstStyle/>
          <a:p>
            <a:pPr marL="0" indent="0">
              <a:buNone/>
            </a:pPr>
            <a:r>
              <a:rPr lang="vi-VN" dirty="0">
                <a:solidFill>
                  <a:srgbClr val="002060"/>
                </a:solidFill>
                <a:ea typeface="Times New Roman" panose="02020603050405020304" pitchFamily="18" charset="0"/>
              </a:rPr>
              <a:t>- Các biểu tượng cỡ nhỏ.</a:t>
            </a:r>
            <a:endParaRPr lang="en-US" dirty="0">
              <a:solidFill>
                <a:srgbClr val="002060"/>
              </a:solidFill>
              <a:ea typeface="Times New Roman" panose="02020603050405020304" pitchFamily="18" charset="0"/>
            </a:endParaRPr>
          </a:p>
          <a:p>
            <a:pPr marL="0" indent="0">
              <a:buNone/>
            </a:pPr>
            <a:r>
              <a:rPr lang="vi-VN" dirty="0">
                <a:solidFill>
                  <a:srgbClr val="002060"/>
                </a:solidFill>
                <a:ea typeface="Times New Roman" panose="02020603050405020304" pitchFamily="18" charset="0"/>
              </a:rPr>
              <a:t>- Các biểu tượng cỡ lớn.</a:t>
            </a:r>
            <a:endParaRPr lang="en-US" dirty="0">
              <a:solidFill>
                <a:srgbClr val="002060"/>
              </a:solidFill>
              <a:ea typeface="Times New Roman" panose="02020603050405020304" pitchFamily="18" charset="0"/>
            </a:endParaRPr>
          </a:p>
          <a:p>
            <a:pPr marL="0" indent="0">
              <a:buNone/>
            </a:pPr>
            <a:r>
              <a:rPr lang="vi-VN" dirty="0">
                <a:solidFill>
                  <a:srgbClr val="002060"/>
                </a:solidFill>
                <a:ea typeface="Times New Roman" panose="02020603050405020304" pitchFamily="18" charset="0"/>
              </a:rPr>
              <a:t>- Các biểu tượng cỡ rất lớn.</a:t>
            </a:r>
            <a:endParaRPr lang="en-US" dirty="0">
              <a:solidFill>
                <a:srgbClr val="002060"/>
              </a:solidFill>
              <a:ea typeface="Times New Roman" panose="02020603050405020304" pitchFamily="18" charset="0"/>
            </a:endParaRPr>
          </a:p>
          <a:p>
            <a:pPr marL="0" indent="0">
              <a:buNone/>
            </a:pPr>
            <a:r>
              <a:rPr lang="vi-VN" dirty="0">
                <a:solidFill>
                  <a:srgbClr val="002060"/>
                </a:solidFill>
                <a:ea typeface="Times New Roman" panose="02020603050405020304" pitchFamily="18" charset="0"/>
              </a:rPr>
              <a:t>- Các biểu tượng cỡ trung bình.</a:t>
            </a:r>
            <a:endParaRPr lang="en-US" dirty="0">
              <a:solidFill>
                <a:srgbClr val="002060"/>
              </a:solidFill>
              <a:ea typeface="Times New Roman" panose="02020603050405020304" pitchFamily="18" charset="0"/>
            </a:endParaRPr>
          </a:p>
          <a:p>
            <a:pPr marL="0" indent="0">
              <a:buNone/>
            </a:pPr>
            <a:r>
              <a:rPr lang="vi-VN" dirty="0">
                <a:solidFill>
                  <a:srgbClr val="002060"/>
                </a:solidFill>
                <a:ea typeface="Times New Roman" panose="02020603050405020304" pitchFamily="18" charset="0"/>
              </a:rPr>
              <a:t>- Các biểu tượng sắp xếp kiểu chi tiết.</a:t>
            </a:r>
            <a:endParaRPr lang="en-US" dirty="0">
              <a:solidFill>
                <a:srgbClr val="002060"/>
              </a:solidFill>
              <a:ea typeface="Times New Roman" panose="02020603050405020304" pitchFamily="18" charset="0"/>
            </a:endParaRPr>
          </a:p>
          <a:p>
            <a:pPr marL="0" indent="0">
              <a:buNone/>
            </a:pPr>
            <a:r>
              <a:rPr lang="en-US" dirty="0">
                <a:solidFill>
                  <a:srgbClr val="002060"/>
                </a:solidFill>
                <a:ea typeface="Times New Roman" panose="02020603050405020304" pitchFamily="18" charset="0"/>
              </a:rPr>
              <a:t>- </a:t>
            </a:r>
            <a:r>
              <a:rPr lang="vi-VN" dirty="0">
                <a:solidFill>
                  <a:srgbClr val="002060"/>
                </a:solidFill>
                <a:ea typeface="Times New Roman" panose="02020603050405020304" pitchFamily="18" charset="0"/>
              </a:rPr>
              <a:t>Các biểu tượng sắp xếp kiểu danh sách.</a:t>
            </a:r>
            <a:endParaRPr lang="en-US" dirty="0">
              <a:solidFill>
                <a:srgbClr val="002060"/>
              </a:solidFill>
              <a:ea typeface="Times New Roman" panose="02020603050405020304" pitchFamily="18" charset="0"/>
            </a:endParaRPr>
          </a:p>
        </p:txBody>
      </p:sp>
      <p:sp>
        <p:nvSpPr>
          <p:cNvPr id="4" name="Title 3"/>
          <p:cNvSpPr>
            <a:spLocks noGrp="1"/>
          </p:cNvSpPr>
          <p:nvPr>
            <p:ph type="title"/>
          </p:nvPr>
        </p:nvSpPr>
        <p:spPr>
          <a:xfrm>
            <a:off x="381000" y="609600"/>
            <a:ext cx="8229600" cy="1143000"/>
          </a:xfrm>
        </p:spPr>
        <p:txBody>
          <a:bodyPr/>
          <a:lstStyle/>
          <a:p>
            <a:pPr marL="0" indent="0" algn="just">
              <a:spcAft>
                <a:spcPts val="0"/>
              </a:spcAft>
              <a:tabLst>
                <a:tab pos="2743200" algn="ctr"/>
                <a:tab pos="5486400" algn="r"/>
                <a:tab pos="457200" algn="l"/>
              </a:tabLst>
            </a:pPr>
            <a:r>
              <a:rPr lang="en-US" sz="3200" dirty="0">
                <a:solidFill>
                  <a:srgbClr val="002060"/>
                </a:solidFill>
                <a:ea typeface="Times New Roman" panose="02020603050405020304" pitchFamily="18" charset="0"/>
              </a:rPr>
              <a:t>b) </a:t>
            </a:r>
            <a:r>
              <a:rPr lang="vi-VN" sz="3200" dirty="0">
                <a:solidFill>
                  <a:srgbClr val="002060"/>
                </a:solidFill>
                <a:ea typeface="Times New Roman" panose="02020603050405020304" pitchFamily="18" charset="0"/>
              </a:rPr>
              <a:t>Thay đổi cách hiển thị các biểu tượng trong ngăn</a:t>
            </a:r>
            <a:r>
              <a:rPr lang="en-US" sz="3200" dirty="0">
                <a:solidFill>
                  <a:srgbClr val="002060"/>
                </a:solidFill>
                <a:ea typeface="Times New Roman" panose="02020603050405020304" pitchFamily="18" charset="0"/>
              </a:rPr>
              <a:t> p</a:t>
            </a:r>
            <a:r>
              <a:rPr lang="vi-VN" sz="3200" dirty="0">
                <a:solidFill>
                  <a:srgbClr val="002060"/>
                </a:solidFill>
                <a:ea typeface="Times New Roman" panose="02020603050405020304" pitchFamily="18" charset="0"/>
              </a:rPr>
              <a:t>hải lần lượt theo các dạng sau:</a:t>
            </a:r>
            <a:endParaRPr lang="en-US" sz="3200" dirty="0">
              <a:solidFill>
                <a:srgbClr val="002060"/>
              </a:solidFill>
              <a:ea typeface="Times New Roman" panose="02020603050405020304" pitchFamily="18" charset="0"/>
            </a:endParaRPr>
          </a:p>
        </p:txBody>
      </p:sp>
    </p:spTree>
    <p:extLst>
      <p:ext uri="{BB962C8B-B14F-4D97-AF65-F5344CB8AC3E}">
        <p14:creationId xmlns:p14="http://schemas.microsoft.com/office/powerpoint/2010/main" val="244342179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6" y="990600"/>
            <a:ext cx="8458200" cy="4114800"/>
          </a:xfrm>
        </p:spPr>
        <p:txBody>
          <a:bodyPr/>
          <a:lstStyle/>
          <a:p>
            <a:pPr marL="0" indent="0" algn="just">
              <a:buNone/>
            </a:pPr>
            <a:r>
              <a:rPr lang="vi-VN" b="1" dirty="0">
                <a:solidFill>
                  <a:schemeClr val="accent6">
                    <a:lumMod val="75000"/>
                  </a:schemeClr>
                </a:solidFill>
              </a:rPr>
              <a:t>Phối hợp sử dụng 2 ngăn của cửa sổ, thực hiện các thao tác: tạo, mở, sao chép</a:t>
            </a:r>
            <a:r>
              <a:rPr lang="en-US" b="1" dirty="0">
                <a:solidFill>
                  <a:schemeClr val="accent6">
                    <a:lumMod val="75000"/>
                  </a:schemeClr>
                </a:solidFill>
              </a:rPr>
              <a:t> </a:t>
            </a:r>
            <a:r>
              <a:rPr lang="vi-VN" b="1" dirty="0">
                <a:solidFill>
                  <a:schemeClr val="accent6">
                    <a:lumMod val="75000"/>
                  </a:schemeClr>
                </a:solidFill>
              </a:rPr>
              <a:t>thư mục</a:t>
            </a:r>
            <a:r>
              <a:rPr lang="en-US" b="1" dirty="0">
                <a:solidFill>
                  <a:schemeClr val="accent6">
                    <a:lumMod val="75000"/>
                  </a:schemeClr>
                </a:solidFill>
              </a:rPr>
              <a:t>:</a:t>
            </a:r>
          </a:p>
          <a:p>
            <a:pPr marL="0" indent="0" algn="just">
              <a:buNone/>
            </a:pPr>
            <a:r>
              <a:rPr lang="vi-VN" dirty="0">
                <a:solidFill>
                  <a:schemeClr val="accent6">
                    <a:lumMod val="75000"/>
                  </a:schemeClr>
                </a:solidFill>
              </a:rPr>
              <a:t>a</a:t>
            </a:r>
            <a:r>
              <a:rPr lang="en-US" dirty="0">
                <a:solidFill>
                  <a:schemeClr val="accent6">
                    <a:lumMod val="75000"/>
                  </a:schemeClr>
                </a:solidFill>
              </a:rPr>
              <a:t>)</a:t>
            </a:r>
            <a:r>
              <a:rPr lang="vi-VN" dirty="0">
                <a:solidFill>
                  <a:schemeClr val="accent6">
                    <a:lumMod val="75000"/>
                  </a:schemeClr>
                </a:solidFill>
              </a:rPr>
              <a:t> Thực hiện sao chép thư mục KHIEM từ thư mục TO1 nằm trong thư mục LOP4A sang thư mục TO1 nằm trong thư mục LOP5A theo hướng dẫn.</a:t>
            </a:r>
            <a:endParaRPr lang="en-US" dirty="0">
              <a:solidFill>
                <a:schemeClr val="accent6">
                  <a:lumMod val="75000"/>
                </a:schemeClr>
              </a:solidFill>
            </a:endParaRPr>
          </a:p>
          <a:p>
            <a:pPr marL="0" indent="0" algn="just">
              <a:buNone/>
            </a:pPr>
            <a:r>
              <a:rPr lang="vi-VN" dirty="0">
                <a:solidFill>
                  <a:schemeClr val="accent6">
                    <a:lumMod val="75000"/>
                  </a:schemeClr>
                </a:solidFill>
              </a:rPr>
              <a:t>b</a:t>
            </a:r>
            <a:r>
              <a:rPr lang="en-US" dirty="0">
                <a:solidFill>
                  <a:schemeClr val="accent6">
                    <a:lumMod val="75000"/>
                  </a:schemeClr>
                </a:solidFill>
              </a:rPr>
              <a:t>)</a:t>
            </a:r>
            <a:r>
              <a:rPr lang="vi-VN" dirty="0">
                <a:solidFill>
                  <a:schemeClr val="accent6">
                    <a:lumMod val="75000"/>
                  </a:schemeClr>
                </a:solidFill>
              </a:rPr>
              <a:t> Thực hiện sao chép các thư mục AN, BINH từ thư mục TO1 nằm trong thư mục LOP4A sang thư mục TO1 nằm trong thư mục LOP5A tương tự như hướng dẫn ở trên.</a:t>
            </a:r>
            <a:endParaRPr lang="en-US" dirty="0">
              <a:solidFill>
                <a:schemeClr val="accent6">
                  <a:lumMod val="75000"/>
                </a:schemeClr>
              </a:solidFill>
            </a:endParaRPr>
          </a:p>
        </p:txBody>
      </p:sp>
      <p:sp>
        <p:nvSpPr>
          <p:cNvPr id="4" name="Title 3"/>
          <p:cNvSpPr>
            <a:spLocks noGrp="1"/>
          </p:cNvSpPr>
          <p:nvPr>
            <p:ph type="title"/>
          </p:nvPr>
        </p:nvSpPr>
        <p:spPr>
          <a:xfrm>
            <a:off x="381001" y="228600"/>
            <a:ext cx="8229600" cy="685800"/>
          </a:xfrm>
        </p:spPr>
        <p:txBody>
          <a:bodyPr/>
          <a:lstStyle/>
          <a:p>
            <a:r>
              <a:rPr lang="en-US" sz="3200" b="1" dirty="0" err="1">
                <a:solidFill>
                  <a:srgbClr val="002060"/>
                </a:solidFill>
                <a:latin typeface="+mn-lt"/>
              </a:rPr>
              <a:t>Bài</a:t>
            </a:r>
            <a:r>
              <a:rPr lang="en-US" sz="3200" b="1" dirty="0">
                <a:solidFill>
                  <a:srgbClr val="002060"/>
                </a:solidFill>
                <a:latin typeface="+mn-lt"/>
              </a:rPr>
              <a:t> 2 - SGK tr.15</a:t>
            </a:r>
            <a:endParaRPr lang="en-US" sz="3200" dirty="0">
              <a:latin typeface="+mn-lt"/>
            </a:endParaRPr>
          </a:p>
        </p:txBody>
      </p:sp>
      <p:cxnSp>
        <p:nvCxnSpPr>
          <p:cNvPr id="5" name="Straight Connector 4"/>
          <p:cNvCxnSpPr/>
          <p:nvPr/>
        </p:nvCxnSpPr>
        <p:spPr>
          <a:xfrm>
            <a:off x="2895600" y="254230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256308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91200" y="3047992"/>
            <a:ext cx="13785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72100" y="353290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29345" y="4613557"/>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45827" y="4599702"/>
            <a:ext cx="193617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988125" y="5105393"/>
            <a:ext cx="60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295400" y="5562592"/>
            <a:ext cx="76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85165" y="5098467"/>
            <a:ext cx="1226127" cy="6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21927" y="5562592"/>
            <a:ext cx="1447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54725" y="3047992"/>
            <a:ext cx="60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385450" y="3532902"/>
            <a:ext cx="6026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4529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500" fill="hold"/>
                                        <p:tgtEl>
                                          <p:spTgt spid="25"/>
                                        </p:tgtEl>
                                        <p:attrNameLst>
                                          <p:attrName>ppt_x</p:attrName>
                                        </p:attrNameLst>
                                      </p:cBhvr>
                                      <p:tavLst>
                                        <p:tav tm="0">
                                          <p:val>
                                            <p:strVal val="0-#ppt_w/2"/>
                                          </p:val>
                                        </p:tav>
                                        <p:tav tm="100000">
                                          <p:val>
                                            <p:strVal val="#ppt_x"/>
                                          </p:val>
                                        </p:tav>
                                      </p:tavLst>
                                    </p:anim>
                                    <p:anim calcmode="lin" valueType="num">
                                      <p:cBhvr additive="base">
                                        <p:cTn id="33" dur="500" fill="hold"/>
                                        <p:tgtEl>
                                          <p:spTgt spid="25"/>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0-#ppt_w/2"/>
                                          </p:val>
                                        </p:tav>
                                        <p:tav tm="100000">
                                          <p:val>
                                            <p:strVal val="#ppt_x"/>
                                          </p:val>
                                        </p:tav>
                                      </p:tavLst>
                                    </p:anim>
                                    <p:anim calcmode="lin" valueType="num">
                                      <p:cBhvr additive="base">
                                        <p:cTn id="41" dur="500" fill="hold"/>
                                        <p:tgtEl>
                                          <p:spTgt spid="27"/>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0-#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0-#ppt_w/2"/>
                                          </p:val>
                                        </p:tav>
                                        <p:tav tm="100000">
                                          <p:val>
                                            <p:strVal val="#ppt_x"/>
                                          </p:val>
                                        </p:tav>
                                      </p:tavLst>
                                    </p:anim>
                                    <p:anim calcmode="lin" valueType="num">
                                      <p:cBhvr additive="base">
                                        <p:cTn id="51" dur="500" fill="hold"/>
                                        <p:tgtEl>
                                          <p:spTgt spid="12"/>
                                        </p:tgtEl>
                                        <p:attrNameLst>
                                          <p:attrName>ppt_y</p:attrName>
                                        </p:attrNameLst>
                                      </p:cBhvr>
                                      <p:tavLst>
                                        <p:tav tm="0">
                                          <p:val>
                                            <p:strVal val="#ppt_y"/>
                                          </p:val>
                                        </p:tav>
                                        <p:tav tm="100000">
                                          <p:val>
                                            <p:strVal val="#ppt_y"/>
                                          </p:val>
                                        </p:tav>
                                      </p:tavLst>
                                    </p:anim>
                                  </p:childTnLst>
                                </p:cTn>
                              </p:par>
                              <p:par>
                                <p:cTn id="52" presetID="2" presetClass="entr" presetSubtype="8" fill="hold"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8" fill="hold"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0-#ppt_w/2"/>
                                          </p:val>
                                        </p:tav>
                                        <p:tav tm="100000">
                                          <p:val>
                                            <p:strVal val="#ppt_x"/>
                                          </p:val>
                                        </p:tav>
                                      </p:tavLst>
                                    </p:anim>
                                    <p:anim calcmode="lin" valueType="num">
                                      <p:cBhvr additive="base">
                                        <p:cTn id="67" dur="500" fill="hold"/>
                                        <p:tgtEl>
                                          <p:spTgt spid="17"/>
                                        </p:tgtEl>
                                        <p:attrNameLst>
                                          <p:attrName>ppt_y</p:attrName>
                                        </p:attrNameLst>
                                      </p:cBhvr>
                                      <p:tavLst>
                                        <p:tav tm="0">
                                          <p:val>
                                            <p:strVal val="#ppt_y"/>
                                          </p:val>
                                        </p:tav>
                                        <p:tav tm="100000">
                                          <p:val>
                                            <p:strVal val="#ppt_y"/>
                                          </p:val>
                                        </p:tav>
                                      </p:tavLst>
                                    </p:anim>
                                  </p:childTnLst>
                                </p:cTn>
                              </p:par>
                              <p:par>
                                <p:cTn id="68" presetID="2" presetClass="entr" presetSubtype="8"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0-#ppt_w/2"/>
                                          </p:val>
                                        </p:tav>
                                        <p:tav tm="100000">
                                          <p:val>
                                            <p:strVal val="#ppt_x"/>
                                          </p:val>
                                        </p:tav>
                                      </p:tavLst>
                                    </p:anim>
                                    <p:anim calcmode="lin" valueType="num">
                                      <p:cBhvr additive="base">
                                        <p:cTn id="7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3374" y="1686465"/>
            <a:ext cx="8610600" cy="5029200"/>
          </a:xfrm>
        </p:spPr>
        <p:txBody>
          <a:bodyPr/>
          <a:lstStyle/>
          <a:p>
            <a:pPr algn="l">
              <a:lnSpc>
                <a:spcPct val="150000"/>
              </a:lnSpc>
              <a:spcBef>
                <a:spcPct val="20000"/>
              </a:spcBef>
            </a:pPr>
            <a:r>
              <a:rPr lang="en-US" sz="3200" dirty="0">
                <a:solidFill>
                  <a:srgbClr val="FF0000"/>
                </a:solidFill>
                <a:latin typeface="+mn-lt"/>
                <a:ea typeface="+mn-ea"/>
                <a:cs typeface="+mn-cs"/>
              </a:rPr>
              <a:t>* </a:t>
            </a:r>
            <a:r>
              <a:rPr lang="en-US" sz="3200" dirty="0" err="1">
                <a:solidFill>
                  <a:srgbClr val="FF0000"/>
                </a:solidFill>
                <a:latin typeface="+mn-lt"/>
                <a:ea typeface="+mn-ea"/>
                <a:cs typeface="+mn-cs"/>
              </a:rPr>
              <a:t>Lưu</a:t>
            </a:r>
            <a:r>
              <a:rPr lang="en-US" sz="3200" dirty="0">
                <a:solidFill>
                  <a:srgbClr val="FF0000"/>
                </a:solidFill>
                <a:latin typeface="+mn-lt"/>
                <a:ea typeface="+mn-ea"/>
                <a:cs typeface="+mn-cs"/>
              </a:rPr>
              <a:t> ý: </a:t>
            </a:r>
            <a:r>
              <a:rPr lang="en-US" sz="3200" dirty="0" err="1">
                <a:solidFill>
                  <a:schemeClr val="accent6">
                    <a:lumMod val="75000"/>
                  </a:schemeClr>
                </a:solidFill>
                <a:latin typeface="+mn-lt"/>
                <a:ea typeface="+mn-ea"/>
                <a:cs typeface="+mn-cs"/>
              </a:rPr>
              <a:t>Để</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thực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hành</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được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theo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yêu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đầu</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tiên</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các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em</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cần</a:t>
            </a:r>
            <a:r>
              <a:rPr lang="en-US" sz="3200" dirty="0">
                <a:solidFill>
                  <a:schemeClr val="accent6">
                    <a:lumMod val="75000"/>
                  </a:schemeClr>
                </a:solidFill>
                <a:latin typeface="+mn-lt"/>
                <a:ea typeface="+mn-ea"/>
                <a:cs typeface="+mn-cs"/>
              </a:rPr>
              <a:t>:</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Tạo</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LOP4A </a:t>
            </a:r>
            <a:r>
              <a:rPr lang="en-US" sz="3200" dirty="0" err="1">
                <a:solidFill>
                  <a:schemeClr val="accent6">
                    <a:lumMod val="75000"/>
                  </a:schemeClr>
                </a:solidFill>
                <a:latin typeface="+mn-lt"/>
                <a:ea typeface="+mn-ea"/>
                <a:cs typeface="+mn-cs"/>
              </a:rPr>
              <a:t>là</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trên</a:t>
            </a:r>
            <a:r>
              <a:rPr lang="en-US" sz="3200" dirty="0">
                <a:solidFill>
                  <a:schemeClr val="accent6">
                    <a:lumMod val="75000"/>
                  </a:schemeClr>
                </a:solidFill>
                <a:latin typeface="+mn-lt"/>
                <a:ea typeface="+mn-ea"/>
                <a:cs typeface="+mn-cs"/>
              </a:rPr>
              <a:t> ổ </a:t>
            </a:r>
            <a:r>
              <a:rPr lang="en-US" sz="3200" dirty="0" err="1">
                <a:solidFill>
                  <a:schemeClr val="accent6">
                    <a:lumMod val="75000"/>
                  </a:schemeClr>
                </a:solidFill>
                <a:latin typeface="+mn-lt"/>
                <a:ea typeface="+mn-ea"/>
                <a:cs typeface="+mn-cs"/>
              </a:rPr>
              <a:t>đĩa</a:t>
            </a:r>
            <a:r>
              <a:rPr lang="en-US" sz="3200" dirty="0">
                <a:solidFill>
                  <a:schemeClr val="accent6">
                    <a:lumMod val="75000"/>
                  </a:schemeClr>
                </a:solidFill>
                <a:latin typeface="+mn-lt"/>
                <a:ea typeface="+mn-ea"/>
                <a:cs typeface="+mn-cs"/>
              </a:rPr>
              <a:t> (D:)</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SG" sz="3200" dirty="0">
                <a:solidFill>
                  <a:schemeClr val="accent6">
                    <a:lumMod val="75000"/>
                  </a:schemeClr>
                </a:solidFill>
                <a:latin typeface="+mn-lt"/>
                <a:ea typeface="+mn-ea"/>
                <a:cs typeface="+mn-cs"/>
              </a:rPr>
              <a:t>T</a:t>
            </a:r>
            <a:r>
              <a:rPr lang="en-US" sz="3200" dirty="0" err="1">
                <a:solidFill>
                  <a:schemeClr val="accent6">
                    <a:lumMod val="75000"/>
                  </a:schemeClr>
                </a:solidFill>
                <a:latin typeface="+mn-lt"/>
                <a:ea typeface="+mn-ea"/>
                <a:cs typeface="+mn-cs"/>
              </a:rPr>
              <a: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LOP4A </a:t>
            </a:r>
            <a:r>
              <a:rPr lang="en-US" sz="3200" dirty="0" err="1">
                <a:solidFill>
                  <a:schemeClr val="accent6">
                    <a:lumMod val="75000"/>
                  </a:schemeClr>
                </a:solidFill>
                <a:latin typeface="+mn-lt"/>
                <a:ea typeface="+mn-ea"/>
                <a:cs typeface="+mn-cs"/>
              </a:rPr>
              <a:t>có</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con: TO1</a:t>
            </a:r>
            <a:br>
              <a:rPr lang="en-US" sz="3200" dirty="0">
                <a:solidFill>
                  <a:schemeClr val="accent6">
                    <a:lumMod val="75000"/>
                  </a:schemeClr>
                </a:solidFill>
                <a:latin typeface="+mn-lt"/>
                <a:ea typeface="+mn-ea"/>
                <a:cs typeface="+mn-cs"/>
              </a:rPr>
            </a:b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TO1 </a:t>
            </a:r>
            <a:r>
              <a:rPr lang="en-US" sz="3200" dirty="0" err="1">
                <a:solidFill>
                  <a:schemeClr val="accent6">
                    <a:lumMod val="75000"/>
                  </a:schemeClr>
                </a:solidFill>
                <a:latin typeface="+mn-lt"/>
                <a:ea typeface="+mn-ea"/>
                <a:cs typeface="+mn-cs"/>
              </a:rPr>
              <a:t>có</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các</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thư</a:t>
            </a:r>
            <a:r>
              <a:rPr lang="en-US" sz="3200" dirty="0">
                <a:solidFill>
                  <a:schemeClr val="accent6">
                    <a:lumMod val="75000"/>
                  </a:schemeClr>
                </a:solidFill>
                <a:latin typeface="+mn-lt"/>
                <a:ea typeface="+mn-ea"/>
                <a:cs typeface="+mn-cs"/>
              </a:rPr>
              <a:t> </a:t>
            </a:r>
            <a:r>
              <a:rPr lang="en-US" sz="3200" dirty="0" err="1">
                <a:solidFill>
                  <a:schemeClr val="accent6">
                    <a:lumMod val="75000"/>
                  </a:schemeClr>
                </a:solidFill>
                <a:latin typeface="+mn-lt"/>
                <a:ea typeface="+mn-ea"/>
                <a:cs typeface="+mn-cs"/>
              </a:rPr>
              <a:t>mục</a:t>
            </a:r>
            <a:r>
              <a:rPr lang="en-US" sz="3200" dirty="0">
                <a:solidFill>
                  <a:schemeClr val="accent6">
                    <a:lumMod val="75000"/>
                  </a:schemeClr>
                </a:solidFill>
                <a:latin typeface="+mn-lt"/>
                <a:ea typeface="+mn-ea"/>
                <a:cs typeface="+mn-cs"/>
              </a:rPr>
              <a:t> con: AN, BINH, KHIEM.</a:t>
            </a:r>
          </a:p>
        </p:txBody>
      </p:sp>
    </p:spTree>
    <p:extLst>
      <p:ext uri="{BB962C8B-B14F-4D97-AF65-F5344CB8AC3E}">
        <p14:creationId xmlns:p14="http://schemas.microsoft.com/office/powerpoint/2010/main" val="444401755"/>
      </p:ext>
    </p:extLst>
  </p:cSld>
  <p:clrMapOvr>
    <a:masterClrMapping/>
  </p:clrMapOvr>
  <p:transition spd="med">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2&quot;/&gt;&lt;property id=&quot;20307&quot; value=&quot;269&quot;/&gt;&lt;/object&gt;&lt;object type=&quot;3&quot; unique_id=&quot;10012&quot;&gt;&lt;property id=&quot;20148&quot; value=&quot;5&quot;/&gt;&lt;property id=&quot;20300&quot; value=&quot;Slide 3&quot;/&gt;&lt;property id=&quot;20307&quot; value=&quot;355&quot;/&gt;&lt;/object&gt;&lt;object type=&quot;3&quot; unique_id=&quot;10017&quot;&gt;&lt;property id=&quot;20148&quot; value=&quot;5&quot;/&gt;&lt;property id=&quot;20300&quot; value=&quot;Slide 7 - &amp;quot;B. HOẠT ĐỘNG ỨNG DỤNG, MỞ RỘNG&amp;quot;&quot;/&gt;&lt;property id=&quot;20307&quot; value=&quot;360&quot;/&gt;&lt;/object&gt;&lt;object type=&quot;3&quot; unique_id=&quot;10019&quot;&gt;&lt;property id=&quot;20148&quot; value=&quot;5&quot;/&gt;&lt;property id=&quot;20300&quot; value=&quot;Slide 9&quot;/&gt;&lt;property id=&quot;20307&quot; value=&quot;351&quot;/&gt;&lt;/object&gt;&lt;object type=&quot;3&quot; unique_id=&quot;10039&quot;&gt;&lt;property id=&quot;20148&quot; value=&quot;5&quot;/&gt;&lt;property id=&quot;20300&quot; value=&quot;Slide 1&quot;/&gt;&lt;property id=&quot;20307&quot; value=&quot;363&quot;/&gt;&lt;/object&gt;&lt;object type=&quot;3&quot; unique_id=&quot;10040&quot;&gt;&lt;property id=&quot;20148&quot; value=&quot;5&quot;/&gt;&lt;property id=&quot;20300&quot; value=&quot;Slide 5 - &amp;quot;A. HOẠT ĐỘNG THỰC HÀNH&amp;quot;&quot;/&gt;&lt;property id=&quot;20307&quot; value=&quot;365&quot;/&gt;&lt;/object&gt;&lt;object type=&quot;3&quot; unique_id=&quot;10041&quot;&gt;&lt;property id=&quot;20148&quot; value=&quot;5&quot;/&gt;&lt;property id=&quot;20300&quot; value=&quot;Slide 8&quot;/&gt;&lt;property id=&quot;20307&quot; value=&quot;364&quot;/&gt;&lt;/object&gt;&lt;object type=&quot;3&quot; unique_id=&quot;10091&quot;&gt;&lt;property id=&quot;20148&quot; value=&quot;5&quot;/&gt;&lt;property id=&quot;20300&quot; value=&quot;Slide 4 - &amp;quot;1. (Sgk/14)&amp;quot;&quot;/&gt;&lt;property id=&quot;20307&quot; value=&quot;366&quot;/&gt;&lt;/object&gt;&lt;object type=&quot;3&quot; unique_id=&quot;10092&quot;&gt;&lt;property id=&quot;20148&quot; value=&quot;5&quot;/&gt;&lt;property id=&quot;20300&quot; value=&quot;Slide 6&quot;/&gt;&lt;property id=&quot;20307&quot; value=&quot;367&quot;/&gt;&lt;/object&gt;&lt;/object&gt;&lt;object type=&quot;8&quot; unique_id=&quot;10038&quot;&gt;&lt;/object&gt;&lt;/object&gt;&lt;/database&gt;"/>
  <p:tag name="ISPRING_RESOURCE_PATHS_HASH_PRESENTER" val="aa5aaf9d779f11dd763cab6164d0ccfe4bacbc"/>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9Slide.vn</Template>
  <TotalTime>2485</TotalTime>
  <Words>663</Words>
  <Application>Microsoft Office PowerPoint</Application>
  <PresentationFormat>On-screen Show (4:3)</PresentationFormat>
  <Paragraphs>62</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KHỞI ĐỘNG</vt:lpstr>
      <vt:lpstr>PowerPoint Presentation</vt:lpstr>
      <vt:lpstr>b) Thay đổi cách hiển thị các biểu tượng trong ngăn phải lần lượt theo các dạng sau:</vt:lpstr>
      <vt:lpstr>Bài 2 - SGK tr.15</vt:lpstr>
      <vt:lpstr>* Lưu ý: Để thực hành được theo yêu cầu, đầu tiên các em cần: - Tạo thư mục LOP4A là thư mục trên ổ đĩa (D:) - Thư mục LOP4A có thư mục con: TO1 - Thư mục TO1 có các thư mục con: AN, BINH, KHIEM.</vt:lpstr>
      <vt:lpstr>PowerPoint Presentation</vt:lpstr>
      <vt:lpstr>PowerPoint Presentation</vt:lpstr>
      <vt:lpstr>PowerPoint Presentation</vt:lpstr>
      <vt:lpstr>ÔN BÀI CŨ</vt:lpstr>
      <vt:lpstr>B. HOẠT ĐỘNG ỨNG DỤNG, MỞ RỘNG</vt:lpstr>
      <vt:lpstr>* Lưu ý: Để thực hành được theo yêu cầu, đầu tiên các em cần: - Tạo thư mục SoanThao là thư mục con của KHIEM trong thư mục LOP4A - Tạo 2 tệp Bai1SoanThao.docx và Bai2SoanThao.docx trong thư mục SoanThao</vt:lpstr>
      <vt:lpstr>HƯỚNG DẪN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ADMIN</dc:creator>
  <dc:description>9Slide.vn</dc:description>
  <cp:lastModifiedBy>Admin</cp:lastModifiedBy>
  <cp:revision>289</cp:revision>
  <dcterms:created xsi:type="dcterms:W3CDTF">2009-02-23T22:49:59Z</dcterms:created>
  <dcterms:modified xsi:type="dcterms:W3CDTF">2021-09-15T04:16:20Z</dcterms:modified>
  <cp:category>9Slide.vn</cp:category>
</cp:coreProperties>
</file>