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258" r:id="rId3"/>
    <p:sldId id="259" r:id="rId4"/>
    <p:sldId id="260" r:id="rId5"/>
    <p:sldId id="261" r:id="rId6"/>
    <p:sldId id="265" r:id="rId7"/>
    <p:sldId id="266" r:id="rId8"/>
    <p:sldId id="267" r:id="rId9"/>
    <p:sldId id="280" r:id="rId10"/>
    <p:sldId id="268" r:id="rId11"/>
    <p:sldId id="269" r:id="rId12"/>
    <p:sldId id="270" r:id="rId13"/>
    <p:sldId id="284" r:id="rId14"/>
    <p:sldId id="285" r:id="rId15"/>
    <p:sldId id="286" r:id="rId16"/>
    <p:sldId id="287" r:id="rId17"/>
    <p:sldId id="275" r:id="rId18"/>
    <p:sldId id="276" r:id="rId19"/>
    <p:sldId id="278" r:id="rId20"/>
    <p:sldId id="279" r:id="rId21"/>
    <p:sldId id="273" r:id="rId22"/>
    <p:sldId id="274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696" y="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B1F2FD-B41A-486D-A191-AB2A5F29783D}" type="datetimeFigureOut">
              <a:rPr lang="en-US" smtClean="0"/>
              <a:pPr/>
              <a:t>30/03/2022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1B33CF-8B92-473C-90F1-BD7D4C85EA7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8EE58-F50F-4212-93AE-EFBBC62A3E53}" type="datetimeFigureOut">
              <a:rPr lang="en-US" smtClean="0"/>
              <a:pPr/>
              <a:t>30/03/2022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D363B-AB8E-460D-B3C1-0D18862312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8EE58-F50F-4212-93AE-EFBBC62A3E53}" type="datetimeFigureOut">
              <a:rPr lang="en-US" smtClean="0"/>
              <a:pPr/>
              <a:t>30/03/2022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D363B-AB8E-460D-B3C1-0D18862312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8EE58-F50F-4212-93AE-EFBBC62A3E53}" type="datetimeFigureOut">
              <a:rPr lang="en-US" smtClean="0"/>
              <a:pPr/>
              <a:t>30/03/2022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D363B-AB8E-460D-B3C1-0D18862312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8EE58-F50F-4212-93AE-EFBBC62A3E53}" type="datetimeFigureOut">
              <a:rPr lang="en-US" smtClean="0"/>
              <a:pPr/>
              <a:t>30/03/2022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D363B-AB8E-460D-B3C1-0D18862312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8EE58-F50F-4212-93AE-EFBBC62A3E53}" type="datetimeFigureOut">
              <a:rPr lang="en-US" smtClean="0"/>
              <a:pPr/>
              <a:t>30/03/2022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D363B-AB8E-460D-B3C1-0D18862312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8EE58-F50F-4212-93AE-EFBBC62A3E53}" type="datetimeFigureOut">
              <a:rPr lang="en-US" smtClean="0"/>
              <a:pPr/>
              <a:t>30/03/2022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D363B-AB8E-460D-B3C1-0D18862312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8EE58-F50F-4212-93AE-EFBBC62A3E53}" type="datetimeFigureOut">
              <a:rPr lang="en-US" smtClean="0"/>
              <a:pPr/>
              <a:t>30/03/2022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D363B-AB8E-460D-B3C1-0D18862312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8EE58-F50F-4212-93AE-EFBBC62A3E53}" type="datetimeFigureOut">
              <a:rPr lang="en-US" smtClean="0"/>
              <a:pPr/>
              <a:t>30/03/2022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D363B-AB8E-460D-B3C1-0D18862312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8EE58-F50F-4212-93AE-EFBBC62A3E53}" type="datetimeFigureOut">
              <a:rPr lang="en-US" smtClean="0"/>
              <a:pPr/>
              <a:t>30/03/2022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D363B-AB8E-460D-B3C1-0D18862312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8EE58-F50F-4212-93AE-EFBBC62A3E53}" type="datetimeFigureOut">
              <a:rPr lang="en-US" smtClean="0"/>
              <a:pPr/>
              <a:t>30/03/2022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D363B-AB8E-460D-B3C1-0D18862312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8EE58-F50F-4212-93AE-EFBBC62A3E53}" type="datetimeFigureOut">
              <a:rPr lang="en-US" smtClean="0"/>
              <a:pPr/>
              <a:t>30/03/2022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D363B-AB8E-460D-B3C1-0D18862312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18EE58-F50F-4212-93AE-EFBBC62A3E53}" type="datetimeFigureOut">
              <a:rPr lang="en-US" smtClean="0"/>
              <a:pPr/>
              <a:t>30/03/2022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D363B-AB8E-460D-B3C1-0D188623128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gif"/><Relationship Id="rId5" Type="http://schemas.openxmlformats.org/officeDocument/2006/relationships/image" Target="../media/image19.gif"/><Relationship Id="rId4" Type="http://schemas.openxmlformats.org/officeDocument/2006/relationships/image" Target="../media/image18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ConCaoCao-MyLinh-2471391.mp3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8.gif"/><Relationship Id="rId4" Type="http://schemas.openxmlformats.org/officeDocument/2006/relationships/image" Target="../media/image37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heme237515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7" descr="ag00373_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5146677"/>
            <a:ext cx="1981200" cy="171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9" descr="110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28600" y="4953000"/>
            <a:ext cx="18288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10" descr="BLUME0002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" y="1314450"/>
            <a:ext cx="137160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11" descr="BLUME0002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72400" y="1295400"/>
            <a:ext cx="137160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 Box 5"/>
          <p:cNvSpPr txBox="1">
            <a:spLocks noChangeArrowheads="1"/>
          </p:cNvSpPr>
          <p:nvPr/>
        </p:nvSpPr>
        <p:spPr bwMode="auto">
          <a:xfrm>
            <a:off x="3386138" y="3746481"/>
            <a:ext cx="2530475" cy="190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</a:rPr>
              <a:t>LỚP: 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</a:rPr>
              <a:t>5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 eaLnBrk="0" hangingPunct="0"/>
            <a:endParaRPr lang="en-US" sz="3200" b="1" i="1" dirty="0">
              <a:solidFill>
                <a:srgbClr val="FF33CC"/>
              </a:solidFill>
              <a:latin typeface="Times New Roman" pitchFamily="18" charset="0"/>
            </a:endParaRPr>
          </a:p>
          <a:p>
            <a:pPr eaLnBrk="0" hangingPunct="0"/>
            <a:r>
              <a:rPr lang="en-US" sz="3200" b="1" i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32782" name="WordArt 14"/>
          <p:cNvSpPr>
            <a:spLocks noChangeArrowheads="1" noChangeShapeType="1" noTextEdit="1"/>
          </p:cNvSpPr>
          <p:nvPr/>
        </p:nvSpPr>
        <p:spPr bwMode="auto">
          <a:xfrm>
            <a:off x="685800" y="1557338"/>
            <a:ext cx="7543800" cy="6400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319292"/>
              </a:avLst>
            </a:prstTxWarp>
            <a:scene3d>
              <a:camera prst="legacyObliqueTopLeft"/>
              <a:lightRig rig="legacyFlat3" dir="t"/>
            </a:scene3d>
            <a:sp3d extrusionH="430200" prstMaterial="legacyMatte">
              <a:extrusionClr>
                <a:schemeClr val="accent1"/>
              </a:extrusionClr>
            </a:sp3d>
          </a:bodyPr>
          <a:lstStyle/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3300"/>
                </a:solidFill>
                <a:latin typeface=".VnCooperH"/>
              </a:rPr>
              <a:t> 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HỌC TRỰC TUYẾN</a:t>
            </a:r>
            <a:endParaRPr lang="en-US" sz="3600" kern="10" dirty="0">
              <a:ln w="9525">
                <a:round/>
                <a:headEnd/>
                <a:tailEnd/>
              </a:ln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7" name="Picture 15" descr="hinh nguoi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19400" y="5762627"/>
            <a:ext cx="91440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6" descr="hinh nguoi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H="1">
            <a:off x="5040313" y="5762627"/>
            <a:ext cx="99060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7" descr="blumen-pflanzen108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10000" y="5800727"/>
            <a:ext cx="1219200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7" descr="sun14[1]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0"/>
            <a:ext cx="1600200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2" name="WordArt 11"/>
          <p:cNvSpPr>
            <a:spLocks noChangeArrowheads="1" noChangeShapeType="1" noTextEdit="1"/>
          </p:cNvSpPr>
          <p:nvPr/>
        </p:nvSpPr>
        <p:spPr bwMode="auto">
          <a:xfrm>
            <a:off x="1981200" y="2667000"/>
            <a:ext cx="5029200" cy="12192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1394"/>
              </a:avLst>
            </a:prstTxWarp>
          </a:bodyPr>
          <a:lstStyle/>
          <a:p>
            <a:pPr algn="ctr"/>
            <a:r>
              <a:rPr lang="en-US" sz="44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.VnBahamasBH"/>
              </a:rPr>
              <a:t>Tin </a:t>
            </a:r>
            <a:r>
              <a:rPr lang="en-US" sz="44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.VnBahamasBH"/>
              </a:rPr>
              <a:t>häc</a:t>
            </a:r>
            <a:endParaRPr lang="en-US" sz="4400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FF"/>
              </a:solidFill>
              <a:latin typeface=".VnBahamasBH"/>
            </a:endParaRPr>
          </a:p>
        </p:txBody>
      </p:sp>
      <p:pic>
        <p:nvPicPr>
          <p:cNvPr id="2064" name="Picture 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162800" y="0"/>
            <a:ext cx="1981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5" name="Text Box 12"/>
          <p:cNvSpPr txBox="1">
            <a:spLocks noChangeArrowheads="1"/>
          </p:cNvSpPr>
          <p:nvPr/>
        </p:nvSpPr>
        <p:spPr bwMode="auto">
          <a:xfrm>
            <a:off x="3581400" y="1820862"/>
            <a:ext cx="17526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4400" b="1" dirty="0">
                <a:solidFill>
                  <a:srgbClr val="FF6600"/>
                </a:solidFill>
                <a:latin typeface=".VnVogue" pitchFamily="34" charset="0"/>
                <a:cs typeface="Angsana New" pitchFamily="18" charset="-34"/>
              </a:rPr>
              <a:t>M¤N</a:t>
            </a:r>
            <a:r>
              <a:rPr lang="en-GB" sz="4000" dirty="0">
                <a:solidFill>
                  <a:srgbClr val="FF6600"/>
                </a:solidFill>
                <a:latin typeface=".VnVogue" pitchFamily="34" charset="0"/>
                <a:cs typeface="Angsana New" pitchFamily="18" charset="-34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2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8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6" descr="F:\TONGHOP\anh dong\hinh trang tri\star 0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3" y="355441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6" descr="F:\TONGHOP\anh dong\hinh trang tri\star 0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8488" y="25749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6" descr="F:\TONGHOP\anh dong\hinh trang tri\star 0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2561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6" descr="F:\TONGHOP\anh dong\hinh trang tri\star 0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9925" y="45497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6" descr="F:\TONGHOP\anh dong\hinh trang tri\star 0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5467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7" name="Picture 6" descr="F:\TONGHOP\anh dong\hinh trang tri\star 0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9488" y="58070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8" name="Picture 6" descr="F:\TONGHOP\anh dong\hinh trang tri\star 0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9" name="Picture 6" descr="F:\TONGHOP\anh dong\hinh trang tri\star 0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V="1">
            <a:off x="8899525" y="6367463"/>
            <a:ext cx="184150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0" name="Picture 6" descr="F:\TONGHOP\anh dong\hinh trang tri\star 0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V="1">
            <a:off x="8458200" y="5748338"/>
            <a:ext cx="185738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1" name="Picture 6" descr="F:\TONGHOP\anh dong\hinh trang tri\star 0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V="1">
            <a:off x="8958263" y="4767263"/>
            <a:ext cx="185737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2" name="Picture 6" descr="F:\TONGHOP\anh dong\hinh trang tri\star 0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V="1">
            <a:off x="8567738" y="3249613"/>
            <a:ext cx="298450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3" name="Picture 6" descr="F:\TONGHOP\anh dong\hinh trang tri\star 0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V="1">
            <a:off x="8843963" y="2319338"/>
            <a:ext cx="300037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4" name="Picture 6" descr="F:\TONGHOP\anh dong\hinh trang tri\star 0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V="1">
            <a:off x="8305800" y="1681163"/>
            <a:ext cx="300038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5" name="Picture 6" descr="F:\TONGHOP\anh dong\hinh trang tri\star 0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V="1">
            <a:off x="8843963" y="555625"/>
            <a:ext cx="300037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6" name="Picture 6" descr="F:\TONGHOP\anh dong\hinh trang tri\star 0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V="1">
            <a:off x="7832725" y="195263"/>
            <a:ext cx="298450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7" name="Picture 6" descr="F:\TONGHOP\anh dong\hinh trang tri\star 0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V="1">
            <a:off x="7456488" y="979488"/>
            <a:ext cx="300037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8" name="Picture 6" descr="F:\TONGHOP\anh dong\hinh trang tri\star 0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V="1">
            <a:off x="6477000" y="0"/>
            <a:ext cx="300038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9" name="Picture 6" descr="F:\TONGHOP\anh dong\hinh trang tri\star 0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V="1">
            <a:off x="5710238" y="979488"/>
            <a:ext cx="298450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60" name="Picture 6" descr="F:\TONGHOP\anh dong\hinh trang tri\star 0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V="1">
            <a:off x="4892675" y="0"/>
            <a:ext cx="300038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61" name="Picture 6" descr="F:\TONGHOP\anh dong\hinh trang tri\star 0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V="1">
            <a:off x="4468813" y="898525"/>
            <a:ext cx="298450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62" name="Picture 3" descr="F:\TONGHOP\anh dong\hoa ngay tet\mc_05030402j_j58177[1]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978608">
            <a:off x="8037513" y="2759075"/>
            <a:ext cx="733425" cy="407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63" name="Picture 3" descr="F:\TONGHOP\anh dong\hoa ngay tet\mc_05030402j_j58177[1]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1648110">
            <a:off x="179388" y="2689225"/>
            <a:ext cx="733425" cy="423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64" name="Picture 3" descr="F:\TONGHOP\anh dong\hoa ngay tet\mc_05030402j_j58177[1]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20900" y="5802313"/>
            <a:ext cx="404813" cy="105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65" name="Picture 3" descr="F:\TONGHOP\anh dong\hoa ngay tet\mc_05030402j_j58177[1]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08275" y="5802313"/>
            <a:ext cx="404813" cy="105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66" name="Picture 3" descr="F:\TONGHOP\anh dong\hoa ngay tet\mc_05030402j_j58177[1]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95650" y="5802313"/>
            <a:ext cx="406400" cy="105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67" name="Picture 3" descr="F:\TONGHOP\anh dong\hoa ngay tet\mc_05030402j_j58177[1]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16363" y="5802313"/>
            <a:ext cx="406400" cy="105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68" name="Picture 3" descr="F:\TONGHOP\anh dong\hoa ngay tet\mc_05030402j_j58177[1]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86288" y="5802313"/>
            <a:ext cx="404812" cy="105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69" name="Picture 3" descr="F:\TONGHOP\anh dong\hoa ngay tet\mc_05030402j_j58177[1]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73663" y="5802313"/>
            <a:ext cx="406400" cy="105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70" name="Picture 3" descr="F:\TONGHOP\anh dong\hoa ngay tet\mc_05030402j_j58177[1]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62625" y="5802313"/>
            <a:ext cx="404813" cy="105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71" name="Picture 3" descr="F:\TONGHOP\anh dong\hoa ngay tet\mc_05030402j_j58177[1]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81750" y="5802313"/>
            <a:ext cx="406400" cy="105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72" name="Picture 3" descr="F:\TONGHOP\anh dong\hoa ngay tet\mc_05030402j_j58177[1]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35800" y="5802313"/>
            <a:ext cx="404813" cy="105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1567664" y="924729"/>
            <a:ext cx="6391494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8000" b="1" cap="all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cs typeface="Arial"/>
              </a:rPr>
              <a:t>Thực hành</a:t>
            </a:r>
          </a:p>
        </p:txBody>
      </p:sp>
      <p:pic>
        <p:nvPicPr>
          <p:cNvPr id="35874" name="Picture 5" descr="Hacker-03-june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93888" y="2570163"/>
            <a:ext cx="2438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75" name="Picture 5" descr="Hacker-03-june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97350" y="3489325"/>
            <a:ext cx="2438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255588" y="501650"/>
            <a:ext cx="1752600" cy="685800"/>
            <a:chOff x="2268" y="2544"/>
            <a:chExt cx="1236" cy="591"/>
          </a:xfrm>
        </p:grpSpPr>
        <p:pic>
          <p:nvPicPr>
            <p:cNvPr id="35881" name="Picture 10" descr="Tweety[1]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880" y="2544"/>
              <a:ext cx="624" cy="5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82" name="Picture 11" descr="Tweety[1]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flipH="1">
              <a:off x="2268" y="2544"/>
              <a:ext cx="612" cy="5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5877" name="Picture 20" descr="H0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81400" y="4648200"/>
            <a:ext cx="2057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7331075" y="385763"/>
            <a:ext cx="1752600" cy="685800"/>
            <a:chOff x="2268" y="2544"/>
            <a:chExt cx="1236" cy="591"/>
          </a:xfrm>
        </p:grpSpPr>
        <p:pic>
          <p:nvPicPr>
            <p:cNvPr id="35879" name="Picture 10" descr="Tweety[1]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880" y="2544"/>
              <a:ext cx="624" cy="5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80" name="Picture 11" descr="Tweety[1]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flipH="1">
              <a:off x="2268" y="2544"/>
              <a:ext cx="612" cy="5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15"/>
          <p:cNvSpPr txBox="1">
            <a:spLocks noChangeArrowheads="1"/>
          </p:cNvSpPr>
          <p:nvPr/>
        </p:nvSpPr>
        <p:spPr bwMode="auto">
          <a:xfrm>
            <a:off x="304800" y="425450"/>
            <a:ext cx="86915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vi-VN" alt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1. Em hãy viết lệnh để rùa vẽ hình sau:</a:t>
            </a:r>
            <a:endParaRPr lang="en-US" altLang="en-US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819400" y="1143000"/>
            <a:ext cx="3810000" cy="3200400"/>
          </a:xfrm>
          <a:noFill/>
        </p:spPr>
      </p:pic>
      <p:sp>
        <p:nvSpPr>
          <p:cNvPr id="5" name="Rectangle 4"/>
          <p:cNvSpPr/>
          <p:nvPr/>
        </p:nvSpPr>
        <p:spPr>
          <a:xfrm>
            <a:off x="1143000" y="4343400"/>
            <a:ext cx="7010400" cy="1676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vi-VN" sz="4000" b="1" dirty="0">
                <a:solidFill>
                  <a:srgbClr val="00B0F0"/>
                </a:solidFill>
              </a:rPr>
              <a:t>Repeat 6 [ fd 100 rt 60 ]</a:t>
            </a:r>
            <a:endParaRPr lang="en-US" sz="40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3000" r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5"/>
          <p:cNvSpPr txBox="1">
            <a:spLocks noChangeArrowheads="1"/>
          </p:cNvSpPr>
          <p:nvPr/>
        </p:nvSpPr>
        <p:spPr bwMode="auto">
          <a:xfrm>
            <a:off x="533400" y="425450"/>
            <a:ext cx="869156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vi-VN" alt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2. Em hãy thêm thủ tục lucgiac để vẽ hình sau:</a:t>
            </a:r>
            <a:endParaRPr lang="en-US" altLang="en-US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819400" y="1143000"/>
            <a:ext cx="3810000" cy="3200400"/>
          </a:xfrm>
          <a:noFill/>
        </p:spPr>
      </p:pic>
      <p:sp>
        <p:nvSpPr>
          <p:cNvPr id="5" name="Rectangle 4"/>
          <p:cNvSpPr/>
          <p:nvPr/>
        </p:nvSpPr>
        <p:spPr>
          <a:xfrm>
            <a:off x="1143000" y="4343400"/>
            <a:ext cx="7010400" cy="1676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vi-VN" sz="3600" b="1" dirty="0">
                <a:solidFill>
                  <a:srgbClr val="FF0000"/>
                </a:solidFill>
                <a:latin typeface="+mj-lt"/>
              </a:rPr>
              <a:t>to lucgiac</a:t>
            </a:r>
          </a:p>
          <a:p>
            <a:pPr>
              <a:defRPr/>
            </a:pPr>
            <a:r>
              <a:rPr lang="vi-VN" sz="3600" b="1" dirty="0">
                <a:solidFill>
                  <a:srgbClr val="FF0000"/>
                </a:solidFill>
                <a:latin typeface="+mj-lt"/>
              </a:rPr>
              <a:t>Repeat 6 [ hinhtron fd 100 rt 60 ]</a:t>
            </a:r>
          </a:p>
          <a:p>
            <a:pPr>
              <a:defRPr/>
            </a:pPr>
            <a:r>
              <a:rPr lang="vi-VN" sz="3600" b="1" dirty="0">
                <a:solidFill>
                  <a:srgbClr val="FF0000"/>
                </a:solidFill>
                <a:latin typeface="+mj-lt"/>
              </a:rPr>
              <a:t>end</a:t>
            </a:r>
            <a:endParaRPr lang="en-US" sz="36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1741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09800" y="1524000"/>
            <a:ext cx="51054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Line 336"/>
          <p:cNvSpPr>
            <a:spLocks noChangeShapeType="1"/>
          </p:cNvSpPr>
          <p:nvPr/>
        </p:nvSpPr>
        <p:spPr bwMode="auto">
          <a:xfrm>
            <a:off x="0" y="685800"/>
            <a:ext cx="7772400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39" name="Rectangle 338"/>
          <p:cNvSpPr>
            <a:spLocks noChangeArrowheads="1"/>
          </p:cNvSpPr>
          <p:nvPr/>
        </p:nvSpPr>
        <p:spPr bwMode="auto">
          <a:xfrm>
            <a:off x="0" y="685800"/>
            <a:ext cx="5410200" cy="762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vi-VN" sz="1800"/>
          </a:p>
        </p:txBody>
      </p:sp>
      <p:sp>
        <p:nvSpPr>
          <p:cNvPr id="14340" name="TextBox 13"/>
          <p:cNvSpPr txBox="1">
            <a:spLocks noChangeArrowheads="1"/>
          </p:cNvSpPr>
          <p:nvPr/>
        </p:nvSpPr>
        <p:spPr bwMode="auto">
          <a:xfrm>
            <a:off x="0" y="822325"/>
            <a:ext cx="6400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HOẠT ĐỘNG THỰC HÀNH</a:t>
            </a:r>
          </a:p>
        </p:txBody>
      </p:sp>
      <p:sp>
        <p:nvSpPr>
          <p:cNvPr id="5" name="Rectangle 4"/>
          <p:cNvSpPr/>
          <p:nvPr/>
        </p:nvSpPr>
        <p:spPr>
          <a:xfrm>
            <a:off x="-381000" y="50459"/>
            <a:ext cx="9577918" cy="107721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800" b="1" dirty="0">
                <a:ln w="11430"/>
                <a:solidFill>
                  <a:schemeClr val="accent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BÀI 5: LUYỆN TẬP VỀ THỦ TỤC</a:t>
            </a:r>
            <a:endParaRPr lang="en-US" altLang="vi-VN" sz="28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6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4342" name="Text Box 19"/>
          <p:cNvSpPr txBox="1">
            <a:spLocks noChangeArrowheads="1"/>
          </p:cNvSpPr>
          <p:nvPr/>
        </p:nvSpPr>
        <p:spPr bwMode="auto">
          <a:xfrm>
            <a:off x="457200" y="1320800"/>
            <a:ext cx="6858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vi-VN" altLang="en-US" b="1">
                <a:solidFill>
                  <a:srgbClr val="6600CC"/>
                </a:solidFill>
                <a:latin typeface="Times New Roman" panose="02020603050405020304" pitchFamily="18" charset="0"/>
              </a:rPr>
              <a:t>3. Thực hiện các yêu cầu sau:</a:t>
            </a:r>
          </a:p>
        </p:txBody>
      </p:sp>
      <p:sp>
        <p:nvSpPr>
          <p:cNvPr id="14343" name="Rectangle 13"/>
          <p:cNvSpPr>
            <a:spLocks noChangeArrowheads="1"/>
          </p:cNvSpPr>
          <p:nvPr/>
        </p:nvSpPr>
        <p:spPr bwMode="auto">
          <a:xfrm>
            <a:off x="457200" y="1908175"/>
            <a:ext cx="66786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vi-VN" altLang="en-US" b="1">
                <a:solidFill>
                  <a:srgbClr val="6600CC"/>
                </a:solidFill>
                <a:latin typeface="Times New Roman" panose="02020603050405020304" pitchFamily="18" charset="0"/>
              </a:rPr>
              <a:t>a. Viết dòng lệnh vẽ hình bông tuyết:</a:t>
            </a:r>
            <a:endParaRPr lang="en-US" altLang="en-US" b="1">
              <a:solidFill>
                <a:srgbClr val="6600CC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434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5813" y="2362200"/>
            <a:ext cx="1066800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941388" y="2492375"/>
            <a:ext cx="57007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Repeat 8 [ FD </a:t>
            </a:r>
            <a:r>
              <a:rPr lang="vi-VN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bk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rt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45]      </a:t>
            </a:r>
            <a:endParaRPr lang="vi-VN" altLang="en-US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4346" name="Rectangle 16"/>
          <p:cNvSpPr>
            <a:spLocks noChangeArrowheads="1"/>
          </p:cNvSpPr>
          <p:nvPr/>
        </p:nvSpPr>
        <p:spPr bwMode="auto">
          <a:xfrm>
            <a:off x="423863" y="3160713"/>
            <a:ext cx="72564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vi-VN" altLang="en-US" b="1">
                <a:solidFill>
                  <a:srgbClr val="6600CC"/>
                </a:solidFill>
                <a:latin typeface="Times New Roman" panose="02020603050405020304" pitchFamily="18" charset="0"/>
              </a:rPr>
              <a:t>b. </a:t>
            </a:r>
            <a:r>
              <a:rPr lang="vi-VN" altLang="en-US" sz="2800" b="1">
                <a:solidFill>
                  <a:srgbClr val="6600CC"/>
                </a:solidFill>
                <a:latin typeface="Times New Roman" panose="02020603050405020304" pitchFamily="18" charset="0"/>
              </a:rPr>
              <a:t>Viết thủ tục bongtuyet vẽ hình bông tuyết:</a:t>
            </a:r>
            <a:endParaRPr lang="en-US" altLang="en-US" sz="2800" b="1">
              <a:solidFill>
                <a:srgbClr val="66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143000" y="3744913"/>
            <a:ext cx="5084763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bongtuyet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Repeat 8 [ FD </a:t>
            </a:r>
            <a:r>
              <a:rPr lang="vi-VN" altLang="en-US">
                <a:solidFill>
                  <a:srgbClr val="FF000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bk </a:t>
            </a:r>
            <a:r>
              <a:rPr lang="vi-VN" altLang="en-US">
                <a:solidFill>
                  <a:srgbClr val="FF000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rt 45]</a:t>
            </a:r>
            <a:endParaRPr lang="vi-VN" altLang="en-US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</a:t>
            </a: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vi-VN" altLang="en-US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841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0"/>
          <p:cNvSpPr>
            <a:spLocks noChangeArrowheads="1"/>
          </p:cNvSpPr>
          <p:nvPr/>
        </p:nvSpPr>
        <p:spPr bwMode="auto">
          <a:xfrm>
            <a:off x="533400" y="1371600"/>
            <a:ext cx="76962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6600CC"/>
                </a:solidFill>
                <a:latin typeface="Times New Roman" panose="02020603050405020304" pitchFamily="18" charset="0"/>
              </a:rPr>
              <a:t>3. </a:t>
            </a:r>
            <a:r>
              <a:rPr lang="vi-VN" altLang="en-US" b="1">
                <a:solidFill>
                  <a:srgbClr val="6600CC"/>
                </a:solidFill>
                <a:latin typeface="Times New Roman" panose="02020603050405020304" pitchFamily="18" charset="0"/>
              </a:rPr>
              <a:t>c. </a:t>
            </a:r>
            <a:r>
              <a:rPr lang="vi-VN" altLang="en-US" sz="2800" b="1">
                <a:solidFill>
                  <a:srgbClr val="6600CC"/>
                </a:solidFill>
                <a:latin typeface="Times New Roman" panose="02020603050405020304" pitchFamily="18" charset="0"/>
              </a:rPr>
              <a:t>Sử dụng thủ tục hinhtron và bongtuyet, 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vi-VN" altLang="en-US" sz="2800" b="1">
                <a:solidFill>
                  <a:srgbClr val="6600CC"/>
                </a:solidFill>
                <a:latin typeface="Times New Roman" panose="02020603050405020304" pitchFamily="18" charset="0"/>
              </a:rPr>
              <a:t>viết chương trình vẽ các hình sau:</a:t>
            </a:r>
            <a:endParaRPr lang="en-US" altLang="en-US" sz="2800" b="1">
              <a:solidFill>
                <a:srgbClr val="66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63" name="Line 336"/>
          <p:cNvSpPr>
            <a:spLocks noChangeShapeType="1"/>
          </p:cNvSpPr>
          <p:nvPr/>
        </p:nvSpPr>
        <p:spPr bwMode="auto">
          <a:xfrm>
            <a:off x="0" y="685800"/>
            <a:ext cx="7772400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4" name="Rectangle 338"/>
          <p:cNvSpPr>
            <a:spLocks noChangeArrowheads="1"/>
          </p:cNvSpPr>
          <p:nvPr/>
        </p:nvSpPr>
        <p:spPr bwMode="auto">
          <a:xfrm>
            <a:off x="0" y="685800"/>
            <a:ext cx="5410200" cy="762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vi-VN" sz="1800"/>
          </a:p>
        </p:txBody>
      </p:sp>
      <p:sp>
        <p:nvSpPr>
          <p:cNvPr id="15365" name="TextBox 13"/>
          <p:cNvSpPr txBox="1">
            <a:spLocks noChangeArrowheads="1"/>
          </p:cNvSpPr>
          <p:nvPr/>
        </p:nvSpPr>
        <p:spPr bwMode="auto">
          <a:xfrm>
            <a:off x="0" y="822325"/>
            <a:ext cx="6400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HOẠT ĐỘNG THỰC HÀNH</a:t>
            </a:r>
          </a:p>
        </p:txBody>
      </p:sp>
      <p:sp>
        <p:nvSpPr>
          <p:cNvPr id="6" name="Rectangle 5"/>
          <p:cNvSpPr/>
          <p:nvPr/>
        </p:nvSpPr>
        <p:spPr>
          <a:xfrm>
            <a:off x="-381000" y="50459"/>
            <a:ext cx="9577918" cy="107721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800" b="1" dirty="0">
                <a:ln w="11430"/>
                <a:solidFill>
                  <a:schemeClr val="accent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BÀI 5: LUYỆN TẬP VỀ THỦ TỤC</a:t>
            </a:r>
            <a:endParaRPr lang="en-US" altLang="vi-VN" sz="28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6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1536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651125"/>
            <a:ext cx="14097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762000" y="2574925"/>
            <a:ext cx="5562600" cy="166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vi-VN" sz="2800" dirty="0">
                <a:latin typeface="+mj-lt"/>
              </a:rPr>
              <a:t> </a:t>
            </a:r>
            <a:r>
              <a:rPr lang="en-US" sz="2800" dirty="0">
                <a:latin typeface="+mj-lt"/>
              </a:rPr>
              <a:t>to </a:t>
            </a:r>
            <a:r>
              <a:rPr lang="en-US" sz="2800" dirty="0" err="1">
                <a:latin typeface="+mj-lt"/>
              </a:rPr>
              <a:t>lucgiac</a:t>
            </a:r>
            <a:endParaRPr lang="en-US" sz="2800" dirty="0">
              <a:latin typeface="+mj-lt"/>
            </a:endParaRPr>
          </a:p>
          <a:p>
            <a:pPr>
              <a:defRPr/>
            </a:pPr>
            <a:r>
              <a:rPr lang="vi-VN" sz="2800" dirty="0">
                <a:latin typeface="+mj-lt"/>
              </a:rPr>
              <a:t>  </a:t>
            </a:r>
            <a:r>
              <a:rPr lang="en-US" sz="2800" dirty="0">
                <a:latin typeface="+mj-lt"/>
              </a:rPr>
              <a:t>repeat 6 [</a:t>
            </a:r>
            <a:r>
              <a:rPr lang="en-US" sz="2800" dirty="0" err="1">
                <a:latin typeface="+mj-lt"/>
              </a:rPr>
              <a:t>fd</a:t>
            </a:r>
            <a:r>
              <a:rPr lang="en-US" sz="2800" dirty="0">
                <a:latin typeface="+mj-lt"/>
              </a:rPr>
              <a:t> 50 </a:t>
            </a:r>
            <a:r>
              <a:rPr lang="en-US" sz="2800" dirty="0" err="1">
                <a:latin typeface="+mj-lt"/>
              </a:rPr>
              <a:t>bongtuyet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rt</a:t>
            </a:r>
            <a:r>
              <a:rPr lang="en-US" sz="2800" dirty="0">
                <a:latin typeface="+mj-lt"/>
              </a:rPr>
              <a:t> 60]</a:t>
            </a:r>
          </a:p>
          <a:p>
            <a:pPr>
              <a:defRPr/>
            </a:pPr>
            <a:r>
              <a:rPr lang="vi-VN" sz="2800" dirty="0">
                <a:latin typeface="+mj-lt"/>
              </a:rPr>
              <a:t> </a:t>
            </a:r>
            <a:r>
              <a:rPr lang="en-US" sz="2800" dirty="0">
                <a:latin typeface="+mj-lt"/>
              </a:rPr>
              <a:t>end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1536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022725"/>
            <a:ext cx="129540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838200" y="4022725"/>
            <a:ext cx="63246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to saucanh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vi-V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repeat 6 [fd 50 hinhtron bk 50 rt 60]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476720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9"/>
          <p:cNvSpPr txBox="1">
            <a:spLocks noChangeArrowheads="1"/>
          </p:cNvSpPr>
          <p:nvPr/>
        </p:nvSpPr>
        <p:spPr bwMode="auto">
          <a:xfrm>
            <a:off x="325438" y="1358900"/>
            <a:ext cx="8164512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vi-VN" altLang="en-US" b="1">
                <a:solidFill>
                  <a:srgbClr val="6600CC"/>
                </a:solidFill>
                <a:latin typeface="Times New Roman" panose="02020603050405020304" pitchFamily="18" charset="0"/>
              </a:rPr>
              <a:t>4. Sử dụng câu lệnh vẽ đường tròn: Repeat 60 [fd 5 rt 6]. Viết thủ tục duongtron và chương trình sử dụng thủ tục duongtron để vẽ hình sau:</a:t>
            </a:r>
          </a:p>
          <a:p>
            <a:pPr algn="just">
              <a:spcBef>
                <a:spcPct val="50000"/>
              </a:spcBef>
              <a:buFontTx/>
              <a:buNone/>
            </a:pPr>
            <a:endParaRPr lang="en-US" altLang="en-US" b="1">
              <a:solidFill>
                <a:srgbClr val="66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387" name="Line 336"/>
          <p:cNvSpPr>
            <a:spLocks noChangeShapeType="1"/>
          </p:cNvSpPr>
          <p:nvPr/>
        </p:nvSpPr>
        <p:spPr bwMode="auto">
          <a:xfrm>
            <a:off x="0" y="685800"/>
            <a:ext cx="7772400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8" name="Rectangle 338"/>
          <p:cNvSpPr>
            <a:spLocks noChangeArrowheads="1"/>
          </p:cNvSpPr>
          <p:nvPr/>
        </p:nvSpPr>
        <p:spPr bwMode="auto">
          <a:xfrm>
            <a:off x="0" y="685800"/>
            <a:ext cx="5410200" cy="762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vi-VN" sz="1800"/>
          </a:p>
        </p:txBody>
      </p:sp>
      <p:sp>
        <p:nvSpPr>
          <p:cNvPr id="16389" name="TextBox 13"/>
          <p:cNvSpPr txBox="1">
            <a:spLocks noChangeArrowheads="1"/>
          </p:cNvSpPr>
          <p:nvPr/>
        </p:nvSpPr>
        <p:spPr bwMode="auto">
          <a:xfrm>
            <a:off x="0" y="822325"/>
            <a:ext cx="6400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HOẠT ĐỘNG THỰC HÀNH</a:t>
            </a:r>
          </a:p>
        </p:txBody>
      </p:sp>
      <p:sp>
        <p:nvSpPr>
          <p:cNvPr id="6" name="Rectangle 5"/>
          <p:cNvSpPr/>
          <p:nvPr/>
        </p:nvSpPr>
        <p:spPr>
          <a:xfrm>
            <a:off x="-381000" y="50459"/>
            <a:ext cx="9577918" cy="107721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800" b="1" dirty="0">
                <a:ln w="11430"/>
                <a:solidFill>
                  <a:schemeClr val="accent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BÀI 5: LUYỆN TẬP VỀ THỦ TỤC</a:t>
            </a:r>
            <a:endParaRPr lang="en-US" altLang="vi-VN" sz="28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6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01650" y="3403600"/>
            <a:ext cx="6400800" cy="184626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3200" dirty="0"/>
              <a:t>To </a:t>
            </a:r>
            <a:r>
              <a:rPr lang="vi-VN" altLang="en-US" sz="3200" dirty="0"/>
              <a:t>duongtron</a:t>
            </a:r>
            <a:endParaRPr lang="en-US" altLang="en-US" sz="3200" dirty="0"/>
          </a:p>
          <a:p>
            <a:pPr>
              <a:defRPr/>
            </a:pPr>
            <a:r>
              <a:rPr lang="en-US" altLang="en-US" sz="3200" dirty="0"/>
              <a:t>repeat 6</a:t>
            </a:r>
            <a:r>
              <a:rPr lang="vi-VN" altLang="en-US" sz="3200" dirty="0"/>
              <a:t>0</a:t>
            </a:r>
            <a:r>
              <a:rPr lang="en-US" altLang="en-US" sz="3200" dirty="0"/>
              <a:t> [</a:t>
            </a:r>
            <a:r>
              <a:rPr lang="en-US" altLang="en-US" sz="3200" dirty="0" err="1"/>
              <a:t>fd</a:t>
            </a:r>
            <a:r>
              <a:rPr lang="en-US" altLang="en-US" sz="3200" dirty="0"/>
              <a:t> 5 rt 6]</a:t>
            </a:r>
          </a:p>
          <a:p>
            <a:pPr>
              <a:defRPr/>
            </a:pPr>
            <a:r>
              <a:rPr lang="en-US" altLang="en-US" sz="3200" dirty="0"/>
              <a:t>end</a:t>
            </a:r>
          </a:p>
          <a:p>
            <a:pPr>
              <a:defRPr/>
            </a:pPr>
            <a:endParaRPr lang="en-US" altLang="en-US" dirty="0"/>
          </a:p>
        </p:txBody>
      </p:sp>
      <p:pic>
        <p:nvPicPr>
          <p:cNvPr id="1639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8038" y="3232150"/>
            <a:ext cx="2038350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01650" y="5105400"/>
            <a:ext cx="6400800" cy="157003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3200" dirty="0"/>
              <a:t>to </a:t>
            </a:r>
            <a:r>
              <a:rPr lang="vi-VN" altLang="en-US" sz="3200" dirty="0"/>
              <a:t>4duongtron</a:t>
            </a:r>
            <a:endParaRPr lang="en-US" altLang="en-US" sz="3200" dirty="0"/>
          </a:p>
          <a:p>
            <a:pPr>
              <a:defRPr/>
            </a:pPr>
            <a:r>
              <a:rPr lang="en-US" altLang="en-US" sz="3200" dirty="0"/>
              <a:t>repeat </a:t>
            </a:r>
            <a:r>
              <a:rPr lang="vi-VN" altLang="en-US" sz="3200" dirty="0"/>
              <a:t>4</a:t>
            </a:r>
            <a:r>
              <a:rPr lang="en-US" altLang="en-US" sz="3200" dirty="0"/>
              <a:t> [</a:t>
            </a:r>
            <a:r>
              <a:rPr lang="vi-VN" altLang="en-US" sz="3200" dirty="0"/>
              <a:t>duong</a:t>
            </a:r>
            <a:r>
              <a:rPr lang="en-US" altLang="en-US" sz="3200" dirty="0" err="1"/>
              <a:t>tron</a:t>
            </a:r>
            <a:r>
              <a:rPr lang="en-US" altLang="en-US" sz="3200" dirty="0"/>
              <a:t> rt </a:t>
            </a:r>
            <a:r>
              <a:rPr lang="vi-VN" altLang="en-US" sz="3200" dirty="0"/>
              <a:t>9</a:t>
            </a:r>
            <a:r>
              <a:rPr lang="en-US" altLang="en-US" sz="3200" dirty="0"/>
              <a:t>0]</a:t>
            </a:r>
          </a:p>
          <a:p>
            <a:pPr>
              <a:defRPr/>
            </a:pPr>
            <a:r>
              <a:rPr lang="en-US" altLang="en-US" sz="3200" dirty="0"/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978635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Line 336"/>
          <p:cNvSpPr>
            <a:spLocks noChangeShapeType="1"/>
          </p:cNvSpPr>
          <p:nvPr/>
        </p:nvSpPr>
        <p:spPr bwMode="auto">
          <a:xfrm>
            <a:off x="0" y="685800"/>
            <a:ext cx="7772400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1" name="Rectangle 338"/>
          <p:cNvSpPr>
            <a:spLocks noChangeArrowheads="1"/>
          </p:cNvSpPr>
          <p:nvPr/>
        </p:nvSpPr>
        <p:spPr bwMode="auto">
          <a:xfrm>
            <a:off x="0" y="685800"/>
            <a:ext cx="5410200" cy="762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vi-VN" sz="1800"/>
          </a:p>
        </p:txBody>
      </p:sp>
      <p:sp>
        <p:nvSpPr>
          <p:cNvPr id="17412" name="TextBox 13"/>
          <p:cNvSpPr txBox="1">
            <a:spLocks noChangeArrowheads="1"/>
          </p:cNvSpPr>
          <p:nvPr/>
        </p:nvSpPr>
        <p:spPr bwMode="auto">
          <a:xfrm>
            <a:off x="0" y="822325"/>
            <a:ext cx="6400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ỨNG DỤNG MỞ RỘNG</a:t>
            </a:r>
          </a:p>
        </p:txBody>
      </p:sp>
      <p:sp>
        <p:nvSpPr>
          <p:cNvPr id="5" name="Rectangle 4"/>
          <p:cNvSpPr/>
          <p:nvPr/>
        </p:nvSpPr>
        <p:spPr>
          <a:xfrm>
            <a:off x="-369359" y="37207"/>
            <a:ext cx="9577918" cy="107721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800" b="1" dirty="0">
                <a:ln w="11430"/>
                <a:solidFill>
                  <a:schemeClr val="accent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BÀI 5: LUYỆN TẬP VỀ THỦ TỤC</a:t>
            </a:r>
            <a:endParaRPr lang="en-US" altLang="vi-VN" sz="28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6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17414" name="Picture 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135313"/>
            <a:ext cx="16764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059113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2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059113"/>
            <a:ext cx="21336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7" name="TextBox 25"/>
          <p:cNvSpPr txBox="1">
            <a:spLocks noChangeArrowheads="1"/>
          </p:cNvSpPr>
          <p:nvPr/>
        </p:nvSpPr>
        <p:spPr bwMode="auto">
          <a:xfrm>
            <a:off x="1295400" y="5040313"/>
            <a:ext cx="1524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CC"/>
                </a:solidFill>
              </a:rPr>
              <a:t>Hình 1</a:t>
            </a:r>
          </a:p>
        </p:txBody>
      </p:sp>
      <p:sp>
        <p:nvSpPr>
          <p:cNvPr id="17418" name="TextBox 26"/>
          <p:cNvSpPr txBox="1">
            <a:spLocks noChangeArrowheads="1"/>
          </p:cNvSpPr>
          <p:nvPr/>
        </p:nvSpPr>
        <p:spPr bwMode="auto">
          <a:xfrm>
            <a:off x="3886200" y="4887913"/>
            <a:ext cx="1219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CC"/>
                </a:solidFill>
              </a:rPr>
              <a:t>Hình 2</a:t>
            </a:r>
          </a:p>
        </p:txBody>
      </p:sp>
      <p:sp>
        <p:nvSpPr>
          <p:cNvPr id="17419" name="TextBox 34"/>
          <p:cNvSpPr txBox="1">
            <a:spLocks noChangeArrowheads="1"/>
          </p:cNvSpPr>
          <p:nvPr/>
        </p:nvSpPr>
        <p:spPr bwMode="auto">
          <a:xfrm>
            <a:off x="6096000" y="4887913"/>
            <a:ext cx="1600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CC"/>
                </a:solidFill>
              </a:rPr>
              <a:t>Hình 3</a:t>
            </a:r>
          </a:p>
        </p:txBody>
      </p:sp>
      <p:sp>
        <p:nvSpPr>
          <p:cNvPr id="17420" name="Rectangle 21"/>
          <p:cNvSpPr>
            <a:spLocks noChangeArrowheads="1"/>
          </p:cNvSpPr>
          <p:nvPr/>
        </p:nvSpPr>
        <p:spPr bwMode="auto">
          <a:xfrm>
            <a:off x="419100" y="1377950"/>
            <a:ext cx="8305800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36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 nhà viết chương trình sử dụng các thủ tục hinhvuong để vẽ các hình sau:</a:t>
            </a:r>
          </a:p>
          <a:p>
            <a:pPr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endParaRPr lang="en-US" altLang="en-US" sz="360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782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gular Pentagon 3"/>
          <p:cNvSpPr/>
          <p:nvPr/>
        </p:nvSpPr>
        <p:spPr>
          <a:xfrm>
            <a:off x="2209800" y="0"/>
            <a:ext cx="4724400" cy="1219200"/>
          </a:xfrm>
          <a:prstGeom prst="pent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CỦNG CỐ</a:t>
            </a:r>
          </a:p>
        </p:txBody>
      </p:sp>
      <p:sp>
        <p:nvSpPr>
          <p:cNvPr id="17" name="Explosion 2 16"/>
          <p:cNvSpPr/>
          <p:nvPr/>
        </p:nvSpPr>
        <p:spPr>
          <a:xfrm rot="20881914">
            <a:off x="-134378" y="1625627"/>
            <a:ext cx="9495080" cy="4108826"/>
          </a:xfrm>
          <a:prstGeom prst="irregularSeal2">
            <a:avLst/>
          </a:prstGeom>
          <a:ln w="57150">
            <a:solidFill>
              <a:srgbClr val="FF0066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5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Trò</a:t>
            </a: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chơi</a:t>
            </a: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Ai </a:t>
            </a:r>
            <a:r>
              <a:rPr lang="en-US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nhanh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, </a:t>
            </a:r>
            <a:r>
              <a:rPr lang="en-US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ai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đúng</a:t>
            </a: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???</a:t>
            </a:r>
          </a:p>
        </p:txBody>
      </p:sp>
      <p:pic>
        <p:nvPicPr>
          <p:cNvPr id="5" name="ConCaoCao-MyLinh-247139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7620000" y="5791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55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gular Pentagon 3"/>
          <p:cNvSpPr/>
          <p:nvPr/>
        </p:nvSpPr>
        <p:spPr>
          <a:xfrm>
            <a:off x="2209800" y="0"/>
            <a:ext cx="4724400" cy="1219200"/>
          </a:xfrm>
          <a:prstGeom prst="pent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CỦNG CỐ</a:t>
            </a:r>
          </a:p>
        </p:txBody>
      </p:sp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228600" y="1350963"/>
            <a:ext cx="762000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en-US" sz="3600" b="1" dirty="0">
                <a:solidFill>
                  <a:srgbClr val="006666"/>
                </a:solidFill>
                <a:latin typeface="Times New Roman" pitchFamily="18" charset="0"/>
              </a:rPr>
              <a:t>  </a:t>
            </a:r>
            <a:r>
              <a:rPr lang="en-US" sz="3200" b="1" u="sng" dirty="0" err="1">
                <a:solidFill>
                  <a:srgbClr val="0070C0"/>
                </a:solidFill>
                <a:latin typeface="Times New Roman" pitchFamily="18" charset="0"/>
              </a:rPr>
              <a:t>Câu</a:t>
            </a:r>
            <a:r>
              <a:rPr lang="en-US" sz="3200" b="1" u="sng" dirty="0">
                <a:solidFill>
                  <a:srgbClr val="0070C0"/>
                </a:solidFill>
                <a:latin typeface="Times New Roman" pitchFamily="18" charset="0"/>
              </a:rPr>
              <a:t> 1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: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</a:rPr>
              <a:t>Để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</a:rPr>
              <a:t>mở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</a:rPr>
              <a:t>cửa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</a:rPr>
              <a:t>sổ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</a:rPr>
              <a:t>soạn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</a:rPr>
              <a:t>thảo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</a:rPr>
              <a:t>thủ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</a:rPr>
              <a:t>tục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</a:rPr>
              <a:t> ,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</a:rPr>
              <a:t>em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</a:rPr>
              <a:t>dùng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</a:rPr>
              <a:t>lệnh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</a:rPr>
              <a:t>nào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</a:rPr>
              <a:t>?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</a:endParaRPr>
          </a:p>
          <a:p>
            <a:pPr marL="342900" indent="-342900">
              <a:buFontTx/>
              <a:buAutoNum type="alphaUcPeriod"/>
            </a:pPr>
            <a:r>
              <a:rPr lang="en-US" sz="3600" b="1" dirty="0">
                <a:latin typeface="Times New Roman" pitchFamily="18" charset="0"/>
              </a:rPr>
              <a:t>  </a:t>
            </a:r>
            <a:r>
              <a:rPr lang="en-US" sz="3200" b="1" dirty="0" smtClean="0">
                <a:latin typeface="Times New Roman" pitchFamily="18" charset="0"/>
              </a:rPr>
              <a:t>Save</a:t>
            </a:r>
            <a:endParaRPr lang="en-US" sz="3600" b="1" dirty="0">
              <a:latin typeface="Times New Roman" pitchFamily="18" charset="0"/>
            </a:endParaRPr>
          </a:p>
          <a:p>
            <a:pPr marL="342900" indent="-342900">
              <a:buFontTx/>
              <a:buAutoNum type="alphaUcPeriod"/>
            </a:pPr>
            <a:r>
              <a:rPr lang="en-US" sz="3600" b="1" dirty="0">
                <a:latin typeface="Times New Roman" pitchFamily="18" charset="0"/>
              </a:rPr>
              <a:t>  </a:t>
            </a:r>
            <a:r>
              <a:rPr lang="en-US" sz="3200" b="1" dirty="0" smtClean="0">
                <a:latin typeface="Times New Roman" pitchFamily="18" charset="0"/>
              </a:rPr>
              <a:t>Edit</a:t>
            </a:r>
            <a:endParaRPr lang="en-US" sz="3600" b="1" dirty="0">
              <a:latin typeface="Times New Roman" pitchFamily="18" charset="0"/>
            </a:endParaRPr>
          </a:p>
          <a:p>
            <a:pPr marL="342900" indent="-342900">
              <a:buFontTx/>
              <a:buAutoNum type="alphaUcPeriod"/>
            </a:pPr>
            <a:r>
              <a:rPr lang="en-US" sz="3600" dirty="0">
                <a:latin typeface="Times New Roman" pitchFamily="18" charset="0"/>
              </a:rPr>
              <a:t>  </a:t>
            </a:r>
            <a:r>
              <a:rPr lang="en-US" sz="3200" b="1" dirty="0" smtClean="0">
                <a:latin typeface="Times New Roman" pitchFamily="18" charset="0"/>
              </a:rPr>
              <a:t>Load</a:t>
            </a:r>
            <a:endParaRPr lang="en-US" sz="3200" b="1" dirty="0">
              <a:latin typeface="Times New Roman" pitchFamily="18" charset="0"/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489325" y="4572000"/>
            <a:ext cx="2174875" cy="762000"/>
            <a:chOff x="2383" y="3216"/>
            <a:chExt cx="1896" cy="672"/>
          </a:xfrm>
        </p:grpSpPr>
        <p:sp>
          <p:nvSpPr>
            <p:cNvPr id="15390" name="AutoShape 9"/>
            <p:cNvSpPr>
              <a:spLocks noChangeArrowheads="1"/>
            </p:cNvSpPr>
            <p:nvPr/>
          </p:nvSpPr>
          <p:spPr bwMode="gray">
            <a:xfrm>
              <a:off x="2383" y="3216"/>
              <a:ext cx="1896" cy="672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3F3F3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vi-VN">
                <a:latin typeface="Arial" pitchFamily="34" charset="0"/>
              </a:endParaRPr>
            </a:p>
          </p:txBody>
        </p:sp>
        <p:sp>
          <p:nvSpPr>
            <p:cNvPr id="14" name="Text Box 11"/>
            <p:cNvSpPr txBox="1">
              <a:spLocks noChangeArrowheads="1"/>
            </p:cNvSpPr>
            <p:nvPr/>
          </p:nvSpPr>
          <p:spPr bwMode="gray">
            <a:xfrm>
              <a:off x="2653" y="3321"/>
              <a:ext cx="906" cy="461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/>
          </p:spPr>
          <p:txBody>
            <a:bodyPr wrap="none">
              <a:spAutoFit/>
            </a:bodyPr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err="1">
                  <a:solidFill>
                    <a:schemeClr val="tx2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Đáp</a:t>
              </a:r>
              <a:r>
                <a:rPr lang="en-US" sz="2800" dirty="0">
                  <a:solidFill>
                    <a:schemeClr val="tx2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 </a:t>
              </a:r>
              <a:r>
                <a:rPr lang="en-US" sz="2800" dirty="0" err="1">
                  <a:solidFill>
                    <a:schemeClr val="tx2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án</a:t>
              </a:r>
              <a:r>
                <a:rPr lang="en-US" sz="2800" dirty="0">
                  <a:solidFill>
                    <a:schemeClr val="tx2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:</a:t>
              </a:r>
            </a:p>
          </p:txBody>
        </p:sp>
      </p:grpSp>
      <p:sp>
        <p:nvSpPr>
          <p:cNvPr id="15" name="Oval 12"/>
          <p:cNvSpPr>
            <a:spLocks noChangeArrowheads="1"/>
          </p:cNvSpPr>
          <p:nvPr/>
        </p:nvSpPr>
        <p:spPr bwMode="auto">
          <a:xfrm>
            <a:off x="6708774" y="5715000"/>
            <a:ext cx="1139826" cy="931863"/>
          </a:xfrm>
          <a:prstGeom prst="ellipse">
            <a:avLst/>
          </a:prstGeom>
          <a:gradFill rotWithShape="1">
            <a:gsLst>
              <a:gs pos="0">
                <a:srgbClr val="CC66FF"/>
              </a:gs>
              <a:gs pos="50000">
                <a:schemeClr val="bg1"/>
              </a:gs>
              <a:gs pos="100000">
                <a:srgbClr val="CC66FF"/>
              </a:gs>
            </a:gsLst>
            <a:lin ang="5400000" scaled="1"/>
          </a:gradFill>
          <a:ln w="28575">
            <a:solidFill>
              <a:srgbClr val="6600FF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endParaRPr lang="en-US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AutoShape 15"/>
          <p:cNvSpPr>
            <a:spLocks noChangeArrowheads="1"/>
          </p:cNvSpPr>
          <p:nvPr/>
        </p:nvSpPr>
        <p:spPr bwMode="auto">
          <a:xfrm>
            <a:off x="2895600" y="59229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pitchFamily="34" charset="0"/>
              </a:rPr>
              <a:t>2</a:t>
            </a:r>
          </a:p>
        </p:txBody>
      </p:sp>
      <p:sp>
        <p:nvSpPr>
          <p:cNvPr id="19" name="AutoShape 16"/>
          <p:cNvSpPr>
            <a:spLocks noChangeArrowheads="1"/>
          </p:cNvSpPr>
          <p:nvPr/>
        </p:nvSpPr>
        <p:spPr bwMode="auto">
          <a:xfrm>
            <a:off x="2895600" y="59229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pitchFamily="34" charset="0"/>
              </a:rPr>
              <a:t>3</a:t>
            </a:r>
          </a:p>
        </p:txBody>
      </p:sp>
      <p:sp>
        <p:nvSpPr>
          <p:cNvPr id="20" name="AutoShape 17"/>
          <p:cNvSpPr>
            <a:spLocks noChangeArrowheads="1"/>
          </p:cNvSpPr>
          <p:nvPr/>
        </p:nvSpPr>
        <p:spPr bwMode="auto">
          <a:xfrm>
            <a:off x="2895600" y="59229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pitchFamily="34" charset="0"/>
              </a:rPr>
              <a:t>4</a:t>
            </a:r>
          </a:p>
        </p:txBody>
      </p:sp>
      <p:sp>
        <p:nvSpPr>
          <p:cNvPr id="21" name="AutoShape 18"/>
          <p:cNvSpPr>
            <a:spLocks noChangeArrowheads="1"/>
          </p:cNvSpPr>
          <p:nvPr/>
        </p:nvSpPr>
        <p:spPr bwMode="auto">
          <a:xfrm>
            <a:off x="2895600" y="5638800"/>
            <a:ext cx="1295400" cy="1198563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 dirty="0">
                <a:solidFill>
                  <a:srgbClr val="0033CC"/>
                </a:solidFill>
                <a:latin typeface="Arial" pitchFamily="34" charset="0"/>
              </a:rPr>
              <a:t>5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5791200" y="2743200"/>
            <a:ext cx="2409825" cy="1981200"/>
            <a:chOff x="912" y="2592"/>
            <a:chExt cx="3072" cy="960"/>
          </a:xfrm>
        </p:grpSpPr>
        <p:sp>
          <p:nvSpPr>
            <p:cNvPr id="10254" name="Oval 35"/>
            <p:cNvSpPr>
              <a:spLocks noChangeArrowheads="1"/>
            </p:cNvSpPr>
            <p:nvPr/>
          </p:nvSpPr>
          <p:spPr bwMode="auto">
            <a:xfrm>
              <a:off x="912" y="2592"/>
              <a:ext cx="3072" cy="96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5" name="WordArt 36"/>
            <p:cNvSpPr>
              <a:spLocks noChangeArrowheads="1" noChangeShapeType="1" noTextEdit="1"/>
            </p:cNvSpPr>
            <p:nvPr/>
          </p:nvSpPr>
          <p:spPr bwMode="auto">
            <a:xfrm>
              <a:off x="1488" y="2880"/>
              <a:ext cx="1884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 dirty="0" err="1">
                  <a:ln w="12700">
                    <a:solidFill>
                      <a:srgbClr val="FFFF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.VnTime"/>
                </a:rPr>
                <a:t>HÕt</a:t>
              </a:r>
              <a:r>
                <a:rPr lang="en-US" sz="3600" b="1" kern="10" dirty="0">
                  <a:ln w="12700">
                    <a:solidFill>
                      <a:srgbClr val="FFFF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.VnTime"/>
                </a:rPr>
                <a:t> </a:t>
              </a:r>
              <a:r>
                <a:rPr lang="en-US" sz="3600" b="1" kern="10" dirty="0" err="1">
                  <a:ln w="12700">
                    <a:solidFill>
                      <a:srgbClr val="FFFF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.VnTime"/>
                </a:rPr>
                <a:t>giê</a:t>
              </a:r>
              <a:endParaRPr lang="en-US" sz="3600" b="1" kern="10" dirty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Time"/>
              </a:endParaRPr>
            </a:p>
          </p:txBody>
        </p:sp>
      </p:grpSp>
      <p:sp>
        <p:nvSpPr>
          <p:cNvPr id="35" name="Rectangle 37"/>
          <p:cNvSpPr>
            <a:spLocks noChangeArrowheads="1"/>
          </p:cNvSpPr>
          <p:nvPr/>
        </p:nvSpPr>
        <p:spPr bwMode="auto">
          <a:xfrm>
            <a:off x="2514600" y="4572000"/>
            <a:ext cx="5454650" cy="7620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400" b="1" dirty="0" smtClean="0">
                <a:solidFill>
                  <a:srgbClr val="FF1D1D"/>
                </a:solidFill>
              </a:rPr>
              <a:t>B </a:t>
            </a:r>
            <a:endParaRPr lang="en-US" sz="3600" b="1" i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36" name="AutoShape 38"/>
          <p:cNvSpPr>
            <a:spLocks noChangeArrowheads="1"/>
          </p:cNvSpPr>
          <p:nvPr/>
        </p:nvSpPr>
        <p:spPr bwMode="auto">
          <a:xfrm>
            <a:off x="4776788" y="5638800"/>
            <a:ext cx="1471612" cy="101441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8B049"/>
              </a:gs>
              <a:gs pos="9000">
                <a:srgbClr val="B43E85"/>
              </a:gs>
              <a:gs pos="15500">
                <a:srgbClr val="C50849"/>
              </a:gs>
              <a:gs pos="16499">
                <a:srgbClr val="F952A0"/>
              </a:gs>
              <a:gs pos="18500">
                <a:srgbClr val="FEE7F2"/>
              </a:gs>
              <a:gs pos="39500">
                <a:srgbClr val="F8B049"/>
              </a:gs>
              <a:gs pos="43500">
                <a:srgbClr val="F8B049"/>
              </a:gs>
              <a:gs pos="50000">
                <a:srgbClr val="FC9FCB"/>
              </a:gs>
              <a:gs pos="56500">
                <a:srgbClr val="F8B049"/>
              </a:gs>
              <a:gs pos="60501">
                <a:srgbClr val="F8B049"/>
              </a:gs>
              <a:gs pos="81500">
                <a:srgbClr val="FEE7F2"/>
              </a:gs>
              <a:gs pos="83501">
                <a:srgbClr val="F952A0"/>
              </a:gs>
              <a:gs pos="84500">
                <a:srgbClr val="C50849"/>
              </a:gs>
              <a:gs pos="91000">
                <a:srgbClr val="B43E85"/>
              </a:gs>
              <a:gs pos="100000">
                <a:srgbClr val="F8B049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b="1" dirty="0" err="1">
                <a:solidFill>
                  <a:srgbClr val="FF0000"/>
                </a:solidFill>
                <a:latin typeface=".VnArial Narrow" pitchFamily="34" charset="0"/>
              </a:rPr>
              <a:t>Thêi</a:t>
            </a:r>
            <a:r>
              <a:rPr lang="en-US" b="1" dirty="0">
                <a:solidFill>
                  <a:srgbClr val="FF0000"/>
                </a:solidFill>
                <a:latin typeface=".VnArial Narrow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.VnArial Narrow" pitchFamily="34" charset="0"/>
              </a:rPr>
              <a:t>gian</a:t>
            </a:r>
            <a:endParaRPr lang="en-US" b="1" dirty="0">
              <a:solidFill>
                <a:srgbClr val="FF0000"/>
              </a:solidFill>
              <a:latin typeface=".Vn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3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3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3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3" presetClass="entr" presetSubtype="16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3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gular Pentagon 3"/>
          <p:cNvSpPr/>
          <p:nvPr/>
        </p:nvSpPr>
        <p:spPr>
          <a:xfrm>
            <a:off x="2209800" y="0"/>
            <a:ext cx="4724400" cy="1219200"/>
          </a:xfrm>
          <a:prstGeom prst="pent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CỦNG CỐ</a:t>
            </a:r>
          </a:p>
        </p:txBody>
      </p:sp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228600" y="1350963"/>
            <a:ext cx="762000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en-US" sz="3600" b="1" dirty="0">
                <a:solidFill>
                  <a:srgbClr val="006666"/>
                </a:solidFill>
                <a:latin typeface="Times New Roman" pitchFamily="18" charset="0"/>
              </a:rPr>
              <a:t>  </a:t>
            </a:r>
            <a:r>
              <a:rPr lang="en-US" sz="3200" b="1" u="sng" dirty="0" err="1">
                <a:solidFill>
                  <a:srgbClr val="0070C0"/>
                </a:solidFill>
                <a:latin typeface="Times New Roman" pitchFamily="18" charset="0"/>
              </a:rPr>
              <a:t>Câu</a:t>
            </a:r>
            <a:r>
              <a:rPr lang="en-US" sz="3200" b="1" u="sng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u="sng" dirty="0" smtClean="0">
                <a:solidFill>
                  <a:srgbClr val="0070C0"/>
                </a:solidFill>
                <a:latin typeface="Times New Roman" pitchFamily="18" charset="0"/>
              </a:rPr>
              <a:t>2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</a:rPr>
              <a:t>: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</a:rPr>
              <a:t>Sau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</a:rPr>
              <a:t>khi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</a:rPr>
              <a:t>viết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</a:rPr>
              <a:t>xong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</a:rPr>
              <a:t>thủ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</a:rPr>
              <a:t>tục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</a:rPr>
              <a:t>ta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</a:rPr>
              <a:t>cần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</a:rPr>
              <a:t>làm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</a:rPr>
              <a:t>gì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</a:rPr>
              <a:t>?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</a:endParaRPr>
          </a:p>
          <a:p>
            <a:pPr marL="342900" indent="-342900">
              <a:buFontTx/>
              <a:buAutoNum type="alphaUcPeriod"/>
            </a:pP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Tắt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cửa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sổ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thủ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tục</a:t>
            </a:r>
            <a:endParaRPr lang="en-US" sz="3600" b="1" dirty="0">
              <a:latin typeface="Times New Roman" pitchFamily="18" charset="0"/>
            </a:endParaRPr>
          </a:p>
          <a:p>
            <a:pPr marL="342900" indent="-342900">
              <a:buFontTx/>
              <a:buAutoNum type="alphaUcPeriod"/>
            </a:pPr>
            <a:r>
              <a:rPr lang="en-US" sz="3600" b="1" dirty="0">
                <a:latin typeface="Times New Roman" pitchFamily="18" charset="0"/>
              </a:rPr>
              <a:t>  </a:t>
            </a:r>
            <a:r>
              <a:rPr lang="en-US" sz="3200" b="1" dirty="0" err="1" smtClean="0">
                <a:latin typeface="Times New Roman" pitchFamily="18" charset="0"/>
              </a:rPr>
              <a:t>Vào</a:t>
            </a:r>
            <a:r>
              <a:rPr lang="en-US" sz="3200" b="1" dirty="0" smtClean="0">
                <a:latin typeface="Times New Roman" pitchFamily="18" charset="0"/>
              </a:rPr>
              <a:t> File </a:t>
            </a:r>
            <a:r>
              <a:rPr lang="en-US" sz="3200" b="1" dirty="0" err="1" smtClean="0">
                <a:latin typeface="Times New Roman" pitchFamily="18" charset="0"/>
              </a:rPr>
              <a:t>chọn</a:t>
            </a:r>
            <a:r>
              <a:rPr lang="en-US" sz="3200" b="1" dirty="0" smtClean="0">
                <a:latin typeface="Times New Roman" pitchFamily="18" charset="0"/>
              </a:rPr>
              <a:t> Exit</a:t>
            </a:r>
            <a:endParaRPr lang="en-US" sz="3600" b="1" dirty="0">
              <a:latin typeface="Times New Roman" pitchFamily="18" charset="0"/>
            </a:endParaRPr>
          </a:p>
          <a:p>
            <a:pPr marL="342900" indent="-342900">
              <a:buFontTx/>
              <a:buAutoNum type="alphaUcPeriod"/>
            </a:pPr>
            <a:r>
              <a:rPr lang="en-US" sz="3600" dirty="0">
                <a:latin typeface="Times New Roman" pitchFamily="18" charset="0"/>
              </a:rPr>
              <a:t>  </a:t>
            </a:r>
            <a:r>
              <a:rPr lang="en-US" sz="3200" b="1" dirty="0" err="1" smtClean="0">
                <a:latin typeface="Times New Roman" pitchFamily="18" charset="0"/>
              </a:rPr>
              <a:t>Vào</a:t>
            </a:r>
            <a:r>
              <a:rPr lang="en-US" sz="3200" b="1" dirty="0" smtClean="0">
                <a:latin typeface="Times New Roman" pitchFamily="18" charset="0"/>
              </a:rPr>
              <a:t> File </a:t>
            </a:r>
            <a:r>
              <a:rPr lang="en-US" sz="3200" b="1" dirty="0" err="1" smtClean="0">
                <a:latin typeface="Times New Roman" pitchFamily="18" charset="0"/>
              </a:rPr>
              <a:t>chọn</a:t>
            </a:r>
            <a:r>
              <a:rPr lang="en-US" sz="3200" b="1" dirty="0" smtClean="0">
                <a:latin typeface="Times New Roman" pitchFamily="18" charset="0"/>
              </a:rPr>
              <a:t> Save and Exit</a:t>
            </a:r>
            <a:endParaRPr lang="en-US" sz="3200" b="1" dirty="0">
              <a:latin typeface="Times New Roman" pitchFamily="18" charset="0"/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489325" y="4724400"/>
            <a:ext cx="2174875" cy="762000"/>
            <a:chOff x="2383" y="3216"/>
            <a:chExt cx="1896" cy="672"/>
          </a:xfrm>
        </p:grpSpPr>
        <p:sp>
          <p:nvSpPr>
            <p:cNvPr id="15390" name="AutoShape 9"/>
            <p:cNvSpPr>
              <a:spLocks noChangeArrowheads="1"/>
            </p:cNvSpPr>
            <p:nvPr/>
          </p:nvSpPr>
          <p:spPr bwMode="gray">
            <a:xfrm>
              <a:off x="2383" y="3216"/>
              <a:ext cx="1896" cy="672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3F3F3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vi-VN">
                <a:latin typeface="Arial" pitchFamily="34" charset="0"/>
              </a:endParaRPr>
            </a:p>
          </p:txBody>
        </p:sp>
        <p:sp>
          <p:nvSpPr>
            <p:cNvPr id="14" name="Text Box 11"/>
            <p:cNvSpPr txBox="1">
              <a:spLocks noChangeArrowheads="1"/>
            </p:cNvSpPr>
            <p:nvPr/>
          </p:nvSpPr>
          <p:spPr bwMode="gray">
            <a:xfrm>
              <a:off x="2653" y="3321"/>
              <a:ext cx="906" cy="461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/>
          </p:spPr>
          <p:txBody>
            <a:bodyPr wrap="none">
              <a:spAutoFit/>
            </a:bodyPr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err="1">
                  <a:solidFill>
                    <a:schemeClr val="tx2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Đáp</a:t>
              </a:r>
              <a:r>
                <a:rPr lang="en-US" sz="2800" dirty="0">
                  <a:solidFill>
                    <a:schemeClr val="tx2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 </a:t>
              </a:r>
              <a:r>
                <a:rPr lang="en-US" sz="2800" dirty="0" err="1">
                  <a:solidFill>
                    <a:schemeClr val="tx2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án</a:t>
              </a:r>
              <a:r>
                <a:rPr lang="en-US" sz="2800" dirty="0">
                  <a:solidFill>
                    <a:schemeClr val="tx2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:</a:t>
              </a:r>
            </a:p>
          </p:txBody>
        </p:sp>
      </p:grpSp>
      <p:sp>
        <p:nvSpPr>
          <p:cNvPr id="15" name="Oval 12"/>
          <p:cNvSpPr>
            <a:spLocks noChangeArrowheads="1"/>
          </p:cNvSpPr>
          <p:nvPr/>
        </p:nvSpPr>
        <p:spPr bwMode="auto">
          <a:xfrm>
            <a:off x="6708774" y="5715000"/>
            <a:ext cx="987425" cy="931863"/>
          </a:xfrm>
          <a:prstGeom prst="ellipse">
            <a:avLst/>
          </a:prstGeom>
          <a:gradFill rotWithShape="1">
            <a:gsLst>
              <a:gs pos="0">
                <a:srgbClr val="CC66FF"/>
              </a:gs>
              <a:gs pos="50000">
                <a:schemeClr val="bg1"/>
              </a:gs>
              <a:gs pos="100000">
                <a:srgbClr val="CC66FF"/>
              </a:gs>
            </a:gsLst>
            <a:lin ang="5400000" scaled="1"/>
          </a:gradFill>
          <a:ln w="28575">
            <a:solidFill>
              <a:srgbClr val="6600FF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AutoShape 15"/>
          <p:cNvSpPr>
            <a:spLocks noChangeArrowheads="1"/>
          </p:cNvSpPr>
          <p:nvPr/>
        </p:nvSpPr>
        <p:spPr bwMode="auto">
          <a:xfrm>
            <a:off x="2895600" y="59229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pitchFamily="34" charset="0"/>
              </a:rPr>
              <a:t>2</a:t>
            </a:r>
          </a:p>
        </p:txBody>
      </p:sp>
      <p:sp>
        <p:nvSpPr>
          <p:cNvPr id="19" name="AutoShape 16"/>
          <p:cNvSpPr>
            <a:spLocks noChangeArrowheads="1"/>
          </p:cNvSpPr>
          <p:nvPr/>
        </p:nvSpPr>
        <p:spPr bwMode="auto">
          <a:xfrm>
            <a:off x="2895600" y="59229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pitchFamily="34" charset="0"/>
              </a:rPr>
              <a:t>3</a:t>
            </a:r>
          </a:p>
        </p:txBody>
      </p:sp>
      <p:sp>
        <p:nvSpPr>
          <p:cNvPr id="20" name="AutoShape 17"/>
          <p:cNvSpPr>
            <a:spLocks noChangeArrowheads="1"/>
          </p:cNvSpPr>
          <p:nvPr/>
        </p:nvSpPr>
        <p:spPr bwMode="auto">
          <a:xfrm>
            <a:off x="2895600" y="59229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pitchFamily="34" charset="0"/>
              </a:rPr>
              <a:t>4</a:t>
            </a:r>
          </a:p>
        </p:txBody>
      </p:sp>
      <p:sp>
        <p:nvSpPr>
          <p:cNvPr id="21" name="AutoShape 18"/>
          <p:cNvSpPr>
            <a:spLocks noChangeArrowheads="1"/>
          </p:cNvSpPr>
          <p:nvPr/>
        </p:nvSpPr>
        <p:spPr bwMode="auto">
          <a:xfrm>
            <a:off x="2895600" y="5867400"/>
            <a:ext cx="1219200" cy="969963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 dirty="0">
                <a:solidFill>
                  <a:srgbClr val="0033CC"/>
                </a:solidFill>
                <a:latin typeface="Arial" pitchFamily="34" charset="0"/>
              </a:rPr>
              <a:t>5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6248400" y="3048000"/>
            <a:ext cx="2409825" cy="1981200"/>
            <a:chOff x="912" y="2592"/>
            <a:chExt cx="3072" cy="960"/>
          </a:xfrm>
        </p:grpSpPr>
        <p:sp>
          <p:nvSpPr>
            <p:cNvPr id="10254" name="Oval 35"/>
            <p:cNvSpPr>
              <a:spLocks noChangeArrowheads="1"/>
            </p:cNvSpPr>
            <p:nvPr/>
          </p:nvSpPr>
          <p:spPr bwMode="auto">
            <a:xfrm>
              <a:off x="912" y="2592"/>
              <a:ext cx="3072" cy="96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5" name="WordArt 36"/>
            <p:cNvSpPr>
              <a:spLocks noChangeArrowheads="1" noChangeShapeType="1" noTextEdit="1"/>
            </p:cNvSpPr>
            <p:nvPr/>
          </p:nvSpPr>
          <p:spPr bwMode="auto">
            <a:xfrm>
              <a:off x="1488" y="2880"/>
              <a:ext cx="1884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 dirty="0" err="1">
                  <a:ln w="12700">
                    <a:solidFill>
                      <a:srgbClr val="FFFF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.VnTime"/>
                </a:rPr>
                <a:t>HÕt</a:t>
              </a:r>
              <a:r>
                <a:rPr lang="en-US" sz="3600" b="1" kern="10" dirty="0">
                  <a:ln w="12700">
                    <a:solidFill>
                      <a:srgbClr val="FFFF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.VnTime"/>
                </a:rPr>
                <a:t> </a:t>
              </a:r>
              <a:r>
                <a:rPr lang="en-US" sz="3600" b="1" kern="10" dirty="0" err="1">
                  <a:ln w="12700">
                    <a:solidFill>
                      <a:srgbClr val="FFFF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.VnTime"/>
                </a:rPr>
                <a:t>giê</a:t>
              </a:r>
              <a:endParaRPr lang="en-US" sz="3600" b="1" kern="10" dirty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Time"/>
              </a:endParaRPr>
            </a:p>
          </p:txBody>
        </p:sp>
      </p:grpSp>
      <p:sp>
        <p:nvSpPr>
          <p:cNvPr id="35" name="Rectangle 37"/>
          <p:cNvSpPr>
            <a:spLocks noChangeArrowheads="1"/>
          </p:cNvSpPr>
          <p:nvPr/>
        </p:nvSpPr>
        <p:spPr bwMode="auto">
          <a:xfrm>
            <a:off x="2532063" y="4724400"/>
            <a:ext cx="5454650" cy="7620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400" b="1" dirty="0" smtClean="0">
                <a:solidFill>
                  <a:srgbClr val="FF1D1D"/>
                </a:solidFill>
              </a:rPr>
              <a:t>c </a:t>
            </a:r>
            <a:endParaRPr lang="en-US" sz="3600" b="1" i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36" name="AutoShape 38"/>
          <p:cNvSpPr>
            <a:spLocks noChangeArrowheads="1"/>
          </p:cNvSpPr>
          <p:nvPr/>
        </p:nvSpPr>
        <p:spPr bwMode="auto">
          <a:xfrm>
            <a:off x="4776788" y="5867400"/>
            <a:ext cx="1319212" cy="78581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8B049"/>
              </a:gs>
              <a:gs pos="9000">
                <a:srgbClr val="B43E85"/>
              </a:gs>
              <a:gs pos="15500">
                <a:srgbClr val="C50849"/>
              </a:gs>
              <a:gs pos="16499">
                <a:srgbClr val="F952A0"/>
              </a:gs>
              <a:gs pos="18500">
                <a:srgbClr val="FEE7F2"/>
              </a:gs>
              <a:gs pos="39500">
                <a:srgbClr val="F8B049"/>
              </a:gs>
              <a:gs pos="43500">
                <a:srgbClr val="F8B049"/>
              </a:gs>
              <a:gs pos="50000">
                <a:srgbClr val="FC9FCB"/>
              </a:gs>
              <a:gs pos="56500">
                <a:srgbClr val="F8B049"/>
              </a:gs>
              <a:gs pos="60501">
                <a:srgbClr val="F8B049"/>
              </a:gs>
              <a:gs pos="81500">
                <a:srgbClr val="FEE7F2"/>
              </a:gs>
              <a:gs pos="83501">
                <a:srgbClr val="F952A0"/>
              </a:gs>
              <a:gs pos="84500">
                <a:srgbClr val="C50849"/>
              </a:gs>
              <a:gs pos="91000">
                <a:srgbClr val="B43E85"/>
              </a:gs>
              <a:gs pos="100000">
                <a:srgbClr val="F8B049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400" b="1" dirty="0" err="1">
                <a:solidFill>
                  <a:srgbClr val="FF0000"/>
                </a:solidFill>
                <a:latin typeface=".VnArial Narrow" pitchFamily="34" charset="0"/>
              </a:rPr>
              <a:t>Thêi</a:t>
            </a:r>
            <a:r>
              <a:rPr lang="en-US" sz="2400" b="1" dirty="0">
                <a:solidFill>
                  <a:srgbClr val="FF0000"/>
                </a:solidFill>
                <a:latin typeface=".VnArial Narrow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.VnArial Narrow" pitchFamily="34" charset="0"/>
              </a:rPr>
              <a:t>gian</a:t>
            </a:r>
            <a:endParaRPr lang="en-US" sz="2400" b="1" dirty="0">
              <a:solidFill>
                <a:srgbClr val="FF0000"/>
              </a:solidFill>
              <a:latin typeface=".Vn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3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3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3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3" presetClass="entr" presetSubtype="16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3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hinh"/>
          <p:cNvPicPr>
            <a:picLocks noGrp="1" noChangeAspect="1" noChangeArrowheads="1" noCrop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76200"/>
            <a:ext cx="9144000" cy="6858000"/>
          </a:xfrm>
          <a:noFill/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286000" y="1752600"/>
            <a:ext cx="5334000" cy="1371600"/>
            <a:chOff x="2065" y="1496"/>
            <a:chExt cx="1498" cy="1496"/>
          </a:xfrm>
        </p:grpSpPr>
        <p:sp>
          <p:nvSpPr>
            <p:cNvPr id="3079" name="Oval 6"/>
            <p:cNvSpPr>
              <a:spLocks noChangeArrowheads="1"/>
            </p:cNvSpPr>
            <p:nvPr/>
          </p:nvSpPr>
          <p:spPr bwMode="gray">
            <a:xfrm>
              <a:off x="2065" y="1496"/>
              <a:ext cx="1496" cy="149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FCDF06"/>
                </a:gs>
                <a:gs pos="100000">
                  <a:srgbClr val="FFFFFF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vi-VN" i="0">
                <a:latin typeface=".VnTime" pitchFamily="34" charset="0"/>
              </a:endParaRPr>
            </a:p>
          </p:txBody>
        </p:sp>
        <p:sp>
          <p:nvSpPr>
            <p:cNvPr id="3080" name="Oval 7"/>
            <p:cNvSpPr>
              <a:spLocks noChangeArrowheads="1"/>
            </p:cNvSpPr>
            <p:nvPr/>
          </p:nvSpPr>
          <p:spPr bwMode="gray">
            <a:xfrm>
              <a:off x="2067" y="1496"/>
              <a:ext cx="1496" cy="1496"/>
            </a:xfrm>
            <a:prstGeom prst="ellipse">
              <a:avLst/>
            </a:prstGeom>
            <a:solidFill>
              <a:srgbClr val="00FF00">
                <a:alpha val="32156"/>
              </a:srgbClr>
            </a:soli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vi-VN" i="0">
                <a:latin typeface=".VnTime" pitchFamily="34" charset="0"/>
              </a:endParaRPr>
            </a:p>
          </p:txBody>
        </p:sp>
        <p:sp>
          <p:nvSpPr>
            <p:cNvPr id="3081" name="Oval 8"/>
            <p:cNvSpPr>
              <a:spLocks noChangeArrowheads="1"/>
            </p:cNvSpPr>
            <p:nvPr/>
          </p:nvSpPr>
          <p:spPr bwMode="gray">
            <a:xfrm>
              <a:off x="2163" y="1594"/>
              <a:ext cx="1300" cy="1300"/>
            </a:xfrm>
            <a:prstGeom prst="ellipse">
              <a:avLst/>
            </a:prstGeom>
            <a:gradFill rotWithShape="1">
              <a:gsLst>
                <a:gs pos="0">
                  <a:srgbClr val="887903"/>
                </a:gs>
                <a:gs pos="50000">
                  <a:srgbClr val="FCDF06"/>
                </a:gs>
                <a:gs pos="100000">
                  <a:srgbClr val="887903"/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vi-VN" i="0">
                <a:latin typeface=".VnTime" pitchFamily="34" charset="0"/>
              </a:endParaRPr>
            </a:p>
          </p:txBody>
        </p:sp>
        <p:sp>
          <p:nvSpPr>
            <p:cNvPr id="3082" name="Oval 9"/>
            <p:cNvSpPr>
              <a:spLocks noChangeArrowheads="1"/>
            </p:cNvSpPr>
            <p:nvPr/>
          </p:nvSpPr>
          <p:spPr bwMode="gray">
            <a:xfrm>
              <a:off x="2160" y="1582"/>
              <a:ext cx="1300" cy="1300"/>
            </a:xfrm>
            <a:prstGeom prst="ellipse">
              <a:avLst/>
            </a:prstGeom>
            <a:solidFill>
              <a:srgbClr val="FF00FF">
                <a:alpha val="0"/>
              </a:srgbClr>
            </a:solidFill>
            <a:ln w="38100" algn="ctr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vi-VN" i="0">
                <a:latin typeface=".VnTime" pitchFamily="34" charset="0"/>
              </a:endParaRPr>
            </a:p>
          </p:txBody>
        </p:sp>
        <p:sp>
          <p:nvSpPr>
            <p:cNvPr id="3083" name="Oval 10"/>
            <p:cNvSpPr>
              <a:spLocks noChangeArrowheads="1"/>
            </p:cNvSpPr>
            <p:nvPr/>
          </p:nvSpPr>
          <p:spPr bwMode="gray">
            <a:xfrm>
              <a:off x="2228" y="1659"/>
              <a:ext cx="1170" cy="1170"/>
            </a:xfrm>
            <a:prstGeom prst="ellipse">
              <a:avLst/>
            </a:prstGeom>
            <a:solidFill>
              <a:srgbClr val="FF00FF"/>
            </a:soli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vi-VN" i="0">
                <a:latin typeface=".VnTime" pitchFamily="34" charset="0"/>
              </a:endParaRPr>
            </a:p>
          </p:txBody>
        </p:sp>
        <p:sp>
          <p:nvSpPr>
            <p:cNvPr id="3084" name="Oval 11"/>
            <p:cNvSpPr>
              <a:spLocks noChangeArrowheads="1"/>
            </p:cNvSpPr>
            <p:nvPr/>
          </p:nvSpPr>
          <p:spPr bwMode="gray">
            <a:xfrm>
              <a:off x="2246" y="1678"/>
              <a:ext cx="1134" cy="1134"/>
            </a:xfrm>
            <a:prstGeom prst="ellipse">
              <a:avLst/>
            </a:prstGeom>
            <a:gradFill rotWithShape="1">
              <a:gsLst>
                <a:gs pos="0">
                  <a:srgbClr val="595959"/>
                </a:gs>
                <a:gs pos="100000">
                  <a:srgbClr val="C0C0C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vi-VN" i="0">
                <a:latin typeface=".VnTime" pitchFamily="34" charset="0"/>
              </a:endParaRPr>
            </a:p>
          </p:txBody>
        </p:sp>
        <p:sp>
          <p:nvSpPr>
            <p:cNvPr id="3085" name="Oval 12"/>
            <p:cNvSpPr>
              <a:spLocks noChangeArrowheads="1"/>
            </p:cNvSpPr>
            <p:nvPr/>
          </p:nvSpPr>
          <p:spPr bwMode="gray">
            <a:xfrm>
              <a:off x="2261" y="1685"/>
              <a:ext cx="1105" cy="1105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alpha val="0"/>
                  </a:srgbClr>
                </a:gs>
                <a:gs pos="100000">
                  <a:srgbClr val="E9E9E9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vi-VN" i="0">
                <a:latin typeface=".VnTime" pitchFamily="34" charset="0"/>
              </a:endParaRPr>
            </a:p>
          </p:txBody>
        </p:sp>
        <p:sp>
          <p:nvSpPr>
            <p:cNvPr id="3086" name="Oval 13"/>
            <p:cNvSpPr>
              <a:spLocks noChangeArrowheads="1"/>
            </p:cNvSpPr>
            <p:nvPr/>
          </p:nvSpPr>
          <p:spPr bwMode="gray">
            <a:xfrm>
              <a:off x="2273" y="1696"/>
              <a:ext cx="1052" cy="1032"/>
            </a:xfrm>
            <a:prstGeom prst="ellipse">
              <a:avLst/>
            </a:prstGeom>
            <a:solidFill>
              <a:schemeClr val="bg1">
                <a:alpha val="47842"/>
              </a:schemeClr>
            </a:soli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vi-VN" i="0">
                <a:latin typeface=".VnTime" pitchFamily="34" charset="0"/>
              </a:endParaRPr>
            </a:p>
          </p:txBody>
        </p:sp>
        <p:sp>
          <p:nvSpPr>
            <p:cNvPr id="3087" name="Oval 14"/>
            <p:cNvSpPr>
              <a:spLocks noChangeArrowheads="1"/>
            </p:cNvSpPr>
            <p:nvPr/>
          </p:nvSpPr>
          <p:spPr bwMode="gray">
            <a:xfrm>
              <a:off x="2334" y="1725"/>
              <a:ext cx="936" cy="838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0C0C0">
                    <a:alpha val="37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sz="1800" b="0" i="0">
                <a:solidFill>
                  <a:schemeClr val="tx1"/>
                </a:solidFill>
              </a:endParaRPr>
            </a:p>
          </p:txBody>
        </p:sp>
      </p:grpSp>
      <p:sp>
        <p:nvSpPr>
          <p:cNvPr id="3076" name="Text Box 15"/>
          <p:cNvSpPr txBox="1">
            <a:spLocks noChangeArrowheads="1"/>
          </p:cNvSpPr>
          <p:nvPr/>
        </p:nvSpPr>
        <p:spPr bwMode="auto">
          <a:xfrm>
            <a:off x="3505200" y="2209800"/>
            <a:ext cx="2971800" cy="584775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buFontTx/>
              <a:buNone/>
            </a:pPr>
            <a:r>
              <a:rPr lang="en-US" sz="3200" i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3200" i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3200" i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7" name="Picture 16" descr="cunha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3581400"/>
            <a:ext cx="3144838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FE638A-926A-46B1-A19A-820C23321A4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gular Pentagon 3"/>
          <p:cNvSpPr/>
          <p:nvPr/>
        </p:nvSpPr>
        <p:spPr>
          <a:xfrm>
            <a:off x="2209800" y="0"/>
            <a:ext cx="4724400" cy="1219200"/>
          </a:xfrm>
          <a:prstGeom prst="pent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CỦNG CỐ</a:t>
            </a:r>
          </a:p>
        </p:txBody>
      </p:sp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228600" y="1350963"/>
            <a:ext cx="762000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en-US" sz="3600" b="1" dirty="0">
                <a:solidFill>
                  <a:srgbClr val="006666"/>
                </a:solidFill>
                <a:latin typeface="Times New Roman" pitchFamily="18" charset="0"/>
              </a:rPr>
              <a:t>  </a:t>
            </a:r>
            <a:r>
              <a:rPr lang="en-US" sz="3200" b="1" u="sng" dirty="0" err="1">
                <a:solidFill>
                  <a:srgbClr val="0070C0"/>
                </a:solidFill>
                <a:latin typeface="Times New Roman" pitchFamily="18" charset="0"/>
              </a:rPr>
              <a:t>Câu</a:t>
            </a:r>
            <a:r>
              <a:rPr lang="en-US" sz="3200" b="1" u="sng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u="sng" dirty="0" smtClean="0">
                <a:solidFill>
                  <a:srgbClr val="0070C0"/>
                </a:solidFill>
                <a:latin typeface="Times New Roman" pitchFamily="18" charset="0"/>
              </a:rPr>
              <a:t>3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</a:rPr>
              <a:t>: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</a:rPr>
              <a:t>Dòng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</a:rPr>
              <a:t>lệnh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</a:rPr>
              <a:t>để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</a:rPr>
              <a:t>vẽ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</a:rPr>
              <a:t>hình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</a:rPr>
              <a:t>lục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</a:rPr>
              <a:t>giác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</a:rPr>
              <a:t>cạnh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</a:rPr>
              <a:t> 100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</a:rPr>
              <a:t>là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</a:rPr>
              <a:t>: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</a:endParaRPr>
          </a:p>
          <a:p>
            <a:pPr marL="342900" indent="-342900">
              <a:buFontTx/>
              <a:buAutoNum type="alphaUcPeriod"/>
            </a:pP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</a:rPr>
              <a:t>Repeat 6 [</a:t>
            </a:r>
            <a:r>
              <a:rPr lang="en-US" sz="3200" b="1" dirty="0" err="1" smtClean="0">
                <a:latin typeface="Times New Roman" pitchFamily="18" charset="0"/>
              </a:rPr>
              <a:t>fd</a:t>
            </a:r>
            <a:r>
              <a:rPr lang="en-US" sz="3200" b="1" dirty="0" smtClean="0">
                <a:latin typeface="Times New Roman" pitchFamily="18" charset="0"/>
              </a:rPr>
              <a:t> 100 </a:t>
            </a:r>
            <a:r>
              <a:rPr lang="en-US" sz="3200" b="1" dirty="0" err="1" smtClean="0">
                <a:latin typeface="Times New Roman" pitchFamily="18" charset="0"/>
              </a:rPr>
              <a:t>rt</a:t>
            </a:r>
            <a:r>
              <a:rPr lang="en-US" sz="3200" b="1" dirty="0" smtClean="0">
                <a:latin typeface="Times New Roman" pitchFamily="18" charset="0"/>
              </a:rPr>
              <a:t> 60]</a:t>
            </a:r>
            <a:endParaRPr lang="en-US" sz="3600" b="1" dirty="0">
              <a:latin typeface="Times New Roman" pitchFamily="18" charset="0"/>
            </a:endParaRPr>
          </a:p>
          <a:p>
            <a:pPr marL="342900" indent="-342900">
              <a:buFontTx/>
              <a:buAutoNum type="alphaUcPeriod"/>
            </a:pPr>
            <a:r>
              <a:rPr lang="en-US" sz="3600" b="1" dirty="0">
                <a:latin typeface="Times New Roman" pitchFamily="18" charset="0"/>
              </a:rPr>
              <a:t>  </a:t>
            </a:r>
            <a:r>
              <a:rPr lang="en-US" sz="3200" b="1" dirty="0" smtClean="0">
                <a:latin typeface="Times New Roman" pitchFamily="18" charset="0"/>
              </a:rPr>
              <a:t>Repeat 7 [</a:t>
            </a:r>
            <a:r>
              <a:rPr lang="en-US" sz="3200" b="1" dirty="0" err="1" smtClean="0">
                <a:latin typeface="Times New Roman" pitchFamily="18" charset="0"/>
              </a:rPr>
              <a:t>fd</a:t>
            </a:r>
            <a:r>
              <a:rPr lang="en-US" sz="3200" b="1" dirty="0" smtClean="0">
                <a:latin typeface="Times New Roman" pitchFamily="18" charset="0"/>
              </a:rPr>
              <a:t> 100 </a:t>
            </a:r>
            <a:r>
              <a:rPr lang="en-US" sz="3200" b="1" dirty="0" err="1" smtClean="0">
                <a:latin typeface="Times New Roman" pitchFamily="18" charset="0"/>
              </a:rPr>
              <a:t>rt</a:t>
            </a:r>
            <a:r>
              <a:rPr lang="en-US" sz="3200" b="1" dirty="0" smtClean="0">
                <a:latin typeface="Times New Roman" pitchFamily="18" charset="0"/>
              </a:rPr>
              <a:t> 60]</a:t>
            </a:r>
            <a:endParaRPr lang="en-US" sz="3600" b="1" dirty="0">
              <a:latin typeface="Times New Roman" pitchFamily="18" charset="0"/>
            </a:endParaRPr>
          </a:p>
          <a:p>
            <a:pPr marL="342900" indent="-342900">
              <a:buFontTx/>
              <a:buAutoNum type="alphaUcPeriod"/>
            </a:pPr>
            <a:r>
              <a:rPr lang="en-US" sz="3600" dirty="0">
                <a:latin typeface="Times New Roman" pitchFamily="18" charset="0"/>
              </a:rPr>
              <a:t>  </a:t>
            </a:r>
            <a:r>
              <a:rPr lang="en-US" sz="3200" b="1" dirty="0" smtClean="0">
                <a:latin typeface="Times New Roman" pitchFamily="18" charset="0"/>
              </a:rPr>
              <a:t>Repeat 8 [ </a:t>
            </a:r>
            <a:r>
              <a:rPr lang="en-US" sz="3200" b="1" dirty="0" err="1" smtClean="0">
                <a:latin typeface="Times New Roman" pitchFamily="18" charset="0"/>
              </a:rPr>
              <a:t>fd</a:t>
            </a:r>
            <a:r>
              <a:rPr lang="en-US" sz="3200" b="1" dirty="0" smtClean="0">
                <a:latin typeface="Times New Roman" pitchFamily="18" charset="0"/>
              </a:rPr>
              <a:t> 100 </a:t>
            </a:r>
            <a:r>
              <a:rPr lang="en-US" sz="3200" b="1" dirty="0" err="1" smtClean="0">
                <a:latin typeface="Times New Roman" pitchFamily="18" charset="0"/>
              </a:rPr>
              <a:t>rt</a:t>
            </a:r>
            <a:r>
              <a:rPr lang="en-US" sz="3200" b="1" dirty="0" smtClean="0">
                <a:latin typeface="Times New Roman" pitchFamily="18" charset="0"/>
              </a:rPr>
              <a:t> 60]</a:t>
            </a:r>
            <a:endParaRPr lang="en-US" sz="3200" b="1" dirty="0">
              <a:latin typeface="Times New Roman" pitchFamily="18" charset="0"/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489325" y="4419601"/>
            <a:ext cx="2454275" cy="990600"/>
            <a:chOff x="2383" y="3216"/>
            <a:chExt cx="1896" cy="672"/>
          </a:xfrm>
        </p:grpSpPr>
        <p:sp>
          <p:nvSpPr>
            <p:cNvPr id="15390" name="AutoShape 9"/>
            <p:cNvSpPr>
              <a:spLocks noChangeArrowheads="1"/>
            </p:cNvSpPr>
            <p:nvPr/>
          </p:nvSpPr>
          <p:spPr bwMode="gray">
            <a:xfrm>
              <a:off x="2383" y="3216"/>
              <a:ext cx="1896" cy="672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3F3F3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vi-VN">
                <a:latin typeface="Arial" pitchFamily="34" charset="0"/>
              </a:endParaRPr>
            </a:p>
          </p:txBody>
        </p:sp>
        <p:sp>
          <p:nvSpPr>
            <p:cNvPr id="14" name="Text Box 11"/>
            <p:cNvSpPr txBox="1">
              <a:spLocks noChangeArrowheads="1"/>
            </p:cNvSpPr>
            <p:nvPr/>
          </p:nvSpPr>
          <p:spPr bwMode="gray">
            <a:xfrm>
              <a:off x="2653" y="3321"/>
              <a:ext cx="906" cy="461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/>
          </p:spPr>
          <p:txBody>
            <a:bodyPr wrap="none">
              <a:spAutoFit/>
            </a:bodyPr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err="1">
                  <a:solidFill>
                    <a:schemeClr val="tx2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Đáp</a:t>
              </a:r>
              <a:r>
                <a:rPr lang="en-US" sz="2800" dirty="0">
                  <a:solidFill>
                    <a:schemeClr val="tx2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 </a:t>
              </a:r>
              <a:r>
                <a:rPr lang="en-US" sz="2800" dirty="0" err="1">
                  <a:solidFill>
                    <a:schemeClr val="tx2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án</a:t>
              </a:r>
              <a:r>
                <a:rPr lang="en-US" sz="2800" dirty="0">
                  <a:solidFill>
                    <a:schemeClr val="tx2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:</a:t>
              </a:r>
            </a:p>
          </p:txBody>
        </p:sp>
      </p:grpSp>
      <p:sp>
        <p:nvSpPr>
          <p:cNvPr id="15" name="Oval 12"/>
          <p:cNvSpPr>
            <a:spLocks noChangeArrowheads="1"/>
          </p:cNvSpPr>
          <p:nvPr/>
        </p:nvSpPr>
        <p:spPr bwMode="auto">
          <a:xfrm>
            <a:off x="6708774" y="5715000"/>
            <a:ext cx="1368425" cy="931863"/>
          </a:xfrm>
          <a:prstGeom prst="ellipse">
            <a:avLst/>
          </a:prstGeom>
          <a:gradFill rotWithShape="1">
            <a:gsLst>
              <a:gs pos="0">
                <a:srgbClr val="CC66FF"/>
              </a:gs>
              <a:gs pos="50000">
                <a:schemeClr val="bg1"/>
              </a:gs>
              <a:gs pos="100000">
                <a:srgbClr val="CC66FF"/>
              </a:gs>
            </a:gsLst>
            <a:lin ang="5400000" scaled="1"/>
          </a:gradFill>
          <a:ln w="28575">
            <a:solidFill>
              <a:srgbClr val="6600FF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Đáp án</a:t>
            </a:r>
          </a:p>
        </p:txBody>
      </p:sp>
      <p:sp>
        <p:nvSpPr>
          <p:cNvPr id="18" name="AutoShape 15"/>
          <p:cNvSpPr>
            <a:spLocks noChangeArrowheads="1"/>
          </p:cNvSpPr>
          <p:nvPr/>
        </p:nvSpPr>
        <p:spPr bwMode="auto">
          <a:xfrm>
            <a:off x="2895600" y="59229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pitchFamily="34" charset="0"/>
              </a:rPr>
              <a:t>2</a:t>
            </a:r>
          </a:p>
        </p:txBody>
      </p:sp>
      <p:sp>
        <p:nvSpPr>
          <p:cNvPr id="19" name="AutoShape 16"/>
          <p:cNvSpPr>
            <a:spLocks noChangeArrowheads="1"/>
          </p:cNvSpPr>
          <p:nvPr/>
        </p:nvSpPr>
        <p:spPr bwMode="auto">
          <a:xfrm>
            <a:off x="2895600" y="59229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pitchFamily="34" charset="0"/>
              </a:rPr>
              <a:t>3</a:t>
            </a:r>
          </a:p>
        </p:txBody>
      </p:sp>
      <p:sp>
        <p:nvSpPr>
          <p:cNvPr id="20" name="AutoShape 17"/>
          <p:cNvSpPr>
            <a:spLocks noChangeArrowheads="1"/>
          </p:cNvSpPr>
          <p:nvPr/>
        </p:nvSpPr>
        <p:spPr bwMode="auto">
          <a:xfrm>
            <a:off x="2895600" y="59229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pitchFamily="34" charset="0"/>
              </a:rPr>
              <a:t>4</a:t>
            </a:r>
          </a:p>
        </p:txBody>
      </p:sp>
      <p:sp>
        <p:nvSpPr>
          <p:cNvPr id="21" name="AutoShape 18"/>
          <p:cNvSpPr>
            <a:spLocks noChangeArrowheads="1"/>
          </p:cNvSpPr>
          <p:nvPr/>
        </p:nvSpPr>
        <p:spPr bwMode="auto">
          <a:xfrm>
            <a:off x="2895600" y="59229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pitchFamily="34" charset="0"/>
              </a:rPr>
              <a:t>5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6248400" y="3048000"/>
            <a:ext cx="2409825" cy="1981200"/>
            <a:chOff x="912" y="2592"/>
            <a:chExt cx="3072" cy="960"/>
          </a:xfrm>
        </p:grpSpPr>
        <p:sp>
          <p:nvSpPr>
            <p:cNvPr id="10254" name="Oval 35"/>
            <p:cNvSpPr>
              <a:spLocks noChangeArrowheads="1"/>
            </p:cNvSpPr>
            <p:nvPr/>
          </p:nvSpPr>
          <p:spPr bwMode="auto">
            <a:xfrm>
              <a:off x="912" y="2592"/>
              <a:ext cx="3072" cy="96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5" name="WordArt 36"/>
            <p:cNvSpPr>
              <a:spLocks noChangeArrowheads="1" noChangeShapeType="1" noTextEdit="1"/>
            </p:cNvSpPr>
            <p:nvPr/>
          </p:nvSpPr>
          <p:spPr bwMode="auto">
            <a:xfrm>
              <a:off x="1488" y="2880"/>
              <a:ext cx="1884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12700">
                    <a:solidFill>
                      <a:srgbClr val="FFFF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.VnTime"/>
                </a:rPr>
                <a:t>HÕt giê</a:t>
              </a:r>
            </a:p>
          </p:txBody>
        </p:sp>
      </p:grpSp>
      <p:sp>
        <p:nvSpPr>
          <p:cNvPr id="35" name="Rectangle 37"/>
          <p:cNvSpPr>
            <a:spLocks noChangeArrowheads="1"/>
          </p:cNvSpPr>
          <p:nvPr/>
        </p:nvSpPr>
        <p:spPr bwMode="auto">
          <a:xfrm>
            <a:off x="2532063" y="4495800"/>
            <a:ext cx="5454650" cy="7620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400" b="1" dirty="0" smtClean="0">
                <a:solidFill>
                  <a:srgbClr val="FF1D1D"/>
                </a:solidFill>
              </a:rPr>
              <a:t>A </a:t>
            </a:r>
            <a:endParaRPr lang="en-US" sz="3600" b="1" i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36" name="AutoShape 38"/>
          <p:cNvSpPr>
            <a:spLocks noChangeArrowheads="1"/>
          </p:cNvSpPr>
          <p:nvPr/>
        </p:nvSpPr>
        <p:spPr bwMode="auto">
          <a:xfrm>
            <a:off x="4776788" y="5791200"/>
            <a:ext cx="1395412" cy="86201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8B049"/>
              </a:gs>
              <a:gs pos="9000">
                <a:srgbClr val="B43E85"/>
              </a:gs>
              <a:gs pos="15500">
                <a:srgbClr val="C50849"/>
              </a:gs>
              <a:gs pos="16499">
                <a:srgbClr val="F952A0"/>
              </a:gs>
              <a:gs pos="18500">
                <a:srgbClr val="FEE7F2"/>
              </a:gs>
              <a:gs pos="39500">
                <a:srgbClr val="F8B049"/>
              </a:gs>
              <a:gs pos="43500">
                <a:srgbClr val="F8B049"/>
              </a:gs>
              <a:gs pos="50000">
                <a:srgbClr val="FC9FCB"/>
              </a:gs>
              <a:gs pos="56500">
                <a:srgbClr val="F8B049"/>
              </a:gs>
              <a:gs pos="60501">
                <a:srgbClr val="F8B049"/>
              </a:gs>
              <a:gs pos="81500">
                <a:srgbClr val="FEE7F2"/>
              </a:gs>
              <a:gs pos="83501">
                <a:srgbClr val="F952A0"/>
              </a:gs>
              <a:gs pos="84500">
                <a:srgbClr val="C50849"/>
              </a:gs>
              <a:gs pos="91000">
                <a:srgbClr val="B43E85"/>
              </a:gs>
              <a:gs pos="100000">
                <a:srgbClr val="F8B049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800" b="1" dirty="0" err="1">
                <a:solidFill>
                  <a:srgbClr val="FF0000"/>
                </a:solidFill>
                <a:latin typeface=".VnArial Narrow" pitchFamily="34" charset="0"/>
              </a:rPr>
              <a:t>Thêi</a:t>
            </a:r>
            <a:r>
              <a:rPr lang="en-US" sz="2800" b="1" dirty="0">
                <a:solidFill>
                  <a:srgbClr val="FF0000"/>
                </a:solidFill>
                <a:latin typeface=".VnArial Narrow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rial Narrow" pitchFamily="34" charset="0"/>
              </a:rPr>
              <a:t>gian</a:t>
            </a:r>
            <a:endParaRPr lang="en-US" sz="2800" b="1" dirty="0">
              <a:solidFill>
                <a:srgbClr val="FF0000"/>
              </a:solidFill>
              <a:latin typeface=".Vn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3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3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3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3" presetClass="entr" presetSubtype="16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3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3556" name="Picture 4" descr="MIL10097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829800" cy="7372350"/>
          </a:xfrm>
          <a:noFill/>
        </p:spPr>
      </p:pic>
      <p:pic>
        <p:nvPicPr>
          <p:cNvPr id="12293" name="Picture 8" descr="j031806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990600"/>
            <a:ext cx="234315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5" name="Text Box 13"/>
          <p:cNvSpPr txBox="1">
            <a:spLocks noChangeArrowheads="1"/>
          </p:cNvSpPr>
          <p:nvPr/>
        </p:nvSpPr>
        <p:spPr bwMode="auto">
          <a:xfrm rot="-432407">
            <a:off x="2593975" y="2765657"/>
            <a:ext cx="40354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800" b="1" dirty="0" err="1">
                <a:solidFill>
                  <a:srgbClr val="FD3E2F"/>
                </a:solidFill>
              </a:rPr>
              <a:t>Thực</a:t>
            </a:r>
            <a:r>
              <a:rPr lang="en-US" sz="2800" b="1" dirty="0">
                <a:solidFill>
                  <a:srgbClr val="FD3E2F"/>
                </a:solidFill>
              </a:rPr>
              <a:t> </a:t>
            </a:r>
            <a:r>
              <a:rPr lang="en-US" sz="2800" b="1" dirty="0" err="1">
                <a:solidFill>
                  <a:srgbClr val="FD3E2F"/>
                </a:solidFill>
              </a:rPr>
              <a:t>hành</a:t>
            </a:r>
            <a:r>
              <a:rPr lang="en-US" sz="2800" b="1" dirty="0">
                <a:solidFill>
                  <a:srgbClr val="FD3E2F"/>
                </a:solidFill>
              </a:rPr>
              <a:t> </a:t>
            </a:r>
            <a:r>
              <a:rPr lang="en-US" sz="2800" b="1" dirty="0" err="1">
                <a:solidFill>
                  <a:srgbClr val="FD3E2F"/>
                </a:solidFill>
              </a:rPr>
              <a:t>thêm</a:t>
            </a:r>
            <a:r>
              <a:rPr lang="en-US" sz="2800" b="1" dirty="0">
                <a:solidFill>
                  <a:srgbClr val="FD3E2F"/>
                </a:solidFill>
              </a:rPr>
              <a:t> ở </a:t>
            </a:r>
            <a:r>
              <a:rPr lang="en-US" sz="2800" b="1" dirty="0" err="1">
                <a:solidFill>
                  <a:srgbClr val="FD3E2F"/>
                </a:solidFill>
              </a:rPr>
              <a:t>nhà</a:t>
            </a:r>
            <a:endParaRPr lang="en-US" sz="2800" b="1" dirty="0">
              <a:solidFill>
                <a:srgbClr val="FD3E2F"/>
              </a:solidFill>
            </a:endParaRPr>
          </a:p>
        </p:txBody>
      </p:sp>
      <p:sp>
        <p:nvSpPr>
          <p:cNvPr id="23562" name="WordArt 10"/>
          <p:cNvSpPr>
            <a:spLocks noChangeArrowheads="1" noChangeShapeType="1" noTextEdit="1"/>
          </p:cNvSpPr>
          <p:nvPr/>
        </p:nvSpPr>
        <p:spPr bwMode="auto">
          <a:xfrm>
            <a:off x="2895600" y="228600"/>
            <a:ext cx="3629025" cy="83820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21431"/>
              </a:avLst>
            </a:prstTxWarp>
          </a:bodyPr>
          <a:lstStyle/>
          <a:p>
            <a:pPr algn="ctr"/>
            <a:r>
              <a:rPr lang="en-US" sz="6000" b="1" kern="1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Dặn dò</a:t>
            </a:r>
          </a:p>
        </p:txBody>
      </p:sp>
      <p:sp>
        <p:nvSpPr>
          <p:cNvPr id="2" name="Text Box 13"/>
          <p:cNvSpPr txBox="1">
            <a:spLocks noChangeArrowheads="1"/>
          </p:cNvSpPr>
          <p:nvPr/>
        </p:nvSpPr>
        <p:spPr bwMode="auto">
          <a:xfrm rot="-432407">
            <a:off x="2971800" y="3807153"/>
            <a:ext cx="42449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800" b="1" dirty="0" err="1">
                <a:solidFill>
                  <a:srgbClr val="FD3E2F"/>
                </a:solidFill>
              </a:rPr>
              <a:t>Xem</a:t>
            </a:r>
            <a:r>
              <a:rPr lang="en-US" sz="2800" b="1" dirty="0">
                <a:solidFill>
                  <a:srgbClr val="FD3E2F"/>
                </a:solidFill>
              </a:rPr>
              <a:t> </a:t>
            </a:r>
            <a:r>
              <a:rPr lang="en-US" sz="2800" b="1" dirty="0" err="1">
                <a:solidFill>
                  <a:srgbClr val="FD3E2F"/>
                </a:solidFill>
              </a:rPr>
              <a:t>trước</a:t>
            </a:r>
            <a:r>
              <a:rPr lang="en-US" sz="2800" b="1" dirty="0">
                <a:solidFill>
                  <a:srgbClr val="FD3E2F"/>
                </a:solidFill>
              </a:rPr>
              <a:t> </a:t>
            </a:r>
            <a:r>
              <a:rPr lang="en-US" sz="2800" b="1" dirty="0" err="1">
                <a:solidFill>
                  <a:srgbClr val="FD3E2F"/>
                </a:solidFill>
              </a:rPr>
              <a:t>các</a:t>
            </a:r>
            <a:r>
              <a:rPr lang="en-US" sz="2800" b="1" dirty="0">
                <a:solidFill>
                  <a:srgbClr val="FD3E2F"/>
                </a:solidFill>
              </a:rPr>
              <a:t> </a:t>
            </a:r>
            <a:r>
              <a:rPr lang="en-US" sz="2800" b="1" dirty="0" err="1" smtClean="0">
                <a:solidFill>
                  <a:srgbClr val="FD3E2F"/>
                </a:solidFill>
              </a:rPr>
              <a:t>bài</a:t>
            </a:r>
            <a:r>
              <a:rPr lang="en-US" sz="2800" b="1" dirty="0">
                <a:solidFill>
                  <a:srgbClr val="FD3E2F"/>
                </a:solidFill>
              </a:rPr>
              <a:t> </a:t>
            </a:r>
            <a:r>
              <a:rPr lang="en-US" sz="2800" b="1" dirty="0" err="1" smtClean="0">
                <a:solidFill>
                  <a:srgbClr val="FD3E2F"/>
                </a:solidFill>
              </a:rPr>
              <a:t>còn</a:t>
            </a:r>
            <a:r>
              <a:rPr lang="en-US" sz="2800" b="1" dirty="0" smtClean="0">
                <a:solidFill>
                  <a:srgbClr val="FD3E2F"/>
                </a:solidFill>
              </a:rPr>
              <a:t> </a:t>
            </a:r>
            <a:r>
              <a:rPr lang="en-US" sz="2800" b="1" dirty="0" err="1" smtClean="0">
                <a:solidFill>
                  <a:srgbClr val="FD3E2F"/>
                </a:solidFill>
              </a:rPr>
              <a:t>lại</a:t>
            </a:r>
            <a:r>
              <a:rPr lang="en-US" sz="2800" b="1" dirty="0" smtClean="0">
                <a:solidFill>
                  <a:srgbClr val="FD3E2F"/>
                </a:solidFill>
              </a:rPr>
              <a:t> </a:t>
            </a:r>
            <a:endParaRPr lang="en-US" sz="2800" b="1" dirty="0">
              <a:solidFill>
                <a:srgbClr val="FD3E2F"/>
              </a:solidFill>
            </a:endParaRPr>
          </a:p>
        </p:txBody>
      </p:sp>
      <p:sp>
        <p:nvSpPr>
          <p:cNvPr id="3" name="Text Box 13"/>
          <p:cNvSpPr txBox="1">
            <a:spLocks noChangeArrowheads="1"/>
          </p:cNvSpPr>
          <p:nvPr/>
        </p:nvSpPr>
        <p:spPr bwMode="auto">
          <a:xfrm rot="-432407">
            <a:off x="3530600" y="4656922"/>
            <a:ext cx="403542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800" b="1" dirty="0" err="1">
                <a:solidFill>
                  <a:srgbClr val="FF0000"/>
                </a:solidFill>
              </a:rPr>
              <a:t>Giờ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sau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tiếp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tục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học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thực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hành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5" grpId="0"/>
      <p:bldP spid="23562" grpId="0" animBg="1"/>
      <p:bldP spid="2" grpId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1" descr="balonne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9" y="-304800"/>
            <a:ext cx="2941638" cy="414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45745" y="3505200"/>
            <a:ext cx="554614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</a:rPr>
              <a:t>KÍNH CHÀO QUÝ THẦY CÔ</a:t>
            </a:r>
            <a:endParaRPr lang="en-US" sz="5400" b="1" cap="all" spc="0">
              <a:ln w="0"/>
              <a:solidFill>
                <a:srgbClr val="0070C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Picture 6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0" y="4187016"/>
            <a:ext cx="2819400" cy="265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14600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3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600" y="-38100"/>
            <a:ext cx="1447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2" descr="3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30942" y="5448712"/>
            <a:ext cx="1447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9196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 descr="Picture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" y="0"/>
            <a:ext cx="9131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524000" y="1905000"/>
            <a:ext cx="62484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u="sng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u="sng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32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tệp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Cacthutuc.lgo, </a:t>
            </a: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514600" y="3124200"/>
            <a:ext cx="47942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a. Edit “Cacthutuc.lgo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438400" y="3733800"/>
            <a:ext cx="4572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b. Save “Cacthutuc.lgo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514600" y="4419600"/>
            <a:ext cx="46497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c. Load “Cacthutuc.lgo</a:t>
            </a: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2362200" y="3810000"/>
            <a:ext cx="609600" cy="457200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onstantia" pitchFamily="18" charset="0"/>
            </a:endParaRPr>
          </a:p>
        </p:txBody>
      </p:sp>
      <p:sp>
        <p:nvSpPr>
          <p:cNvPr id="4104" name="TextBox 15"/>
          <p:cNvSpPr txBox="1">
            <a:spLocks noChangeArrowheads="1"/>
          </p:cNvSpPr>
          <p:nvPr/>
        </p:nvSpPr>
        <p:spPr bwMode="auto">
          <a:xfrm>
            <a:off x="1371600" y="1143000"/>
            <a:ext cx="7010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 descr="Picture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" y="0"/>
            <a:ext cx="9131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524000" y="1905000"/>
            <a:ext cx="62484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u="sng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u="sng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32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nạp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tệp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Cacthutuc.lgo, </a:t>
            </a: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32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514600" y="3124200"/>
            <a:ext cx="47942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a. Edit “Cacthutuc.lgo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438400" y="3733800"/>
            <a:ext cx="4495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b. Save “Cacthutuc.lgo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514600" y="4419600"/>
            <a:ext cx="46497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c. Load “Cacthutuc.lgo</a:t>
            </a: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2362200" y="4484688"/>
            <a:ext cx="609600" cy="457200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onstantia" pitchFamily="18" charset="0"/>
            </a:endParaRPr>
          </a:p>
        </p:txBody>
      </p:sp>
      <p:sp>
        <p:nvSpPr>
          <p:cNvPr id="5128" name="TextBox 15"/>
          <p:cNvSpPr txBox="1">
            <a:spLocks noChangeArrowheads="1"/>
          </p:cNvSpPr>
          <p:nvPr/>
        </p:nvSpPr>
        <p:spPr bwMode="auto">
          <a:xfrm>
            <a:off x="1371600" y="1143000"/>
            <a:ext cx="7010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Theme237515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4" name="WordArt 6"/>
          <p:cNvSpPr>
            <a:spLocks noChangeArrowheads="1" noChangeShapeType="1" noTextEdit="1"/>
          </p:cNvSpPr>
          <p:nvPr/>
        </p:nvSpPr>
        <p:spPr bwMode="auto">
          <a:xfrm>
            <a:off x="393743" y="703431"/>
            <a:ext cx="83820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Bài</a:t>
            </a:r>
            <a:r>
              <a:rPr 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5: </a:t>
            </a:r>
            <a:r>
              <a:rPr lang="en-US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Luyện</a:t>
            </a:r>
            <a:r>
              <a:rPr 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tập</a:t>
            </a:r>
            <a:r>
              <a:rPr 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về</a:t>
            </a:r>
            <a:r>
              <a:rPr 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thủ</a:t>
            </a:r>
            <a:r>
              <a:rPr 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tục</a:t>
            </a:r>
            <a:endParaRPr lang="en-US" sz="3600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7173" name="WordArt 8"/>
          <p:cNvSpPr>
            <a:spLocks noChangeArrowheads="1" noChangeShapeType="1" noTextEdit="1"/>
          </p:cNvSpPr>
          <p:nvPr/>
        </p:nvSpPr>
        <p:spPr bwMode="auto">
          <a:xfrm>
            <a:off x="3352800" y="304800"/>
            <a:ext cx="1857375" cy="638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latin typeface=".VnBlackH"/>
              </a:rPr>
              <a:t>Tin </a:t>
            </a:r>
            <a:r>
              <a:rPr lang="en-US" sz="32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latin typeface=".VnBlackH"/>
              </a:rPr>
              <a:t>häc</a:t>
            </a:r>
            <a:endParaRPr lang="en-US" sz="3200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latin typeface=".VnBlackH"/>
            </a:endParaRPr>
          </a:p>
        </p:txBody>
      </p:sp>
      <p:sp>
        <p:nvSpPr>
          <p:cNvPr id="6" name="TextBox 19"/>
          <p:cNvSpPr txBox="1">
            <a:spLocks noChangeArrowheads="1"/>
          </p:cNvSpPr>
          <p:nvPr/>
        </p:nvSpPr>
        <p:spPr bwMode="auto">
          <a:xfrm>
            <a:off x="1345661" y="2170953"/>
            <a:ext cx="733901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Luyện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tập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các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kiến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thức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đã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học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về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viết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,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lưu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lại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và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sử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dụng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thủ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tục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trong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Logo.</a:t>
            </a:r>
            <a:endParaRPr lang="vi-VN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21"/>
          <p:cNvSpPr txBox="1">
            <a:spLocks noChangeArrowheads="1"/>
          </p:cNvSpPr>
          <p:nvPr/>
        </p:nvSpPr>
        <p:spPr bwMode="auto">
          <a:xfrm>
            <a:off x="1369473" y="3879103"/>
            <a:ext cx="713530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Rèn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luyện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thói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quen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sử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dụng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thủ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tục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trong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viết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chương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trình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Logo.</a:t>
            </a:r>
            <a:endParaRPr lang="vi-VN" sz="32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Group 49"/>
          <p:cNvGrpSpPr>
            <a:grpSpLocks/>
          </p:cNvGrpSpPr>
          <p:nvPr/>
        </p:nvGrpSpPr>
        <p:grpSpPr bwMode="auto">
          <a:xfrm>
            <a:off x="211275" y="2038693"/>
            <a:ext cx="923112" cy="1057275"/>
            <a:chOff x="4782092" y="1154815"/>
            <a:chExt cx="798322" cy="1056691"/>
          </a:xfrm>
        </p:grpSpPr>
        <p:pic>
          <p:nvPicPr>
            <p:cNvPr id="9" name="Tao do 1" descr="C:\Users\Administrator\Desktop\Tro choi hai tao\tao do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782092" y="1154815"/>
              <a:ext cx="798322" cy="1056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Box 51"/>
            <p:cNvSpPr txBox="1">
              <a:spLocks noChangeArrowheads="1"/>
            </p:cNvSpPr>
            <p:nvPr/>
          </p:nvSpPr>
          <p:spPr bwMode="auto">
            <a:xfrm>
              <a:off x="4914828" y="1434796"/>
              <a:ext cx="625084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4400" b="1" dirty="0"/>
                <a:t>1</a:t>
              </a:r>
              <a:endParaRPr lang="vi-VN" sz="4400" b="1" dirty="0"/>
            </a:p>
          </p:txBody>
        </p:sp>
      </p:grpSp>
      <p:grpSp>
        <p:nvGrpSpPr>
          <p:cNvPr id="11" name="Group 52"/>
          <p:cNvGrpSpPr>
            <a:grpSpLocks/>
          </p:cNvGrpSpPr>
          <p:nvPr/>
        </p:nvGrpSpPr>
        <p:grpSpPr bwMode="auto">
          <a:xfrm>
            <a:off x="264601" y="3853849"/>
            <a:ext cx="923112" cy="1095375"/>
            <a:chOff x="4470738" y="1147546"/>
            <a:chExt cx="798322" cy="1094221"/>
          </a:xfrm>
        </p:grpSpPr>
        <p:pic>
          <p:nvPicPr>
            <p:cNvPr id="12" name="Tao do 1" descr="C:\Users\Administrator\Desktop\Tro choi hai tao\tao do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470738" y="1147546"/>
              <a:ext cx="798322" cy="1056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Box 54"/>
            <p:cNvSpPr txBox="1">
              <a:spLocks noChangeArrowheads="1"/>
            </p:cNvSpPr>
            <p:nvPr/>
          </p:nvSpPr>
          <p:spPr bwMode="auto">
            <a:xfrm>
              <a:off x="4574669" y="1472326"/>
              <a:ext cx="625084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4400" b="1"/>
                <a:t>2</a:t>
              </a:r>
              <a:endParaRPr lang="vi-VN" sz="4400" b="1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4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066800"/>
            <a:ext cx="8229600" cy="1905000"/>
          </a:xfrm>
        </p:spPr>
        <p:txBody>
          <a:bodyPr>
            <a:noAutofit/>
          </a:bodyPr>
          <a:lstStyle/>
          <a:p>
            <a:pPr algn="l"/>
            <a:r>
              <a:rPr lang="en-US" sz="3200" b="1" u="sng" dirty="0" err="1" smtClean="0">
                <a:solidFill>
                  <a:srgbClr val="002060"/>
                </a:solidFill>
              </a:rPr>
              <a:t>Câu</a:t>
            </a:r>
            <a:r>
              <a:rPr lang="en-US" sz="3200" b="1" u="sng" dirty="0" smtClean="0">
                <a:solidFill>
                  <a:srgbClr val="002060"/>
                </a:solidFill>
              </a:rPr>
              <a:t> 1</a:t>
            </a:r>
            <a:r>
              <a:rPr lang="en-US" sz="3200" b="1" dirty="0" smtClean="0">
                <a:solidFill>
                  <a:srgbClr val="002060"/>
                </a:solidFill>
              </a:rPr>
              <a:t>: </a:t>
            </a:r>
            <a:r>
              <a:rPr lang="en-US" sz="3200" b="1" dirty="0" err="1" smtClean="0">
                <a:solidFill>
                  <a:srgbClr val="002060"/>
                </a:solidFill>
              </a:rPr>
              <a:t>Chọn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đáp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án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đúng</a:t>
            </a:r>
            <a:r>
              <a:rPr lang="en-US" sz="3200" b="1" dirty="0" smtClean="0">
                <a:solidFill>
                  <a:srgbClr val="002060"/>
                </a:solidFill>
              </a:rPr>
              <a:t>: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</a:rPr>
              <a:t>Rùa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</a:rPr>
              <a:t>vẽ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</a:rPr>
              <a:t>hình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</a:rPr>
              <a:t>nào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</a:rPr>
              <a:t>khi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</a:rPr>
              <a:t>thực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</a:rPr>
              <a:t>hiện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</a:rPr>
              <a:t>dòng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</a:rPr>
              <a:t>lệnh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</a:rPr>
              <a:t>sau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REPEAT 120 [FD 100 BK 100 RT 3]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 smtClean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2743200"/>
            <a:ext cx="8229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2362200" y="3962400"/>
            <a:ext cx="457200" cy="457200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219200"/>
          </a:xfrm>
        </p:spPr>
        <p:txBody>
          <a:bodyPr>
            <a:noAutofit/>
          </a:bodyPr>
          <a:lstStyle/>
          <a:p>
            <a:r>
              <a:rPr lang="en-US" sz="3600" b="1" u="sng" dirty="0" err="1" smtClean="0"/>
              <a:t>Câu</a:t>
            </a:r>
            <a:r>
              <a:rPr lang="en-US" sz="3600" b="1" u="sng" dirty="0" smtClean="0"/>
              <a:t> 2: </a:t>
            </a:r>
            <a:r>
              <a:rPr lang="en-US" sz="3600" b="1" dirty="0" err="1" smtClean="0"/>
              <a:t>Thêm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lệnh</a:t>
            </a:r>
            <a:r>
              <a:rPr lang="en-US" sz="3600" b="1" dirty="0" smtClean="0"/>
              <a:t> WAIT </a:t>
            </a:r>
            <a:r>
              <a:rPr lang="en-US" sz="3600" b="1" dirty="0" err="1" smtClean="0"/>
              <a:t>vào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dòng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lệnh</a:t>
            </a:r>
            <a:r>
              <a:rPr lang="en-US" sz="3600" b="1" dirty="0" smtClean="0"/>
              <a:t>  </a:t>
            </a:r>
            <a:r>
              <a:rPr lang="en-US" sz="3600" b="1" dirty="0" err="1" smtClean="0"/>
              <a:t>dưới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và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quan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sát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Rùa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vẽ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như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thế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nào</a:t>
            </a:r>
            <a:r>
              <a:rPr lang="en-US" sz="3600" b="1" dirty="0" smtClean="0"/>
              <a:t>?</a:t>
            </a:r>
            <a:br>
              <a:rPr lang="en-US" sz="3600" b="1" dirty="0" smtClean="0"/>
            </a:br>
            <a:endParaRPr lang="en-US" sz="3600" b="1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505200"/>
            <a:ext cx="8229600" cy="28194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sz="4000" dirty="0" err="1" smtClean="0"/>
              <a:t>Rùa</a:t>
            </a:r>
            <a:r>
              <a:rPr lang="en-US" sz="4000" dirty="0" smtClean="0"/>
              <a:t> </a:t>
            </a:r>
            <a:r>
              <a:rPr lang="en-US" sz="4000" dirty="0" err="1" smtClean="0"/>
              <a:t>sẽ</a:t>
            </a:r>
            <a:r>
              <a:rPr lang="en-US" sz="4000" dirty="0" smtClean="0"/>
              <a:t> </a:t>
            </a:r>
            <a:r>
              <a:rPr lang="en-US" sz="4000" dirty="0" err="1" smtClean="0"/>
              <a:t>tạm</a:t>
            </a:r>
            <a:r>
              <a:rPr lang="en-US" sz="4000" dirty="0" smtClean="0"/>
              <a:t> </a:t>
            </a:r>
            <a:r>
              <a:rPr lang="en-US" sz="4000" dirty="0" err="1" smtClean="0"/>
              <a:t>dừng</a:t>
            </a:r>
            <a:r>
              <a:rPr lang="en-US" sz="4000" dirty="0" smtClean="0"/>
              <a:t> 15 </a:t>
            </a:r>
            <a:r>
              <a:rPr lang="en-US" sz="4000" dirty="0" err="1" smtClean="0"/>
              <a:t>tíc</a:t>
            </a:r>
            <a:r>
              <a:rPr lang="en-US" sz="4000" dirty="0" smtClean="0"/>
              <a:t> ( 60 </a:t>
            </a:r>
            <a:r>
              <a:rPr lang="en-US" sz="4000" dirty="0" err="1" smtClean="0"/>
              <a:t>tíc</a:t>
            </a:r>
            <a:r>
              <a:rPr lang="en-US" sz="4000" dirty="0" smtClean="0"/>
              <a:t> = 1s) </a:t>
            </a:r>
            <a:r>
              <a:rPr lang="en-US" sz="4000" dirty="0" err="1" smtClean="0"/>
              <a:t>trước</a:t>
            </a:r>
            <a:r>
              <a:rPr lang="en-US" sz="4000" dirty="0" smtClean="0"/>
              <a:t> </a:t>
            </a:r>
            <a:r>
              <a:rPr lang="en-US" sz="4000" dirty="0" err="1" smtClean="0"/>
              <a:t>khi</a:t>
            </a:r>
            <a:r>
              <a:rPr lang="en-US" sz="4000" dirty="0" smtClean="0"/>
              <a:t> </a:t>
            </a:r>
            <a:r>
              <a:rPr lang="en-US" sz="4000" dirty="0" err="1" smtClean="0"/>
              <a:t>thực</a:t>
            </a:r>
            <a:r>
              <a:rPr lang="en-US" sz="4000" dirty="0" smtClean="0"/>
              <a:t> </a:t>
            </a:r>
            <a:r>
              <a:rPr lang="en-US" sz="4000" dirty="0" err="1" smtClean="0"/>
              <a:t>hiện</a:t>
            </a:r>
            <a:r>
              <a:rPr lang="en-US" sz="4000" dirty="0" smtClean="0"/>
              <a:t> </a:t>
            </a:r>
            <a:r>
              <a:rPr lang="en-US" sz="4000" dirty="0" err="1" smtClean="0"/>
              <a:t>các</a:t>
            </a:r>
            <a:r>
              <a:rPr lang="en-US" sz="4000" dirty="0" smtClean="0"/>
              <a:t> </a:t>
            </a:r>
            <a:r>
              <a:rPr lang="en-US" sz="4000" dirty="0" err="1" smtClean="0"/>
              <a:t>lệnh</a:t>
            </a:r>
            <a:r>
              <a:rPr lang="en-US" sz="4000" dirty="0" smtClean="0"/>
              <a:t> </a:t>
            </a:r>
            <a:r>
              <a:rPr lang="en-US" sz="4000" dirty="0" err="1" smtClean="0"/>
              <a:t>tiếp</a:t>
            </a:r>
            <a:r>
              <a:rPr lang="en-US" sz="4000" dirty="0" smtClean="0"/>
              <a:t> </a:t>
            </a:r>
            <a:r>
              <a:rPr lang="en-US" sz="4000" dirty="0" err="1" smtClean="0"/>
              <a:t>theo</a:t>
            </a:r>
            <a:endParaRPr lang="en-US" sz="4000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457200" y="2133600"/>
            <a:ext cx="822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3200" b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REPEAT 120 [FD 100 WAIT </a:t>
            </a:r>
            <a:r>
              <a:rPr lang="en-US" sz="3200" b="1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15 </a:t>
            </a:r>
            <a:r>
              <a:rPr lang="en-US" sz="3200" b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BK 100 WAIT </a:t>
            </a:r>
            <a:r>
              <a:rPr lang="en-US" sz="3200" b="1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15 </a:t>
            </a:r>
            <a:r>
              <a:rPr lang="en-US" sz="3200" b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RT 3 WAIT 15]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2392362"/>
          </a:xfrm>
        </p:spPr>
        <p:txBody>
          <a:bodyPr/>
          <a:lstStyle/>
          <a:p>
            <a:pPr algn="l"/>
            <a:r>
              <a:rPr lang="en-US" sz="4000" u="sng" dirty="0" err="1" smtClean="0"/>
              <a:t>Câu</a:t>
            </a:r>
            <a:r>
              <a:rPr lang="en-US" sz="4000" u="sng" dirty="0" smtClean="0"/>
              <a:t> 3: </a:t>
            </a:r>
            <a:r>
              <a:rPr lang="en-US" sz="4000" dirty="0" err="1" smtClean="0"/>
              <a:t>Dựa</a:t>
            </a:r>
            <a:r>
              <a:rPr lang="en-US" sz="4000" dirty="0" smtClean="0"/>
              <a:t> </a:t>
            </a:r>
            <a:r>
              <a:rPr lang="en-US" sz="4000" dirty="0" err="1" smtClean="0"/>
              <a:t>vào</a:t>
            </a:r>
            <a:r>
              <a:rPr lang="en-US" sz="4000" dirty="0" smtClean="0"/>
              <a:t> </a:t>
            </a:r>
            <a:r>
              <a:rPr lang="en-US" sz="4000" dirty="0" err="1" smtClean="0"/>
              <a:t>dòng</a:t>
            </a:r>
            <a:r>
              <a:rPr lang="en-US" sz="4000" dirty="0" smtClean="0"/>
              <a:t> </a:t>
            </a:r>
            <a:r>
              <a:rPr lang="en-US" sz="4000" dirty="0" err="1" smtClean="0"/>
              <a:t>lệnh</a:t>
            </a:r>
            <a:r>
              <a:rPr lang="en-US" sz="4000" dirty="0" smtClean="0"/>
              <a:t> </a:t>
            </a:r>
            <a:br>
              <a:rPr lang="en-US" sz="4000" dirty="0" smtClean="0"/>
            </a:br>
            <a:r>
              <a:rPr lang="en-US" sz="4000" dirty="0" smtClean="0"/>
              <a:t>REPEAT 120 [FD 10 BK 10 RT 3] </a:t>
            </a:r>
            <a:br>
              <a:rPr lang="en-US" sz="4000" dirty="0" smtClean="0"/>
            </a:br>
            <a:r>
              <a:rPr lang="en-US" sz="4000" dirty="0" err="1" smtClean="0"/>
              <a:t>em</a:t>
            </a:r>
            <a:r>
              <a:rPr lang="en-US" sz="4000" dirty="0" smtClean="0"/>
              <a:t> </a:t>
            </a:r>
            <a:r>
              <a:rPr lang="en-US" sz="4000" dirty="0" err="1" smtClean="0"/>
              <a:t>hãy</a:t>
            </a:r>
            <a:r>
              <a:rPr lang="en-US" sz="4000" dirty="0" smtClean="0"/>
              <a:t> </a:t>
            </a:r>
            <a:r>
              <a:rPr lang="en-US" sz="4000" dirty="0" err="1" smtClean="0"/>
              <a:t>hoàn</a:t>
            </a:r>
            <a:r>
              <a:rPr lang="en-US" sz="4000" dirty="0" smtClean="0"/>
              <a:t> </a:t>
            </a:r>
            <a:r>
              <a:rPr lang="en-US" sz="4000" dirty="0" err="1" smtClean="0"/>
              <a:t>thành</a:t>
            </a:r>
            <a:r>
              <a:rPr lang="en-US" sz="4000" dirty="0" smtClean="0"/>
              <a:t> </a:t>
            </a:r>
            <a:r>
              <a:rPr lang="en-US" sz="4000" dirty="0" err="1" smtClean="0"/>
              <a:t>thủ</a:t>
            </a:r>
            <a:r>
              <a:rPr lang="en-US" sz="4000" dirty="0" smtClean="0"/>
              <a:t> </a:t>
            </a:r>
            <a:r>
              <a:rPr lang="en-US" sz="4000" dirty="0" err="1" smtClean="0"/>
              <a:t>tục</a:t>
            </a:r>
            <a:r>
              <a:rPr lang="en-US" sz="4000" dirty="0" smtClean="0"/>
              <a:t> </a:t>
            </a:r>
            <a:r>
              <a:rPr lang="en-US" sz="4000" dirty="0" err="1" smtClean="0"/>
              <a:t>Hinhtron</a:t>
            </a:r>
            <a:endParaRPr lang="en-US" sz="40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895600"/>
            <a:ext cx="8153400" cy="3230563"/>
          </a:xfrm>
        </p:spPr>
        <p:txBody>
          <a:bodyPr>
            <a:normAutofit/>
          </a:bodyPr>
          <a:lstStyle/>
          <a:p>
            <a:pPr>
              <a:buFont typeface="Arial" charset="0"/>
              <a:buNone/>
            </a:pPr>
            <a:r>
              <a:rPr lang="en-US" sz="4000" dirty="0" smtClean="0">
                <a:solidFill>
                  <a:srgbClr val="FF33CC"/>
                </a:solidFill>
              </a:rPr>
              <a:t>to</a:t>
            </a:r>
          </a:p>
          <a:p>
            <a:pPr>
              <a:buFont typeface="Arial" charset="0"/>
              <a:buNone/>
            </a:pPr>
            <a:r>
              <a:rPr lang="en-US" sz="4000" dirty="0" smtClean="0">
                <a:solidFill>
                  <a:srgbClr val="FF33CC"/>
                </a:solidFill>
              </a:rPr>
              <a:t>………………………………………………………</a:t>
            </a:r>
          </a:p>
          <a:p>
            <a:pPr>
              <a:buFont typeface="Arial" charset="0"/>
              <a:buNone/>
            </a:pPr>
            <a:r>
              <a:rPr lang="en-US" sz="4000" dirty="0" smtClean="0">
                <a:solidFill>
                  <a:srgbClr val="FF33CC"/>
                </a:solidFill>
              </a:rPr>
              <a:t>end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2392362"/>
          </a:xfrm>
        </p:spPr>
        <p:txBody>
          <a:bodyPr/>
          <a:lstStyle/>
          <a:p>
            <a:pPr algn="l"/>
            <a:r>
              <a:rPr lang="en-US" sz="4000" u="sng" dirty="0" err="1" smtClean="0"/>
              <a:t>Câu</a:t>
            </a:r>
            <a:r>
              <a:rPr lang="en-US" sz="4000" u="sng" dirty="0" smtClean="0"/>
              <a:t> 3: </a:t>
            </a:r>
            <a:r>
              <a:rPr lang="en-US" sz="4000" dirty="0" err="1" smtClean="0"/>
              <a:t>Dựa</a:t>
            </a:r>
            <a:r>
              <a:rPr lang="en-US" sz="4000" dirty="0" smtClean="0"/>
              <a:t> </a:t>
            </a:r>
            <a:r>
              <a:rPr lang="en-US" sz="4000" dirty="0" err="1" smtClean="0"/>
              <a:t>vào</a:t>
            </a:r>
            <a:r>
              <a:rPr lang="en-US" sz="4000" dirty="0" smtClean="0"/>
              <a:t> </a:t>
            </a:r>
            <a:r>
              <a:rPr lang="en-US" sz="4000" dirty="0" err="1" smtClean="0"/>
              <a:t>dòng</a:t>
            </a:r>
            <a:r>
              <a:rPr lang="en-US" sz="4000" dirty="0" smtClean="0"/>
              <a:t> </a:t>
            </a:r>
            <a:r>
              <a:rPr lang="en-US" sz="4000" dirty="0" err="1" smtClean="0"/>
              <a:t>lệnh</a:t>
            </a:r>
            <a:r>
              <a:rPr lang="en-US" sz="4000" dirty="0" smtClean="0"/>
              <a:t> </a:t>
            </a:r>
            <a:br>
              <a:rPr lang="en-US" sz="4000" dirty="0" smtClean="0"/>
            </a:br>
            <a:r>
              <a:rPr lang="en-US" sz="4000" dirty="0" smtClean="0"/>
              <a:t>REPEAT 120 [FD 100 BK 100 RT 3] </a:t>
            </a:r>
            <a:br>
              <a:rPr lang="en-US" sz="4000" dirty="0" smtClean="0"/>
            </a:br>
            <a:r>
              <a:rPr lang="en-US" sz="4000" dirty="0" err="1" smtClean="0"/>
              <a:t>em</a:t>
            </a:r>
            <a:r>
              <a:rPr lang="en-US" sz="4000" dirty="0" smtClean="0"/>
              <a:t> </a:t>
            </a:r>
            <a:r>
              <a:rPr lang="en-US" sz="4000" dirty="0" err="1" smtClean="0"/>
              <a:t>hãy</a:t>
            </a:r>
            <a:r>
              <a:rPr lang="en-US" sz="4000" dirty="0" smtClean="0"/>
              <a:t> </a:t>
            </a:r>
            <a:r>
              <a:rPr lang="en-US" sz="4000" dirty="0" err="1" smtClean="0"/>
              <a:t>hoàn</a:t>
            </a:r>
            <a:r>
              <a:rPr lang="en-US" sz="4000" dirty="0" smtClean="0"/>
              <a:t> </a:t>
            </a:r>
            <a:r>
              <a:rPr lang="en-US" sz="4000" dirty="0" err="1" smtClean="0"/>
              <a:t>thành</a:t>
            </a:r>
            <a:r>
              <a:rPr lang="en-US" sz="4000" dirty="0" smtClean="0"/>
              <a:t> </a:t>
            </a:r>
            <a:r>
              <a:rPr lang="en-US" sz="4000" dirty="0" err="1" smtClean="0"/>
              <a:t>thủ</a:t>
            </a:r>
            <a:r>
              <a:rPr lang="en-US" sz="4000" dirty="0" smtClean="0"/>
              <a:t> </a:t>
            </a:r>
            <a:r>
              <a:rPr lang="en-US" sz="4000" dirty="0" err="1" smtClean="0"/>
              <a:t>tục</a:t>
            </a:r>
            <a:r>
              <a:rPr lang="en-US" sz="4000" dirty="0" smtClean="0"/>
              <a:t> </a:t>
            </a:r>
            <a:r>
              <a:rPr lang="en-US" sz="4000" dirty="0" err="1" smtClean="0"/>
              <a:t>Hinhtron</a:t>
            </a:r>
            <a:endParaRPr lang="en-US" sz="40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895600"/>
            <a:ext cx="8153400" cy="3230563"/>
          </a:xfrm>
        </p:spPr>
        <p:txBody>
          <a:bodyPr>
            <a:normAutofit/>
          </a:bodyPr>
          <a:lstStyle/>
          <a:p>
            <a:pPr>
              <a:buFont typeface="Arial" charset="0"/>
              <a:buNone/>
            </a:pPr>
            <a:r>
              <a:rPr lang="en-US" sz="4000" dirty="0" smtClean="0">
                <a:solidFill>
                  <a:srgbClr val="FF33CC"/>
                </a:solidFill>
              </a:rPr>
              <a:t>to  </a:t>
            </a:r>
            <a:r>
              <a:rPr lang="en-US" sz="4000" dirty="0" err="1" smtClean="0">
                <a:solidFill>
                  <a:srgbClr val="FF33CC"/>
                </a:solidFill>
              </a:rPr>
              <a:t>Hinhtron</a:t>
            </a:r>
            <a:endParaRPr lang="en-US" sz="4000" dirty="0" smtClean="0">
              <a:solidFill>
                <a:srgbClr val="FF33CC"/>
              </a:solidFill>
            </a:endParaRPr>
          </a:p>
          <a:p>
            <a:pPr>
              <a:buFont typeface="Arial" charset="0"/>
              <a:buNone/>
            </a:pPr>
            <a:r>
              <a:rPr lang="en-US" sz="4000" dirty="0" smtClean="0">
                <a:solidFill>
                  <a:srgbClr val="FF33CC"/>
                </a:solidFill>
              </a:rPr>
              <a:t>REPEAT 120 [</a:t>
            </a:r>
            <a:r>
              <a:rPr lang="en-US" sz="4000" smtClean="0">
                <a:solidFill>
                  <a:srgbClr val="FF33CC"/>
                </a:solidFill>
              </a:rPr>
              <a:t>FD 10 BK 10 </a:t>
            </a:r>
            <a:r>
              <a:rPr lang="en-US" sz="4000" dirty="0" smtClean="0">
                <a:solidFill>
                  <a:srgbClr val="FF33CC"/>
                </a:solidFill>
              </a:rPr>
              <a:t>RT 3]</a:t>
            </a:r>
          </a:p>
          <a:p>
            <a:pPr>
              <a:buFont typeface="Arial" charset="0"/>
              <a:buNone/>
            </a:pPr>
            <a:r>
              <a:rPr lang="en-US" sz="4000" dirty="0" smtClean="0">
                <a:solidFill>
                  <a:srgbClr val="FF33CC"/>
                </a:solidFill>
              </a:rPr>
              <a:t>end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375</TotalTime>
  <Words>710</Words>
  <Application>Microsoft Office PowerPoint</Application>
  <PresentationFormat>On-screen Show (4:3)</PresentationFormat>
  <Paragraphs>126</Paragraphs>
  <Slides>22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5" baseType="lpstr">
      <vt:lpstr>.VnArial Narrow</vt:lpstr>
      <vt:lpstr>.VnBahamasBH</vt:lpstr>
      <vt:lpstr>.VnBlackH</vt:lpstr>
      <vt:lpstr>.VnCooperH</vt:lpstr>
      <vt:lpstr>.VnTime</vt:lpstr>
      <vt:lpstr>.VnVogue</vt:lpstr>
      <vt:lpstr>Angsana New</vt:lpstr>
      <vt:lpstr>Arial</vt:lpstr>
      <vt:lpstr>Calibri</vt:lpstr>
      <vt:lpstr>Constantia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Câu 1: Chọn đáp án đúng: Rùa vẽ hình nào khi thực hiện dòng lệnh sau REPEAT 120 [FD 100 BK 100 RT 3]  </vt:lpstr>
      <vt:lpstr>Câu 2: Thêm lệnh WAIT vào dòng lệnh  dưới và quan sát Rùa vẽ như thế nào? </vt:lpstr>
      <vt:lpstr>Câu 3: Dựa vào dòng lệnh  REPEAT 120 [FD 10 BK 10 RT 3]  em hãy hoàn thành thủ tục Hinhtron</vt:lpstr>
      <vt:lpstr>Câu 3: Dựa vào dòng lệnh  REPEAT 120 [FD 100 BK 100 RT 3]  em hãy hoàn thành thủ tục Hinhtron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AutoBVT</dc:creator>
  <cp:lastModifiedBy>LONG</cp:lastModifiedBy>
  <cp:revision>40</cp:revision>
  <dcterms:created xsi:type="dcterms:W3CDTF">2019-03-19T03:42:37Z</dcterms:created>
  <dcterms:modified xsi:type="dcterms:W3CDTF">2022-03-30T13:10:24Z</dcterms:modified>
</cp:coreProperties>
</file>