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  <p:sldMasterId id="2147483831" r:id="rId2"/>
  </p:sldMasterIdLst>
  <p:notesMasterIdLst>
    <p:notesMasterId r:id="rId14"/>
  </p:notesMasterIdLst>
  <p:handoutMasterIdLst>
    <p:handoutMasterId r:id="rId15"/>
  </p:handoutMasterIdLst>
  <p:sldIdLst>
    <p:sldId id="304" r:id="rId3"/>
    <p:sldId id="340" r:id="rId4"/>
    <p:sldId id="352" r:id="rId5"/>
    <p:sldId id="324" r:id="rId6"/>
    <p:sldId id="353" r:id="rId7"/>
    <p:sldId id="354" r:id="rId8"/>
    <p:sldId id="355" r:id="rId9"/>
    <p:sldId id="357" r:id="rId10"/>
    <p:sldId id="356" r:id="rId11"/>
    <p:sldId id="359" r:id="rId12"/>
    <p:sldId id="271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15AB"/>
    <a:srgbClr val="3200C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432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25904-7F7C-4963-BB96-B9EA49911415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23026-CDF3-4BAB-B90E-DA7DA2BC5B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13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6DDB6-C8FD-4832-A15D-669932543650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9277F-8A7F-4040-897D-9158C8906A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825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6F9F4D-3B1C-4303-81DF-C48057D9E5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619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6F9F4D-3B1C-4303-81DF-C48057D9E5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67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EEC28-83DF-4E49-A35F-ED516367F946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DE13-7675-4A43-A97C-1E46924246BE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1"/>
            <a:ext cx="2057400" cy="3908822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1"/>
            <a:ext cx="6019800" cy="390882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3BA4-050B-4679-8D41-58A0A9F5A0A1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80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C456B-1519-44B3-A6E5-29DC1C649691}" type="datetime1">
              <a:rPr lang="en-US" smtClean="0"/>
              <a:pPr>
                <a:defRPr/>
              </a:pPr>
              <a:t>3/6/2022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2FDFAE-DDA1-4748-9C85-76C91A92A9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439CD-3E24-42D6-95CA-4016EF0BD47A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CF550D-00A9-4B14-B4BD-41BCD3C02D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00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EEE6B-9742-4CEE-8E9C-A50E723A0CED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E2D47E-6596-4C49-95A9-0B77CA938D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359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D33A7-4526-4B0E-A704-CBA1ADE91513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ADD4F0-8561-4E69-B6FA-A2522B0BA9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468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04E5E-6ACB-46BD-B0F3-8084B443EA93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088BA-E1CE-425E-9ED3-B25B006F85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601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8D350-6878-4BD4-91ED-AB8D115CE91A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0863D-E88D-4CD3-8C02-9C880A1D21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49717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FD0B0-8050-4AF9-8D1B-99DB1DF68E82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B43C2-D9D5-489F-BC3B-3BF3B31373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0059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051C9-218A-4534-9AD5-E74C37C8F6E3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0F4D1-0AFC-4AF3-877C-3B78B40B21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17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79128-69C2-498D-A7AC-EED03F046473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BEDFF-25D8-467F-92D8-D5A44810B413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951B50-7AF3-4E2B-83F5-34983884F4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8835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3E898-3C0F-4B8C-89B8-E67402B0B9ED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0B817-320D-4ABB-9395-01DEA26960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56923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9FC86-2753-486B-851B-BAFC6A284454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CCDB2-057A-4201-86C7-C5D4ACF788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38790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F5B6A-DB4A-45BE-99BC-DB1AC887EBF5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56AC0-2253-4B69-B19B-57A6DBE2C4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12185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L_blue"/>
          <p:cNvGrpSpPr/>
          <p:nvPr userDrawn="1"/>
        </p:nvGrpSpPr>
        <p:grpSpPr>
          <a:xfrm>
            <a:off x="-1" y="25658"/>
            <a:ext cx="257539" cy="5061369"/>
            <a:chOff x="228152" y="25657"/>
            <a:chExt cx="257539" cy="5061369"/>
          </a:xfrm>
        </p:grpSpPr>
        <p:pic>
          <p:nvPicPr>
            <p:cNvPr id="27" name="Picture 2" descr="F:\1-原创素材\1_mm1102\PPT\PPT_014\materaials\page_1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975"/>
            <a:stretch/>
          </p:blipFill>
          <p:spPr bwMode="auto">
            <a:xfrm>
              <a:off x="228152" y="25657"/>
              <a:ext cx="257539" cy="4314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10" descr="F:\1-原创素材\1_mm1102\PPT\PPT_014\materaials\page_9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100"/>
            <a:stretch/>
          </p:blipFill>
          <p:spPr bwMode="auto">
            <a:xfrm>
              <a:off x="228152" y="2303703"/>
              <a:ext cx="122308" cy="27833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3" name="R_blue"/>
          <p:cNvGrpSpPr/>
          <p:nvPr userDrawn="1"/>
        </p:nvGrpSpPr>
        <p:grpSpPr>
          <a:xfrm rot="10800000">
            <a:off x="8964555" y="317293"/>
            <a:ext cx="198086" cy="4804239"/>
            <a:chOff x="8912859" y="317293"/>
            <a:chExt cx="198086" cy="4804239"/>
          </a:xfrm>
        </p:grpSpPr>
        <p:grpSp>
          <p:nvGrpSpPr>
            <p:cNvPr id="34" name="组合 33"/>
            <p:cNvGrpSpPr/>
            <p:nvPr/>
          </p:nvGrpSpPr>
          <p:grpSpPr>
            <a:xfrm>
              <a:off x="8912859" y="573309"/>
              <a:ext cx="198086" cy="4548223"/>
              <a:chOff x="8912859" y="573309"/>
              <a:chExt cx="198086" cy="4548223"/>
            </a:xfrm>
          </p:grpSpPr>
          <p:pic>
            <p:nvPicPr>
              <p:cNvPr id="36" name="Picture 3" descr="F:\1-原创素材\1_mm1102\PPT\PPT_014\materaials\page_2.png"/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731"/>
              <a:stretch/>
            </p:blipFill>
            <p:spPr bwMode="auto">
              <a:xfrm>
                <a:off x="8939525" y="2572170"/>
                <a:ext cx="171420" cy="25493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7" name="Picture 8" descr="F:\1-原创素材\1_mm1102\PPT\PPT_014\materaials\page_7.png"/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2512"/>
              <a:stretch/>
            </p:blipFill>
            <p:spPr bwMode="auto">
              <a:xfrm>
                <a:off x="8912859" y="573309"/>
                <a:ext cx="198086" cy="4356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5" name="Picture 9" descr="F:\1-原创素材\1_mm1102\PPT\PPT_014\materaials\page_8.png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23"/>
            <a:stretch/>
          </p:blipFill>
          <p:spPr bwMode="auto">
            <a:xfrm>
              <a:off x="8912859" y="317293"/>
              <a:ext cx="198086" cy="27913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51" name="组合 2050"/>
          <p:cNvGrpSpPr/>
          <p:nvPr userDrawn="1"/>
        </p:nvGrpSpPr>
        <p:grpSpPr>
          <a:xfrm>
            <a:off x="275766" y="3"/>
            <a:ext cx="8976754" cy="285425"/>
            <a:chOff x="275766" y="485353"/>
            <a:chExt cx="8976754" cy="285425"/>
          </a:xfrm>
        </p:grpSpPr>
        <p:pic>
          <p:nvPicPr>
            <p:cNvPr id="30" name="T1_green" descr="F:\1-原创素材\1_mm1102\PPT\PPT_014\materaials\page_3.png"/>
            <p:cNvPicPr>
              <a:picLocks noChangeAspect="1" noChangeArrowheads="1"/>
            </p:cNvPicPr>
            <p:nvPr userDrawn="1"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9555"/>
            <a:stretch/>
          </p:blipFill>
          <p:spPr bwMode="auto">
            <a:xfrm>
              <a:off x="275766" y="485353"/>
              <a:ext cx="3352228" cy="117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T3_red" descr="F:\1-原创素材\1_mm1102\PPT\PPT_014\materaials\page_11.png"/>
            <p:cNvPicPr>
              <a:picLocks noChangeAspect="1" noChangeArrowheads="1"/>
            </p:cNvPicPr>
            <p:nvPr userDrawn="1"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6958"/>
            <a:stretch/>
          </p:blipFill>
          <p:spPr bwMode="auto">
            <a:xfrm>
              <a:off x="4601781" y="485353"/>
              <a:ext cx="4154097" cy="117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T4_orange" descr="F:\1-原创素材\1_mm1102\PPT\PPT_014\materaials\page_5.png"/>
            <p:cNvPicPr>
              <a:picLocks noChangeAspect="1" noChangeArrowheads="1"/>
            </p:cNvPicPr>
            <p:nvPr userDrawn="1"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2483"/>
            <a:stretch/>
          </p:blipFill>
          <p:spPr bwMode="auto">
            <a:xfrm>
              <a:off x="7393557" y="485353"/>
              <a:ext cx="1858963" cy="1842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T2_orange" descr="F:\1-原创素材\1_mm1102\PPT\PPT_014\materaials\page_6.png"/>
            <p:cNvPicPr>
              <a:picLocks noChangeAspect="1" noChangeArrowheads="1"/>
            </p:cNvPicPr>
            <p:nvPr userDrawn="1"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170"/>
            <a:stretch/>
          </p:blipFill>
          <p:spPr bwMode="auto">
            <a:xfrm>
              <a:off x="2914947" y="485353"/>
              <a:ext cx="2239898" cy="285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52" name="组合 2051"/>
          <p:cNvGrpSpPr/>
          <p:nvPr userDrawn="1"/>
        </p:nvGrpSpPr>
        <p:grpSpPr>
          <a:xfrm>
            <a:off x="150298" y="4918300"/>
            <a:ext cx="8605580" cy="225202"/>
            <a:chOff x="150297" y="4506158"/>
            <a:chExt cx="8605580" cy="225202"/>
          </a:xfrm>
        </p:grpSpPr>
        <p:pic>
          <p:nvPicPr>
            <p:cNvPr id="29" name="B2_green" descr="F:\1-原创素材\1_mm1102\PPT\PPT_014\materaials\page_10.png"/>
            <p:cNvPicPr>
              <a:picLocks noChangeAspect="1" noChangeArrowheads="1"/>
            </p:cNvPicPr>
            <p:nvPr userDrawn="1"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4666"/>
            <a:stretch/>
          </p:blipFill>
          <p:spPr bwMode="auto">
            <a:xfrm rot="10800000">
              <a:off x="4612256" y="4506158"/>
              <a:ext cx="4143621" cy="2252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B1_red" descr="F:\1-原创素材\1_mm1102\PPT\PPT_014\materaials\page_4.png"/>
            <p:cNvPicPr>
              <a:picLocks noChangeAspect="1" noChangeArrowheads="1"/>
            </p:cNvPicPr>
            <p:nvPr userDrawn="1"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0952"/>
            <a:stretch/>
          </p:blipFill>
          <p:spPr bwMode="auto">
            <a:xfrm rot="10800000">
              <a:off x="150297" y="4562632"/>
              <a:ext cx="5400707" cy="1687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235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">
        <p:split orient="vert"/>
      </p:transition>
    </mc:Choice>
    <mc:Fallback xmlns="">
      <p:transition spd="slow" advTm="100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C150-26C4-4687-B09A-3BD13D46156D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965C-DE78-47A4-BE9F-229C03367FD4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8" y="1394818"/>
            <a:ext cx="4041775" cy="491132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FB30E-57C9-4BB7-8CAF-FD6D2F5E8A6E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305800" cy="85725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FFAB7-77CF-49C2-BB20-64B2AF049591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2FC4C-84C4-4143-8B0C-9BFC6CB59440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5"/>
            <a:ext cx="2743200" cy="871538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1ADAD-8D17-4FE2-850B-FD1A10A33372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831058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D164-3759-4670-BCEF-1071B28958EC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4"/>
            <a:ext cx="609600" cy="273844"/>
          </a:xfrm>
        </p:spPr>
        <p:txBody>
          <a:bodyPr/>
          <a:lstStyle/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4664870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9Slide.vn - 2019">
            <a:extLst>
              <a:ext uri="{FF2B5EF4-FFF2-40B4-BE49-F238E27FC236}">
                <a16:creationId xmlns:a16="http://schemas.microsoft.com/office/drawing/2014/main" id="{D2FB0754-D7AE-49B6-B9E8-BA34686E80DA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-9525" y="-5358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5358"/>
            <a:ext cx="4762500" cy="47863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1021DB-78C2-4760-AFDF-2546674B1B96}" type="datetime1">
              <a:rPr lang="en-US" smtClean="0"/>
              <a:pPr/>
              <a:t>3/6/2022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4"/>
            <a:ext cx="33528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4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8F2358-0FDF-4AB0-B45F-82FF94FDAC2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151806"/>
            <a:ext cx="9180548" cy="486918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9Slide.vn - 2019">
            <a:extLst>
              <a:ext uri="{FF2B5EF4-FFF2-40B4-BE49-F238E27FC236}">
                <a16:creationId xmlns:a16="http://schemas.microsoft.com/office/drawing/2014/main" id="{C3EB1697-BC65-4EAA-8BB4-C905707AA30B}"/>
              </a:ext>
            </a:extLst>
          </p:cNvPr>
          <p:cNvSpPr txBox="1"/>
          <p:nvPr userDrawn="1"/>
        </p:nvSpPr>
        <p:spPr>
          <a:xfrm>
            <a:off x="0" y="-15123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59B23A-3A26-4727-B909-929D5A9545E4}" type="datetimeFigureOut">
              <a:rPr lang="en-US"/>
              <a:pPr>
                <a:defRPr/>
              </a:pPr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1C94DB0-AB89-49E1-B152-4E5EC46231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379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0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1416" y="1600201"/>
            <a:ext cx="5152821" cy="513603"/>
          </a:xfrm>
          <a:prstGeom prst="rect">
            <a:avLst/>
          </a:prstGeom>
          <a:noFill/>
        </p:spPr>
        <p:txBody>
          <a:bodyPr wrap="none" lIns="51435" tIns="25718" rIns="51435" bIns="25718">
            <a:spAutoFit/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sz="3000" b="1" cap="all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 4: THẾ GIỚI LOGO</a:t>
            </a:r>
          </a:p>
        </p:txBody>
      </p:sp>
      <p:sp>
        <p:nvSpPr>
          <p:cNvPr id="3" name="Rectangle 2"/>
          <p:cNvSpPr/>
          <p:nvPr/>
        </p:nvSpPr>
        <p:spPr>
          <a:xfrm>
            <a:off x="715761" y="2628901"/>
            <a:ext cx="7776296" cy="490520"/>
          </a:xfrm>
          <a:prstGeom prst="rect">
            <a:avLst/>
          </a:prstGeom>
          <a:noFill/>
        </p:spPr>
        <p:txBody>
          <a:bodyPr wrap="none" lIns="51435" tIns="25718" rIns="51435" bIns="25718">
            <a:spAutoFit/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en-US" sz="2850" b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lang="en-US" sz="2850" b="1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 LỆNH LẶP LỒNG NHAU (TIẾT 3)</a:t>
            </a:r>
            <a:endParaRPr lang="en-US" sz="285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fld id="{8B89EA1E-5116-4596-A07E-CDFB909307C3}" type="slidenum">
              <a:rPr lang="en-US" sz="1013">
                <a:cs typeface="Arial" panose="020B0604020202020204" pitchFamily="34" charset="0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013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566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" y="590551"/>
            <a:ext cx="8229600" cy="4648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1.Viết lệnh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iều khiển Rùa thực hiện vẽ hình sau: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903" y="67330"/>
            <a:ext cx="51330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 HOẠT ĐỘNG THỰC HÀNH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2FDFAE-DDA1-4748-9C85-76C91A92A9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1485900" y="3844167"/>
            <a:ext cx="2971800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fd</a:t>
            </a:r>
            <a:r>
              <a:rPr kumimoji="0" lang="en-US" sz="2800" b="1" i="0" u="none" strike="noStrike" kern="1200" cap="none" spc="0" normalizeH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100 rt 360/5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5" name="Content Placeholder 1"/>
          <p:cNvSpPr txBox="1">
            <a:spLocks/>
          </p:cNvSpPr>
          <p:nvPr/>
        </p:nvSpPr>
        <p:spPr>
          <a:xfrm>
            <a:off x="8305800" y="3838935"/>
            <a:ext cx="1820325" cy="6667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]</a:t>
            </a: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112152" y="3856335"/>
            <a:ext cx="1981200" cy="464835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5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[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78D457-38F1-4D57-983F-FD8C6C7D158E}"/>
              </a:ext>
            </a:extLst>
          </p:cNvPr>
          <p:cNvSpPr txBox="1"/>
          <p:nvPr/>
        </p:nvSpPr>
        <p:spPr>
          <a:xfrm>
            <a:off x="1214261" y="1165964"/>
            <a:ext cx="2384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 1 bông</a:t>
            </a:r>
            <a:r>
              <a:rPr kumimoji="0" lang="en-US" sz="180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tuyết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F5D1CE89-7A56-48BE-AADA-723A2C6A89C7}"/>
              </a:ext>
            </a:extLst>
          </p:cNvPr>
          <p:cNvSpPr txBox="1">
            <a:spLocks/>
          </p:cNvSpPr>
          <p:nvPr/>
        </p:nvSpPr>
        <p:spPr>
          <a:xfrm>
            <a:off x="3081158" y="1007700"/>
            <a:ext cx="6367642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6[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fd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10 bk 10 rt 360/6]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46F4914-33D6-4269-B996-6027C04AE2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99" y="1101327"/>
            <a:ext cx="737375" cy="627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8748291-DAB7-4EF7-B13E-1ADCF97B36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954" y="1732641"/>
            <a:ext cx="2573517" cy="2108854"/>
          </a:xfrm>
          <a:prstGeom prst="rect">
            <a:avLst/>
          </a:prstGeom>
        </p:spPr>
      </p:pic>
      <p:sp>
        <p:nvSpPr>
          <p:cNvPr id="21" name="Content Placeholder 1">
            <a:extLst>
              <a:ext uri="{FF2B5EF4-FFF2-40B4-BE49-F238E27FC236}">
                <a16:creationId xmlns:a16="http://schemas.microsoft.com/office/drawing/2014/main" id="{F8105677-B5BA-4945-9C19-2F2E9EE0AD2D}"/>
              </a:ext>
            </a:extLst>
          </p:cNvPr>
          <p:cNvSpPr txBox="1">
            <a:spLocks/>
          </p:cNvSpPr>
          <p:nvPr/>
        </p:nvSpPr>
        <p:spPr>
          <a:xfrm>
            <a:off x="3733800" y="3844055"/>
            <a:ext cx="6367642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6[</a:t>
            </a:r>
            <a:r>
              <a:rPr kumimoji="0" lang="en-US" sz="2800" b="1" i="0" u="none" strike="noStrike" kern="1200" cap="none" spc="0" normalizeH="0" baseline="0" noProof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fd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10 bk 10 rt 360/6]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44600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25" grpId="0"/>
      <p:bldP spid="14" grpId="0"/>
      <p:bldP spid="5" grpId="0"/>
      <p:bldP spid="16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balonne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-19050"/>
            <a:ext cx="2941638" cy="3111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1" name="Picture 2" descr="Kết quả hình ảnh cho cảm ơn rất nhiề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842022"/>
            <a:ext cx="4286250" cy="21359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13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295620" cy="967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7900571" y="-28991"/>
            <a:ext cx="925116" cy="1228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7744750" y="4095750"/>
            <a:ext cx="1307175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76776" y="4030100"/>
            <a:ext cx="864394" cy="1148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191964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0" y="1352550"/>
            <a:ext cx="4724400" cy="622697"/>
            <a:chOff x="2895600" y="84138"/>
            <a:chExt cx="4724400" cy="830262"/>
          </a:xfrm>
        </p:grpSpPr>
        <p:sp>
          <p:nvSpPr>
            <p:cNvPr id="3" name="AutoShape 17" descr="Pink tissue paper"/>
            <p:cNvSpPr>
              <a:spLocks noChangeArrowheads="1"/>
            </p:cNvSpPr>
            <p:nvPr/>
          </p:nvSpPr>
          <p:spPr bwMode="auto">
            <a:xfrm>
              <a:off x="2895600" y="84138"/>
              <a:ext cx="4724400" cy="830262"/>
            </a:xfrm>
            <a:prstGeom prst="roundRect">
              <a:avLst>
                <a:gd name="adj" fmla="val 50000"/>
              </a:avLst>
            </a:prstGeom>
            <a:blipFill dpi="0" rotWithShape="1">
              <a:blip r:embed="rId2" cstate="print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500"/>
            </a:p>
          </p:txBody>
        </p:sp>
        <p:grpSp>
          <p:nvGrpSpPr>
            <p:cNvPr id="4" name="Group 73"/>
            <p:cNvGrpSpPr>
              <a:grpSpLocks/>
            </p:cNvGrpSpPr>
            <p:nvPr/>
          </p:nvGrpSpPr>
          <p:grpSpPr bwMode="auto">
            <a:xfrm>
              <a:off x="3276600" y="185738"/>
              <a:ext cx="3962400" cy="681037"/>
              <a:chOff x="720" y="240"/>
              <a:chExt cx="4752" cy="505"/>
            </a:xfrm>
          </p:grpSpPr>
          <p:sp>
            <p:nvSpPr>
              <p:cNvPr id="5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500">
                  <a:solidFill>
                    <a:schemeClr val="bg1"/>
                  </a:solidFill>
                </a:endParaRPr>
              </a:p>
            </p:txBody>
          </p:sp>
          <p:sp>
            <p:nvSpPr>
              <p:cNvPr id="6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8" y="296"/>
                <a:ext cx="4371" cy="411"/>
              </a:xfrm>
              <a:prstGeom prst="rect">
                <a:avLst/>
              </a:prstGeom>
              <a:blipFill dpi="0" rotWithShape="1">
                <a:blip r:embed="rId3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100" u="sng">
                    <a:solidFill>
                      <a:srgbClr val="0033CC"/>
                    </a:solidFill>
                  </a:rPr>
                  <a:t>MỤC TIÊU BÀI HỌC</a:t>
                </a:r>
              </a:p>
            </p:txBody>
          </p:sp>
        </p:grpSp>
      </p:grpSp>
      <p:sp>
        <p:nvSpPr>
          <p:cNvPr id="7" name="Flowchart: Terminator 6"/>
          <p:cNvSpPr/>
          <p:nvPr/>
        </p:nvSpPr>
        <p:spPr>
          <a:xfrm>
            <a:off x="1295400" y="2419350"/>
            <a:ext cx="7848600" cy="990601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4198" tIns="37099" rIns="74198" bIns="37099" anchor="ctr"/>
          <a:lstStyle/>
          <a:p>
            <a:pPr eaLnBrk="1" hangingPunct="1">
              <a:defRPr/>
            </a:pPr>
            <a:r>
              <a:rPr lang="en-US" sz="2800">
                <a:solidFill>
                  <a:schemeClr val="tx1"/>
                </a:solidFill>
              </a:rPr>
              <a:t>Biết cách sử dụng các câu lệnh lặp lồng nhau;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1371601" y="3867150"/>
            <a:ext cx="7772400" cy="1066800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74198" tIns="37099" rIns="74198" bIns="37099" anchor="ctr"/>
          <a:lstStyle/>
          <a:p>
            <a:pPr>
              <a:defRPr/>
            </a:pPr>
            <a:r>
              <a:rPr lang="en-US" sz="2800">
                <a:solidFill>
                  <a:schemeClr val="tx1"/>
                </a:solidFill>
              </a:rPr>
              <a:t>Sử dụng được câu lệnh lặp lồng nhau để vẽ các hình trang trí.</a:t>
            </a:r>
            <a:endParaRPr lang="en-US" sz="2800" dirty="0">
              <a:solidFill>
                <a:schemeClr val="tx1"/>
              </a:solidFill>
            </a:endParaRPr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421532" y="2563930"/>
            <a:ext cx="950069" cy="2159758"/>
            <a:chOff x="350844" y="1808350"/>
            <a:chExt cx="1554156" cy="2880303"/>
          </a:xfrm>
        </p:grpSpPr>
        <p:grpSp>
          <p:nvGrpSpPr>
            <p:cNvPr id="10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26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1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24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5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2" name="Group 14"/>
            <p:cNvGrpSpPr>
              <a:grpSpLocks/>
            </p:cNvGrpSpPr>
            <p:nvPr/>
          </p:nvGrpSpPr>
          <p:grpSpPr bwMode="auto">
            <a:xfrm rot="5400000">
              <a:off x="283125" y="1883211"/>
              <a:ext cx="786309" cy="636587"/>
              <a:chOff x="1908" y="1824"/>
              <a:chExt cx="1953" cy="1615"/>
            </a:xfrm>
          </p:grpSpPr>
          <p:sp>
            <p:nvSpPr>
              <p:cNvPr id="19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1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22" name="Oval 22"/>
              <p:cNvSpPr>
                <a:spLocks noChangeArrowheads="1"/>
              </p:cNvSpPr>
              <p:nvPr/>
            </p:nvSpPr>
            <p:spPr bwMode="gray">
              <a:xfrm>
                <a:off x="1908" y="2099"/>
                <a:ext cx="1935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500"/>
              </a:p>
            </p:txBody>
          </p:sp>
          <p:sp>
            <p:nvSpPr>
              <p:cNvPr id="23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919" y="2085"/>
                <a:ext cx="1935" cy="1095"/>
              </a:xfrm>
              <a:prstGeom prst="ellipse">
                <a:avLst/>
              </a:prstGeom>
              <a:blipFill dpi="0" rotWithShape="1">
                <a:blip r:embed="rId2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3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17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18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500"/>
              </a:p>
            </p:txBody>
          </p:sp>
        </p:grpSp>
        <p:grpSp>
          <p:nvGrpSpPr>
            <p:cNvPr id="14" name="Group 14"/>
            <p:cNvGrpSpPr>
              <a:grpSpLocks/>
            </p:cNvGrpSpPr>
            <p:nvPr/>
          </p:nvGrpSpPr>
          <p:grpSpPr bwMode="auto">
            <a:xfrm rot="5400000">
              <a:off x="281043" y="3979090"/>
              <a:ext cx="779364" cy="639762"/>
              <a:chOff x="3986" y="1832"/>
              <a:chExt cx="1941" cy="1610"/>
            </a:xfrm>
          </p:grpSpPr>
          <p:sp>
            <p:nvSpPr>
              <p:cNvPr id="15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500"/>
              </a:p>
            </p:txBody>
          </p:sp>
          <p:sp>
            <p:nvSpPr>
              <p:cNvPr id="16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86" y="2090"/>
                <a:ext cx="1941" cy="1091"/>
              </a:xfrm>
              <a:prstGeom prst="ellipse">
                <a:avLst/>
              </a:prstGeom>
              <a:blipFill dpi="0" rotWithShape="1">
                <a:blip r:embed="rId2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500"/>
              </a:p>
            </p:txBody>
          </p:sp>
        </p:grpSp>
      </p:grpSp>
      <p:sp>
        <p:nvSpPr>
          <p:cNvPr id="30" name="Title 1"/>
          <p:cNvSpPr txBox="1">
            <a:spLocks/>
          </p:cNvSpPr>
          <p:nvPr/>
        </p:nvSpPr>
        <p:spPr>
          <a:xfrm>
            <a:off x="0" y="133350"/>
            <a:ext cx="8839200" cy="76200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CÂU LỆNH LẶP LỒNG NHAU</a:t>
            </a:r>
          </a:p>
        </p:txBody>
      </p:sp>
      <p:sp>
        <p:nvSpPr>
          <p:cNvPr id="29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31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2FDFAE-DDA1-4748-9C85-76C91A92A9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52400" y="285750"/>
            <a:ext cx="8839200" cy="677467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SG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Ghi</a:t>
            </a:r>
            <a:r>
              <a:rPr kumimoji="0" lang="en-SG" sz="3200" b="1" i="0" u="none" strike="noStrike" kern="1200" cap="none" spc="0" normalizeH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nhớ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3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79772"/>
            <a:ext cx="825500" cy="616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8286751" y="4500563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DBC2FA3-C5D5-4FF2-9CFE-B94069D1CA77}"/>
              </a:ext>
            </a:extLst>
          </p:cNvPr>
          <p:cNvSpPr txBox="1"/>
          <p:nvPr/>
        </p:nvSpPr>
        <p:spPr>
          <a:xfrm>
            <a:off x="638176" y="947509"/>
            <a:ext cx="8696325" cy="4001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 trúc câu lệnh lặp </a:t>
            </a:r>
            <a:endParaRPr lang="en-US" sz="32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2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Repeat </a:t>
            </a:r>
            <a:r>
              <a:rPr lang="en-SG" sz="32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2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 fd </a:t>
            </a:r>
            <a:r>
              <a:rPr lang="en-SG" sz="32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 </a:t>
            </a:r>
            <a:r>
              <a:rPr lang="en-SG" sz="32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rt 360/</a:t>
            </a:r>
            <a:r>
              <a:rPr lang="en-SG" sz="32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2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endParaRPr lang="en-US" sz="3200" b="1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2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số cạnh của hình</a:t>
            </a:r>
            <a:endParaRPr lang="en-US" sz="32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2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SG" sz="3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số bước đi của rùa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 trúc câu lệnh lặp lồng nhau</a:t>
            </a:r>
            <a:endParaRPr lang="en-US" sz="32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2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Repeat </a:t>
            </a:r>
            <a:r>
              <a:rPr lang="en-SG" sz="3200" b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SG" sz="32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[Repeat </a:t>
            </a:r>
            <a:r>
              <a:rPr lang="en-SG" sz="32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2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 fd d rt 360/</a:t>
            </a:r>
            <a:r>
              <a:rPr lang="en-SG" sz="32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SG" sz="3200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rt 360/</a:t>
            </a:r>
            <a:r>
              <a:rPr lang="en-SG" sz="3200" b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endParaRPr lang="en-US" sz="32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SG" sz="320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SG" sz="32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số lần hình lặp lại </a:t>
            </a:r>
            <a:endParaRPr lang="en-US" sz="320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55604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903" y="67330"/>
            <a:ext cx="51330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B. HOẠT ĐỘNG THỰC HÀNH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92181" y="1047750"/>
            <a:ext cx="8763000" cy="9906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FDFAE-DDA1-4748-9C85-76C91A92A92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auto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vi-VN" altLang="vi-VN" sz="1350">
              <a:latin typeface="Arial" panose="020B0604020202020204" pitchFamily="34" charset="0"/>
              <a:cs typeface="+mn-cs"/>
            </a:endParaRPr>
          </a:p>
        </p:txBody>
      </p: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03D10516-A62C-4FFF-BFBF-9BAA785C4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14" y="1543050"/>
            <a:ext cx="2971800" cy="21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D140DE2-B4F8-4581-A1F9-15979E6F0747}"/>
              </a:ext>
            </a:extLst>
          </p:cNvPr>
          <p:cNvSpPr txBox="1"/>
          <p:nvPr/>
        </p:nvSpPr>
        <p:spPr>
          <a:xfrm>
            <a:off x="446088" y="859630"/>
            <a:ext cx="580231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1800" b="1">
                <a:solidFill>
                  <a:srgbClr val="2888E1"/>
                </a:solidFill>
                <a:latin typeface="OpenSans"/>
              </a:rPr>
              <a:t>Câu </a:t>
            </a:r>
            <a:r>
              <a:rPr lang="en-US" sz="1800" b="1">
                <a:solidFill>
                  <a:srgbClr val="2888E1"/>
                </a:solidFill>
                <a:latin typeface="OpenSans"/>
              </a:rPr>
              <a:t>2:</a:t>
            </a:r>
            <a:endParaRPr lang="vi-VN" sz="1800" b="1">
              <a:solidFill>
                <a:srgbClr val="000000"/>
              </a:solidFill>
              <a:latin typeface="OpenSans"/>
            </a:endParaRPr>
          </a:p>
          <a:p>
            <a:r>
              <a:rPr lang="vi-VN" sz="1800" b="1">
                <a:solidFill>
                  <a:srgbClr val="000000"/>
                </a:solidFill>
                <a:latin typeface="OpenSans"/>
              </a:rPr>
              <a:t>Thực hiện các yêu cầu sau:</a:t>
            </a:r>
          </a:p>
          <a:p>
            <a:r>
              <a:rPr lang="vi-VN" sz="1800" b="1">
                <a:solidFill>
                  <a:srgbClr val="000000"/>
                </a:solidFill>
                <a:latin typeface="OpenSans"/>
              </a:rPr>
              <a:t>a) Cho Rùa thực hiện các lệnh sau và quan sát kết quả trên màn hình máy tính:</a:t>
            </a:r>
          </a:p>
          <a:p>
            <a:r>
              <a:rPr lang="vi-VN" sz="1800" b="1">
                <a:solidFill>
                  <a:srgbClr val="FF0000"/>
                </a:solidFill>
                <a:latin typeface="OpenSans"/>
              </a:rPr>
              <a:t>REPEAT 90 [FD 2 RT 2]  </a:t>
            </a:r>
          </a:p>
          <a:p>
            <a:r>
              <a:rPr lang="vi-VN" sz="1800" b="1">
                <a:solidFill>
                  <a:srgbClr val="FF0000"/>
                </a:solidFill>
                <a:latin typeface="OpenSans"/>
              </a:rPr>
              <a:t>REPEAT 4 [REPEAT 90 [FD 2 RT 2] RT 90]    </a:t>
            </a:r>
            <a:r>
              <a:rPr lang="vi-VN" sz="1800" b="1">
                <a:solidFill>
                  <a:srgbClr val="000000"/>
                </a:solidFill>
                <a:latin typeface="OpenSans"/>
              </a:rPr>
              <a:t>                </a:t>
            </a:r>
          </a:p>
          <a:p>
            <a:r>
              <a:rPr lang="vi-VN" sz="1800" b="1">
                <a:solidFill>
                  <a:srgbClr val="000000"/>
                </a:solidFill>
                <a:latin typeface="OpenSans"/>
              </a:rPr>
              <a:t>b) Thêm lệnh WAIT 10 vào vị trí thích hợp trong các câu lệnh trên rồi cho Rùa thực hiện và quan sát kết quả trên màn hình máy tính</a:t>
            </a:r>
          </a:p>
          <a:p>
            <a:r>
              <a:rPr lang="vi-VN" sz="1800" b="1">
                <a:solidFill>
                  <a:srgbClr val="000000"/>
                </a:solidFill>
                <a:latin typeface="OpenSans"/>
              </a:rPr>
              <a:t>c) Điền góc thích hợp vào chỗ chấm trong câu lệnh sau để Rùa vẽ được hình bên:  </a:t>
            </a:r>
            <a:endParaRPr lang="en-US" b="1">
              <a:solidFill>
                <a:srgbClr val="000000"/>
              </a:solidFill>
              <a:latin typeface="OpenSans"/>
            </a:endParaRPr>
          </a:p>
          <a:p>
            <a:r>
              <a:rPr lang="en-US" sz="1800" b="1">
                <a:solidFill>
                  <a:srgbClr val="FF0000"/>
                </a:solidFill>
                <a:latin typeface="OpenSans"/>
              </a:rPr>
              <a:t>Câu lệnh: REPEAT 3 [REPEAT 90 [FD 2 RT 2] RT </a:t>
            </a:r>
            <a:r>
              <a:rPr lang="en-US" b="1">
                <a:solidFill>
                  <a:srgbClr val="FF0000"/>
                </a:solidFill>
                <a:latin typeface="OpenSans"/>
              </a:rPr>
              <a:t>............</a:t>
            </a:r>
            <a:r>
              <a:rPr lang="en-US" sz="1800" b="1">
                <a:solidFill>
                  <a:srgbClr val="FF0000"/>
                </a:solidFill>
                <a:latin typeface="OpenSans"/>
              </a:rPr>
              <a:t>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08319D-C272-450E-88D3-16A1922D4E90}"/>
              </a:ext>
            </a:extLst>
          </p:cNvPr>
          <p:cNvSpPr txBox="1"/>
          <p:nvPr/>
        </p:nvSpPr>
        <p:spPr>
          <a:xfrm>
            <a:off x="4896678" y="3792587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360/3</a:t>
            </a:r>
          </a:p>
        </p:txBody>
      </p:sp>
    </p:spTree>
    <p:extLst>
      <p:ext uri="{BB962C8B-B14F-4D97-AF65-F5344CB8AC3E}">
        <p14:creationId xmlns:p14="http://schemas.microsoft.com/office/powerpoint/2010/main" val="29925802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" y="590551"/>
            <a:ext cx="8229600" cy="4648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1.Viết lệnh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iều khiển Rùa thực hiện: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903" y="67330"/>
            <a:ext cx="51330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 HOẠT ĐỘNG THỰC HÀNH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392181" y="1047750"/>
            <a:ext cx="8763000" cy="9906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Lặp lại 4 lần, trong mỗi lần vẽ một hình lục cạnh dài 50 b</a:t>
            </a:r>
            <a:r>
              <a:rPr kumimoji="0" lang="vi-VN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ước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vẽ xong quay một góc 90 </a:t>
            </a:r>
            <a:r>
              <a:rPr kumimoji="0" lang="vi-VN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độ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209800" y="2343150"/>
            <a:ext cx="4419600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6[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50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rt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360/6]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5" name="Content Placeholder 1"/>
          <p:cNvSpPr txBox="1">
            <a:spLocks/>
          </p:cNvSpPr>
          <p:nvPr/>
        </p:nvSpPr>
        <p:spPr>
          <a:xfrm>
            <a:off x="6409275" y="2341827"/>
            <a:ext cx="1143000" cy="6667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rt 90]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33400" y="1581150"/>
            <a:ext cx="19812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10000" y="1581150"/>
            <a:ext cx="4191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533400" y="2038350"/>
            <a:ext cx="12192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669288" y="2038350"/>
            <a:ext cx="1545921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2FDFAE-DDA1-4748-9C85-76C91A92A9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609600" y="2419351"/>
            <a:ext cx="1981200" cy="464835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4[</a:t>
            </a:r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F3B7C44-407C-436C-B423-675926271F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875" y="2865092"/>
            <a:ext cx="2590800" cy="2117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2717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25" grpId="0"/>
      <p:bldP spid="1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" y="590551"/>
            <a:ext cx="8229600" cy="4648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1.Viết lệnh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iều khiển Rùa thực hiện vẽ hình sau: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903" y="67330"/>
            <a:ext cx="51330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 HOẠT ĐỘNG THỰC HÀNH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2FDFAE-DDA1-4748-9C85-76C91A92A9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492376" y="4044688"/>
            <a:ext cx="4419600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6[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50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rt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360/6]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5" name="Content Placeholder 1"/>
          <p:cNvSpPr txBox="1">
            <a:spLocks/>
          </p:cNvSpPr>
          <p:nvPr/>
        </p:nvSpPr>
        <p:spPr>
          <a:xfrm>
            <a:off x="6691850" y="4043365"/>
            <a:ext cx="1820325" cy="6667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rt 360/5]</a:t>
            </a: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892176" y="4120889"/>
            <a:ext cx="1981200" cy="464835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5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[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1F1C195-E8AA-466A-86A7-947D7CDAA3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451" y="1065652"/>
            <a:ext cx="3009549" cy="2305972"/>
          </a:xfrm>
          <a:prstGeom prst="rect">
            <a:avLst/>
          </a:prstGeom>
        </p:spPr>
      </p:pic>
      <p:sp>
        <p:nvSpPr>
          <p:cNvPr id="21" name="Content Placeholder 1">
            <a:extLst>
              <a:ext uri="{FF2B5EF4-FFF2-40B4-BE49-F238E27FC236}">
                <a16:creationId xmlns:a16="http://schemas.microsoft.com/office/drawing/2014/main" id="{EE8664F1-9558-4B2F-80E9-BA1773E575B2}"/>
              </a:ext>
            </a:extLst>
          </p:cNvPr>
          <p:cNvSpPr txBox="1">
            <a:spLocks/>
          </p:cNvSpPr>
          <p:nvPr/>
        </p:nvSpPr>
        <p:spPr>
          <a:xfrm>
            <a:off x="1066800" y="3236337"/>
            <a:ext cx="4419600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6[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50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rt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360/6]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77148B-3A91-4D5C-96CE-F6631B750E20}"/>
              </a:ext>
            </a:extLst>
          </p:cNvPr>
          <p:cNvSpPr txBox="1"/>
          <p:nvPr/>
        </p:nvSpPr>
        <p:spPr>
          <a:xfrm>
            <a:off x="5486400" y="3371624"/>
            <a:ext cx="1867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vẽ hình lục giác</a:t>
            </a:r>
          </a:p>
        </p:txBody>
      </p:sp>
    </p:spTree>
    <p:extLst>
      <p:ext uri="{BB962C8B-B14F-4D97-AF65-F5344CB8AC3E}">
        <p14:creationId xmlns:p14="http://schemas.microsoft.com/office/powerpoint/2010/main" val="22751290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6" grpId="0"/>
      <p:bldP spid="25" grpId="0"/>
      <p:bldP spid="14" grpId="0"/>
      <p:bldP spid="21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21416" y="1600201"/>
            <a:ext cx="5152821" cy="513603"/>
          </a:xfrm>
          <a:prstGeom prst="rect">
            <a:avLst/>
          </a:prstGeom>
          <a:noFill/>
        </p:spPr>
        <p:txBody>
          <a:bodyPr wrap="none" lIns="51435" tIns="25718" rIns="51435" bIns="25718">
            <a:spAutoFit/>
          </a:bodyPr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all" spc="0" normalizeH="0" baseline="0" noProof="0" dirty="0">
                <a:ln w="90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CHỦ ĐỀ 4: THẾ GIỚI LOGO</a:t>
            </a:r>
          </a:p>
        </p:txBody>
      </p:sp>
      <p:sp>
        <p:nvSpPr>
          <p:cNvPr id="3" name="Rectangle 2"/>
          <p:cNvSpPr/>
          <p:nvPr/>
        </p:nvSpPr>
        <p:spPr>
          <a:xfrm>
            <a:off x="715761" y="2628901"/>
            <a:ext cx="7776296" cy="490520"/>
          </a:xfrm>
          <a:prstGeom prst="rect">
            <a:avLst/>
          </a:prstGeom>
          <a:noFill/>
        </p:spPr>
        <p:txBody>
          <a:bodyPr wrap="none" lIns="51435" tIns="25718" rIns="51435" bIns="25718">
            <a:spAutoFit/>
          </a:bodyPr>
          <a:lstStyle/>
          <a:p>
            <a:pPr marL="0" marR="0" lvl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50" b="1" i="0" u="none" strike="noStrike" kern="1200" cap="none" spc="0" normalizeH="0" baseline="0" noProof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 2: </a:t>
            </a:r>
            <a:r>
              <a:rPr kumimoji="0" lang="en-US" sz="2850" b="1" i="0" u="none" strike="noStrike" kern="1200" cap="none" spc="0" normalizeH="0" baseline="0" noProof="0">
                <a:ln w="10541" cmpd="sng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 LỆNH LẶP LỒNG NHAU (TIẾT 4)</a:t>
            </a:r>
            <a:endParaRPr kumimoji="0" lang="en-US" sz="2850" b="1" i="0" u="none" strike="noStrike" kern="1200" cap="none" spc="0" normalizeH="0" baseline="0" noProof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89EA1E-5116-4596-A07E-CDFB909307C3}" type="slidenum">
              <a:rPr kumimoji="0" lang="en-US" sz="1013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13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4756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" y="590551"/>
            <a:ext cx="8229600" cy="4648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1.Viết lệnh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iều khiển Rùa thực hiện vẽ hình sau: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903" y="67330"/>
            <a:ext cx="51330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 HOẠT ĐỘNG THỰC HÀNH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2FDFAE-DDA1-4748-9C85-76C91A92A9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362200" y="3787770"/>
            <a:ext cx="4419600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3[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50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rt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360/3]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5" name="Content Placeholder 1"/>
          <p:cNvSpPr txBox="1">
            <a:spLocks/>
          </p:cNvSpPr>
          <p:nvPr/>
        </p:nvSpPr>
        <p:spPr>
          <a:xfrm>
            <a:off x="6575786" y="3828919"/>
            <a:ext cx="1820325" cy="6667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rt 360/5]</a:t>
            </a: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776112" y="3906443"/>
            <a:ext cx="1981200" cy="464835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5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[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78D457-38F1-4D57-983F-FD8C6C7D158E}"/>
              </a:ext>
            </a:extLst>
          </p:cNvPr>
          <p:cNvSpPr txBox="1"/>
          <p:nvPr/>
        </p:nvSpPr>
        <p:spPr>
          <a:xfrm>
            <a:off x="827266" y="3137703"/>
            <a:ext cx="2384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vẽ 1 hình tam giác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F5D1CE89-7A56-48BE-AADA-723A2C6A89C7}"/>
              </a:ext>
            </a:extLst>
          </p:cNvPr>
          <p:cNvSpPr txBox="1">
            <a:spLocks/>
          </p:cNvSpPr>
          <p:nvPr/>
        </p:nvSpPr>
        <p:spPr>
          <a:xfrm>
            <a:off x="2694163" y="2979439"/>
            <a:ext cx="4419600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3[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50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rt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360/3]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46B330-6521-49B1-8F7C-C533304A9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285" y="1389411"/>
            <a:ext cx="1673939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FE864CC-86A3-4884-B5CB-F6A745187C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691633"/>
              </p:ext>
            </p:extLst>
          </p:nvPr>
        </p:nvGraphicFramePr>
        <p:xfrm>
          <a:off x="3446285" y="1147763"/>
          <a:ext cx="2040115" cy="1648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Bitmap Image" r:id="rId4" imgW="2048161" imgH="2019048" progId="Paint.Picture">
                  <p:embed/>
                </p:oleObj>
              </mc:Choice>
              <mc:Fallback>
                <p:oleObj name="Bitmap Image" r:id="rId4" imgW="2048161" imgH="201904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285" y="1147763"/>
                        <a:ext cx="2040115" cy="16482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20503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6" grpId="0"/>
      <p:bldP spid="25" grpId="0"/>
      <p:bldP spid="14" grpId="0"/>
      <p:bldP spid="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" y="590551"/>
            <a:ext cx="8229600" cy="4648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1.Viết lệnh </a:t>
            </a:r>
            <a:r>
              <a:rPr lang="vi-VN" sz="3200" b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iều khiển Rùa thực hiện vẽ hình sau:</a:t>
            </a:r>
          </a:p>
        </p:txBody>
      </p:sp>
      <p:sp>
        <p:nvSpPr>
          <p:cNvPr id="4" name="Rectangle 3"/>
          <p:cNvSpPr/>
          <p:nvPr/>
        </p:nvSpPr>
        <p:spPr>
          <a:xfrm>
            <a:off x="107903" y="67330"/>
            <a:ext cx="51330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 HOẠT ĐỘNG THỰC HÀNH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2FDFAE-DDA1-4748-9C85-76C91A92A92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4617B">
                    <a:shade val="90000"/>
                  </a:srgbClr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4617B">
                  <a:shade val="90000"/>
                </a:srgbClr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362200" y="3787770"/>
            <a:ext cx="4419600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5[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50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rt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720/5]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5" name="Content Placeholder 1"/>
          <p:cNvSpPr txBox="1">
            <a:spLocks/>
          </p:cNvSpPr>
          <p:nvPr/>
        </p:nvSpPr>
        <p:spPr>
          <a:xfrm>
            <a:off x="6575786" y="3828919"/>
            <a:ext cx="1820325" cy="6667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rt 360/3]</a:t>
            </a: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776112" y="3906443"/>
            <a:ext cx="1981200" cy="464835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3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[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0" name="AutoShape 2"/>
          <p:cNvSpPr>
            <a:spLocks noChangeArrowheads="1"/>
          </p:cNvSpPr>
          <p:nvPr/>
        </p:nvSpPr>
        <p:spPr bwMode="auto">
          <a:xfrm>
            <a:off x="1" y="33338"/>
            <a:ext cx="9115425" cy="5064919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2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8309373" y="28576"/>
            <a:ext cx="573881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36526" y="4315619"/>
            <a:ext cx="619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04A0535-B0FC-42E4-850E-4C5E01257D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9315" y="966171"/>
            <a:ext cx="2835769" cy="186332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78D457-38F1-4D57-983F-FD8C6C7D158E}"/>
              </a:ext>
            </a:extLst>
          </p:cNvPr>
          <p:cNvSpPr txBox="1"/>
          <p:nvPr/>
        </p:nvSpPr>
        <p:spPr>
          <a:xfrm>
            <a:off x="827266" y="3137703"/>
            <a:ext cx="2384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vẽ 1 hình ngôi sao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F5D1CE89-7A56-48BE-AADA-723A2C6A89C7}"/>
              </a:ext>
            </a:extLst>
          </p:cNvPr>
          <p:cNvSpPr txBox="1">
            <a:spLocks/>
          </p:cNvSpPr>
          <p:nvPr/>
        </p:nvSpPr>
        <p:spPr>
          <a:xfrm>
            <a:off x="2694163" y="2979439"/>
            <a:ext cx="4419600" cy="40005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Repeat 5[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fd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50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rt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3515A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720/5]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3515AB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36327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6" grpId="0"/>
      <p:bldP spid="25" grpId="0"/>
      <p:bldP spid="14" grpId="0"/>
      <p:bldP spid="5" grpId="0"/>
      <p:bldP spid="1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5523</TotalTime>
  <Words>524</Words>
  <Application>Microsoft Office PowerPoint</Application>
  <PresentationFormat>On-screen Show (16:9)</PresentationFormat>
  <Paragraphs>73</Paragraphs>
  <Slides>11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Constantia</vt:lpstr>
      <vt:lpstr>OpenSans</vt:lpstr>
      <vt:lpstr>Times New Roman</vt:lpstr>
      <vt:lpstr>Wingdings 2</vt:lpstr>
      <vt:lpstr>Flow</vt:lpstr>
      <vt:lpstr>Office Theme</vt:lpstr>
      <vt:lpstr>Paintbrush Picture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NGOẠI KHÓA NGÀY BÁC HỒ GỬI THƯ LẦN CUỐI CHO NGÀNH GIÁO DỤC</dc:title>
  <dc:subject>9Slide.vn</dc:subject>
  <dc:creator>ADMIN</dc:creator>
  <dc:description>9Slide.vn</dc:description>
  <cp:lastModifiedBy>20.Trần Hoàng Phương Nhi</cp:lastModifiedBy>
  <cp:revision>455</cp:revision>
  <cp:lastPrinted>2019-01-13T14:31:43Z</cp:lastPrinted>
  <dcterms:created xsi:type="dcterms:W3CDTF">2014-10-11T13:38:36Z</dcterms:created>
  <dcterms:modified xsi:type="dcterms:W3CDTF">2022-03-06T04:05:45Z</dcterms:modified>
  <cp:category>9Slide.vn</cp:category>
</cp:coreProperties>
</file>