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9"/>
  </p:notesMasterIdLst>
  <p:sldIdLst>
    <p:sldId id="293" r:id="rId2"/>
    <p:sldId id="297" r:id="rId3"/>
    <p:sldId id="298" r:id="rId4"/>
    <p:sldId id="265" r:id="rId5"/>
    <p:sldId id="296" r:id="rId6"/>
    <p:sldId id="277" r:id="rId7"/>
    <p:sldId id="291" r:id="rId8"/>
    <p:sldId id="292" r:id="rId9"/>
    <p:sldId id="300" r:id="rId10"/>
    <p:sldId id="278" r:id="rId11"/>
    <p:sldId id="290" r:id="rId12"/>
    <p:sldId id="301" r:id="rId13"/>
    <p:sldId id="299" r:id="rId14"/>
    <p:sldId id="279" r:id="rId15"/>
    <p:sldId id="295" r:id="rId16"/>
    <p:sldId id="280" r:id="rId17"/>
    <p:sldId id="27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CC"/>
    <a:srgbClr val="FF00FF"/>
    <a:srgbClr val="FFFF99"/>
    <a:srgbClr val="FFFF66"/>
    <a:srgbClr val="CAC336"/>
    <a:srgbClr val="CC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 varScale="1">
        <p:scale>
          <a:sx n="94" d="100"/>
          <a:sy n="94" d="100"/>
        </p:scale>
        <p:origin x="114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063119-4E5E-4BC9-BE17-656889621FE3}" type="datetimeFigureOut">
              <a:rPr lang="en-US"/>
              <a:pPr>
                <a:defRPr/>
              </a:pPr>
              <a:t>09/03/2022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5B4CF0-80DC-4B59-AD74-FB0DEFCFE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45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B31BD88-2E55-47C3-87A8-38C95A7A174D}" type="slidenum">
              <a:rPr lang="en-US" sz="1200">
                <a:latin typeface="Calibri" pitchFamily="34" charset="0"/>
              </a:rPr>
              <a:pPr algn="r"/>
              <a:t>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3016254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B31BD88-2E55-47C3-87A8-38C95A7A174D}" type="slidenum">
              <a:rPr lang="en-US" sz="1200">
                <a:latin typeface="Calibri" pitchFamily="34" charset="0"/>
              </a:rPr>
              <a:pPr algn="r"/>
              <a:t>4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1370451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5B4CF0-80DC-4B59-AD74-FB0DEFCFE36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98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704C06-B8BA-4819-BC8D-B12C4E2FB192}" type="datetimeFigureOut">
              <a:rPr lang="en-US" smtClean="0"/>
              <a:pPr>
                <a:defRPr/>
              </a:pPr>
              <a:t>09/03/2022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DC44B-2969-4909-B374-B6D7C63A73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341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908E9F-8C48-44D6-8AE3-0FC0AF2B8F57}" type="datetimeFigureOut">
              <a:rPr lang="en-US" smtClean="0"/>
              <a:pPr>
                <a:defRPr/>
              </a:pPr>
              <a:t>09/03/2022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C56D4-8259-45F7-969D-85712FD1AA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1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908E9F-8C48-44D6-8AE3-0FC0AF2B8F57}" type="datetimeFigureOut">
              <a:rPr lang="en-US" smtClean="0"/>
              <a:pPr>
                <a:defRPr/>
              </a:pPr>
              <a:t>09/03/2022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C56D4-8259-45F7-969D-85712FD1AA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677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908E9F-8C48-44D6-8AE3-0FC0AF2B8F57}" type="datetimeFigureOut">
              <a:rPr lang="en-US" smtClean="0"/>
              <a:pPr>
                <a:defRPr/>
              </a:pPr>
              <a:t>09/03/2022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C56D4-8259-45F7-969D-85712FD1AA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80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908E9F-8C48-44D6-8AE3-0FC0AF2B8F57}" type="datetimeFigureOut">
              <a:rPr lang="en-US" smtClean="0"/>
              <a:pPr>
                <a:defRPr/>
              </a:pPr>
              <a:t>09/03/2022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C56D4-8259-45F7-969D-85712FD1AA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344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908E9F-8C48-44D6-8AE3-0FC0AF2B8F57}" type="datetimeFigureOut">
              <a:rPr lang="en-US" smtClean="0"/>
              <a:pPr>
                <a:defRPr/>
              </a:pPr>
              <a:t>09/03/2022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C56D4-8259-45F7-969D-85712FD1AA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76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FF10B1-E4DD-4EC3-A8D6-9057FCA28187}" type="datetimeFigureOut">
              <a:rPr lang="en-US" smtClean="0"/>
              <a:pPr>
                <a:defRPr/>
              </a:pPr>
              <a:t>09/03/2022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CDC1D-D3B1-4F62-9467-DA93ADC5C7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9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0CA86-0E16-4FB8-9E11-8D3AF0C9B375}" type="datetimeFigureOut">
              <a:rPr lang="en-US" smtClean="0"/>
              <a:pPr>
                <a:defRPr/>
              </a:pPr>
              <a:t>09/03/2022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324DD-C2B2-4B98-A147-AF1F88C7D2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6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D582C-6D31-4270-997C-F8B51ABB4D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96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FDA149-F15F-4EC6-BC0A-6EDCFBE9F088}" type="datetimeFigureOut">
              <a:rPr lang="en-US" smtClean="0"/>
              <a:pPr>
                <a:defRPr/>
              </a:pPr>
              <a:t>09/03/2022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E7166-33DD-44C7-B917-F9382988C4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8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15342-2992-4925-8F6A-2A806371BAF5}" type="datetimeFigureOut">
              <a:rPr lang="en-US" smtClean="0"/>
              <a:pPr>
                <a:defRPr/>
              </a:pPr>
              <a:t>09/03/2022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8A4B1-79CA-4E9E-9A6F-1C3F8CD102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AA22B-F0ED-464D-9E96-113ED0281675}" type="datetimeFigureOut">
              <a:rPr lang="en-US" smtClean="0"/>
              <a:pPr>
                <a:defRPr/>
              </a:pPr>
              <a:t>09/03/2022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2080B-F820-45D8-BD65-8256FA4214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1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617624-B3D5-4FF8-8E84-BC42DE305B17}" type="datetimeFigureOut">
              <a:rPr lang="en-US" smtClean="0"/>
              <a:pPr>
                <a:defRPr/>
              </a:pPr>
              <a:t>09/03/2022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FEDDC-CE73-4AFE-860E-8208EE35AD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19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F54EA-DB50-461C-88CA-6499FA9721B8}" type="datetimeFigureOut">
              <a:rPr lang="en-US" smtClean="0"/>
              <a:pPr>
                <a:defRPr/>
              </a:pPr>
              <a:t>09/03/2022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2D7FC-468A-44D5-A95A-5C7A409323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7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CF8C35-ABBF-4A6E-92A1-49E4542678F7}" type="datetimeFigureOut">
              <a:rPr lang="en-US" smtClean="0"/>
              <a:pPr>
                <a:defRPr/>
              </a:pPr>
              <a:t>09/03/2022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9B3D9-CBFE-403D-8B85-E8E425D1BB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963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D0B0E8-C800-4770-B489-363C03D590D6}" type="datetimeFigureOut">
              <a:rPr lang="en-US" smtClean="0"/>
              <a:pPr>
                <a:defRPr/>
              </a:pPr>
              <a:t>09/03/2022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47471-AEF1-422F-8944-6F81CBCDB1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778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2AE878-6D3C-47BD-8CC7-8837C4464A66}" type="datetimeFigureOut">
              <a:rPr lang="en-US" smtClean="0"/>
              <a:pPr>
                <a:defRPr/>
              </a:pPr>
              <a:t>09/03/2022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775E7-6277-49B2-9E54-99DC822FCC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1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908E9F-8C48-44D6-8AE3-0FC0AF2B8F57}" type="datetimeFigureOut">
              <a:rPr lang="en-US" smtClean="0"/>
              <a:pPr>
                <a:defRPr/>
              </a:pPr>
              <a:t>09/03/2022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6BC56D4-8259-45F7-969D-85712FD1AA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9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B&#233;%20B&#224;o%20Ng&#432;%20&#8211;%20S&#7855;p%20&#272;&#7871;n%20T&#7871;t%20R&#7891;i%20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" y="4671356"/>
            <a:ext cx="4575031" cy="2186644"/>
          </a:xfrm>
          <a:prstGeom prst="rect">
            <a:avLst/>
          </a:prstGeom>
        </p:spPr>
      </p:pic>
      <p:sp>
        <p:nvSpPr>
          <p:cNvPr id="3075" name="WordArt 3" descr="Outlined diamond"/>
          <p:cNvSpPr>
            <a:spLocks noChangeArrowheads="1" noChangeShapeType="1" noTextEdit="1"/>
          </p:cNvSpPr>
          <p:nvPr/>
        </p:nvSpPr>
        <p:spPr bwMode="auto">
          <a:xfrm>
            <a:off x="2476500" y="457200"/>
            <a:ext cx="42291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openDmnd">
                  <a:fgClr>
                    <a:schemeClr val="tx2"/>
                  </a:fgClr>
                  <a:bgClr>
                    <a:srgbClr val="F200F2"/>
                  </a:bgClr>
                </a:pattFill>
                <a:latin typeface="Times New Roman"/>
                <a:cs typeface="Times New Roman"/>
              </a:rPr>
              <a:t>TRƯỜNG </a:t>
            </a:r>
            <a:r>
              <a:rPr lang="vi-VN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openDmnd">
                  <a:fgClr>
                    <a:schemeClr val="tx2"/>
                  </a:fgClr>
                  <a:bgClr>
                    <a:srgbClr val="F200F2"/>
                  </a:bgClr>
                </a:pattFill>
                <a:latin typeface="Times New Roman"/>
                <a:cs typeface="Times New Roman"/>
              </a:rPr>
              <a:t>TIỂU HỌC </a:t>
            </a:r>
            <a:r>
              <a:rPr lang="en-US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openDmnd">
                  <a:fgClr>
                    <a:schemeClr val="tx2"/>
                  </a:fgClr>
                  <a:bgClr>
                    <a:srgbClr val="F200F2"/>
                  </a:bgClr>
                </a:pattFill>
                <a:latin typeface="Times New Roman"/>
                <a:cs typeface="Times New Roman"/>
              </a:rPr>
              <a:t>LÊ QUÝ ĐÔN</a:t>
            </a:r>
            <a:endParaRPr lang="en-US" sz="2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pattFill prst="openDmnd">
                <a:fgClr>
                  <a:schemeClr val="tx2"/>
                </a:fgClr>
                <a:bgClr>
                  <a:srgbClr val="F200F2"/>
                </a:bgClr>
              </a:pattFill>
              <a:latin typeface="Times New Roman"/>
              <a:cs typeface="Times New Roman"/>
            </a:endParaRP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2526145" y="2419350"/>
            <a:ext cx="3886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+mn-cs"/>
              </a:rPr>
              <a:t>  MÔN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  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  <a:cs typeface="+mn-cs"/>
              </a:rPr>
              <a:t>TIN 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+mn-cs"/>
              </a:rPr>
              <a:t>HỌC Lớp 5</a:t>
            </a:r>
            <a:endParaRPr lang="en-US" sz="3200" b="1" dirty="0">
              <a:solidFill>
                <a:srgbClr val="009900"/>
              </a:solidFill>
              <a:latin typeface="Times New Roman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+mn-cs"/>
              </a:rPr>
              <a:t>			                	    </a:t>
            </a:r>
            <a:endParaRPr lang="en-US" sz="32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pic>
        <p:nvPicPr>
          <p:cNvPr id="3079" name="Picture 7" descr="SMIL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782" y="753630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SMIL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5457681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SMIL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4953000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182268" y="5432346"/>
            <a:ext cx="3962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NGUYỄN HOÀNG LONG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7" descr="SMIL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0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SMIL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445" y="555914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SMIL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4668" y="5909975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26538" y="3682425"/>
            <a:ext cx="78573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+mn-cs"/>
              </a:rPr>
              <a:t> 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+mn-cs"/>
              </a:rPr>
              <a:t>Bài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+mn-cs"/>
              </a:rPr>
              <a:t> 2: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+mn-cs"/>
              </a:rPr>
              <a:t>CÂU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LỆNH LẶP LỒNG NHAU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  <a:endParaRPr lang="en-US" sz="32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056974"/>
      </p:ext>
    </p:extLst>
  </p:cSld>
  <p:clrMapOvr>
    <a:masterClrMapping/>
  </p:clrMapOvr>
  <p:transition advTm="6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57" name="Picture 3" descr="nen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05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997594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3. </a:t>
            </a:r>
            <a:r>
              <a:rPr lang="en-US" b="1" dirty="0" smtClean="0">
                <a:solidFill>
                  <a:schemeClr val="bg1"/>
                </a:solidFill>
              </a:rPr>
              <a:t>Đánh dấu X vào        đặt cuối câu trả lời đúng.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5800" y="1561068"/>
            <a:ext cx="792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Rùa thực hiện công việc nào dưới đây khi nhận được các lệnh sau.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953179" y="2292696"/>
            <a:ext cx="70104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REPEAT 8[REPEAT 6[FD 50 RT 60 WAIT 30] RT 45]</a:t>
            </a:r>
          </a:p>
          <a:p>
            <a:pPr algn="just">
              <a:spcBef>
                <a:spcPts val="600"/>
              </a:spcBef>
            </a:pPr>
            <a:endParaRPr lang="vi-VN" dirty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endParaRPr lang="vi-VN" dirty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endParaRPr lang="en-US" dirty="0" smtClean="0">
              <a:solidFill>
                <a:schemeClr val="bg1"/>
              </a:solidFill>
            </a:endParaRP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Vẽ hình đa giác sáu </a:t>
            </a:r>
            <a:r>
              <a:rPr lang="en-US" dirty="0" err="1" smtClean="0">
                <a:solidFill>
                  <a:schemeClr val="bg1"/>
                </a:solidFill>
              </a:rPr>
              <a:t>cạnh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Vẽ hình đa giác sáu cạnh, vẽ xong quay một góc 360/8 độ.</a:t>
            </a:r>
          </a:p>
          <a:p>
            <a:pPr marL="0" lvl="1" indent="442913" algn="just"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</a:rPr>
              <a:t>c) Lặp </a:t>
            </a:r>
            <a:r>
              <a:rPr lang="en-US" dirty="0" err="1" smtClean="0">
                <a:solidFill>
                  <a:schemeClr val="bg1"/>
                </a:solidFill>
              </a:rPr>
              <a:t>lại</a:t>
            </a:r>
            <a:r>
              <a:rPr lang="en-US" dirty="0" smtClean="0">
                <a:solidFill>
                  <a:schemeClr val="bg1"/>
                </a:solidFill>
              </a:rPr>
              <a:t> 8 lần, mỗi lần vẽ một hình đa giác sáu cạnh, vẽ xong quay một góc 45 độ.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63500" y="3605768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ounded Rectangle 12"/>
          <p:cNvSpPr/>
          <p:nvPr/>
        </p:nvSpPr>
        <p:spPr>
          <a:xfrm>
            <a:off x="8173025" y="4023280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ounded Rectangle 14"/>
          <p:cNvSpPr/>
          <p:nvPr/>
        </p:nvSpPr>
        <p:spPr>
          <a:xfrm>
            <a:off x="8173025" y="4443968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8215471" y="442491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 rot="5400000">
            <a:off x="1658029" y="2139108"/>
            <a:ext cx="190500" cy="1143000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8" name="Right Brace 17"/>
          <p:cNvSpPr/>
          <p:nvPr/>
        </p:nvSpPr>
        <p:spPr>
          <a:xfrm rot="5400000">
            <a:off x="3977579" y="1029658"/>
            <a:ext cx="190500" cy="3361899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9" name="Right Brace 18"/>
          <p:cNvSpPr/>
          <p:nvPr/>
        </p:nvSpPr>
        <p:spPr>
          <a:xfrm rot="5400000">
            <a:off x="6102887" y="2424857"/>
            <a:ext cx="190501" cy="571500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2834" y="2773073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FF00"/>
                </a:solidFill>
              </a:rPr>
              <a:t>Lặp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</a:rPr>
              <a:t>lại</a:t>
            </a:r>
            <a:r>
              <a:rPr lang="en-US" b="1" dirty="0" smtClean="0">
                <a:solidFill>
                  <a:srgbClr val="00FF00"/>
                </a:solidFill>
              </a:rPr>
              <a:t> 8 </a:t>
            </a:r>
            <a:r>
              <a:rPr lang="en-US" b="1" dirty="0" err="1" smtClean="0">
                <a:solidFill>
                  <a:srgbClr val="00FF00"/>
                </a:solidFill>
              </a:rPr>
              <a:t>lần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29579" y="2790230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</a:rPr>
              <a:t>Vẽ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hình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đa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giác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sáu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cạnh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80340" y="2776582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FF00"/>
                </a:solidFill>
              </a:rPr>
              <a:t>q</a:t>
            </a:r>
            <a:r>
              <a:rPr lang="en-US" b="1" dirty="0" smtClean="0">
                <a:solidFill>
                  <a:srgbClr val="00FF00"/>
                </a:solidFill>
              </a:rPr>
              <a:t>uay 45 </a:t>
            </a:r>
            <a:r>
              <a:rPr lang="en-US" b="1" dirty="0" err="1" smtClean="0">
                <a:solidFill>
                  <a:srgbClr val="00FF00"/>
                </a:solidFill>
              </a:rPr>
              <a:t>độ</a:t>
            </a:r>
            <a:endParaRPr lang="en-US" b="1" dirty="0" smtClean="0">
              <a:solidFill>
                <a:srgbClr val="00FF00"/>
              </a:solidFill>
            </a:endParaRPr>
          </a:p>
          <a:p>
            <a:pPr algn="ctr"/>
            <a:r>
              <a:rPr lang="en-US" b="1" dirty="0" smtClean="0">
                <a:solidFill>
                  <a:srgbClr val="00FF00"/>
                </a:solidFill>
              </a:rPr>
              <a:t>(hay 360/8 </a:t>
            </a:r>
            <a:r>
              <a:rPr lang="en-US" b="1" dirty="0" err="1" smtClean="0">
                <a:solidFill>
                  <a:srgbClr val="00FF00"/>
                </a:solidFill>
              </a:rPr>
              <a:t>độ</a:t>
            </a:r>
            <a:r>
              <a:rPr lang="en-US" b="1" dirty="0" smtClean="0">
                <a:solidFill>
                  <a:srgbClr val="00FF00"/>
                </a:solidFill>
              </a:rPr>
              <a:t>)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586036" y="991611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0632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5" grpId="0"/>
      <p:bldP spid="12" grpId="0" animBg="1"/>
      <p:bldP spid="13" grpId="0" animBg="1"/>
      <p:bldP spid="15" grpId="0" animBg="1"/>
      <p:bldP spid="14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57" name="Picture 3" descr="nen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295400" y="3454400"/>
            <a:ext cx="701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REPEAT 8[REPEAT 6[FD 50 RT 60 WAIT 30] RT 45]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371600" y="2170668"/>
            <a:ext cx="662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</a:rPr>
              <a:t> REPEAT 5[REPEAT 6[FD 50 RT 60 WAIT 30] RT 72]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600" y="278026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Câu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lệnh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lặp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lồng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nhau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600200" y="3814207"/>
            <a:ext cx="2209800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600200" y="2540000"/>
            <a:ext cx="2209800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3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n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053" y="-870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lip2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28800" y="381000"/>
            <a:ext cx="5886849" cy="6096000"/>
          </a:xfrm>
        </p:spPr>
      </p:pic>
    </p:spTree>
    <p:extLst>
      <p:ext uri="{BB962C8B-B14F-4D97-AF65-F5344CB8AC3E}">
        <p14:creationId xmlns:p14="http://schemas.microsoft.com/office/powerpoint/2010/main" val="388988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0" y="91440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219" name="Rectangle 49"/>
          <p:cNvSpPr>
            <a:spLocks noChangeArrowheads="1"/>
          </p:cNvSpPr>
          <p:nvPr/>
        </p:nvSpPr>
        <p:spPr bwMode="auto">
          <a:xfrm>
            <a:off x="554831" y="4712384"/>
            <a:ext cx="8077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- 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Phần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trong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ngoặc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vuông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[  ]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là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nơi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ghi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các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câu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lệnh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được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lặp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lại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100012" y="96293"/>
            <a:ext cx="90439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Câu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lệnh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lặp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lồng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nhau</a:t>
            </a:r>
            <a:endParaRPr lang="en-US" altLang="en-US" sz="3000" b="1" dirty="0">
              <a:solidFill>
                <a:srgbClr val="7030A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1" name="Rectangle 49"/>
          <p:cNvSpPr>
            <a:spLocks noChangeArrowheads="1"/>
          </p:cNvSpPr>
          <p:nvPr/>
        </p:nvSpPr>
        <p:spPr bwMode="auto">
          <a:xfrm>
            <a:off x="1276350" y="1548766"/>
            <a:ext cx="8020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Repeat    m </a:t>
            </a:r>
            <a:r>
              <a:rPr lang="en-US" altLang="en-US" sz="2800" b="1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[</a:t>
            </a:r>
            <a:r>
              <a:rPr lang="en-US" altLang="en-US" sz="2800" b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Repeat    n [</a:t>
            </a:r>
            <a:r>
              <a:rPr lang="en-US" altLang="en-US" sz="2800" b="1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&lt;Các lệnh lặp&gt; ]</a:t>
            </a:r>
            <a:r>
              <a:rPr lang="en-US" altLang="en-US" sz="2800" b="1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]</a:t>
            </a:r>
            <a:endParaRPr lang="en-US" altLang="en-US" sz="2800" b="1">
              <a:solidFill>
                <a:srgbClr val="00B05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4" name="Rectangle 44"/>
          <p:cNvSpPr>
            <a:spLocks noChangeArrowheads="1"/>
          </p:cNvSpPr>
          <p:nvPr/>
        </p:nvSpPr>
        <p:spPr bwMode="auto">
          <a:xfrm>
            <a:off x="4566061" y="1541643"/>
            <a:ext cx="800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n</a:t>
            </a:r>
            <a:endParaRPr lang="en-US" altLang="en-US" sz="2800" dirty="0">
              <a:solidFill>
                <a:srgbClr val="00B05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505619" y="2454389"/>
            <a:ext cx="84343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-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Tham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m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b="1" dirty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trong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câu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lệnh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chỉ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số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lần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lặp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, 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m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b="1" dirty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có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thể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giống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hoặc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khác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nhau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</a:p>
        </p:txBody>
      </p:sp>
      <p:graphicFrame>
        <p:nvGraphicFramePr>
          <p:cNvPr id="922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257213"/>
              </p:ext>
            </p:extLst>
          </p:nvPr>
        </p:nvGraphicFramePr>
        <p:xfrm>
          <a:off x="4514850" y="2515552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2515552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44"/>
          <p:cNvSpPr>
            <a:spLocks noChangeArrowheads="1"/>
          </p:cNvSpPr>
          <p:nvPr/>
        </p:nvSpPr>
        <p:spPr bwMode="auto">
          <a:xfrm>
            <a:off x="2324100" y="1280478"/>
            <a:ext cx="800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 3" panose="05040102010807070707" pitchFamily="18" charset="2"/>
              </a:rPr>
              <a:t></a:t>
            </a:r>
            <a:endParaRPr lang="en-US" altLang="en-US" sz="480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6200" y="926466"/>
            <a:ext cx="2743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Cấu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trúc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lệnh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:</a:t>
            </a:r>
          </a:p>
        </p:txBody>
      </p:sp>
      <p:sp>
        <p:nvSpPr>
          <p:cNvPr id="18" name="Rectangle 44"/>
          <p:cNvSpPr>
            <a:spLocks noChangeArrowheads="1"/>
          </p:cNvSpPr>
          <p:nvPr/>
        </p:nvSpPr>
        <p:spPr bwMode="auto">
          <a:xfrm>
            <a:off x="4215223" y="1279706"/>
            <a:ext cx="800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 3" panose="05040102010807070707" pitchFamily="18" charset="2"/>
              </a:rPr>
              <a:t></a:t>
            </a:r>
            <a:endParaRPr lang="en-US" altLang="en-US" sz="4800">
              <a:solidFill>
                <a:srgbClr val="00B05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9" name="Rectangle 44"/>
          <p:cNvSpPr>
            <a:spLocks noChangeArrowheads="1"/>
          </p:cNvSpPr>
          <p:nvPr/>
        </p:nvSpPr>
        <p:spPr bwMode="auto">
          <a:xfrm>
            <a:off x="2644137" y="1547178"/>
            <a:ext cx="80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m</a:t>
            </a:r>
            <a:endParaRPr lang="en-US" altLang="en-US" sz="2800" dirty="0">
              <a:solidFill>
                <a:srgbClr val="0B03B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21" name="Left Brace 20"/>
          <p:cNvSpPr/>
          <p:nvPr/>
        </p:nvSpPr>
        <p:spPr>
          <a:xfrm rot="16200000">
            <a:off x="5410200" y="42227"/>
            <a:ext cx="342900" cy="432435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533400" y="3425826"/>
            <a:ext cx="89677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-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Rùa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sẽ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thực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hiện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m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lần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câu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lệnh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b="1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Repeat </a:t>
            </a:r>
            <a:r>
              <a:rPr lang="en-US" altLang="en-US" sz="2600" b="1" dirty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en-US" sz="2600" b="1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[&lt;</a:t>
            </a:r>
            <a:r>
              <a:rPr lang="en-US" altLang="en-US" sz="2600" b="1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Các</a:t>
            </a:r>
            <a:r>
              <a:rPr lang="en-US" altLang="en-US" sz="2600" b="1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b="1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lệnh</a:t>
            </a:r>
            <a:r>
              <a:rPr lang="en-US" altLang="en-US" sz="2600" b="1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b="1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lặp</a:t>
            </a:r>
            <a:r>
              <a:rPr lang="en-US" altLang="en-US" sz="2600" b="1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&gt;] 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54831" y="3834764"/>
            <a:ext cx="8434388" cy="829567"/>
            <a:chOff x="554831" y="3782229"/>
            <a:chExt cx="8434388" cy="830997"/>
          </a:xfrm>
        </p:grpSpPr>
        <p:sp>
          <p:nvSpPr>
            <p:cNvPr id="9232" name="Rectangle 44"/>
            <p:cNvSpPr>
              <a:spLocks noChangeArrowheads="1"/>
            </p:cNvSpPr>
            <p:nvPr/>
          </p:nvSpPr>
          <p:spPr bwMode="auto">
            <a:xfrm>
              <a:off x="554831" y="3944956"/>
              <a:ext cx="843438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dirty="0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  <a:sym typeface="Wingdings" panose="05000000000000000000" pitchFamily="2" charset="2"/>
                </a:rPr>
                <a:t>- </a:t>
              </a:r>
              <a:r>
                <a:rPr lang="en-US" altLang="en-US" sz="2600" dirty="0" err="1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  <a:sym typeface="Wingdings" panose="05000000000000000000" pitchFamily="2" charset="2"/>
                </a:rPr>
                <a:t>Giữa</a:t>
              </a:r>
              <a:r>
                <a:rPr lang="en-US" altLang="en-US" sz="2600" dirty="0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en-US" sz="2600" b="1" dirty="0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  <a:sym typeface="Wingdings" panose="05000000000000000000" pitchFamily="2" charset="2"/>
                </a:rPr>
                <a:t>Repeat </a:t>
              </a:r>
              <a:r>
                <a:rPr lang="en-US" altLang="en-US" sz="2600" b="1" dirty="0" err="1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  <a:sym typeface="Wingdings" panose="05000000000000000000" pitchFamily="2" charset="2"/>
                </a:rPr>
                <a:t>và</a:t>
              </a:r>
              <a:r>
                <a:rPr lang="en-US" altLang="en-US" sz="2600" b="1" dirty="0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en-US" sz="2600" b="1" dirty="0">
                  <a:solidFill>
                    <a:srgbClr val="FF000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  <a:sym typeface="Wingdings" panose="05000000000000000000" pitchFamily="2" charset="2"/>
                </a:rPr>
                <a:t>m</a:t>
              </a:r>
              <a:r>
                <a:rPr lang="en-US" altLang="en-US" sz="2600" dirty="0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en-US" sz="2600" dirty="0" err="1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  <a:sym typeface="Wingdings" panose="05000000000000000000" pitchFamily="2" charset="2"/>
                </a:rPr>
                <a:t>hoặc</a:t>
              </a:r>
              <a:r>
                <a:rPr lang="en-US" altLang="en-US" sz="2600" dirty="0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en-US" sz="2600" b="1" dirty="0">
                  <a:solidFill>
                    <a:srgbClr val="00B05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n</a:t>
              </a:r>
              <a:r>
                <a:rPr lang="en-US" altLang="en-US" sz="2600" dirty="0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 </a:t>
              </a:r>
              <a:r>
                <a:rPr lang="en-US" altLang="en-US" sz="2600" dirty="0" err="1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phải</a:t>
              </a:r>
              <a:r>
                <a:rPr lang="en-US" altLang="en-US" sz="2600" dirty="0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 </a:t>
              </a:r>
              <a:r>
                <a:rPr lang="en-US" altLang="en-US" sz="2600" dirty="0" err="1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có</a:t>
              </a:r>
              <a:r>
                <a:rPr lang="en-US" altLang="en-US" sz="2600" dirty="0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 </a:t>
              </a:r>
              <a:r>
                <a:rPr lang="en-US" altLang="en-US" sz="2600" dirty="0" err="1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dấu</a:t>
              </a:r>
              <a:r>
                <a:rPr lang="en-US" altLang="en-US" sz="2600" dirty="0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 </a:t>
              </a:r>
              <a:r>
                <a:rPr lang="en-US" altLang="en-US" sz="2600" dirty="0" err="1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cách</a:t>
              </a:r>
              <a:r>
                <a:rPr lang="en-US" altLang="en-US" sz="2600" dirty="0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 (    ).</a:t>
              </a:r>
            </a:p>
          </p:txBody>
        </p:sp>
        <p:sp>
          <p:nvSpPr>
            <p:cNvPr id="9233" name="Rectangle 44"/>
            <p:cNvSpPr>
              <a:spLocks noChangeArrowheads="1"/>
            </p:cNvSpPr>
            <p:nvPr/>
          </p:nvSpPr>
          <p:spPr bwMode="auto">
            <a:xfrm>
              <a:off x="6677025" y="3782229"/>
              <a:ext cx="79995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800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  <a:sym typeface="Wingdings 3" panose="05040102010807070707" pitchFamily="18" charset="2"/>
                </a:rPr>
                <a:t></a:t>
              </a:r>
              <a:endParaRPr lang="en-US" altLang="en-US" sz="480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884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10" grpId="0"/>
      <p:bldP spid="11" grpId="0"/>
      <p:bldP spid="14" grpId="0"/>
      <p:bldP spid="14" grpId="1"/>
      <p:bldP spid="9" grpId="0"/>
      <p:bldP spid="15" grpId="0"/>
      <p:bldP spid="17" grpId="0"/>
      <p:bldP spid="18" grpId="0"/>
      <p:bldP spid="19" grpId="0"/>
      <p:bldP spid="19" grpId="1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57" name="Picture 3" descr="nen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7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83455" y="850160"/>
            <a:ext cx="16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Chú ý: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90600" y="1828800"/>
            <a:ext cx="7924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</a:rPr>
              <a:t>Câu lệnh lặp có dạng </a:t>
            </a:r>
            <a:r>
              <a:rPr lang="en-US" b="1" dirty="0" smtClean="0">
                <a:solidFill>
                  <a:srgbClr val="00FF00"/>
                </a:solidFill>
              </a:rPr>
              <a:t>Repeat n[ ]</a:t>
            </a:r>
            <a:r>
              <a:rPr lang="en-US" dirty="0" smtClean="0">
                <a:solidFill>
                  <a:schemeClr val="bg1"/>
                </a:solidFill>
              </a:rPr>
              <a:t>. Trong đó: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Số </a:t>
            </a:r>
            <a:r>
              <a:rPr lang="en-US" b="1" dirty="0" smtClean="0">
                <a:solidFill>
                  <a:srgbClr val="00FF00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 trong câu lệnh chỉ số lần lặp; giữa </a:t>
            </a:r>
            <a:r>
              <a:rPr lang="en-US" b="1" dirty="0" smtClean="0">
                <a:solidFill>
                  <a:srgbClr val="00FF00"/>
                </a:solidFill>
              </a:rPr>
              <a:t>Repeat</a:t>
            </a:r>
            <a:r>
              <a:rPr lang="en-US" dirty="0" smtClean="0">
                <a:solidFill>
                  <a:schemeClr val="bg1"/>
                </a:solidFill>
              </a:rPr>
              <a:t> và </a:t>
            </a:r>
            <a:r>
              <a:rPr lang="en-US" b="1" dirty="0" smtClean="0">
                <a:solidFill>
                  <a:srgbClr val="00FF00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 phải có dấu cách.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Phần trong cặp ngoặc vuông </a:t>
            </a:r>
            <a:r>
              <a:rPr lang="en-US" b="1" dirty="0" smtClean="0">
                <a:solidFill>
                  <a:srgbClr val="00FF00"/>
                </a:solidFill>
              </a:rPr>
              <a:t>[ ]</a:t>
            </a:r>
            <a:r>
              <a:rPr lang="en-US" dirty="0" smtClean="0">
                <a:solidFill>
                  <a:schemeClr val="bg1"/>
                </a:solidFill>
              </a:rPr>
              <a:t> là nơi ghi các lệnh được lặp lại.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90600" y="2982218"/>
            <a:ext cx="792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</a:rPr>
              <a:t>Sử dụng câu lệnh lặp lồng nhau có thể cho ra nhiều hình giống nhau.</a:t>
            </a:r>
          </a:p>
        </p:txBody>
      </p:sp>
    </p:spTree>
    <p:extLst>
      <p:ext uri="{BB962C8B-B14F-4D97-AF65-F5344CB8AC3E}">
        <p14:creationId xmlns:p14="http://schemas.microsoft.com/office/powerpoint/2010/main" val="244805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57" name="Picture 3" descr="nen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34" y="-417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21467" y="800033"/>
            <a:ext cx="792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</a:rPr>
              <a:t>Sử dụng câu lệnh lặp lồng nhau có thể cho ra nhiều hình giống nhau.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37" y="1667371"/>
            <a:ext cx="1806737" cy="1666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84" y="1646156"/>
            <a:ext cx="1806737" cy="1562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55" y="4287148"/>
            <a:ext cx="1749640" cy="1666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4" y="4303498"/>
            <a:ext cx="1731368" cy="1620688"/>
          </a:xfrm>
          <a:prstGeom prst="rect">
            <a:avLst/>
          </a:prstGeo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21467" y="3792396"/>
            <a:ext cx="342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Repeat 6[ Repeat 6[</a:t>
            </a:r>
            <a:r>
              <a:rPr lang="en-US" sz="1400" b="1" dirty="0" err="1" smtClean="0">
                <a:solidFill>
                  <a:schemeClr val="bg1"/>
                </a:solidFill>
              </a:rPr>
              <a:t>fd</a:t>
            </a:r>
            <a:r>
              <a:rPr lang="en-US" sz="1400" b="1" dirty="0" smtClean="0">
                <a:solidFill>
                  <a:schemeClr val="bg1"/>
                </a:solidFill>
              </a:rPr>
              <a:t> 50 </a:t>
            </a:r>
            <a:r>
              <a:rPr lang="en-US" sz="1400" b="1" dirty="0" err="1" smtClean="0">
                <a:solidFill>
                  <a:schemeClr val="bg1"/>
                </a:solidFill>
              </a:rPr>
              <a:t>rt</a:t>
            </a:r>
            <a:r>
              <a:rPr lang="en-US" sz="1400" b="1" dirty="0" smtClean="0">
                <a:solidFill>
                  <a:schemeClr val="bg1"/>
                </a:solidFill>
              </a:rPr>
              <a:t> 60] </a:t>
            </a:r>
            <a:r>
              <a:rPr lang="en-US" sz="1400" b="1" dirty="0" err="1" smtClean="0">
                <a:solidFill>
                  <a:schemeClr val="bg1"/>
                </a:solidFill>
              </a:rPr>
              <a:t>rt</a:t>
            </a:r>
            <a:r>
              <a:rPr lang="en-US" sz="1400" b="1" dirty="0" smtClean="0">
                <a:solidFill>
                  <a:schemeClr val="bg1"/>
                </a:solidFill>
              </a:rPr>
              <a:t> 60]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495800" y="3758700"/>
            <a:ext cx="32982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Repeat 6[ Repeat 5[</a:t>
            </a:r>
            <a:r>
              <a:rPr lang="en-US" sz="1400" b="1" dirty="0" err="1" smtClean="0">
                <a:solidFill>
                  <a:schemeClr val="bg1"/>
                </a:solidFill>
              </a:rPr>
              <a:t>fd</a:t>
            </a:r>
            <a:r>
              <a:rPr lang="en-US" sz="1400" b="1" dirty="0" smtClean="0">
                <a:solidFill>
                  <a:schemeClr val="bg1"/>
                </a:solidFill>
              </a:rPr>
              <a:t> 50 </a:t>
            </a:r>
            <a:r>
              <a:rPr lang="en-US" sz="1400" b="1" dirty="0" err="1" smtClean="0">
                <a:solidFill>
                  <a:schemeClr val="bg1"/>
                </a:solidFill>
              </a:rPr>
              <a:t>rt</a:t>
            </a:r>
            <a:r>
              <a:rPr lang="en-US" sz="1400" b="1" dirty="0" smtClean="0">
                <a:solidFill>
                  <a:schemeClr val="bg1"/>
                </a:solidFill>
              </a:rPr>
              <a:t> 72] </a:t>
            </a:r>
            <a:r>
              <a:rPr lang="en-US" sz="1400" b="1" dirty="0" err="1" smtClean="0">
                <a:solidFill>
                  <a:schemeClr val="bg1"/>
                </a:solidFill>
              </a:rPr>
              <a:t>rt</a:t>
            </a:r>
            <a:r>
              <a:rPr lang="en-US" sz="1400" b="1" dirty="0" smtClean="0">
                <a:solidFill>
                  <a:schemeClr val="bg1"/>
                </a:solidFill>
              </a:rPr>
              <a:t> 60]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08931" y="5996544"/>
            <a:ext cx="42172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Repeat 6[ </a:t>
            </a:r>
            <a:r>
              <a:rPr lang="en-US" sz="1400" b="1" dirty="0" err="1" smtClean="0">
                <a:solidFill>
                  <a:schemeClr val="bg1"/>
                </a:solidFill>
              </a:rPr>
              <a:t>fd</a:t>
            </a:r>
            <a:r>
              <a:rPr lang="en-US" sz="1400" b="1" dirty="0" smtClean="0">
                <a:solidFill>
                  <a:schemeClr val="bg1"/>
                </a:solidFill>
              </a:rPr>
              <a:t> 50 Repeat 4[</a:t>
            </a:r>
            <a:r>
              <a:rPr lang="en-US" sz="1400" b="1" dirty="0" err="1" smtClean="0">
                <a:solidFill>
                  <a:schemeClr val="bg1"/>
                </a:solidFill>
              </a:rPr>
              <a:t>fd</a:t>
            </a:r>
            <a:r>
              <a:rPr lang="en-US" sz="1400" b="1" dirty="0" smtClean="0">
                <a:solidFill>
                  <a:schemeClr val="bg1"/>
                </a:solidFill>
              </a:rPr>
              <a:t> 50 </a:t>
            </a:r>
            <a:r>
              <a:rPr lang="en-US" sz="1400" b="1" dirty="0" err="1" smtClean="0">
                <a:solidFill>
                  <a:schemeClr val="bg1"/>
                </a:solidFill>
              </a:rPr>
              <a:t>rt</a:t>
            </a:r>
            <a:r>
              <a:rPr lang="en-US" sz="1400" b="1" dirty="0" smtClean="0">
                <a:solidFill>
                  <a:schemeClr val="bg1"/>
                </a:solidFill>
              </a:rPr>
              <a:t> 90] </a:t>
            </a:r>
            <a:r>
              <a:rPr lang="en-US" sz="1400" b="1" dirty="0" err="1" smtClean="0">
                <a:solidFill>
                  <a:schemeClr val="bg1"/>
                </a:solidFill>
              </a:rPr>
              <a:t>bk</a:t>
            </a:r>
            <a:r>
              <a:rPr lang="en-US" sz="1400" b="1" dirty="0" smtClean="0">
                <a:solidFill>
                  <a:schemeClr val="bg1"/>
                </a:solidFill>
              </a:rPr>
              <a:t> 50 </a:t>
            </a:r>
            <a:r>
              <a:rPr lang="en-US" sz="1400" b="1" dirty="0" err="1" smtClean="0">
                <a:solidFill>
                  <a:schemeClr val="bg1"/>
                </a:solidFill>
              </a:rPr>
              <a:t>rt</a:t>
            </a:r>
            <a:r>
              <a:rPr lang="en-US" sz="1400" b="1" dirty="0" smtClean="0">
                <a:solidFill>
                  <a:schemeClr val="bg1"/>
                </a:solidFill>
              </a:rPr>
              <a:t> 60]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683867" y="6007318"/>
            <a:ext cx="33031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Repeat 8[ Repeat 24[</a:t>
            </a:r>
            <a:r>
              <a:rPr lang="en-US" sz="1400" b="1" dirty="0" err="1" smtClean="0">
                <a:solidFill>
                  <a:schemeClr val="bg1"/>
                </a:solidFill>
              </a:rPr>
              <a:t>fd</a:t>
            </a:r>
            <a:r>
              <a:rPr lang="en-US" sz="1400" b="1" dirty="0" smtClean="0">
                <a:solidFill>
                  <a:schemeClr val="bg1"/>
                </a:solidFill>
              </a:rPr>
              <a:t> 5 </a:t>
            </a:r>
            <a:r>
              <a:rPr lang="en-US" sz="1400" b="1" dirty="0" err="1" smtClean="0">
                <a:solidFill>
                  <a:schemeClr val="bg1"/>
                </a:solidFill>
              </a:rPr>
              <a:t>rt</a:t>
            </a:r>
            <a:r>
              <a:rPr lang="en-US" sz="1400" b="1" dirty="0" smtClean="0">
                <a:solidFill>
                  <a:schemeClr val="bg1"/>
                </a:solidFill>
              </a:rPr>
              <a:t> 15] </a:t>
            </a:r>
            <a:r>
              <a:rPr lang="en-US" sz="1400" b="1" dirty="0" err="1" smtClean="0">
                <a:solidFill>
                  <a:schemeClr val="bg1"/>
                </a:solidFill>
              </a:rPr>
              <a:t>rt</a:t>
            </a:r>
            <a:r>
              <a:rPr lang="en-US" sz="1400" b="1" dirty="0" smtClean="0">
                <a:solidFill>
                  <a:schemeClr val="bg1"/>
                </a:solidFill>
              </a:rPr>
              <a:t> 45]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8654" y="35045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vi-VN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715000" y="32801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vi-VN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572055" y="55548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vi-VN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34000" y="64447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148396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57" name="Picture 3" descr="nen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107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6247" y="1063322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1. </a:t>
            </a:r>
            <a:r>
              <a:rPr lang="en-US" b="1" dirty="0" smtClean="0">
                <a:solidFill>
                  <a:schemeClr val="bg1"/>
                </a:solidFill>
              </a:rPr>
              <a:t>Viết lệnh điều khiển Rùa thực hiện: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38200" y="1633212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Lặp lại 4 lần, trong mỗi lần vẽ một hình vuông cạnh dài 50 bước, vẽ xong quay một góc 90 độ.</a:t>
            </a:r>
          </a:p>
          <a:p>
            <a:pPr algn="just"/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……………………………………………………………………………………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46100" y="2350083"/>
            <a:ext cx="14899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B0F0"/>
                </a:solidFill>
              </a:rPr>
              <a:t>REPEAT 4[           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492655" y="2351929"/>
            <a:ext cx="283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REPEAT </a:t>
            </a:r>
            <a:r>
              <a:rPr lang="en-US" b="1" dirty="0">
                <a:solidFill>
                  <a:srgbClr val="FFFF00"/>
                </a:solidFill>
              </a:rPr>
              <a:t>4[FD 50 RT </a:t>
            </a:r>
            <a:r>
              <a:rPr lang="en-US" b="1" dirty="0" smtClean="0">
                <a:solidFill>
                  <a:srgbClr val="FFFF00"/>
                </a:solidFill>
              </a:rPr>
              <a:t>90] 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996243" y="2344408"/>
            <a:ext cx="11093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B0F0"/>
                </a:solidFill>
              </a:rPr>
              <a:t>  RT 90]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1000" y="485220"/>
            <a:ext cx="525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Vni-ariston" pitchFamily="2" charset="0"/>
              </a:rPr>
              <a:t>B. </a:t>
            </a:r>
            <a:r>
              <a:rPr lang="vi-VN" sz="2400" dirty="0" smtClean="0">
                <a:solidFill>
                  <a:srgbClr val="FF0000"/>
                </a:solidFill>
                <a:latin typeface="Vni-ariston" pitchFamily="2" charset="0"/>
              </a:rPr>
              <a:t>Hoạt động thực hành</a:t>
            </a:r>
            <a:endParaRPr lang="en-US" sz="2400" dirty="0">
              <a:solidFill>
                <a:srgbClr val="FF0000"/>
              </a:solidFill>
              <a:latin typeface="Vni-aristo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22360" y="1946437"/>
            <a:ext cx="1336344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44294" y="1947575"/>
            <a:ext cx="3962400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83056" y="2223941"/>
            <a:ext cx="2022144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Box 201"/>
          <p:cNvSpPr txBox="1">
            <a:spLocks noChangeArrowheads="1"/>
          </p:cNvSpPr>
          <p:nvPr/>
        </p:nvSpPr>
        <p:spPr bwMode="auto">
          <a:xfrm>
            <a:off x="492778" y="3258400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2.</a:t>
            </a:r>
            <a:r>
              <a:rPr lang="en-US" b="1" dirty="0" smtClean="0">
                <a:solidFill>
                  <a:schemeClr val="bg1"/>
                </a:solidFill>
              </a:rPr>
              <a:t> Viết lệnh điều khiển Rùa vẽ hình sau:</a:t>
            </a:r>
          </a:p>
        </p:txBody>
      </p:sp>
      <p:sp>
        <p:nvSpPr>
          <p:cNvPr id="203" name="TextBox 202"/>
          <p:cNvSpPr txBox="1">
            <a:spLocks noChangeArrowheads="1"/>
          </p:cNvSpPr>
          <p:nvPr/>
        </p:nvSpPr>
        <p:spPr bwMode="auto">
          <a:xfrm>
            <a:off x="723628" y="4010270"/>
            <a:ext cx="46482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………………………………………………….……………………………………........................................................................................</a:t>
            </a:r>
          </a:p>
        </p:txBody>
      </p:sp>
      <p:pic>
        <p:nvPicPr>
          <p:cNvPr id="204" name="Picture 2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296" y="3845298"/>
            <a:ext cx="2340444" cy="2321048"/>
          </a:xfrm>
          <a:prstGeom prst="rect">
            <a:avLst/>
          </a:prstGeom>
        </p:spPr>
      </p:pic>
      <p:sp>
        <p:nvSpPr>
          <p:cNvPr id="205" name="TextBox 204"/>
          <p:cNvSpPr txBox="1">
            <a:spLocks noChangeArrowheads="1"/>
          </p:cNvSpPr>
          <p:nvPr/>
        </p:nvSpPr>
        <p:spPr bwMode="auto">
          <a:xfrm>
            <a:off x="695053" y="4010512"/>
            <a:ext cx="17053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B0F0"/>
                </a:solidFill>
              </a:rPr>
              <a:t>REPEAT 6[       </a:t>
            </a:r>
          </a:p>
        </p:txBody>
      </p:sp>
      <p:sp>
        <p:nvSpPr>
          <p:cNvPr id="206" name="Rectangle 205"/>
          <p:cNvSpPr/>
          <p:nvPr/>
        </p:nvSpPr>
        <p:spPr>
          <a:xfrm>
            <a:off x="1941608" y="4012358"/>
            <a:ext cx="283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REPEAT </a:t>
            </a:r>
            <a:r>
              <a:rPr lang="en-US" b="1" dirty="0">
                <a:solidFill>
                  <a:srgbClr val="FFFF00"/>
                </a:solidFill>
              </a:rPr>
              <a:t>4[FD 50 RT </a:t>
            </a:r>
            <a:r>
              <a:rPr lang="en-US" b="1" dirty="0" smtClean="0">
                <a:solidFill>
                  <a:srgbClr val="FFFF00"/>
                </a:solidFill>
              </a:rPr>
              <a:t>90] 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207" name="TextBox 206"/>
          <p:cNvSpPr txBox="1">
            <a:spLocks noChangeArrowheads="1"/>
          </p:cNvSpPr>
          <p:nvPr/>
        </p:nvSpPr>
        <p:spPr bwMode="auto">
          <a:xfrm>
            <a:off x="4339692" y="4010512"/>
            <a:ext cx="15529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B0F0"/>
                </a:solidFill>
              </a:rPr>
              <a:t>   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RT 60]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8001456" y="41354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</a:rPr>
              <a:t>1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8278960" y="50615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</a:rPr>
              <a:t>2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7525066" y="58235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</a:rPr>
              <a:t>3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6458266" y="55070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</a:rPr>
              <a:t>4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6229666" y="45926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</a:rPr>
              <a:t>5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6970058" y="37954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</a:rPr>
              <a:t>6</a:t>
            </a:r>
            <a:endParaRPr lang="en-US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0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2" grpId="0"/>
      <p:bldP spid="14" grpId="0"/>
      <p:bldP spid="202" grpId="0"/>
      <p:bldP spid="203" grpId="0"/>
      <p:bldP spid="205" grpId="0"/>
      <p:bldP spid="206" grpId="0"/>
      <p:bldP spid="207" grpId="0"/>
      <p:bldP spid="208" grpId="0"/>
      <p:bldP spid="209" grpId="0"/>
      <p:bldP spid="210" grpId="0"/>
      <p:bldP spid="211" grpId="0"/>
      <p:bldP spid="212" grpId="0"/>
      <p:bldP spid="2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952750" y="3046413"/>
            <a:ext cx="6629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8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5543550" y="3268663"/>
            <a:ext cx="6629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143000" y="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60960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WordArt 12"/>
          <p:cNvSpPr>
            <a:spLocks noChangeArrowheads="1" noChangeShapeType="1" noTextEdit="1"/>
          </p:cNvSpPr>
          <p:nvPr/>
        </p:nvSpPr>
        <p:spPr bwMode="auto">
          <a:xfrm>
            <a:off x="2000250" y="1143000"/>
            <a:ext cx="5314950" cy="1524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660033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CHÚC SỨC KHỎE QUÝ THẦY CÔ  </a:t>
            </a:r>
          </a:p>
        </p:txBody>
      </p:sp>
      <p:pic>
        <p:nvPicPr>
          <p:cNvPr id="13319" name="Picture 148" descr="phao hoa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390650" y="-247650"/>
            <a:ext cx="16764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49" descr="phao hoa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417057">
            <a:off x="4876800" y="4171950"/>
            <a:ext cx="16764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50" descr="phao hoa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731978">
            <a:off x="3505200" y="4629150"/>
            <a:ext cx="16764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51" descr="phao hoa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5886450" y="3752850"/>
            <a:ext cx="20574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52" descr="phao hoa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983422">
            <a:off x="1562100" y="4324350"/>
            <a:ext cx="16764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53" descr="phao hoa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766835">
            <a:off x="5791200" y="-990600"/>
            <a:ext cx="1676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54" descr="phao hoa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298871">
            <a:off x="1390650" y="1352550"/>
            <a:ext cx="16764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55" descr="phao hoa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6419850" y="1047750"/>
            <a:ext cx="16764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56" descr="phao hoa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450003">
            <a:off x="3562350" y="57150"/>
            <a:ext cx="16764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143000" y="2819400"/>
            <a:ext cx="7204729" cy="156966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3" name="Bé Bào Ngư – Sắp Đến Tết Rồi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934200" y="6400800"/>
            <a:ext cx="323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2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343" grpId="0" animBg="1"/>
      <p:bldP spid="1434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628650" y="3846514"/>
            <a:ext cx="83629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                                                    </a:t>
            </a:r>
            <a:r>
              <a:rPr lang="en-US" altLang="en-US" sz="280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giữa </a:t>
            </a:r>
            <a:r>
              <a:rPr lang="en-US" altLang="en-US" sz="2800" b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Repeat </a:t>
            </a:r>
            <a:r>
              <a:rPr lang="en-US" altLang="en-US" sz="280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800" b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n</a:t>
            </a:r>
            <a:r>
              <a:rPr lang="en-US" altLang="en-US" sz="2800" b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phải có dấu cách.</a:t>
            </a:r>
            <a:endParaRPr lang="en-US" altLang="en-US" sz="2800">
              <a:solidFill>
                <a:srgbClr val="0B03B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7171" name="AutoShape 2"/>
          <p:cNvSpPr>
            <a:spLocks noChangeArrowheads="1"/>
          </p:cNvSpPr>
          <p:nvPr/>
        </p:nvSpPr>
        <p:spPr bwMode="auto">
          <a:xfrm>
            <a:off x="0" y="91440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8" name="Rectangle 49"/>
          <p:cNvSpPr>
            <a:spLocks noChangeArrowheads="1"/>
          </p:cNvSpPr>
          <p:nvPr/>
        </p:nvSpPr>
        <p:spPr bwMode="auto">
          <a:xfrm>
            <a:off x="638175" y="2895600"/>
            <a:ext cx="807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- </a:t>
            </a:r>
            <a:r>
              <a:rPr lang="en-US" altLang="en-US" sz="280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Phần trong ngoặc vuông </a:t>
            </a:r>
            <a:r>
              <a:rPr lang="en-US" altLang="en-US" sz="2800" b="1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[  ]</a:t>
            </a:r>
            <a:r>
              <a:rPr lang="en-US" altLang="en-US" sz="280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là nơi ghi các câu lệnh được lặp lại.</a:t>
            </a: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0" y="1046164"/>
            <a:ext cx="90439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Ôn lại câu lệnh lặp</a:t>
            </a:r>
          </a:p>
        </p:txBody>
      </p:sp>
      <p:sp>
        <p:nvSpPr>
          <p:cNvPr id="11" name="Rectangle 49"/>
          <p:cNvSpPr>
            <a:spLocks noChangeArrowheads="1"/>
          </p:cNvSpPr>
          <p:nvPr/>
        </p:nvSpPr>
        <p:spPr bwMode="auto">
          <a:xfrm>
            <a:off x="2424114" y="1981201"/>
            <a:ext cx="5272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Repeat      n    </a:t>
            </a:r>
            <a:r>
              <a:rPr lang="en-US" altLang="en-US" sz="2800" b="1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[ </a:t>
            </a:r>
            <a:r>
              <a:rPr lang="en-US" altLang="en-US" sz="2800" b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&lt;Các lệnh lặp&gt; </a:t>
            </a:r>
            <a:r>
              <a:rPr lang="en-US" altLang="en-US" sz="2800" b="1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]</a:t>
            </a:r>
            <a:endParaRPr lang="en-US" altLang="en-US" sz="2800" b="1">
              <a:solidFill>
                <a:srgbClr val="00B05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4" name="Rectangle 44"/>
          <p:cNvSpPr>
            <a:spLocks noChangeArrowheads="1"/>
          </p:cNvSpPr>
          <p:nvPr/>
        </p:nvSpPr>
        <p:spPr bwMode="auto">
          <a:xfrm>
            <a:off x="3968113" y="1981201"/>
            <a:ext cx="569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n</a:t>
            </a:r>
            <a:endParaRPr lang="en-US" altLang="en-US" sz="2800" dirty="0">
              <a:solidFill>
                <a:srgbClr val="0B03B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628650" y="3829051"/>
            <a:ext cx="569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-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en-US" sz="280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trong câu lệnh chỉ số lần lặp, </a:t>
            </a:r>
          </a:p>
        </p:txBody>
      </p:sp>
      <p:graphicFrame>
        <p:nvGraphicFramePr>
          <p:cNvPr id="7178" name="Object 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44"/>
          <p:cNvSpPr>
            <a:spLocks noChangeArrowheads="1"/>
          </p:cNvSpPr>
          <p:nvPr/>
        </p:nvSpPr>
        <p:spPr bwMode="auto">
          <a:xfrm>
            <a:off x="3495676" y="1722438"/>
            <a:ext cx="5699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 3" panose="05040102010807070707" pitchFamily="18" charset="2"/>
              </a:rPr>
              <a:t></a:t>
            </a:r>
            <a:endParaRPr lang="en-US" altLang="en-US" sz="4800">
              <a:solidFill>
                <a:srgbClr val="00B05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6" name="Rectangle 44"/>
          <p:cNvSpPr>
            <a:spLocks noChangeArrowheads="1"/>
          </p:cNvSpPr>
          <p:nvPr/>
        </p:nvSpPr>
        <p:spPr bwMode="auto">
          <a:xfrm>
            <a:off x="4720587" y="1981201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&lt;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lệnh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lặp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&gt;</a:t>
            </a:r>
            <a:endParaRPr lang="en-US" altLang="en-US" sz="2800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1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0" grpId="0"/>
      <p:bldP spid="11" grpId="0"/>
      <p:bldP spid="14" grpId="0"/>
      <p:bldP spid="9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1450" y="1951038"/>
          <a:ext cx="8839200" cy="307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54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400" dirty="0" err="1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vẽ</a:t>
                      </a:r>
                      <a:endParaRPr lang="en-US" sz="2400" dirty="0">
                        <a:solidFill>
                          <a:srgbClr val="0B03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8" marB="45698" anchor="ctr">
                    <a:lnL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2400" dirty="0" err="1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ùng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aseline="0" dirty="0" err="1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Repeat</a:t>
                      </a:r>
                      <a:endParaRPr lang="en-US" sz="2400" dirty="0">
                        <a:solidFill>
                          <a:srgbClr val="0B03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8" marB="45698" anchor="ctr">
                    <a:lnL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aseline="0" dirty="0" err="1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Repeat</a:t>
                      </a:r>
                      <a:endParaRPr lang="en-US" sz="2400" dirty="0">
                        <a:solidFill>
                          <a:srgbClr val="0B03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8" marB="45698" anchor="ctr">
                    <a:lnL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618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B03B1"/>
                        </a:solidFill>
                      </a:endParaRPr>
                    </a:p>
                  </a:txBody>
                  <a:tcPr marT="45698" marB="45698">
                    <a:lnL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 smtClean="0">
                        <a:solidFill>
                          <a:srgbClr val="0B03B1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0B03B1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0B03B1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0B03B1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0B03B1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0B03B1"/>
                        </a:solidFill>
                      </a:endParaRPr>
                    </a:p>
                    <a:p>
                      <a:endParaRPr lang="en-US" sz="1800" dirty="0">
                        <a:solidFill>
                          <a:srgbClr val="0B03B1"/>
                        </a:solidFill>
                      </a:endParaRPr>
                    </a:p>
                  </a:txBody>
                  <a:tcPr marT="45698" marB="45698">
                    <a:lnL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B03B1"/>
                        </a:solidFill>
                      </a:endParaRPr>
                    </a:p>
                  </a:txBody>
                  <a:tcPr marT="45698" marB="45698">
                    <a:lnL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08" name="AutoShape 2"/>
          <p:cNvSpPr>
            <a:spLocks noChangeArrowheads="1"/>
          </p:cNvSpPr>
          <p:nvPr/>
        </p:nvSpPr>
        <p:spPr bwMode="auto">
          <a:xfrm>
            <a:off x="0" y="91440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pic>
        <p:nvPicPr>
          <p:cNvPr id="8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2" t="37674" r="55469" b="47244"/>
          <a:stretch>
            <a:fillRect/>
          </a:stretch>
        </p:blipFill>
        <p:spPr bwMode="auto">
          <a:xfrm>
            <a:off x="609601" y="3386138"/>
            <a:ext cx="1038225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11" name="Rectangle 49"/>
          <p:cNvSpPr>
            <a:spLocks noChangeArrowheads="1"/>
          </p:cNvSpPr>
          <p:nvPr/>
        </p:nvSpPr>
        <p:spPr bwMode="auto">
          <a:xfrm>
            <a:off x="2743200" y="3146425"/>
            <a:ext cx="23622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FD 80 RT 72</a:t>
            </a:r>
          </a:p>
          <a:p>
            <a:pPr eaLnBrk="1" hangingPunct="1"/>
            <a:r>
              <a:rPr lang="en-US" altLang="en-US" sz="2200" b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FD 80 RT 72</a:t>
            </a:r>
          </a:p>
          <a:p>
            <a:pPr eaLnBrk="1" hangingPunct="1"/>
            <a:r>
              <a:rPr lang="en-US" altLang="en-US" sz="2200" b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FD 80 RT 72</a:t>
            </a:r>
          </a:p>
          <a:p>
            <a:pPr eaLnBrk="1" hangingPunct="1"/>
            <a:r>
              <a:rPr lang="en-US" altLang="en-US" sz="2200" b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FD 80 RT 72</a:t>
            </a:r>
          </a:p>
          <a:p>
            <a:pPr eaLnBrk="1" hangingPunct="1"/>
            <a:r>
              <a:rPr lang="en-US" altLang="en-US" sz="2200" b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FD 80 RT 72</a:t>
            </a:r>
          </a:p>
        </p:txBody>
      </p:sp>
      <p:sp>
        <p:nvSpPr>
          <p:cNvPr id="8212" name="Rectangle 49"/>
          <p:cNvSpPr>
            <a:spLocks noChangeArrowheads="1"/>
          </p:cNvSpPr>
          <p:nvPr/>
        </p:nvSpPr>
        <p:spPr bwMode="auto">
          <a:xfrm>
            <a:off x="5791200" y="3673476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Repeat 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5[FD 80 RT </a:t>
            </a:r>
            <a:r>
              <a:rPr lang="en-US" altLang="en-US" sz="2200" b="1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7</a:t>
            </a:r>
            <a:r>
              <a:rPr lang="vi-VN" altLang="en-US" sz="2200" b="1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]</a:t>
            </a:r>
            <a:endParaRPr lang="en-US" altLang="en-US" sz="2400" b="1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94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1" grpId="0"/>
      <p:bldP spid="82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nen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294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SMIL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096000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SMIL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6105525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SMIL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131" y="5562600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93" y="2466511"/>
            <a:ext cx="1581371" cy="1371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766" y="1853310"/>
            <a:ext cx="1995494" cy="19789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1244" y="3981717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VNI-Ariston" pitchFamily="2" charset="0"/>
              </a:rPr>
              <a:t>Hình 2</a:t>
            </a: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5260" y="3981717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VNI-Ariston" pitchFamily="2" charset="0"/>
              </a:rPr>
              <a:t>Hình 3</a:t>
            </a: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7598" y="3981717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VNI-Ariston" pitchFamily="2" charset="0"/>
              </a:rPr>
              <a:t>Hình 1</a:t>
            </a:r>
            <a:endParaRPr lang="vi-VN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365" y="2239579"/>
            <a:ext cx="1781424" cy="1581371"/>
          </a:xfrm>
          <a:prstGeom prst="rect">
            <a:avLst/>
          </a:prstGeom>
        </p:spPr>
      </p:pic>
    </p:spTree>
  </p:cSld>
  <p:clrMapOvr>
    <a:masterClrMapping/>
  </p:clrMapOvr>
  <p:transition advTm="6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55713" y="1371600"/>
            <a:ext cx="7550150" cy="2190750"/>
            <a:chOff x="1336675" y="443345"/>
            <a:chExt cx="7532555" cy="3022600"/>
          </a:xfrm>
        </p:grpSpPr>
        <p:pic>
          <p:nvPicPr>
            <p:cNvPr id="6152" name="Picture 5" descr="Cov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675" y="544945"/>
              <a:ext cx="7532555" cy="292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3864421" y="443345"/>
              <a:ext cx="5004809" cy="1855176"/>
            </a:xfrm>
            <a:prstGeom prst="roundRect">
              <a:avLst>
                <a:gd name="adj" fmla="val 1787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lệnh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lặp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lồng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374775" y="3276600"/>
            <a:ext cx="7431088" cy="2324100"/>
            <a:chOff x="1462426" y="3337719"/>
            <a:chExt cx="7430655" cy="3098800"/>
          </a:xfrm>
        </p:grpSpPr>
        <p:pic>
          <p:nvPicPr>
            <p:cNvPr id="6150" name="Picture 7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426" y="3337719"/>
              <a:ext cx="7430655" cy="309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3864174" y="4453203"/>
              <a:ext cx="5028907" cy="191346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lệnh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lặp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lồng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</p:grpSp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2524126"/>
            <a:ext cx="3151188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AutoShape 2"/>
          <p:cNvSpPr>
            <a:spLocks noChangeArrowheads="1"/>
          </p:cNvSpPr>
          <p:nvPr/>
        </p:nvSpPr>
        <p:spPr bwMode="auto">
          <a:xfrm>
            <a:off x="0" y="91440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7173"/>
            <a:ext cx="73324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Bài 2. Câu lệnh lặp lồng nhau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550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57" name="Picture 3" descr="nen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053" y="-870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0890" y="492951"/>
            <a:ext cx="525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Vni-ariston" pitchFamily="2" charset="0"/>
              </a:rPr>
              <a:t>A. </a:t>
            </a:r>
            <a:r>
              <a:rPr lang="vi-VN" sz="2400" dirty="0" smtClean="0">
                <a:solidFill>
                  <a:srgbClr val="FF0000"/>
                </a:solidFill>
                <a:latin typeface="Vni-ariston" pitchFamily="2" charset="0"/>
              </a:rPr>
              <a:t>Hoạt động cơ bản</a:t>
            </a:r>
            <a:endParaRPr lang="en-US" sz="2400" dirty="0">
              <a:solidFill>
                <a:srgbClr val="FF0000"/>
              </a:solidFill>
              <a:latin typeface="Vni-ariston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0890" y="1104983"/>
            <a:ext cx="586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1. </a:t>
            </a:r>
            <a:r>
              <a:rPr lang="en-US" b="1" dirty="0" smtClean="0">
                <a:solidFill>
                  <a:schemeClr val="bg1"/>
                </a:solidFill>
              </a:rPr>
              <a:t>Đánh dấu X vào        đặt cuối câu trả lời đúng.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14400" y="1727087"/>
            <a:ext cx="792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Rùa thực hiện công việc nào dưới đây khi nhận được các lệnh sau.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62000" y="2388918"/>
            <a:ext cx="7924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dirty="0" smtClean="0">
                <a:solidFill>
                  <a:schemeClr val="bg1"/>
                </a:solidFill>
              </a:rPr>
              <a:t>Lệnh 1. </a:t>
            </a:r>
            <a:r>
              <a:rPr lang="en-US" dirty="0" smtClean="0">
                <a:solidFill>
                  <a:schemeClr val="bg1"/>
                </a:solidFill>
              </a:rPr>
              <a:t>REPEAT 6[FD 50 RT 60 WAIT 30] RT 72</a:t>
            </a: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dirty="0" err="1" smtClean="0">
                <a:solidFill>
                  <a:schemeClr val="bg1"/>
                </a:solidFill>
              </a:rPr>
              <a:t>Vẽ</a:t>
            </a:r>
            <a:r>
              <a:rPr lang="en-US" dirty="0" smtClean="0">
                <a:solidFill>
                  <a:schemeClr val="bg1"/>
                </a:solidFill>
              </a:rPr>
              <a:t> hình đa giác sáu cạnh.</a:t>
            </a: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Vẽ hình đa giác sáu cạnh, vẽ xong quay một góc 360/5 độ.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077200" y="2691738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ounded Rectangle 27"/>
          <p:cNvSpPr/>
          <p:nvPr/>
        </p:nvSpPr>
        <p:spPr>
          <a:xfrm>
            <a:off x="8086725" y="3098806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62000" y="3962400"/>
            <a:ext cx="66294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dirty="0" smtClean="0">
                <a:solidFill>
                  <a:schemeClr val="bg1"/>
                </a:solidFill>
              </a:rPr>
              <a:t>Lệnh 2. </a:t>
            </a:r>
            <a:r>
              <a:rPr lang="en-US" dirty="0" smtClean="0">
                <a:solidFill>
                  <a:schemeClr val="bg1"/>
                </a:solidFill>
              </a:rPr>
              <a:t>REPEAT 5[REPEAT 6[FD 50 RT 60 WAIT 30] RT 72]</a:t>
            </a: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Vẽ hình đa giác sáu cạnh.</a:t>
            </a: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Vẽ hình đa giác sáu cạnh, vẽ xong quay một góc 72 độ.</a:t>
            </a: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Lặp lại 5 lần, mỗi lần vẽ một hình đa giác sáu cạnh, vẽ xong quay một góc 72 độ.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067675" y="4343400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Rounded Rectangle 37"/>
          <p:cNvSpPr/>
          <p:nvPr/>
        </p:nvSpPr>
        <p:spPr>
          <a:xfrm>
            <a:off x="8077200" y="4760912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Rounded Rectangle 38"/>
          <p:cNvSpPr/>
          <p:nvPr/>
        </p:nvSpPr>
        <p:spPr>
          <a:xfrm>
            <a:off x="8077200" y="5193268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9" name="Rounded Rectangle 138"/>
          <p:cNvSpPr/>
          <p:nvPr/>
        </p:nvSpPr>
        <p:spPr>
          <a:xfrm>
            <a:off x="2726280" y="1102981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6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6610177" y="747814"/>
            <a:ext cx="1674816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47" name="Rectangle: Rounded Corners 124">
            <a:extLst>
              <a:ext uri="{FF2B5EF4-FFF2-40B4-BE49-F238E27FC236}">
                <a16:creationId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48" name="Rectangle: Rounded Corners 125">
            <a:extLst>
              <a:ext uri="{FF2B5EF4-FFF2-40B4-BE49-F238E27FC236}">
                <a16:creationId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49" name="Rectangle: Rounded Corners 126">
            <a:extLst>
              <a:ext uri="{FF2B5EF4-FFF2-40B4-BE49-F238E27FC236}">
                <a16:creationId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50" name="Rectangle: Rounded Corners 127">
            <a:extLst>
              <a:ext uri="{FF2B5EF4-FFF2-40B4-BE49-F238E27FC236}">
                <a16:creationId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51" name="Rectangle: Rounded Corners 128">
            <a:extLst>
              <a:ext uri="{FF2B5EF4-FFF2-40B4-BE49-F238E27FC236}">
                <a16:creationId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52" name="Rectangle: Rounded Corners 129">
            <a:extLst>
              <a:ext uri="{FF2B5EF4-FFF2-40B4-BE49-F238E27FC236}">
                <a16:creationId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53" name="Rectangle: Rounded Corners 130">
            <a:extLst>
              <a:ext uri="{FF2B5EF4-FFF2-40B4-BE49-F238E27FC236}">
                <a16:creationId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54" name="Rectangle: Rounded Corners 131">
            <a:extLst>
              <a:ext uri="{FF2B5EF4-FFF2-40B4-BE49-F238E27FC236}">
                <a16:creationId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55" name="Rectangle: Rounded Corners 132">
            <a:extLst>
              <a:ext uri="{FF2B5EF4-FFF2-40B4-BE49-F238E27FC236}">
                <a16:creationId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56" name="Rectangle: Rounded Corners 133">
            <a:extLst>
              <a:ext uri="{FF2B5EF4-FFF2-40B4-BE49-F238E27FC236}">
                <a16:creationId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57" name="Rectangle: Rounded Corners 134">
            <a:extLst>
              <a:ext uri="{FF2B5EF4-FFF2-40B4-BE49-F238E27FC236}">
                <a16:creationId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58" name="Rectangle: Rounded Corners 135">
            <a:extLst>
              <a:ext uri="{FF2B5EF4-FFF2-40B4-BE49-F238E27FC236}">
                <a16:creationId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59" name="Rectangle: Rounded Corners 136">
            <a:extLst>
              <a:ext uri="{FF2B5EF4-FFF2-40B4-BE49-F238E27FC236}">
                <a16:creationId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60" name="Rectangle: Rounded Corners 137">
            <a:extLst>
              <a:ext uri="{FF2B5EF4-FFF2-40B4-BE49-F238E27FC236}">
                <a16:creationId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61" name="Rectangle: Rounded Corners 138">
            <a:extLst>
              <a:ext uri="{FF2B5EF4-FFF2-40B4-BE49-F238E27FC236}">
                <a16:creationId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62" name="Rectangle: Rounded Corners 139">
            <a:extLst>
              <a:ext uri="{FF2B5EF4-FFF2-40B4-BE49-F238E27FC236}">
                <a16:creationId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63" name="Rectangle: Rounded Corners 140">
            <a:extLst>
              <a:ext uri="{FF2B5EF4-FFF2-40B4-BE49-F238E27FC236}">
                <a16:creationId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64" name="Rectangle: Rounded Corners 141">
            <a:extLst>
              <a:ext uri="{FF2B5EF4-FFF2-40B4-BE49-F238E27FC236}">
                <a16:creationId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65" name="Rectangle: Rounded Corners 142">
            <a:extLst>
              <a:ext uri="{FF2B5EF4-FFF2-40B4-BE49-F238E27FC236}">
                <a16:creationId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66" name="Rectangle: Rounded Corners 143">
            <a:extLst>
              <a:ext uri="{FF2B5EF4-FFF2-40B4-BE49-F238E27FC236}">
                <a16:creationId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67" name="Rectangle: Rounded Corners 144">
            <a:extLst>
              <a:ext uri="{FF2B5EF4-FFF2-40B4-BE49-F238E27FC236}">
                <a16:creationId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68" name="Rectangle: Rounded Corners 145">
            <a:extLst>
              <a:ext uri="{FF2B5EF4-FFF2-40B4-BE49-F238E27FC236}">
                <a16:creationId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69" name="Rectangle: Rounded Corners 146">
            <a:extLst>
              <a:ext uri="{FF2B5EF4-FFF2-40B4-BE49-F238E27FC236}">
                <a16:creationId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70" name="Rectangle: Rounded Corners 147">
            <a:extLst>
              <a:ext uri="{FF2B5EF4-FFF2-40B4-BE49-F238E27FC236}">
                <a16:creationId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71" name="Rectangle: Rounded Corners 148">
            <a:extLst>
              <a:ext uri="{FF2B5EF4-FFF2-40B4-BE49-F238E27FC236}">
                <a16:creationId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72" name="Rectangle: Rounded Corners 149">
            <a:extLst>
              <a:ext uri="{FF2B5EF4-FFF2-40B4-BE49-F238E27FC236}">
                <a16:creationId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73" name="Rectangle: Rounded Corners 150">
            <a:extLst>
              <a:ext uri="{FF2B5EF4-FFF2-40B4-BE49-F238E27FC236}">
                <a16:creationId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74" name="Rectangle: Rounded Corners 151">
            <a:extLst>
              <a:ext uri="{FF2B5EF4-FFF2-40B4-BE49-F238E27FC236}">
                <a16:creationId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75" name="Rectangle: Rounded Corners 152">
            <a:extLst>
              <a:ext uri="{FF2B5EF4-FFF2-40B4-BE49-F238E27FC236}">
                <a16:creationId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76" name="Rectangle: Rounded Corners 153">
            <a:extLst>
              <a:ext uri="{FF2B5EF4-FFF2-40B4-BE49-F238E27FC236}">
                <a16:creationId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77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78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79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80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81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82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83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84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85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86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87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88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89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90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91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92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93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94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95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96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97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98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99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00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01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02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03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04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05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06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07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08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1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3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4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5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6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7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8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3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4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5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70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9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10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2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30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4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50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6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70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8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90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0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10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23" grpId="0"/>
      <p:bldP spid="3" grpId="0" animBg="1"/>
      <p:bldP spid="28" grpId="0" animBg="1"/>
      <p:bldP spid="36" grpId="0"/>
      <p:bldP spid="37" grpId="0" animBg="1"/>
      <p:bldP spid="38" grpId="0" animBg="1"/>
      <p:bldP spid="39" grpId="0" animBg="1"/>
      <p:bldP spid="139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57" name="Picture 3" descr="nen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053" y="-1741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9133" y="560696"/>
            <a:ext cx="525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Vni-ariston" pitchFamily="2" charset="0"/>
              </a:rPr>
              <a:t>A. </a:t>
            </a:r>
            <a:r>
              <a:rPr lang="vi-VN" sz="2400" dirty="0" smtClean="0">
                <a:solidFill>
                  <a:srgbClr val="FF0000"/>
                </a:solidFill>
                <a:latin typeface="Vni-ariston" pitchFamily="2" charset="0"/>
              </a:rPr>
              <a:t>Hoạt động cơ bản</a:t>
            </a:r>
            <a:endParaRPr lang="en-US" sz="2400" dirty="0">
              <a:solidFill>
                <a:srgbClr val="FF0000"/>
              </a:solidFill>
              <a:latin typeface="Vni-ariston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40229" y="1162233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1. </a:t>
            </a:r>
            <a:r>
              <a:rPr lang="en-US" b="1" dirty="0" smtClean="0">
                <a:solidFill>
                  <a:schemeClr val="bg1"/>
                </a:solidFill>
              </a:rPr>
              <a:t>Đánh dấu X vào        đặt cuối câu trả lời đúng.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68829" y="1587803"/>
            <a:ext cx="792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Rùa thực hiện công việc nào dưới đây khi nhận được các lệnh sau.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14400" y="2731258"/>
            <a:ext cx="79248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dirty="0" smtClean="0">
                <a:solidFill>
                  <a:schemeClr val="bg1"/>
                </a:solidFill>
              </a:rPr>
              <a:t>Lệnh 1. </a:t>
            </a:r>
            <a:r>
              <a:rPr lang="en-US" dirty="0" smtClean="0">
                <a:solidFill>
                  <a:schemeClr val="bg1"/>
                </a:solidFill>
              </a:rPr>
              <a:t>REPEAT 6[FD 50 RT 60 WAIT 30] RT 72</a:t>
            </a:r>
          </a:p>
          <a:p>
            <a:pPr marL="342900" indent="-342900" algn="just">
              <a:spcBef>
                <a:spcPts val="600"/>
              </a:spcBef>
              <a:buAutoNum type="alphaLcParenR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 algn="just">
              <a:spcBef>
                <a:spcPts val="600"/>
              </a:spcBef>
              <a:buAutoNum type="alphaLcParenR"/>
            </a:pPr>
            <a:endParaRPr lang="vi-VN" dirty="0" smtClean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endParaRPr lang="en-US" dirty="0" smtClean="0">
              <a:solidFill>
                <a:schemeClr val="bg1"/>
              </a:solidFill>
            </a:endParaRP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Vẽ hình đa giác sáu cạnh.</a:t>
            </a: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Vẽ hình đa giác sáu cạnh, vẽ xong quay một góc 360/5 độ.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869065" y="1156250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ounded Rectangle 27"/>
          <p:cNvSpPr/>
          <p:nvPr/>
        </p:nvSpPr>
        <p:spPr>
          <a:xfrm>
            <a:off x="8231773" y="4479202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8272046" y="446326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0" name="Right Brace 19"/>
          <p:cNvSpPr/>
          <p:nvPr/>
        </p:nvSpPr>
        <p:spPr>
          <a:xfrm rot="5400000">
            <a:off x="3472969" y="1418903"/>
            <a:ext cx="141902" cy="3430242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2" name="Right Brace 21"/>
          <p:cNvSpPr/>
          <p:nvPr/>
        </p:nvSpPr>
        <p:spPr>
          <a:xfrm rot="5400000">
            <a:off x="5598306" y="2795795"/>
            <a:ext cx="201292" cy="687209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61855" y="3254478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FF00"/>
                </a:solidFill>
              </a:rPr>
              <a:t>Vẽ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</a:rPr>
              <a:t>hình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</a:rPr>
              <a:t>đa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</a:rPr>
              <a:t>giác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</a:rPr>
              <a:t>sáu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</a:rPr>
              <a:t>cạnh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56864" y="321333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</a:rPr>
              <a:t>q</a:t>
            </a:r>
            <a:r>
              <a:rPr lang="en-US" b="1" dirty="0" smtClean="0">
                <a:solidFill>
                  <a:srgbClr val="00FF00"/>
                </a:solidFill>
              </a:rPr>
              <a:t>uay 72 </a:t>
            </a:r>
            <a:r>
              <a:rPr lang="en-US" b="1" dirty="0" err="1" smtClean="0">
                <a:solidFill>
                  <a:srgbClr val="00FF00"/>
                </a:solidFill>
              </a:rPr>
              <a:t>độ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34" name="Right Brace 33"/>
          <p:cNvSpPr/>
          <p:nvPr/>
        </p:nvSpPr>
        <p:spPr>
          <a:xfrm rot="16200000" flipV="1">
            <a:off x="4718120" y="2237729"/>
            <a:ext cx="153989" cy="923499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93197" y="2227806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FF00"/>
                </a:solidFill>
              </a:rPr>
              <a:t>Tạm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</a:rPr>
              <a:t>dừng</a:t>
            </a:r>
            <a:r>
              <a:rPr lang="en-US" b="1" dirty="0" smtClean="0">
                <a:solidFill>
                  <a:srgbClr val="00FF00"/>
                </a:solidFill>
              </a:rPr>
              <a:t> 30 </a:t>
            </a:r>
            <a:r>
              <a:rPr lang="en-US" b="1" dirty="0" err="1" smtClean="0">
                <a:solidFill>
                  <a:srgbClr val="00FF00"/>
                </a:solidFill>
              </a:rPr>
              <a:t>tíc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229600" y="4101408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006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  <p:bldP spid="20" grpId="0" animBg="1"/>
      <p:bldP spid="22" grpId="0" animBg="1"/>
      <p:bldP spid="24" grpId="0"/>
      <p:bldP spid="30" grpId="0"/>
      <p:bldP spid="34" grpId="0" animBg="1"/>
      <p:bldP spid="34" grpId="1" animBg="1"/>
      <p:bldP spid="35" grpId="0"/>
      <p:bldP spid="3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57" name="Picture 3" descr="nen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053" y="-870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0890" y="1037244"/>
            <a:ext cx="792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Rùa thực hiện công việc nào dưới đây khi nhận được các lệnh sau.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35058" y="1895566"/>
            <a:ext cx="6629400" cy="3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dirty="0" smtClean="0">
                <a:solidFill>
                  <a:schemeClr val="bg1"/>
                </a:solidFill>
              </a:rPr>
              <a:t>Lệnh 2. </a:t>
            </a:r>
            <a:r>
              <a:rPr lang="en-US" dirty="0" smtClean="0">
                <a:solidFill>
                  <a:schemeClr val="bg1"/>
                </a:solidFill>
              </a:rPr>
              <a:t>REPEAT 5[REPEAT 6[FD 50 RT 60 WAIT 30] RT 72]</a:t>
            </a:r>
          </a:p>
          <a:p>
            <a:pPr algn="just">
              <a:spcBef>
                <a:spcPts val="600"/>
              </a:spcBef>
            </a:pPr>
            <a:endParaRPr lang="en-US" dirty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endParaRPr lang="vi-VN" dirty="0" smtClean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endParaRPr lang="vi-VN" dirty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endParaRPr lang="en-US" dirty="0" smtClean="0">
              <a:solidFill>
                <a:schemeClr val="bg1"/>
              </a:solidFill>
            </a:endParaRP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Vẽ hình đa giác sáu cạnh.</a:t>
            </a: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Vẽ hình đa giác sáu cạnh, vẽ xong quay một góc 72 độ.</a:t>
            </a: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Lặp lại 5 lần, mỗi lần vẽ một hình đa giác sáu cạnh, vẽ xong quay một góc 72 độ.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918069" y="3657600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ounded Rectangle 30"/>
          <p:cNvSpPr/>
          <p:nvPr/>
        </p:nvSpPr>
        <p:spPr>
          <a:xfrm>
            <a:off x="7927594" y="4075112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ounded Rectangle 31"/>
          <p:cNvSpPr/>
          <p:nvPr/>
        </p:nvSpPr>
        <p:spPr>
          <a:xfrm>
            <a:off x="7927594" y="4507468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TextBox 32"/>
          <p:cNvSpPr txBox="1"/>
          <p:nvPr/>
        </p:nvSpPr>
        <p:spPr>
          <a:xfrm>
            <a:off x="7970040" y="44918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2093448" y="1815972"/>
            <a:ext cx="190500" cy="1143000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2" name="Right Brace 21"/>
          <p:cNvSpPr/>
          <p:nvPr/>
        </p:nvSpPr>
        <p:spPr>
          <a:xfrm rot="5400000">
            <a:off x="4408784" y="676271"/>
            <a:ext cx="187654" cy="3410803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4" name="Right Brace 23"/>
          <p:cNvSpPr/>
          <p:nvPr/>
        </p:nvSpPr>
        <p:spPr>
          <a:xfrm rot="5400000">
            <a:off x="6512276" y="2084674"/>
            <a:ext cx="190501" cy="571500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9248" y="2465675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FF00"/>
                </a:solidFill>
              </a:rPr>
              <a:t>Lặp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</a:rPr>
              <a:t>lại</a:t>
            </a:r>
            <a:r>
              <a:rPr lang="en-US" b="1" dirty="0" smtClean="0">
                <a:solidFill>
                  <a:srgbClr val="00FF00"/>
                </a:solidFill>
              </a:rPr>
              <a:t> 5 </a:t>
            </a:r>
            <a:r>
              <a:rPr lang="en-US" b="1" dirty="0" err="1" smtClean="0">
                <a:solidFill>
                  <a:srgbClr val="00FF00"/>
                </a:solidFill>
              </a:rPr>
              <a:t>lần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70485" y="2456111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</a:rPr>
              <a:t>Vẽ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hình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đa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giác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sáu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cạnh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79638" y="2487282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FF00"/>
                </a:solidFill>
              </a:rPr>
              <a:t>q</a:t>
            </a:r>
            <a:r>
              <a:rPr lang="en-US" b="1" dirty="0" smtClean="0">
                <a:solidFill>
                  <a:srgbClr val="00FF00"/>
                </a:solidFill>
              </a:rPr>
              <a:t>uay 72 </a:t>
            </a:r>
            <a:r>
              <a:rPr lang="en-US" b="1" dirty="0" err="1" smtClean="0">
                <a:solidFill>
                  <a:srgbClr val="00FF00"/>
                </a:solidFill>
              </a:rPr>
              <a:t>độ</a:t>
            </a:r>
            <a:endParaRPr lang="en-US" b="1" dirty="0" smtClean="0">
              <a:solidFill>
                <a:srgbClr val="00FF00"/>
              </a:solidFill>
            </a:endParaRPr>
          </a:p>
          <a:p>
            <a:pPr algn="ctr"/>
            <a:r>
              <a:rPr lang="en-US" b="1" dirty="0" smtClean="0">
                <a:solidFill>
                  <a:srgbClr val="00FF00"/>
                </a:solidFill>
              </a:rPr>
              <a:t>(hay 360/5 </a:t>
            </a:r>
            <a:r>
              <a:rPr lang="en-US" b="1" dirty="0" err="1" smtClean="0">
                <a:solidFill>
                  <a:srgbClr val="00FF00"/>
                </a:solidFill>
              </a:rPr>
              <a:t>độ</a:t>
            </a:r>
            <a:r>
              <a:rPr lang="en-US" b="1" dirty="0" smtClean="0">
                <a:solidFill>
                  <a:srgbClr val="00FF00"/>
                </a:solidFill>
              </a:rPr>
              <a:t>)</a:t>
            </a:r>
            <a:endParaRPr lang="en-US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8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7" grpId="0" animBg="1"/>
      <p:bldP spid="22" grpId="0" animBg="1"/>
      <p:bldP spid="24" grpId="0" animBg="1"/>
      <p:bldP spid="10" grpId="0"/>
      <p:bldP spid="26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nen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053" y="-870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lip bai 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228600"/>
            <a:ext cx="6248400" cy="6445137"/>
          </a:xfrm>
        </p:spPr>
      </p:pic>
    </p:spTree>
    <p:extLst>
      <p:ext uri="{BB962C8B-B14F-4D97-AF65-F5344CB8AC3E}">
        <p14:creationId xmlns:p14="http://schemas.microsoft.com/office/powerpoint/2010/main" val="383106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6326</TotalTime>
  <Words>1139</Words>
  <Application>Microsoft Office PowerPoint</Application>
  <PresentationFormat>On-screen Show (4:3)</PresentationFormat>
  <Paragraphs>203</Paragraphs>
  <Slides>17</Slides>
  <Notes>3</Notes>
  <HiddenSlides>0</HiddenSlides>
  <MMClips>3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VNI-Ariston</vt:lpstr>
      <vt:lpstr>VNI-Ariston</vt:lpstr>
      <vt:lpstr>Wingdings</vt:lpstr>
      <vt:lpstr>Wingdings 3</vt:lpstr>
      <vt:lpstr>Facet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LONG</cp:lastModifiedBy>
  <cp:revision>218</cp:revision>
  <dcterms:created xsi:type="dcterms:W3CDTF">2017-10-16T08:46:10Z</dcterms:created>
  <dcterms:modified xsi:type="dcterms:W3CDTF">2022-03-09T12:34:16Z</dcterms:modified>
</cp:coreProperties>
</file>