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5"/>
  </p:notesMasterIdLst>
  <p:sldIdLst>
    <p:sldId id="379" r:id="rId3"/>
    <p:sldId id="256" r:id="rId4"/>
    <p:sldId id="456" r:id="rId5"/>
    <p:sldId id="257" r:id="rId6"/>
    <p:sldId id="343" r:id="rId7"/>
    <p:sldId id="294" r:id="rId8"/>
    <p:sldId id="268" r:id="rId9"/>
    <p:sldId id="269" r:id="rId10"/>
    <p:sldId id="276" r:id="rId11"/>
    <p:sldId id="531" r:id="rId12"/>
    <p:sldId id="270" r:id="rId13"/>
    <p:sldId id="275" r:id="rId14"/>
    <p:sldId id="509" r:id="rId15"/>
    <p:sldId id="376" r:id="rId16"/>
    <p:sldId id="274" r:id="rId17"/>
    <p:sldId id="298" r:id="rId18"/>
    <p:sldId id="278" r:id="rId19"/>
    <p:sldId id="271" r:id="rId20"/>
    <p:sldId id="281" r:id="rId21"/>
    <p:sldId id="272" r:id="rId22"/>
    <p:sldId id="300" r:id="rId23"/>
    <p:sldId id="280" r:id="rId24"/>
    <p:sldId id="301" r:id="rId25"/>
    <p:sldId id="260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26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>
        <p:guide orient="horz" pos="218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9544D-CC0D-4FD9-B3EA-4E28C2778E50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AE45A-1522-4AD2-8B80-FD5F88C826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nhắc lại thao tác nháy đúp chuột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E45A-1522-4AD2-8B80-FD5F88C826C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soạn thảo trên word, cho hs tìm vị trí của con trỏ soạn thảo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chơi trò chơi (2 đội)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FB393-FF13-4C3F-AC01-A0389DD427F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16518-621E-462A-9F84-A01B748BED7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2EEB1-0838-484C-815B-43E6ADB5118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3490E-40C8-4308-854E-641B6DC3F5D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0B160-7F05-4E10-A4A4-E6A704C70A6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85214-DB79-45D6-9577-35322EB6453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36624-D12E-4A87-AD49-068C750335F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C6F33-B67F-4FD6-B90E-85C69E99656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DF567-49F0-423E-8E65-8B071D4C021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89941-41AB-47F0-8E37-BDD7E60EBF9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1E18C-4ACE-4B43-AA2F-9BE6045D209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3E99480B-7704-4037-9A99-D0C4F5FFCD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2A59E-835C-4010-BF04-5B6012DF337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3770-7B7C-40E3-9767-7C9EFC4EC084}" type="datetimeFigureOut">
              <a:rPr lang="en-US" smtClean="0"/>
              <a:t>21/01/2022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079A6-52E3-4A5E-B904-55BF35E5FF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1DB25526-4000-449C-B7FB-C841D16E56E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GIF"/><Relationship Id="rId2" Type="http://schemas.openxmlformats.org/officeDocument/2006/relationships/audio" Target="file:///D:\Th&#7855;m\nhac\V.A%20&#8211;%20Hope%20You.mp3" TargetMode="External"/><Relationship Id="rId1" Type="http://schemas.microsoft.com/office/2007/relationships/media" Target="file:///D:\Th&#7855;m\nhac\V.A%20&#8211;%20Hope%20You.mp3" TargetMode="External"/><Relationship Id="rId6" Type="http://schemas.openxmlformats.org/officeDocument/2006/relationships/hyperlink" Target="../../../../Program%20Files/Microsoft%20Office/OFFICE11/WINWORD.EX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hyperlink" Target="file:///C:\Users\PC\Desktop\Microsoft%20Word%202010.ln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6.xml"/><Relationship Id="rId7" Type="http://schemas.openxmlformats.org/officeDocument/2006/relationships/slide" Target="slide2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image" Target="../media/image25.png"/><Relationship Id="rId9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slide" Target="slide25.xm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27.GIF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GIF"/><Relationship Id="rId5" Type="http://schemas.openxmlformats.org/officeDocument/2006/relationships/image" Target="../media/image34.GIF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GIF"/><Relationship Id="rId2" Type="http://schemas.openxmlformats.org/officeDocument/2006/relationships/audio" Target="file:///D:\Th&#7855;m\nhac\V.A%20&#8211;%20Hope%20You.mp3" TargetMode="External"/><Relationship Id="rId1" Type="http://schemas.microsoft.com/office/2007/relationships/media" Target="file:///D:\Th&#7855;m\nhac\V.A%20&#8211;%20Hope%20You.mp3" TargetMode="External"/><Relationship Id="rId6" Type="http://schemas.openxmlformats.org/officeDocument/2006/relationships/hyperlink" Target="../../../../Program%20Files/Microsoft%20Office/OFFICE11/WINWORD.EX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hyperlink" Target="file:///C:\Users\PC\Desktop\Microsoft%20Word%202010.lnk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742904" name="Picture 10737429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" y="738505"/>
            <a:ext cx="4212590" cy="3273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Picture 2" descr="J01953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5265" y="3070225"/>
            <a:ext cx="4417060" cy="33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985" y="1242060"/>
            <a:ext cx="3350260" cy="286829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11" name="Elbow Connector 10"/>
          <p:cNvCxnSpPr/>
          <p:nvPr/>
        </p:nvCxnSpPr>
        <p:spPr>
          <a:xfrm rot="10800000">
            <a:off x="4476115" y="2091690"/>
            <a:ext cx="2427605" cy="869950"/>
          </a:xfrm>
          <a:prstGeom prst="bentConnector3">
            <a:avLst>
              <a:gd name="adj1" fmla="val 1543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7058025" y="2167890"/>
            <a:ext cx="1588135" cy="809625"/>
          </a:xfrm>
          <a:prstGeom prst="bentConnector3">
            <a:avLst>
              <a:gd name="adj1" fmla="val 999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7374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01" y="2045414"/>
            <a:ext cx="1114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+mj-lt"/>
              </a:rPr>
              <a:t>VD: Sử dụng phím Backspace và Delete để xóa văn bản theo mẫu sau:</a:t>
            </a:r>
            <a:endParaRPr lang="en-US" sz="2800" b="1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400" y="2568391"/>
            <a:ext cx="11146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+mj-lt"/>
              </a:rPr>
              <a:t>học sinh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767810" y="2688561"/>
            <a:ext cx="0" cy="4811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61"/>
          <p:cNvSpPr>
            <a:spLocks noChangeArrowheads="1"/>
          </p:cNvSpPr>
          <p:nvPr/>
        </p:nvSpPr>
        <p:spPr bwMode="auto">
          <a:xfrm>
            <a:off x="1638300" y="210820"/>
            <a:ext cx="899096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22033" y="870869"/>
            <a:ext cx="10931769" cy="5290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u="sng" dirty="0" err="1" smtClean="0"/>
              <a:t>Có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hai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cách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xóa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kí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tự</a:t>
            </a:r>
            <a:r>
              <a:rPr lang="en-US" sz="4400" b="1" u="sng" dirty="0" smtClean="0"/>
              <a:t>:</a:t>
            </a:r>
          </a:p>
          <a:p>
            <a:endParaRPr lang="en-US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u="sng" dirty="0" err="1" smtClean="0"/>
              <a:t>Cách</a:t>
            </a:r>
            <a:r>
              <a:rPr lang="en-US" sz="3600" u="sng" dirty="0" smtClean="0"/>
              <a:t> 1: </a:t>
            </a:r>
            <a:r>
              <a:rPr lang="en-US" sz="3600" dirty="0" err="1" smtClean="0"/>
              <a:t>Nhấn</a:t>
            </a:r>
            <a:r>
              <a:rPr lang="en-US" sz="3600" dirty="0" smtClean="0"/>
              <a:t> </a:t>
            </a:r>
            <a:r>
              <a:rPr lang="en-US" sz="3600" dirty="0" err="1" smtClean="0"/>
              <a:t>phím</a:t>
            </a:r>
            <a:r>
              <a:rPr lang="en-US" sz="3600" dirty="0" smtClean="0"/>
              <a:t> </a:t>
            </a:r>
            <a:r>
              <a:rPr lang="en-US" sz="3600" b="1" dirty="0" smtClean="0"/>
              <a:t>Delete </a:t>
            </a:r>
            <a:r>
              <a:rPr lang="en-US" sz="3600" dirty="0" smtClean="0"/>
              <a:t>(</a:t>
            </a:r>
            <a:r>
              <a:rPr lang="en-US" sz="3600" dirty="0" err="1" smtClean="0"/>
              <a:t>xóa</a:t>
            </a:r>
            <a:r>
              <a:rPr lang="en-US" sz="3600" dirty="0" smtClean="0"/>
              <a:t> </a:t>
            </a:r>
            <a:r>
              <a:rPr lang="en-US" sz="3600" dirty="0" err="1" smtClean="0"/>
              <a:t>kí</a:t>
            </a:r>
            <a:r>
              <a:rPr lang="en-US" sz="3600" dirty="0" smtClean="0"/>
              <a:t> </a:t>
            </a:r>
            <a:r>
              <a:rPr lang="en-US" sz="3600" dirty="0" err="1" smtClean="0"/>
              <a:t>tự</a:t>
            </a:r>
            <a:r>
              <a:rPr lang="en-US" sz="3600" dirty="0" smtClean="0"/>
              <a:t> </a:t>
            </a:r>
            <a:r>
              <a:rPr lang="en-US" sz="3600" dirty="0" err="1" smtClean="0"/>
              <a:t>bên</a:t>
            </a:r>
            <a:r>
              <a:rPr lang="en-US" sz="3600" dirty="0" smtClean="0"/>
              <a:t> </a:t>
            </a:r>
            <a:r>
              <a:rPr lang="en-US" sz="3600" dirty="0" err="1" smtClean="0"/>
              <a:t>phải</a:t>
            </a:r>
            <a:r>
              <a:rPr lang="en-US" sz="3600" dirty="0" smtClean="0"/>
              <a:t> con </a:t>
            </a:r>
            <a:r>
              <a:rPr lang="en-US" sz="3600" dirty="0" err="1" smtClean="0"/>
              <a:t>trỏ</a:t>
            </a:r>
            <a:r>
              <a:rPr lang="en-US" sz="3600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VD: </a:t>
            </a:r>
            <a:r>
              <a:rPr lang="en-US" sz="3600" dirty="0" err="1" smtClean="0"/>
              <a:t>hoa</a:t>
            </a:r>
            <a:r>
              <a:rPr lang="en-US" sz="3600" dirty="0" smtClean="0"/>
              <a:t> </a:t>
            </a:r>
            <a:r>
              <a:rPr lang="en-US" sz="3600" dirty="0" err="1" smtClean="0"/>
              <a:t>mai</a:t>
            </a:r>
            <a:r>
              <a:rPr lang="en-US" sz="3600" dirty="0" smtClean="0"/>
              <a:t> </a:t>
            </a:r>
            <a:r>
              <a:rPr lang="en-US" sz="3600" dirty="0" err="1" smtClean="0"/>
              <a:t>xin</a:t>
            </a:r>
            <a:r>
              <a:rPr lang="en-US" sz="3600" b="1" dirty="0" err="1" smtClean="0">
                <a:solidFill>
                  <a:srgbClr val="FF0000"/>
                </a:solidFill>
              </a:rPr>
              <a:t>h</a:t>
            </a:r>
            <a:r>
              <a:rPr lang="en-US" sz="3600" dirty="0" err="1" smtClean="0"/>
              <a:t> xinh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sz="3600" dirty="0" smtClean="0"/>
              <a:t>	→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 smtClean="0"/>
              <a:t>xin</a:t>
            </a:r>
            <a:r>
              <a:rPr lang="en-US" sz="3600" dirty="0" smtClean="0"/>
              <a:t> </a:t>
            </a:r>
            <a:r>
              <a:rPr lang="en-US" sz="3600" dirty="0" err="1"/>
              <a:t>xinh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u="sng" dirty="0" err="1" smtClean="0"/>
              <a:t>Cách</a:t>
            </a:r>
            <a:r>
              <a:rPr lang="en-US" sz="3600" u="sng" dirty="0" smtClean="0"/>
              <a:t> 2</a:t>
            </a:r>
            <a:r>
              <a:rPr lang="en-US" sz="3600" dirty="0" smtClean="0"/>
              <a:t>: </a:t>
            </a:r>
            <a:r>
              <a:rPr lang="en-US" sz="3600" dirty="0" err="1" smtClean="0"/>
              <a:t>Nhấn</a:t>
            </a:r>
            <a:r>
              <a:rPr lang="en-US" sz="3600" dirty="0" smtClean="0"/>
              <a:t> </a:t>
            </a:r>
            <a:r>
              <a:rPr lang="en-US" sz="3600" dirty="0" err="1" smtClean="0"/>
              <a:t>phím</a:t>
            </a:r>
            <a:r>
              <a:rPr lang="en-US" sz="3600" dirty="0" smtClean="0"/>
              <a:t> </a:t>
            </a:r>
            <a:r>
              <a:rPr lang="en-US" sz="3600" b="1" dirty="0" smtClean="0"/>
              <a:t>Backspace</a:t>
            </a:r>
            <a:r>
              <a:rPr lang="en-US" sz="3600" dirty="0" smtClean="0"/>
              <a:t> (</a:t>
            </a:r>
            <a:r>
              <a:rPr lang="en-US" sz="3600" dirty="0" err="1" smtClean="0"/>
              <a:t>xóa</a:t>
            </a:r>
            <a:r>
              <a:rPr lang="en-US" sz="3600" dirty="0" smtClean="0"/>
              <a:t> </a:t>
            </a:r>
            <a:r>
              <a:rPr lang="en-US" sz="3600" dirty="0" err="1" smtClean="0"/>
              <a:t>kí</a:t>
            </a:r>
            <a:r>
              <a:rPr lang="en-US" sz="3600" dirty="0" smtClean="0"/>
              <a:t> </a:t>
            </a:r>
            <a:r>
              <a:rPr lang="en-US" sz="3600" dirty="0" err="1" smtClean="0"/>
              <a:t>tự</a:t>
            </a:r>
            <a:r>
              <a:rPr lang="en-US" sz="3600" dirty="0" smtClean="0"/>
              <a:t> </a:t>
            </a:r>
            <a:r>
              <a:rPr lang="en-US" sz="3600" dirty="0" err="1" smtClean="0"/>
              <a:t>bên</a:t>
            </a:r>
            <a:r>
              <a:rPr lang="en-US" sz="3600" dirty="0" smtClean="0"/>
              <a:t> </a:t>
            </a:r>
            <a:r>
              <a:rPr lang="en-US" sz="3600" dirty="0" err="1" smtClean="0"/>
              <a:t>trái</a:t>
            </a:r>
            <a:r>
              <a:rPr lang="en-US" sz="3600" dirty="0" smtClean="0"/>
              <a:t> con </a:t>
            </a:r>
            <a:r>
              <a:rPr lang="en-US" sz="3600" dirty="0" err="1" smtClean="0"/>
              <a:t>trỏ</a:t>
            </a:r>
            <a:r>
              <a:rPr lang="en-US" sz="3600" dirty="0" smtClean="0"/>
              <a:t>)</a:t>
            </a:r>
          </a:p>
          <a:p>
            <a:pPr marL="0" indent="0">
              <a:buNone/>
            </a:pPr>
            <a:r>
              <a:rPr lang="en-US" sz="3600" dirty="0"/>
              <a:t>VD: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 smtClean="0"/>
              <a:t>xi</a:t>
            </a:r>
            <a:r>
              <a:rPr lang="en-US" sz="3600" b="1" dirty="0" err="1" smtClean="0">
                <a:solidFill>
                  <a:srgbClr val="FF0000"/>
                </a:solidFill>
              </a:rPr>
              <a:t>n</a:t>
            </a:r>
            <a:r>
              <a:rPr lang="en-US" sz="3600" dirty="0" err="1" smtClean="0"/>
              <a:t>h</a:t>
            </a:r>
            <a:r>
              <a:rPr lang="en-US" sz="3600" dirty="0" smtClean="0"/>
              <a:t> </a:t>
            </a:r>
            <a:r>
              <a:rPr lang="en-US" sz="3600" dirty="0" err="1"/>
              <a:t>xinh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sz="3600" dirty="0" smtClean="0"/>
              <a:t>	→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 smtClean="0"/>
              <a:t>xih</a:t>
            </a:r>
            <a:r>
              <a:rPr lang="en-US" sz="3600" dirty="0" smtClean="0"/>
              <a:t> </a:t>
            </a:r>
            <a:r>
              <a:rPr lang="en-US" sz="3600" dirty="0" err="1"/>
              <a:t>xinh</a:t>
            </a:r>
            <a:r>
              <a:rPr lang="en-US" sz="3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573195" y="2842577"/>
            <a:ext cx="0" cy="63304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73195" y="4694153"/>
            <a:ext cx="0" cy="63304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0596" y="629591"/>
            <a:ext cx="83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bàn phím.jpg"/>
          <p:cNvPicPr>
            <a:picLocks noChangeAspect="1"/>
          </p:cNvPicPr>
          <p:nvPr/>
        </p:nvPicPr>
        <p:blipFill>
          <a:blip r:embed="rId2"/>
          <a:srcRect t="26829"/>
          <a:stretch>
            <a:fillRect/>
          </a:stretch>
        </p:blipFill>
        <p:spPr>
          <a:xfrm>
            <a:off x="914400" y="1838797"/>
            <a:ext cx="10566400" cy="327660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9430479" y="3134197"/>
            <a:ext cx="1930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m_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78" y="304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22880" y="970915"/>
            <a:ext cx="9154795" cy="3081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pt-BR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gõ nội dung sau vào trang soạn thảo:</a:t>
            </a:r>
            <a:r>
              <a:rPr lang="pt-BR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endParaRPr lang="pt-BR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pt-BR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 so 1</a:t>
            </a:r>
          </a:p>
          <a:p>
            <a:pPr lvl="0" algn="just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mai xinh xinh.</a:t>
            </a:r>
          </a:p>
          <a:p>
            <a:pPr lvl="0" algn="just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lan lung linh.</a:t>
            </a:r>
          </a:p>
        </p:txBody>
      </p:sp>
      <p:pic>
        <p:nvPicPr>
          <p:cNvPr id="7" name="Picture 11" descr="w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3600" y="6096000"/>
            <a:ext cx="685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.A – Hope You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4563" y="367145"/>
            <a:ext cx="519546" cy="519546"/>
          </a:xfrm>
          <a:prstGeom prst="rect">
            <a:avLst/>
          </a:prstGeom>
        </p:spPr>
      </p:pic>
      <p:sp>
        <p:nvSpPr>
          <p:cNvPr id="2" name="Sun 1">
            <a:hlinkClick r:id="rId9" action="ppaction://hlinkfile"/>
          </p:cNvPr>
          <p:cNvSpPr/>
          <p:nvPr/>
        </p:nvSpPr>
        <p:spPr>
          <a:xfrm>
            <a:off x="7555523" y="5486400"/>
            <a:ext cx="518746" cy="44840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99180" y="119380"/>
            <a:ext cx="532955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thực hành</a:t>
            </a:r>
            <a:r>
              <a:rPr lang="es-E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480" y="1219200"/>
            <a:ext cx="7109460" cy="4526280"/>
          </a:xfrm>
        </p:spPr>
        <p:txBody>
          <a:bodyPr/>
          <a:lstStyle/>
          <a:p>
            <a:pPr marL="0" indent="0">
              <a:buFont typeface="+mj-lt"/>
              <a:buNone/>
            </a:pPr>
            <a:r>
              <a:rPr lang="en-US"/>
              <a:t>Quan sát 3 dòng chữ sau và cho nhận xét: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hoa mai xinh xinh </a:t>
            </a:r>
            <a:br>
              <a:rPr lang="en-US"/>
            </a:b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>
                <a:sym typeface="+mn-ea"/>
              </a:rPr>
              <a:t>HOA MAI XINH XINH</a:t>
            </a:r>
            <a:br>
              <a:rPr lang="en-US">
                <a:sym typeface="+mn-ea"/>
              </a:rPr>
            </a:b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Hoa Mai Xinh Xinh</a:t>
            </a:r>
            <a:br>
              <a:rPr lang="en-US"/>
            </a:br>
            <a:endParaRPr lang="en-US">
              <a:sym typeface="+mn-ea"/>
            </a:endParaRPr>
          </a:p>
        </p:txBody>
      </p:sp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1638300" y="149860"/>
            <a:ext cx="899096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  <p:sp>
        <p:nvSpPr>
          <p:cNvPr id="2" name="Content Placeholder 2"/>
          <p:cNvSpPr>
            <a:spLocks noGrp="1"/>
          </p:cNvSpPr>
          <p:nvPr/>
        </p:nvSpPr>
        <p:spPr>
          <a:xfrm>
            <a:off x="2080260" y="1270635"/>
            <a:ext cx="900557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Font typeface="+mj-lt"/>
              <a:buNone/>
            </a:pP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--&gt;đây là chữ viết thường</a:t>
            </a:r>
          </a:p>
          <a:p>
            <a:pPr marL="0" indent="0">
              <a:buFont typeface="+mj-lt"/>
              <a:buNone/>
            </a:pPr>
            <a:r>
              <a:rPr lang="en-US">
                <a:solidFill>
                  <a:srgbClr val="FF0000"/>
                </a:solidFill>
                <a:sym typeface="+mn-ea"/>
              </a:rPr>
              <a:t/>
            </a:r>
            <a:br>
              <a:rPr lang="en-US">
                <a:solidFill>
                  <a:srgbClr val="FF0000"/>
                </a:solidFill>
                <a:sym typeface="+mn-ea"/>
              </a:rPr>
            </a:br>
            <a:r>
              <a:rPr lang="en-US">
                <a:solidFill>
                  <a:srgbClr val="FF0000"/>
                </a:solidFill>
                <a:sym typeface="+mn-ea"/>
              </a:rPr>
              <a:t>--&gt;ĐÂY LÀ CHỮ VIẾT IN HOA </a:t>
            </a:r>
            <a:endParaRPr lang="en-US">
              <a:solidFill>
                <a:srgbClr val="FF0000"/>
              </a:solidFill>
            </a:endParaRPr>
          </a:p>
          <a:p>
            <a:pPr marL="0" indent="0">
              <a:buFont typeface="+mj-lt"/>
              <a:buNone/>
            </a:pP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--&gt;Đây Là Chữ Viết </a:t>
            </a:r>
            <a:r>
              <a:rPr lang="en-US">
                <a:solidFill>
                  <a:srgbClr val="FF0000"/>
                </a:solidFill>
                <a:sym typeface="+mn-ea"/>
              </a:rPr>
              <a:t>Thường </a:t>
            </a:r>
            <a:r>
              <a:rPr lang="en-US">
                <a:solidFill>
                  <a:srgbClr val="FF0000"/>
                </a:solidFill>
              </a:rPr>
              <a:t>và Chữ Viết </a:t>
            </a:r>
            <a:r>
              <a:rPr lang="en-US">
                <a:solidFill>
                  <a:srgbClr val="FF0000"/>
                </a:solidFill>
                <a:sym typeface="+mn-ea"/>
              </a:rPr>
              <a:t>In Hoa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6000" y="70300"/>
            <a:ext cx="833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hoa</a:t>
            </a:r>
            <a:r>
              <a:rPr lang="vi-VN" sz="3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bàn phím.jpg"/>
          <p:cNvPicPr>
            <a:picLocks noChangeAspect="1"/>
          </p:cNvPicPr>
          <p:nvPr/>
        </p:nvPicPr>
        <p:blipFill>
          <a:blip r:embed="rId2"/>
          <a:srcRect t="26829"/>
          <a:stretch>
            <a:fillRect/>
          </a:stretch>
        </p:blipFill>
        <p:spPr>
          <a:xfrm>
            <a:off x="914400" y="688336"/>
            <a:ext cx="10566400" cy="32766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016000" y="1983736"/>
            <a:ext cx="1422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347200" y="2517136"/>
            <a:ext cx="1930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14400" y="2517136"/>
            <a:ext cx="1930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4618" y="4259920"/>
            <a:ext cx="11360331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l-NL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gõ chữ hoa, em có thể nhấn phím Caps Lock trên bàn phím, nhấn thêm một lần nữa để chuyển về chế độ gõ chữ thường.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Hoặc nhấn giữ phím Shift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1" grpId="0" bldLvl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smtClean="0"/>
              <a:t>Trò chơi</a:t>
            </a:r>
            <a:r>
              <a:rPr lang="en-US" altLang="vi-VN" b="1" smtClean="0"/>
              <a:t> “xem ai nhanh hơn”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682355" cy="452628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vi-VN" smtClean="0">
                <a:solidFill>
                  <a:schemeClr val="accent5">
                    <a:lumMod val="50000"/>
                  </a:schemeClr>
                </a:solidFill>
              </a:rPr>
              <a:t>Phần mềm soạn thảo văn bản có tên là gì?</a:t>
            </a:r>
            <a:br>
              <a:rPr lang="vi-VN" smtClean="0">
                <a:solidFill>
                  <a:schemeClr val="accent5">
                    <a:lumMod val="50000"/>
                  </a:schemeClr>
                </a:solidFill>
              </a:rPr>
            </a:br>
            <a:endParaRPr lang="vi-VN" smtClean="0">
              <a:solidFill>
                <a:schemeClr val="accent5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mtClean="0">
                <a:solidFill>
                  <a:schemeClr val="accent5">
                    <a:lumMod val="50000"/>
                  </a:schemeClr>
                </a:solidFill>
              </a:rPr>
              <a:t>Muốn soạn thảo văn bản em làm thế nào?</a:t>
            </a:r>
            <a:br>
              <a:rPr lang="vi-VN" smtClean="0">
                <a:solidFill>
                  <a:schemeClr val="accent5">
                    <a:lumMod val="50000"/>
                  </a:schemeClr>
                </a:solidFill>
              </a:rPr>
            </a:br>
            <a:endParaRPr lang="vi-VN" smtClean="0">
              <a:solidFill>
                <a:schemeClr val="accent5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mtClean="0">
                <a:solidFill>
                  <a:schemeClr val="accent5">
                    <a:lumMod val="50000"/>
                  </a:schemeClr>
                </a:solidFill>
              </a:rPr>
              <a:t>Để viết hoa em sử dụng phím nào?</a:t>
            </a:r>
            <a:br>
              <a:rPr lang="vi-VN" smtClean="0">
                <a:solidFill>
                  <a:schemeClr val="accent5">
                    <a:lumMod val="50000"/>
                  </a:schemeClr>
                </a:solidFill>
              </a:rPr>
            </a:br>
            <a:endParaRPr lang="vi-VN" smtClean="0">
              <a:solidFill>
                <a:schemeClr val="accent5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mtClean="0">
                <a:solidFill>
                  <a:schemeClr val="accent5">
                    <a:lumMod val="50000"/>
                  </a:schemeClr>
                </a:solidFill>
              </a:rPr>
              <a:t>Để xuống dòng </a:t>
            </a:r>
            <a:r>
              <a:rPr lang="vi-VN">
                <a:solidFill>
                  <a:schemeClr val="accent5">
                    <a:lumMod val="50000"/>
                  </a:schemeClr>
                </a:solidFill>
              </a:rPr>
              <a:t>em sử dụng phím nào?</a:t>
            </a:r>
            <a:br>
              <a:rPr lang="vi-VN">
                <a:solidFill>
                  <a:schemeClr val="accent5">
                    <a:lumMod val="50000"/>
                  </a:schemeClr>
                </a:solidFill>
              </a:rPr>
            </a:br>
            <a:endParaRPr lang="vi-VN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vi-VN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167130" y="1600200"/>
            <a:ext cx="9858375" cy="4526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vi-VN" b="1" smtClean="0">
                <a:solidFill>
                  <a:srgbClr val="C00000"/>
                </a:solidFill>
              </a:rPr>
              <a:t/>
            </a:r>
            <a:br>
              <a:rPr lang="vi-VN" b="1" smtClean="0">
                <a:solidFill>
                  <a:srgbClr val="C00000"/>
                </a:solidFill>
              </a:rPr>
            </a:br>
            <a:r>
              <a:rPr lang="en-US" altLang="vi-VN" b="1" smtClean="0">
                <a:solidFill>
                  <a:srgbClr val="C00000"/>
                </a:solidFill>
                <a:sym typeface="+mn-ea"/>
              </a:rPr>
              <a:t>Word</a:t>
            </a:r>
            <a:endParaRPr lang="vi-VN" b="1" smtClean="0">
              <a:solidFill>
                <a:srgbClr val="C00000"/>
              </a:solidFill>
            </a:endParaRPr>
          </a:p>
          <a:p>
            <a:pPr marL="0" indent="0">
              <a:buFont typeface="+mj-lt"/>
              <a:buNone/>
            </a:pPr>
            <a:r>
              <a:rPr lang="vi-VN" b="1" smtClean="0">
                <a:solidFill>
                  <a:srgbClr val="C00000"/>
                </a:solidFill>
              </a:rPr>
              <a:t/>
            </a:r>
            <a:br>
              <a:rPr lang="vi-VN" b="1" smtClean="0">
                <a:solidFill>
                  <a:srgbClr val="C00000"/>
                </a:solidFill>
              </a:rPr>
            </a:br>
            <a:r>
              <a:rPr lang="en-US" altLang="vi-VN" b="1" smtClean="0">
                <a:solidFill>
                  <a:srgbClr val="C00000"/>
                </a:solidFill>
              </a:rPr>
              <a:t>khởi động phần mềm Word</a:t>
            </a:r>
            <a:endParaRPr lang="vi-VN" b="1" smtClean="0">
              <a:solidFill>
                <a:srgbClr val="C00000"/>
              </a:solidFill>
            </a:endParaRPr>
          </a:p>
          <a:p>
            <a:pPr marL="0" indent="0">
              <a:buFont typeface="+mj-lt"/>
              <a:buNone/>
            </a:pPr>
            <a:r>
              <a:rPr lang="vi-VN" b="1" smtClean="0">
                <a:solidFill>
                  <a:srgbClr val="C00000"/>
                </a:solidFill>
              </a:rPr>
              <a:t/>
            </a:r>
            <a:br>
              <a:rPr lang="vi-VN" b="1" smtClean="0">
                <a:solidFill>
                  <a:srgbClr val="C00000"/>
                </a:solidFill>
              </a:rPr>
            </a:br>
            <a:r>
              <a:rPr lang="en-US" altLang="vi-VN" b="1" smtClean="0">
                <a:solidFill>
                  <a:srgbClr val="C00000"/>
                </a:solidFill>
              </a:rPr>
              <a:t>CapsLock hoặc Shift</a:t>
            </a:r>
            <a:endParaRPr lang="vi-VN" b="1" smtClean="0">
              <a:solidFill>
                <a:srgbClr val="C00000"/>
              </a:solidFill>
            </a:endParaRPr>
          </a:p>
          <a:p>
            <a:pPr marL="0" indent="0">
              <a:buFont typeface="+mj-lt"/>
              <a:buNone/>
            </a:pPr>
            <a:r>
              <a:rPr lang="vi-VN" b="1">
                <a:solidFill>
                  <a:srgbClr val="C00000"/>
                </a:solidFill>
              </a:rPr>
              <a:t/>
            </a:r>
            <a:br>
              <a:rPr lang="vi-VN" b="1">
                <a:solidFill>
                  <a:srgbClr val="C00000"/>
                </a:solidFill>
              </a:rPr>
            </a:br>
            <a:r>
              <a:rPr lang="en-US" altLang="vi-VN" b="1">
                <a:solidFill>
                  <a:srgbClr val="C00000"/>
                </a:solidFill>
              </a:rPr>
              <a:t>Enter</a:t>
            </a:r>
            <a:endParaRPr lang="vi-VN" b="1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vi-VN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05" y="2099313"/>
            <a:ext cx="7213600" cy="4525963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0" y="581660"/>
            <a:ext cx="5720080" cy="604393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4048760" y="1102995"/>
            <a:ext cx="2371090" cy="124841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4277995" y="2521585"/>
            <a:ext cx="2409825" cy="44069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/>
          <a:srcRect l="15833" t="24074" r="52084" b="24074"/>
          <a:stretch>
            <a:fillRect/>
          </a:stretch>
        </p:blipFill>
        <p:spPr bwMode="auto">
          <a:xfrm>
            <a:off x="6292516" y="146385"/>
            <a:ext cx="5690936" cy="639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09" y="343218"/>
            <a:ext cx="10515600" cy="13255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19" y="2112719"/>
            <a:ext cx="6091435" cy="4625706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3621507" y="3947361"/>
            <a:ext cx="3910263" cy="78105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1612233" y="4993105"/>
            <a:ext cx="8494295" cy="127534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s 3"/>
          <p:cNvSpPr/>
          <p:nvPr/>
        </p:nvSpPr>
        <p:spPr>
          <a:xfrm>
            <a:off x="7271385" y="4535805"/>
            <a:ext cx="2047240" cy="3816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9836785" y="6047740"/>
            <a:ext cx="1131570" cy="3816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232" y="273001"/>
            <a:ext cx="9136505" cy="1325563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5" y="2790802"/>
            <a:ext cx="10646369" cy="290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205" y="1558976"/>
            <a:ext cx="1119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latin typeface="+mj-lt"/>
              </a:rPr>
              <a:t>Làm thế nào để đóng trang soạn thảo?</a:t>
            </a:r>
            <a:endParaRPr lang="en-US" sz="3600">
              <a:latin typeface="+mj-lt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10245725" y="2790825"/>
            <a:ext cx="995045" cy="6870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284" y="95444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SOẠN THẢO VĂN BẢN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539115" y="2105660"/>
            <a:ext cx="10939780" cy="1731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ĐẦU SOẠN THẢO VĂN BẢN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40" y="533317"/>
            <a:ext cx="10515600" cy="13255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92" y="2362763"/>
            <a:ext cx="5397489" cy="435133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21" y="546936"/>
            <a:ext cx="4539163" cy="57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3717759" y="1227223"/>
            <a:ext cx="3509963" cy="126331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4077076" y="2490538"/>
            <a:ext cx="3283094" cy="73392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22" y="546936"/>
            <a:ext cx="4638675" cy="58988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ƯU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910.899414" end="1420.0458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73" y="112427"/>
            <a:ext cx="11866481" cy="670060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38" y="386765"/>
            <a:ext cx="6272463" cy="60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79" y="547548"/>
            <a:ext cx="10515600" cy="13255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92" y="2362763"/>
            <a:ext cx="5397489" cy="435133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5245769" y="2298033"/>
            <a:ext cx="2526633" cy="2021306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2213812" y="5618750"/>
            <a:ext cx="7904747" cy="42110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Ở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904.2719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32" y="161144"/>
            <a:ext cx="11658417" cy="644768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817" y="1093655"/>
            <a:ext cx="120221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nl-N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đổi với bạn rồi thực hiện các yêu cầu sau: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Khởi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động chương trình Word.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Tập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gõ không dấu nội dung sau vào trang soạn thảo.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Trời cao trong xanh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sương sớm long lanh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mặt nước xanh xanh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cành lá rung rinh.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Bầy chim non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Hát ca vang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Đàn bướm múa tung tăng lượn.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Theo bước chân đi tới trường.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0"/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(Trích Ca ngợi Tổ Quốc – Hoàng Vân)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Đặt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cho văn bản rồi lưu vào thư mục máy tính.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Đóng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trang soạn thảo văn bản.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Mở văn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bản vừa soạn thảo để kiểm tra nội dung, gõ thêm vài dòng theo ý em rồi lưu văn bản.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22860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smtClean="0">
                <a:solidFill>
                  <a:srgbClr val="0000CC"/>
                </a:solidFill>
              </a:rPr>
              <a:t>Trò chơi: Bí Mật trong quả bóng</a:t>
            </a:r>
            <a:br>
              <a:rPr lang="en-US" sz="4000" b="1" smtClean="0">
                <a:solidFill>
                  <a:srgbClr val="0000CC"/>
                </a:solidFill>
              </a:rPr>
            </a:br>
            <a:endParaRPr lang="en-US" sz="4000" smtClean="0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981200" y="1447800"/>
            <a:ext cx="1143000" cy="1143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657600" y="1447800"/>
            <a:ext cx="1143000" cy="1143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5638800" y="1447800"/>
            <a:ext cx="1143000" cy="1143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7353300" y="1447800"/>
            <a:ext cx="1143000" cy="1143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3581400" y="5257800"/>
            <a:ext cx="4191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FFFF"/>
                </a:solidFill>
                <a:latin typeface="Calibri" panose="020F0502020204030204" charset="0"/>
              </a:rPr>
              <a:t>Chọn</a:t>
            </a:r>
            <a:r>
              <a:rPr lang="en-US" sz="4400" b="1" dirty="0">
                <a:solidFill>
                  <a:srgbClr val="FFFFFF"/>
                </a:solidFill>
                <a:latin typeface="Calibri" panose="020F050202020403020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anose="020F0502020204030204" charset="0"/>
              </a:rPr>
              <a:t>bóng</a:t>
            </a:r>
            <a:endParaRPr lang="en-US" sz="4400" b="1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8" name="Oval 7">
            <a:hlinkClick r:id="rId8" action="ppaction://hlinksldjump"/>
          </p:cNvPr>
          <p:cNvSpPr/>
          <p:nvPr/>
        </p:nvSpPr>
        <p:spPr>
          <a:xfrm>
            <a:off x="9067800" y="1447800"/>
            <a:ext cx="1143000" cy="1143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9" name="Bevel 8">
            <a:hlinkClick r:id="rId9" action="ppaction://hlinksldjump"/>
          </p:cNvPr>
          <p:cNvSpPr/>
          <p:nvPr/>
        </p:nvSpPr>
        <p:spPr>
          <a:xfrm>
            <a:off x="9282546" y="5583382"/>
            <a:ext cx="942110" cy="720436"/>
          </a:xfrm>
          <a:prstGeom prst="bevel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2" bldLvl="0" animBg="1"/>
      <p:bldP spid="4" grpId="3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498725" y="846138"/>
            <a:ext cx="309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29813" y="6530975"/>
            <a:ext cx="271462" cy="327025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48132" name="Picture 5" descr="15-5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0"/>
            <a:ext cx="19812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2341418" y="1551710"/>
            <a:ext cx="554181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đúng</a:t>
            </a:r>
            <a:endParaRPr lang="en-US" altLang="en-US" sz="3200" b="1" i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4191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4191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4038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4100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4038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4038600" y="5562600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8148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87000" y="6324600"/>
            <a:ext cx="381000" cy="5334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2202872" y="2369127"/>
            <a:ext cx="8465128" cy="521970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50000">
                <a:sysClr val="window" lastClr="FFFFFF"/>
              </a:gs>
              <a:gs pos="100000">
                <a:srgbClr val="66FF66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en-US" altLang="en-US" sz="28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en-US" sz="2800" b="1" i="1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lang="en-US" altLang="en-US" sz="2800" b="1" i="1" kern="0" dirty="0">
                <a:solidFill>
                  <a:prstClr val="black"/>
                </a:solidFill>
              </a:rPr>
              <a:t>:</a:t>
            </a:r>
            <a:r>
              <a:rPr kumimoji="0" lang="en-US" alt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Đâu là biểu tượng chương trình Word?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7" y="3248891"/>
            <a:ext cx="762000" cy="6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7" y="3248891"/>
            <a:ext cx="6858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7" y="3248891"/>
            <a:ext cx="762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37" y="3248891"/>
            <a:ext cx="762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2826326" y="4025178"/>
            <a:ext cx="6096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4682837" y="4025179"/>
            <a:ext cx="6096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</a:t>
            </a: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6511637" y="4010891"/>
            <a:ext cx="6096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C)</a:t>
            </a: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8264237" y="3948979"/>
            <a:ext cx="6096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D)</a:t>
            </a:r>
          </a:p>
        </p:txBody>
      </p:sp>
      <p:pic>
        <p:nvPicPr>
          <p:cNvPr id="40" name="Picture 14" descr="BOOK000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98527" y="6400800"/>
            <a:ext cx="5238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2840181" y="4031673"/>
            <a:ext cx="554182" cy="581891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4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cutecolorsanibear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5645150"/>
            <a:ext cx="12954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15-5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0"/>
            <a:ext cx="20574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2"/>
          <p:cNvSpPr txBox="1">
            <a:spLocks noChangeArrowheads="1"/>
          </p:cNvSpPr>
          <p:nvPr/>
        </p:nvSpPr>
        <p:spPr bwMode="auto">
          <a:xfrm>
            <a:off x="3352800" y="1630363"/>
            <a:ext cx="7391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6"/>
              </a:buBlip>
            </a:pPr>
            <a:r>
              <a:rPr lang="en-US" altLang="en-US" sz="3200" b="1" i="1" smtClean="0">
                <a:solidFill>
                  <a:srgbClr val="0000FF"/>
                </a:solidFill>
                <a:latin typeface="Arial" panose="020B0604020202020204" pitchFamily="34" charset="0"/>
              </a:rPr>
              <a:t>Hãy chọn câu trả lời đúng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40013" y="1160463"/>
            <a:ext cx="8686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3200" b="1" smtClean="0">
              <a:solidFill>
                <a:srgbClr val="FFC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4191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4191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4038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4100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4038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401955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9164" name="Rectangle 21"/>
          <p:cNvSpPr>
            <a:spLocks noChangeArrowheads="1"/>
          </p:cNvSpPr>
          <p:nvPr/>
        </p:nvSpPr>
        <p:spPr bwMode="auto">
          <a:xfrm>
            <a:off x="1981200" y="20574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en-US" altLang="en-US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u="sng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hỏi</a:t>
            </a:r>
            <a:r>
              <a:rPr lang="en-US" altLang="en-US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  <a:r>
              <a:rPr lang="en-US" altLang="en-US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Để xóa kí tự bên trái con trỏ soạn thảo em sử dụng phím</a:t>
            </a:r>
            <a:r>
              <a:rPr lang="en-US" altLang="en-US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3389313" y="3209925"/>
            <a:ext cx="396081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Deltete </a:t>
            </a:r>
          </a:p>
        </p:txBody>
      </p:sp>
      <p:sp>
        <p:nvSpPr>
          <p:cNvPr id="49166" name="Text Box 11"/>
          <p:cNvSpPr txBox="1">
            <a:spLocks noChangeArrowheads="1"/>
          </p:cNvSpPr>
          <p:nvPr/>
        </p:nvSpPr>
        <p:spPr bwMode="auto">
          <a:xfrm>
            <a:off x="3352800" y="4648200"/>
            <a:ext cx="396081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Enter</a:t>
            </a:r>
          </a:p>
        </p:txBody>
      </p:sp>
      <p:sp>
        <p:nvSpPr>
          <p:cNvPr id="49169" name="TextBox 15"/>
          <p:cNvSpPr txBox="1">
            <a:spLocks noChangeArrowheads="1"/>
          </p:cNvSpPr>
          <p:nvPr/>
        </p:nvSpPr>
        <p:spPr bwMode="auto">
          <a:xfrm>
            <a:off x="3367405" y="3900805"/>
            <a:ext cx="26822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Backspace</a:t>
            </a:r>
          </a:p>
        </p:txBody>
      </p:sp>
      <p:sp>
        <p:nvSpPr>
          <p:cNvPr id="35" name="Oval 34"/>
          <p:cNvSpPr/>
          <p:nvPr/>
        </p:nvSpPr>
        <p:spPr>
          <a:xfrm>
            <a:off x="3305175" y="3846513"/>
            <a:ext cx="679450" cy="738187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20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71" name="AutoShape 2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753600" y="6483351"/>
            <a:ext cx="309879" cy="368299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73" name="AutoShape 2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87000" y="6324600"/>
            <a:ext cx="381000" cy="5334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7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29813" y="6530975"/>
            <a:ext cx="271462" cy="327025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3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87000" y="6324600"/>
            <a:ext cx="381000" cy="5334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017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829800" y="6477000"/>
            <a:ext cx="381000" cy="381000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30052" name="Picture 4" descr="cutecolorsanibear1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5645150"/>
            <a:ext cx="12954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12"/>
          <p:cNvSpPr txBox="1">
            <a:spLocks noChangeArrowheads="1"/>
          </p:cNvSpPr>
          <p:nvPr/>
        </p:nvSpPr>
        <p:spPr bwMode="auto">
          <a:xfrm>
            <a:off x="2112818" y="729811"/>
            <a:ext cx="7391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6"/>
              </a:buBlip>
            </a:pP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đúng</a:t>
            </a:r>
            <a:endParaRPr lang="en-US" altLang="en-US" sz="3200" b="1" i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40013" y="1160463"/>
            <a:ext cx="8686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 sz="3200" b="1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4191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4191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4038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4100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4038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401955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546763" y="4558146"/>
            <a:ext cx="554182" cy="581891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2"/>
          <p:cNvSpPr txBox="1"/>
          <p:nvPr/>
        </p:nvSpPr>
        <p:spPr bwMode="auto">
          <a:xfrm>
            <a:off x="2041386" y="1422252"/>
            <a:ext cx="883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hỏi: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phần mềm soạn thảo Word em hãy chọn dạng đúng của con trỏ soạn thảo: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70563" y="3650673"/>
            <a:ext cx="1078483" cy="609600"/>
            <a:chOff x="1946563" y="3650673"/>
            <a:chExt cx="1078483" cy="609600"/>
          </a:xfrm>
        </p:grpSpPr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883" y="3650673"/>
              <a:ext cx="538163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1946563" y="3726873"/>
              <a:ext cx="685800" cy="52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B.</a:t>
              </a:r>
            </a:p>
          </p:txBody>
        </p:sp>
      </p:grpSp>
      <p:grpSp>
        <p:nvGrpSpPr>
          <p:cNvPr id="30" name="Group 13"/>
          <p:cNvGrpSpPr/>
          <p:nvPr/>
        </p:nvGrpSpPr>
        <p:grpSpPr bwMode="auto">
          <a:xfrm>
            <a:off x="3484418" y="2784764"/>
            <a:ext cx="1066800" cy="684213"/>
            <a:chOff x="384" y="2106"/>
            <a:chExt cx="672" cy="431"/>
          </a:xfrm>
        </p:grpSpPr>
        <p:pic>
          <p:nvPicPr>
            <p:cNvPr id="31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106"/>
              <a:ext cx="36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384" y="2208"/>
              <a:ext cx="432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510537" y="4581091"/>
            <a:ext cx="882148" cy="521970"/>
            <a:chOff x="1986537" y="4581091"/>
            <a:chExt cx="882148" cy="521970"/>
          </a:xfrm>
        </p:grpSpPr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1986537" y="4581091"/>
              <a:ext cx="685800" cy="52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C.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5400000">
              <a:off x="2639291" y="484216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1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at_rab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64" y="256309"/>
            <a:ext cx="5943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2612390" y="4676140"/>
            <a:ext cx="67456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990000"/>
                </a:solidFill>
              </a:rPr>
              <a:t>Chúc</a:t>
            </a:r>
            <a:r>
              <a:rPr lang="en-US" altLang="en-US" dirty="0" smtClean="0">
                <a:solidFill>
                  <a:srgbClr val="990000"/>
                </a:solidFill>
              </a:rPr>
              <a:t> </a:t>
            </a:r>
            <a:r>
              <a:rPr lang="en-US" altLang="en-US" dirty="0" err="1" smtClean="0">
                <a:solidFill>
                  <a:srgbClr val="990000"/>
                </a:solidFill>
              </a:rPr>
              <a:t>mừng</a:t>
            </a:r>
            <a:r>
              <a:rPr lang="en-US" altLang="en-US" dirty="0" smtClean="0">
                <a:solidFill>
                  <a:srgbClr val="990000"/>
                </a:solidFill>
              </a:rPr>
              <a:t> </a:t>
            </a:r>
            <a:r>
              <a:rPr lang="en-US" altLang="en-US" dirty="0" err="1" smtClean="0">
                <a:solidFill>
                  <a:srgbClr val="990000"/>
                </a:solidFill>
              </a:rPr>
              <a:t>bạn - đây là quả bóng  may mắn</a:t>
            </a:r>
            <a:r>
              <a:rPr lang="en-US" altLang="en-US" dirty="0" smtClean="0">
                <a:solidFill>
                  <a:srgbClr val="990000"/>
                </a:solidFill>
              </a:rPr>
              <a:t>.</a:t>
            </a:r>
            <a:endParaRPr lang="vi-VN" altLang="en-US" dirty="0" smtClean="0">
              <a:solidFill>
                <a:srgbClr val="990000"/>
              </a:solidFill>
            </a:endParaRPr>
          </a:p>
        </p:txBody>
      </p:sp>
      <p:sp>
        <p:nvSpPr>
          <p:cNvPr id="51204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670473" y="4862943"/>
            <a:ext cx="685800" cy="623455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05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396538" y="5006974"/>
            <a:ext cx="271462" cy="327025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742904" name="Picture 10737429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419100"/>
            <a:ext cx="4212590" cy="3273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Picture 2" descr="J01953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5265" y="3070225"/>
            <a:ext cx="4417060" cy="33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985" y="693420"/>
            <a:ext cx="3350260" cy="286829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11" name="Elbow Connector 10"/>
          <p:cNvCxnSpPr/>
          <p:nvPr/>
        </p:nvCxnSpPr>
        <p:spPr>
          <a:xfrm rot="10800000">
            <a:off x="4476115" y="2091690"/>
            <a:ext cx="2427605" cy="869950"/>
          </a:xfrm>
          <a:prstGeom prst="bentConnector3">
            <a:avLst>
              <a:gd name="adj1" fmla="val 1543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7058025" y="2167890"/>
            <a:ext cx="1588135" cy="809625"/>
          </a:xfrm>
          <a:prstGeom prst="bentConnector3">
            <a:avLst>
              <a:gd name="adj1" fmla="val 999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49045" y="3966210"/>
            <a:ext cx="1904365" cy="10147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</a:t>
            </a:r>
            <a:endParaRPr kumimoji="0" lang="en-US" altLang="en-US" sz="6000" i="0" kern="0" cap="none" spc="0" normalizeH="0" baseline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9137650" y="3859530"/>
            <a:ext cx="2132965" cy="10147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6000" i="0" kern="0" cap="none" spc="0" normalizeH="0" baseline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79182" y="173182"/>
            <a:ext cx="381000" cy="5334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222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621982" y="325582"/>
            <a:ext cx="381000" cy="381000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30052" name="Picture 4" descr="cutecolorsanibear1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5645150"/>
            <a:ext cx="12954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15-5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0"/>
            <a:ext cx="20574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2001982" y="1630363"/>
            <a:ext cx="7391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n-US" altLang="en-US" sz="3200" b="1" i="1" smtClean="0">
                <a:solidFill>
                  <a:srgbClr val="0000FF"/>
                </a:solidFill>
                <a:latin typeface="Arial" panose="020B0604020202020204" pitchFamily="34" charset="0"/>
              </a:rPr>
              <a:t>Hãy chọn câu trả lời đúng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40013" y="1160463"/>
            <a:ext cx="8686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 sz="3200" b="1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4191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4191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4038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4100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4038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401955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33CC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4800" smtClean="0">
                <a:solidFill>
                  <a:srgbClr val="0033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2238" name="Rectangle 21"/>
          <p:cNvSpPr>
            <a:spLocks noChangeArrowheads="1"/>
          </p:cNvSpPr>
          <p:nvPr/>
        </p:nvSpPr>
        <p:spPr bwMode="auto">
          <a:xfrm>
            <a:off x="1899920" y="2057400"/>
            <a:ext cx="83921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FF0000"/>
                </a:solidFill>
              </a:rPr>
              <a:t>Câu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hỏi</a:t>
            </a:r>
            <a:r>
              <a:rPr lang="en-US" altLang="en-US" b="1" dirty="0" smtClean="0">
                <a:solidFill>
                  <a:srgbClr val="FF0000"/>
                </a:solidFill>
              </a:rPr>
              <a:t>: </a:t>
            </a:r>
            <a:r>
              <a:rPr lang="en-US" altLang="en-US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dirty="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viết chữ hoa em nhấn phím nào?</a:t>
            </a:r>
            <a:endParaRPr lang="en-US" altLang="en-US" dirty="0" smtClean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52239" name="Rectangle 22"/>
          <p:cNvSpPr>
            <a:spLocks noChangeArrowheads="1"/>
          </p:cNvSpPr>
          <p:nvPr/>
        </p:nvSpPr>
        <p:spPr bwMode="auto">
          <a:xfrm>
            <a:off x="2819400" y="3276600"/>
            <a:ext cx="2590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lang="en-US" altLang="nl-NL" sz="32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Enter</a:t>
            </a:r>
            <a:r>
              <a:rPr lang="nl-NL" altLang="en-US" sz="3200" b="1" smtClean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3200" b="1" smtClean="0">
              <a:solidFill>
                <a:srgbClr val="FFC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240" name="Rectangle 23"/>
          <p:cNvSpPr>
            <a:spLocks noChangeArrowheads="1"/>
          </p:cNvSpPr>
          <p:nvPr/>
        </p:nvSpPr>
        <p:spPr bwMode="auto">
          <a:xfrm>
            <a:off x="2819400" y="4114800"/>
            <a:ext cx="2590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altLang="nl-NL" sz="32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Delete</a:t>
            </a:r>
          </a:p>
        </p:txBody>
      </p:sp>
      <p:sp>
        <p:nvSpPr>
          <p:cNvPr id="52241" name="Rectangle 24"/>
          <p:cNvSpPr>
            <a:spLocks noChangeArrowheads="1"/>
          </p:cNvSpPr>
          <p:nvPr/>
        </p:nvSpPr>
        <p:spPr bwMode="auto">
          <a:xfrm>
            <a:off x="2819400" y="4800600"/>
            <a:ext cx="2667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altLang="nl-NL" sz="3200" b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CapsLock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2819400" y="4876800"/>
            <a:ext cx="533400" cy="457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19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m_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78" y="304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w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3600" y="6096000"/>
            <a:ext cx="685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.A – Hope You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4563" y="367145"/>
            <a:ext cx="519546" cy="519546"/>
          </a:xfrm>
          <a:prstGeom prst="rect">
            <a:avLst/>
          </a:prstGeom>
        </p:spPr>
      </p:pic>
      <p:sp>
        <p:nvSpPr>
          <p:cNvPr id="2" name="Sun 1">
            <a:hlinkClick r:id="rId9" action="ppaction://hlinkfile"/>
          </p:cNvPr>
          <p:cNvSpPr/>
          <p:nvPr/>
        </p:nvSpPr>
        <p:spPr>
          <a:xfrm>
            <a:off x="7555523" y="5486400"/>
            <a:ext cx="518746" cy="44840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19878" y="119089"/>
            <a:ext cx="4154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3568700" y="1295400"/>
            <a:ext cx="66903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E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 học hôm nay</a:t>
            </a:r>
            <a:r>
              <a:rPr lang="es-E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và chuẩn bị </a:t>
            </a:r>
            <a:r>
              <a:rPr lang="en-US" altLang="es-E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cho tiết sau.</a:t>
            </a:r>
            <a:endParaRPr lang="en-US" altLang="es-E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1" y="-689317"/>
            <a:ext cx="11929403" cy="793351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9571" y="1462498"/>
            <a:ext cx="9144000" cy="411015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67853" y="2700526"/>
            <a:ext cx="9204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67853" y="3517356"/>
            <a:ext cx="8646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        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9855" y="3486785"/>
            <a:ext cx="946150" cy="81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208136" y="2055499"/>
            <a:ext cx="497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512196" y="6385810"/>
            <a:ext cx="449705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638300" y="149936"/>
            <a:ext cx="89154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1589405"/>
            <a:ext cx="6408420" cy="458152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5677535" y="4484370"/>
            <a:ext cx="34893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Phần mềm Word</a:t>
            </a:r>
          </a:p>
        </p:txBody>
      </p:sp>
      <p:cxnSp>
        <p:nvCxnSpPr>
          <p:cNvPr id="33797" name="Straight Arrow Connector 10"/>
          <p:cNvCxnSpPr>
            <a:cxnSpLocks noChangeShapeType="1"/>
          </p:cNvCxnSpPr>
          <p:nvPr/>
        </p:nvCxnSpPr>
        <p:spPr bwMode="auto">
          <a:xfrm flipH="1" flipV="1">
            <a:off x="4845000" y="4680522"/>
            <a:ext cx="685800" cy="6588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922111" y="4224592"/>
            <a:ext cx="831449" cy="521970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571625" y="202006"/>
            <a:ext cx="89154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80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54241" y="2278444"/>
            <a:ext cx="920415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9230" y="2290489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23950" y="1482725"/>
            <a:ext cx="7757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khởi động phần mềm Word: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168" y="3134739"/>
            <a:ext cx="106130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 trên màn hình không có biểu tượng phần mềm Word em sẽ làm: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1452485" y="6415790"/>
            <a:ext cx="404735" cy="269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638300" y="149936"/>
            <a:ext cx="89154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291590" y="3922395"/>
            <a:ext cx="100304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Nháy chọn Start, gõ tên phần mềm Word vào ô tìm kiếm, sau đó nháy chọn biểu tượng phần mềm Word để khởi động phần mềm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56" y="111559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Màn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phần</a:t>
            </a:r>
            <a:r>
              <a:rPr lang="en-US" sz="3200" dirty="0" smtClean="0"/>
              <a:t> </a:t>
            </a:r>
            <a:r>
              <a:rPr lang="en-US" sz="3200" dirty="0" err="1" smtClean="0"/>
              <a:t>mềm</a:t>
            </a:r>
            <a:r>
              <a:rPr lang="en-US" sz="3200" dirty="0" smtClean="0"/>
              <a:t> Word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5" y="1723962"/>
            <a:ext cx="7934179" cy="4460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8807" y="1772531"/>
            <a:ext cx="7821637" cy="7877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36278" y="3063285"/>
            <a:ext cx="337625" cy="677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9509761" y="1765497"/>
            <a:ext cx="2489983" cy="1533379"/>
          </a:xfrm>
          <a:prstGeom prst="wedgeRectCallout">
            <a:avLst>
              <a:gd name="adj1" fmla="val -110099"/>
              <a:gd name="adj2" fmla="val -255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9187961" y="3704954"/>
            <a:ext cx="2489983" cy="1533379"/>
          </a:xfrm>
          <a:prstGeom prst="wedgeRectCallout">
            <a:avLst>
              <a:gd name="adj1" fmla="val -176766"/>
              <a:gd name="adj2" fmla="val -99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3051517" y="4762714"/>
            <a:ext cx="1842868" cy="981386"/>
          </a:xfrm>
          <a:prstGeom prst="wedgeRectCallout">
            <a:avLst>
              <a:gd name="adj1" fmla="val -36958"/>
              <a:gd name="adj2" fmla="val -1651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trỏ soạn thảo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75360" y="3325860"/>
            <a:ext cx="0" cy="1693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1638300" y="149860"/>
            <a:ext cx="899096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879" y="856190"/>
            <a:ext cx="9203058" cy="1325563"/>
          </a:xfrm>
        </p:spPr>
        <p:txBody>
          <a:bodyPr/>
          <a:lstStyle/>
          <a:p>
            <a:pPr algn="l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" y="1890512"/>
            <a:ext cx="1138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latin typeface="+mj-lt"/>
              </a:rPr>
              <a:t>Làm thế nào để soạn thảo văn bản?</a:t>
            </a:r>
            <a:endParaRPr lang="en-US" sz="3200">
              <a:latin typeface="+mj-lt"/>
            </a:endParaRPr>
          </a:p>
        </p:txBody>
      </p:sp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1638300" y="180340"/>
            <a:ext cx="899096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333" t="37037" r="19167" b="21482"/>
          <a:stretch>
            <a:fillRect/>
          </a:stretch>
        </p:blipFill>
        <p:spPr bwMode="auto">
          <a:xfrm>
            <a:off x="660400" y="1950240"/>
            <a:ext cx="10871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32971" y="1288546"/>
            <a:ext cx="1107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phím Backspace và phím Delete trên bàn phím: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05600" y="3017026"/>
            <a:ext cx="914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3252" y="347424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61"/>
          <p:cNvSpPr>
            <a:spLocks noChangeArrowheads="1"/>
          </p:cNvSpPr>
          <p:nvPr/>
        </p:nvSpPr>
        <p:spPr bwMode="auto">
          <a:xfrm>
            <a:off x="1638300" y="180340"/>
            <a:ext cx="899096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Chủ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002060"/>
                </a:solidFill>
              </a:rPr>
              <a:t>đề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3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</a:rPr>
              <a:t>S</a:t>
            </a:r>
            <a:r>
              <a:rPr lang="en-US" altLang="en-US" b="1" dirty="0" err="1" smtClean="0">
                <a:solidFill>
                  <a:srgbClr val="002060"/>
                </a:solidFill>
              </a:rPr>
              <a:t>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</a:t>
            </a:r>
            <a:endParaRPr lang="en-US" altLang="en-US" b="1" dirty="0" smtClean="0">
              <a:solidFill>
                <a:srgbClr val="002060"/>
              </a:solidFill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en-US" b="1" u="sng" dirty="0" err="1" smtClean="0">
                <a:solidFill>
                  <a:srgbClr val="002060"/>
                </a:solidFill>
              </a:rPr>
              <a:t>Bài</a:t>
            </a:r>
            <a:r>
              <a:rPr lang="en-US" altLang="en-US" b="1" u="sng" dirty="0" smtClean="0">
                <a:solidFill>
                  <a:srgbClr val="002060"/>
                </a:solidFill>
              </a:rPr>
              <a:t> 1</a:t>
            </a:r>
            <a:r>
              <a:rPr lang="en-US" altLang="en-US" b="1" dirty="0" smtClean="0">
                <a:solidFill>
                  <a:srgbClr val="002060"/>
                </a:solidFill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Bước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đầu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soạn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thảo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văn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</a:rPr>
              <a:t>bản </a:t>
            </a:r>
            <a:r>
              <a:rPr lang="en-US" altLang="en-US" b="1" dirty="0" smtClean="0">
                <a:solidFill>
                  <a:srgbClr val="002060"/>
                </a:solidFill>
              </a:rPr>
              <a:t>(</a:t>
            </a:r>
            <a:r>
              <a:rPr lang="en-US" altLang="en-US" b="1" dirty="0" err="1" smtClean="0">
                <a:solidFill>
                  <a:srgbClr val="002060"/>
                </a:solidFill>
              </a:rPr>
              <a:t>tiết</a:t>
            </a:r>
            <a:r>
              <a:rPr lang="en-US" altLang="en-US" b="1" dirty="0" smtClean="0">
                <a:solidFill>
                  <a:srgbClr val="002060"/>
                </a:solidFill>
              </a:rPr>
              <a:t> 1)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  <p:bldP spid="13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5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1025</Words>
  <Application>Microsoft Office PowerPoint</Application>
  <PresentationFormat>Widescreen</PresentationFormat>
  <Paragraphs>170</Paragraphs>
  <Slides>32</Slides>
  <Notes>6</Notes>
  <HiddenSlides>3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Office Theme</vt:lpstr>
      <vt:lpstr>Theme15</vt:lpstr>
      <vt:lpstr>PowerPoint Presentation</vt:lpstr>
      <vt:lpstr>PowerPoint Presentation</vt:lpstr>
      <vt:lpstr>PowerPoint Presentation</vt:lpstr>
      <vt:lpstr>A. HOẠT ĐỘNG CƠ BẢN</vt:lpstr>
      <vt:lpstr>PowerPoint Presentation</vt:lpstr>
      <vt:lpstr>PowerPoint Presentation</vt:lpstr>
      <vt:lpstr>PowerPoint Presentation</vt:lpstr>
      <vt:lpstr>2. Soạn thảo văn bản: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“xem ai nhanh hơn”</vt:lpstr>
      <vt:lpstr>3. Lưu văn bản</vt:lpstr>
      <vt:lpstr>3. Lưu văn bản</vt:lpstr>
      <vt:lpstr>4. Đóng trang soạn thảo</vt:lpstr>
      <vt:lpstr>5. Mở văn bản có sẵn</vt:lpstr>
      <vt:lpstr>PowerPoint Presentation</vt:lpstr>
      <vt:lpstr>5. Mở văn bản có sẵn</vt:lpstr>
      <vt:lpstr>PowerPoint Presentation</vt:lpstr>
      <vt:lpstr>HOẠT ĐỘNG THỰC HÀNH</vt:lpstr>
      <vt:lpstr>Trò chơi: Bí Mật trong quả bóng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XUAN</dc:creator>
  <cp:lastModifiedBy>LONG</cp:lastModifiedBy>
  <cp:revision>141</cp:revision>
  <dcterms:created xsi:type="dcterms:W3CDTF">2017-11-16T12:37:00Z</dcterms:created>
  <dcterms:modified xsi:type="dcterms:W3CDTF">2022-01-21T16:18:26Z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