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9"/>
  </p:notesMasterIdLst>
  <p:sldIdLst>
    <p:sldId id="256" r:id="rId2"/>
    <p:sldId id="259" r:id="rId3"/>
    <p:sldId id="260" r:id="rId4"/>
    <p:sldId id="300" r:id="rId5"/>
    <p:sldId id="301" r:id="rId6"/>
    <p:sldId id="306" r:id="rId7"/>
    <p:sldId id="263" r:id="rId8"/>
    <p:sldId id="266" r:id="rId9"/>
    <p:sldId id="307" r:id="rId10"/>
    <p:sldId id="271" r:id="rId11"/>
    <p:sldId id="302" r:id="rId12"/>
    <p:sldId id="303" r:id="rId13"/>
    <p:sldId id="308" r:id="rId14"/>
    <p:sldId id="309" r:id="rId15"/>
    <p:sldId id="276" r:id="rId16"/>
    <p:sldId id="304" r:id="rId17"/>
    <p:sldId id="305" r:id="rId18"/>
  </p:sldIdLst>
  <p:sldSz cx="9144000" cy="5143500" type="screen16x9"/>
  <p:notesSz cx="6858000" cy="9144000"/>
  <p:embeddedFontLst>
    <p:embeddedFont>
      <p:font typeface="Calibri" pitchFamily="34" charset="0"/>
      <p:regular r:id="rId20"/>
      <p:bold r:id="rId21"/>
      <p:italic r:id="rId22"/>
      <p:boldItalic r:id="rId23"/>
    </p:embeddedFont>
    <p:embeddedFont>
      <p:font typeface="PT Sans" charset="0"/>
      <p:regular r:id="rId24"/>
      <p:bold r:id="rId25"/>
      <p:italic r:id="rId26"/>
      <p:boldItalic r:id="rId27"/>
    </p:embeddedFont>
    <p:embeddedFont>
      <p:font typeface="Aldrich" charset="0"/>
      <p:regular r:id="rId28"/>
    </p:embeddedFont>
    <p:embeddedFont>
      <p:font typeface="Century Gothic" pitchFamily="34" charset="0"/>
      <p:regular r:id="rId29"/>
      <p:bold r:id="rId30"/>
      <p:italic r:id="rId31"/>
      <p:boldItalic r:id="rId32"/>
    </p:embeddedFont>
    <p:embeddedFont>
      <p:font typeface="Didact Gothic"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416363-6E3A-4EB7-B1FE-7A250EF0F943}">
  <a:tblStyle styleId="{2C416363-6E3A-4EB7-B1FE-7A250EF0F9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4660"/>
  </p:normalViewPr>
  <p:slideViewPr>
    <p:cSldViewPr>
      <p:cViewPr varScale="1">
        <p:scale>
          <a:sx n="111" d="100"/>
          <a:sy n="111" d="100"/>
        </p:scale>
        <p:origin x="-81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8876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a745d186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a745d186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7"/>
          <p:cNvGrpSpPr/>
          <p:nvPr/>
        </p:nvGrpSpPr>
        <p:grpSpPr>
          <a:xfrm>
            <a:off x="4281415" y="75177"/>
            <a:ext cx="581170" cy="125403"/>
            <a:chOff x="4685288" y="186288"/>
            <a:chExt cx="419375" cy="90485"/>
          </a:xfrm>
        </p:grpSpPr>
        <p:sp>
          <p:nvSpPr>
            <p:cNvPr id="334" name="Google Shape;334;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17"/>
            <p:cNvGrpSpPr/>
            <p:nvPr/>
          </p:nvGrpSpPr>
          <p:grpSpPr>
            <a:xfrm>
              <a:off x="4685288" y="186300"/>
              <a:ext cx="419375" cy="90473"/>
              <a:chOff x="4390000" y="182175"/>
              <a:chExt cx="419375" cy="90473"/>
            </a:xfrm>
          </p:grpSpPr>
          <p:sp>
            <p:nvSpPr>
              <p:cNvPr id="336" name="Google Shape;336;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8" name="Google Shape;338;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0" name="Google Shape;340;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2" name="Google Shape;342;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3" name="Google Shape;343;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4" name="Google Shape;344;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5" name="Google Shape;345;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6" name="Google Shape;346;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7" name="Google Shape;347;p17"/>
          <p:cNvGrpSpPr/>
          <p:nvPr/>
        </p:nvGrpSpPr>
        <p:grpSpPr>
          <a:xfrm rot="10308110">
            <a:off x="7728626" y="741469"/>
            <a:ext cx="1385958" cy="2705306"/>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7"/>
          <p:cNvGrpSpPr/>
          <p:nvPr/>
        </p:nvGrpSpPr>
        <p:grpSpPr>
          <a:xfrm rot="-2972274">
            <a:off x="538275" y="2810662"/>
            <a:ext cx="1386048" cy="2705483"/>
            <a:chOff x="409722" y="228600"/>
            <a:chExt cx="1385931" cy="2705253"/>
          </a:xfrm>
        </p:grpSpPr>
        <p:grpSp>
          <p:nvGrpSpPr>
            <p:cNvPr id="353" name="Google Shape;353;p17"/>
            <p:cNvGrpSpPr/>
            <p:nvPr/>
          </p:nvGrpSpPr>
          <p:grpSpPr>
            <a:xfrm rot="-617154" flipH="1">
              <a:off x="575967" y="402323"/>
              <a:ext cx="1053440" cy="2450002"/>
              <a:chOff x="3817855" y="1437512"/>
              <a:chExt cx="541146" cy="1128254"/>
            </a:xfrm>
          </p:grpSpPr>
          <p:sp>
            <p:nvSpPr>
              <p:cNvPr id="354" name="Google Shape;35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63" r:id="rId6"/>
    <p:sldLayoutId id="2147483666"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1671897" y="1183682"/>
            <a:ext cx="5918825" cy="1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2400" dirty="0">
              <a:solidFill>
                <a:schemeClr val="accent5"/>
              </a:solidFill>
              <a:latin typeface="Times New Roman" pitchFamily="18" charset="0"/>
              <a:ea typeface="Century Gothic"/>
              <a:cs typeface="Times New Roman" pitchFamily="18" charset="0"/>
              <a:sym typeface="Century Gothic"/>
            </a:endParaRPr>
          </a:p>
          <a:p>
            <a:pPr marL="0" lvl="0" indent="0" algn="ctr" rtl="0">
              <a:spcBef>
                <a:spcPts val="0"/>
              </a:spcBef>
              <a:spcAft>
                <a:spcPts val="0"/>
              </a:spcAft>
              <a:buNone/>
            </a:pPr>
            <a:r>
              <a:rPr lang="en" sz="2800" b="1" dirty="0">
                <a:solidFill>
                  <a:schemeClr val="accent5"/>
                </a:solidFill>
                <a:latin typeface="Times New Roman" pitchFamily="18" charset="0"/>
                <a:ea typeface="Century Gothic"/>
                <a:cs typeface="Times New Roman" pitchFamily="18" charset="0"/>
                <a:sym typeface="Century Gothic"/>
              </a:rPr>
              <a:t>BÀI 3: CHỌN KIỂU TRÌNH BÀY CÓ SẴN CHO ĐOẠN VĂN BẢN</a:t>
            </a:r>
            <a:endParaRPr sz="2800" b="1" dirty="0">
              <a:solidFill>
                <a:schemeClr val="accent5"/>
              </a:solidFill>
              <a:latin typeface="Times New Roman" pitchFamily="18" charset="0"/>
              <a:ea typeface="Century Gothic"/>
              <a:cs typeface="Times New Roman" pitchFamily="18" charset="0"/>
              <a:sym typeface="Century Gothic"/>
            </a:endParaRPr>
          </a:p>
        </p:txBody>
      </p:sp>
      <p:sp>
        <p:nvSpPr>
          <p:cNvPr id="498" name="Google Shape;498;p27"/>
          <p:cNvSpPr txBox="1">
            <a:spLocks noGrp="1"/>
          </p:cNvSpPr>
          <p:nvPr>
            <p:ph type="ctrTitle"/>
          </p:nvPr>
        </p:nvSpPr>
        <p:spPr>
          <a:xfrm>
            <a:off x="1955610" y="579677"/>
            <a:ext cx="5351400" cy="5827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b="1">
                <a:solidFill>
                  <a:srgbClr val="FFC000">
                    <a:alpha val="75000"/>
                  </a:srgbClr>
                </a:solidFill>
                <a:latin typeface="Calibri" pitchFamily="34" charset="0"/>
                <a:cs typeface="Calibri" pitchFamily="34" charset="0"/>
              </a:rPr>
              <a:t>CHỦ ĐỀ 2:</a:t>
            </a:r>
            <a:endParaRPr sz="3400" b="1">
              <a:solidFill>
                <a:srgbClr val="FFC000">
                  <a:alpha val="75000"/>
                </a:srgbClr>
              </a:solidFill>
              <a:latin typeface="Calibri" pitchFamily="34" charset="0"/>
              <a:cs typeface="Calibri" pitchFamily="34" charset="0"/>
            </a:endParaRPr>
          </a:p>
        </p:txBody>
      </p:sp>
      <p:grpSp>
        <p:nvGrpSpPr>
          <p:cNvPr id="499" name="Google Shape;499;p27"/>
          <p:cNvGrpSpPr/>
          <p:nvPr/>
        </p:nvGrpSpPr>
        <p:grpSpPr>
          <a:xfrm flipH="1">
            <a:off x="2606731" y="3064955"/>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a:off x="6687099" y="588724"/>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437467" y="3211414"/>
            <a:ext cx="3822709"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Hoàng</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grpSp>
        <p:nvGrpSpPr>
          <p:cNvPr id="46" name="Google Shape;532;p27"/>
          <p:cNvGrpSpPr/>
          <p:nvPr/>
        </p:nvGrpSpPr>
        <p:grpSpPr>
          <a:xfrm>
            <a:off x="1794030" y="629234"/>
            <a:ext cx="587736" cy="781797"/>
            <a:chOff x="3600400" y="2783875"/>
            <a:chExt cx="402275" cy="535100"/>
          </a:xfrm>
        </p:grpSpPr>
        <p:sp>
          <p:nvSpPr>
            <p:cNvPr id="47"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75" fill="hold">
                                          <p:stCondLst>
                                            <p:cond delay="0"/>
                                          </p:stCondLst>
                                        </p:cTn>
                                        <p:tgtEl>
                                          <p:spTgt spid="46"/>
                                        </p:tgtEl>
                                        <p:attrNameLst>
                                          <p:attrName>r</p:attrName>
                                        </p:attrNameLst>
                                      </p:cBhvr>
                                    </p:animRot>
                                    <p:animRot by="-240000">
                                      <p:cBhvr>
                                        <p:cTn id="7" dur="150" fill="hold">
                                          <p:stCondLst>
                                            <p:cond delay="150"/>
                                          </p:stCondLst>
                                        </p:cTn>
                                        <p:tgtEl>
                                          <p:spTgt spid="46"/>
                                        </p:tgtEl>
                                        <p:attrNameLst>
                                          <p:attrName>r</p:attrName>
                                        </p:attrNameLst>
                                      </p:cBhvr>
                                    </p:animRot>
                                    <p:animRot by="240000">
                                      <p:cBhvr>
                                        <p:cTn id="8" dur="150" fill="hold">
                                          <p:stCondLst>
                                            <p:cond delay="300"/>
                                          </p:stCondLst>
                                        </p:cTn>
                                        <p:tgtEl>
                                          <p:spTgt spid="46"/>
                                        </p:tgtEl>
                                        <p:attrNameLst>
                                          <p:attrName>r</p:attrName>
                                        </p:attrNameLst>
                                      </p:cBhvr>
                                    </p:animRot>
                                    <p:animRot by="-240000">
                                      <p:cBhvr>
                                        <p:cTn id="9" dur="150" fill="hold">
                                          <p:stCondLst>
                                            <p:cond delay="450"/>
                                          </p:stCondLst>
                                        </p:cTn>
                                        <p:tgtEl>
                                          <p:spTgt spid="46"/>
                                        </p:tgtEl>
                                        <p:attrNameLst>
                                          <p:attrName>r</p:attrName>
                                        </p:attrNameLst>
                                      </p:cBhvr>
                                    </p:animRot>
                                    <p:animRot by="120000">
                                      <p:cBhvr>
                                        <p:cTn id="10" dur="150" fill="hold">
                                          <p:stCondLst>
                                            <p:cond delay="600"/>
                                          </p:stCondLst>
                                        </p:cTn>
                                        <p:tgtEl>
                                          <p:spTgt spid="4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75" fill="hold">
                                          <p:stCondLst>
                                            <p:cond delay="0"/>
                                          </p:stCondLst>
                                        </p:cTn>
                                        <p:tgtEl>
                                          <p:spTgt spid="532"/>
                                        </p:tgtEl>
                                        <p:attrNameLst>
                                          <p:attrName>r</p:attrName>
                                        </p:attrNameLst>
                                      </p:cBhvr>
                                    </p:animRot>
                                    <p:animRot by="-240000">
                                      <p:cBhvr>
                                        <p:cTn id="13" dur="150" fill="hold">
                                          <p:stCondLst>
                                            <p:cond delay="150"/>
                                          </p:stCondLst>
                                        </p:cTn>
                                        <p:tgtEl>
                                          <p:spTgt spid="532"/>
                                        </p:tgtEl>
                                        <p:attrNameLst>
                                          <p:attrName>r</p:attrName>
                                        </p:attrNameLst>
                                      </p:cBhvr>
                                    </p:animRot>
                                    <p:animRot by="240000">
                                      <p:cBhvr>
                                        <p:cTn id="14" dur="150" fill="hold">
                                          <p:stCondLst>
                                            <p:cond delay="300"/>
                                          </p:stCondLst>
                                        </p:cTn>
                                        <p:tgtEl>
                                          <p:spTgt spid="532"/>
                                        </p:tgtEl>
                                        <p:attrNameLst>
                                          <p:attrName>r</p:attrName>
                                        </p:attrNameLst>
                                      </p:cBhvr>
                                    </p:animRot>
                                    <p:animRot by="-240000">
                                      <p:cBhvr>
                                        <p:cTn id="15" dur="150" fill="hold">
                                          <p:stCondLst>
                                            <p:cond delay="450"/>
                                          </p:stCondLst>
                                        </p:cTn>
                                        <p:tgtEl>
                                          <p:spTgt spid="532"/>
                                        </p:tgtEl>
                                        <p:attrNameLst>
                                          <p:attrName>r</p:attrName>
                                        </p:attrNameLst>
                                      </p:cBhvr>
                                    </p:animRot>
                                    <p:animRot by="120000">
                                      <p:cBhvr>
                                        <p:cTn id="16" dur="150" fill="hold">
                                          <p:stCondLst>
                                            <p:cond delay="600"/>
                                          </p:stCondLst>
                                        </p:cTn>
                                        <p:tgtEl>
                                          <p:spTgt spid="532"/>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1000" fill="hold"/>
                                        <p:tgtEl>
                                          <p:spTgt spid="499"/>
                                        </p:tgtEl>
                                        <p:attrNameLst>
                                          <p:attrName>ppt_x</p:attrName>
                                        </p:attrNameLst>
                                      </p:cBhvr>
                                      <p:tavLst>
                                        <p:tav tm="0">
                                          <p:val>
                                            <p:strVal val="0-#ppt_w/2"/>
                                          </p:val>
                                        </p:tav>
                                        <p:tav tm="100000">
                                          <p:val>
                                            <p:strVal val="#ppt_x"/>
                                          </p:val>
                                        </p:tav>
                                      </p:tavLst>
                                    </p:anim>
                                    <p:anim calcmode="lin" valueType="num">
                                      <p:cBhvr additive="base">
                                        <p:cTn id="20" dur="1000" fill="hold"/>
                                        <p:tgtEl>
                                          <p:spTgt spid="49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44816" y="1469410"/>
            <a:ext cx="6532384" cy="3631763"/>
          </a:xfrm>
          <a:prstGeom prst="rect">
            <a:avLst/>
          </a:prstGeom>
          <a:noFill/>
        </p:spPr>
        <p:txBody>
          <a:bodyPr wrap="square" rtlCol="0">
            <a:spAutoFit/>
          </a:bodyPr>
          <a:lstStyle/>
          <a:p>
            <a:pPr algn="just"/>
            <a:r>
              <a:rPr lang="en-US" sz="2400"/>
              <a:t>Gõ một đoạn văn bản có nôi dung bất kì, đưa con trỏ đến đầu đoạn văn bản rồi nháy chuột chọn mẫu        để quy định kiểu trình bày đoạn văn bản. Quan sát và nhận xét rồi thảo luận với bạn về sự thay đổi của đoạn văn bản sau khi chọn Heading 1 so với các đoạn văn bản còn lại.</a:t>
            </a:r>
          </a:p>
          <a:p>
            <a:pPr algn="just"/>
            <a:endParaRPr lang="en-US" sz="2400"/>
          </a:p>
          <a:p>
            <a:pPr algn="just"/>
            <a:endParaRPr lang="en-US" sz="2400"/>
          </a:p>
          <a:p>
            <a:endParaRPr lang="en-US"/>
          </a:p>
        </p:txBody>
      </p:sp>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78630"/>
            <a:ext cx="72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530961" y="1102052"/>
            <a:ext cx="6723586" cy="33746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Kết luận: Phông chữ, kiểu chữ, cỡ chữ, màu chữ... Của đoạn văn bản sẽ thay đổi theo mẫu</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17824" y="1673501"/>
            <a:ext cx="6532384" cy="1785104"/>
          </a:xfrm>
          <a:prstGeom prst="rect">
            <a:avLst/>
          </a:prstGeom>
          <a:noFill/>
        </p:spPr>
        <p:txBody>
          <a:bodyPr wrap="square" rtlCol="0">
            <a:spAutoFit/>
          </a:bodyPr>
          <a:lstStyle/>
          <a:p>
            <a:pPr algn="just"/>
            <a:r>
              <a:rPr lang="en-US" sz="2400"/>
              <a:t>HS lần lượt thử chọn các Heading tiếp theo rồi nhận xét về việc thay đổi kiểu chữ của đoạn văn bản.</a:t>
            </a:r>
          </a:p>
          <a:p>
            <a:pPr algn="just"/>
            <a:endParaRPr lang="en-US" sz="2400"/>
          </a:p>
          <a:p>
            <a:endParaRPr lang="en-US"/>
          </a:p>
        </p:txBody>
      </p:sp>
      <p:sp>
        <p:nvSpPr>
          <p:cNvPr id="3" name="Horizontal Scroll 2"/>
          <p:cNvSpPr/>
          <p:nvPr/>
        </p:nvSpPr>
        <p:spPr>
          <a:xfrm>
            <a:off x="1422223" y="1035867"/>
            <a:ext cx="6723586" cy="3374698"/>
          </a:xfrm>
          <a:prstGeom prst="horizontalScrol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Kết luận: </a:t>
            </a:r>
            <a:r>
              <a:rPr lang="en-US" sz="2800">
                <a:solidFill>
                  <a:schemeClr val="tx1"/>
                </a:solidFill>
                <a:latin typeface="+mj-lt"/>
                <a:cs typeface="Times New Roman" pitchFamily="18" charset="0"/>
              </a:rPr>
              <a:t>Mỗi biểu tượng ứng với một kiểu trình bày đoạn văn bản, với phông chữ, cỡ chữ, kiểu chữ khác nhau.</a:t>
            </a:r>
          </a:p>
          <a:p>
            <a:pPr algn="ctr"/>
            <a:endParaRPr lang="en-US" sz="280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extLst>
      <p:ext uri="{BB962C8B-B14F-4D97-AF65-F5344CB8AC3E}">
        <p14:creationId xmlns:p14="http://schemas.microsoft.com/office/powerpoint/2010/main" val="23031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387691" y="651358"/>
            <a:ext cx="8305800" cy="685799"/>
          </a:xfrm>
          <a:prstGeom prst="rect">
            <a:avLst/>
          </a:prstGeom>
        </p:spPr>
        <p:txBody>
          <a:bodyPr spcFirstLastPara="1" wrap="square" lIns="91425" tIns="91425" rIns="91425" bIns="91425" anchor="ctr" anchorCtr="0">
            <a:noAutofit/>
          </a:bodyPr>
          <a:lstStyle/>
          <a:p>
            <a:r>
              <a:rPr lang="en-US" sz="2800" b="1">
                <a:latin typeface="+mj-lt"/>
              </a:rPr>
              <a:t>Nêu cách chọn kiểu có sẵn cho đoạn văn bản?</a:t>
            </a:r>
            <a:endParaRPr lang="fr-FR" sz="2800" b="1">
              <a:latin typeface="+mj-lt"/>
            </a:endParaRP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964890" y="1544798"/>
            <a:ext cx="7553248" cy="2585323"/>
          </a:xfrm>
          <a:prstGeom prst="rect">
            <a:avLst/>
          </a:prstGeom>
          <a:noFill/>
        </p:spPr>
        <p:txBody>
          <a:bodyPr wrap="square" rtlCol="0">
            <a:spAutoFit/>
          </a:bodyPr>
          <a:lstStyle/>
          <a:p>
            <a:pPr>
              <a:lnSpc>
                <a:spcPct val="150000"/>
              </a:lnSpc>
            </a:pPr>
            <a:r>
              <a:rPr lang="en-US" sz="2800" dirty="0"/>
              <a:t> </a:t>
            </a:r>
            <a:r>
              <a:rPr lang="en-US" sz="2800" dirty="0" err="1"/>
              <a:t>Bước</a:t>
            </a:r>
            <a:r>
              <a:rPr lang="en-US" sz="2800" dirty="0"/>
              <a:t> 1: </a:t>
            </a:r>
            <a:r>
              <a:rPr lang="en-US" sz="2800" dirty="0" err="1"/>
              <a:t>Nháy</a:t>
            </a:r>
            <a:r>
              <a:rPr lang="en-US" sz="2800" dirty="0"/>
              <a:t> </a:t>
            </a:r>
            <a:r>
              <a:rPr lang="en-US" sz="2800" dirty="0" err="1"/>
              <a:t>chuột</a:t>
            </a:r>
            <a:r>
              <a:rPr lang="en-US" sz="2800" dirty="0"/>
              <a:t> </a:t>
            </a:r>
            <a:r>
              <a:rPr lang="en-US" sz="2800" dirty="0" err="1"/>
              <a:t>vào</a:t>
            </a:r>
            <a:r>
              <a:rPr lang="en-US" sz="2800" dirty="0"/>
              <a:t> </a:t>
            </a:r>
            <a:r>
              <a:rPr lang="en-US" sz="2800" dirty="0" err="1"/>
              <a:t>đoạn</a:t>
            </a:r>
            <a:r>
              <a:rPr lang="en-US" sz="2800" dirty="0"/>
              <a:t> </a:t>
            </a:r>
            <a:r>
              <a:rPr lang="en-US" sz="2800" dirty="0" err="1"/>
              <a:t>cần</a:t>
            </a:r>
            <a:r>
              <a:rPr lang="en-US" sz="2800" dirty="0"/>
              <a:t> </a:t>
            </a:r>
            <a:r>
              <a:rPr lang="en-US" sz="2800" dirty="0" err="1"/>
              <a:t>chọn</a:t>
            </a:r>
            <a:r>
              <a:rPr lang="en-US" sz="2800" dirty="0"/>
              <a:t> </a:t>
            </a:r>
            <a:r>
              <a:rPr lang="en-US" sz="2800" dirty="0" err="1"/>
              <a:t>kiểu</a:t>
            </a:r>
            <a:r>
              <a:rPr lang="en-US" sz="2800" dirty="0"/>
              <a:t> </a:t>
            </a:r>
            <a:r>
              <a:rPr lang="en-US" sz="2800" dirty="0" err="1"/>
              <a:t>trình</a:t>
            </a:r>
            <a:r>
              <a:rPr lang="en-US" sz="2800" dirty="0"/>
              <a:t> </a:t>
            </a:r>
            <a:r>
              <a:rPr lang="en-US" sz="2800" dirty="0" err="1"/>
              <a:t>bày</a:t>
            </a:r>
            <a:endParaRPr lang="en-US" sz="2800" dirty="0"/>
          </a:p>
          <a:p>
            <a:pPr>
              <a:lnSpc>
                <a:spcPct val="150000"/>
              </a:lnSpc>
            </a:pPr>
            <a:r>
              <a:rPr lang="en-US" sz="2800" dirty="0"/>
              <a:t> </a:t>
            </a:r>
            <a:r>
              <a:rPr lang="en-US" sz="2800" dirty="0" err="1"/>
              <a:t>Bước</a:t>
            </a:r>
            <a:r>
              <a:rPr lang="en-US" sz="2800" dirty="0"/>
              <a:t> 2: </a:t>
            </a:r>
            <a:r>
              <a:rPr lang="en-US" sz="2800" dirty="0" err="1"/>
              <a:t>Nháy</a:t>
            </a:r>
            <a:r>
              <a:rPr lang="en-US" sz="2800" dirty="0"/>
              <a:t> </a:t>
            </a:r>
            <a:r>
              <a:rPr lang="en-US" sz="2800" dirty="0" err="1"/>
              <a:t>chọn</a:t>
            </a:r>
            <a:r>
              <a:rPr lang="en-US" sz="2800" dirty="0"/>
              <a:t> </a:t>
            </a:r>
            <a:r>
              <a:rPr lang="en-US" sz="2800" dirty="0" err="1"/>
              <a:t>mẫu</a:t>
            </a:r>
            <a:r>
              <a:rPr lang="en-US" sz="2800" dirty="0"/>
              <a:t> </a:t>
            </a:r>
            <a:r>
              <a:rPr lang="en-US" sz="2800" dirty="0" err="1"/>
              <a:t>có</a:t>
            </a:r>
            <a:r>
              <a:rPr lang="en-US" sz="2800" dirty="0"/>
              <a:t> </a:t>
            </a:r>
            <a:r>
              <a:rPr lang="en-US" sz="2800" dirty="0" err="1"/>
              <a:t>sẵn</a:t>
            </a:r>
            <a:endParaRPr lang="en-US" sz="2800" dirty="0"/>
          </a:p>
          <a:p>
            <a:endParaRPr lang="en-US" sz="3600" dirty="0"/>
          </a:p>
        </p:txBody>
      </p:sp>
    </p:spTree>
    <p:extLst>
      <p:ext uri="{BB962C8B-B14F-4D97-AF65-F5344CB8AC3E}">
        <p14:creationId xmlns:p14="http://schemas.microsoft.com/office/powerpoint/2010/main" val="15399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B75451E-DC5F-4206-A187-AC672A87C83B}"/>
              </a:ext>
            </a:extLst>
          </p:cNvPr>
          <p:cNvSpPr>
            <a:spLocks noGrp="1"/>
          </p:cNvSpPr>
          <p:nvPr>
            <p:ph type="subTitle" idx="1"/>
          </p:nvPr>
        </p:nvSpPr>
        <p:spPr>
          <a:xfrm>
            <a:off x="1981200" y="590550"/>
            <a:ext cx="5324400" cy="609600"/>
          </a:xfrm>
        </p:spPr>
        <p:txBody>
          <a:bodyPr/>
          <a:lstStyle/>
          <a:p>
            <a:r>
              <a:rPr lang="en-US" b="1" dirty="0">
                <a:solidFill>
                  <a:srgbClr val="FF0000"/>
                </a:solidFill>
                <a:latin typeface="+mj-lt"/>
              </a:rPr>
              <a:t>THỰC HÀNH</a:t>
            </a:r>
          </a:p>
        </p:txBody>
      </p:sp>
      <p:sp>
        <p:nvSpPr>
          <p:cNvPr id="4" name="TextBox 3">
            <a:extLst>
              <a:ext uri="{FF2B5EF4-FFF2-40B4-BE49-F238E27FC236}">
                <a16:creationId xmlns:a16="http://schemas.microsoft.com/office/drawing/2014/main" xmlns="" id="{836B399B-4735-444B-B66B-797C5FD5787D}"/>
              </a:ext>
            </a:extLst>
          </p:cNvPr>
          <p:cNvSpPr txBox="1"/>
          <p:nvPr/>
        </p:nvSpPr>
        <p:spPr>
          <a:xfrm>
            <a:off x="609600" y="1276350"/>
            <a:ext cx="9296400" cy="1685846"/>
          </a:xfrm>
          <a:prstGeom prst="rect">
            <a:avLst/>
          </a:prstGeom>
          <a:noFill/>
        </p:spPr>
        <p:txBody>
          <a:bodyPr wrap="square" rtlCol="0">
            <a:spAutoFit/>
          </a:bodyPr>
          <a:lstStyle/>
          <a:p>
            <a:pPr>
              <a:lnSpc>
                <a:spcPct val="150000"/>
              </a:lnSpc>
            </a:pPr>
            <a:r>
              <a:rPr lang="en-US" sz="2400" dirty="0" err="1"/>
              <a:t>Mở</a:t>
            </a:r>
            <a:r>
              <a:rPr lang="en-US" sz="2400" dirty="0"/>
              <a:t> </a:t>
            </a:r>
            <a:r>
              <a:rPr lang="en-US" sz="2400" dirty="0" err="1"/>
              <a:t>đoạn</a:t>
            </a:r>
            <a:r>
              <a:rPr lang="en-US" sz="2400" dirty="0"/>
              <a:t> </a:t>
            </a:r>
            <a:r>
              <a:rPr lang="en-US" sz="2400" dirty="0" err="1"/>
              <a:t>văn</a:t>
            </a:r>
            <a:r>
              <a:rPr lang="en-US" sz="2400" dirty="0"/>
              <a:t> </a:t>
            </a:r>
            <a:r>
              <a:rPr lang="en-US" sz="2400" dirty="0" err="1"/>
              <a:t>bản</a:t>
            </a:r>
            <a:r>
              <a:rPr lang="en-US" sz="2400" dirty="0"/>
              <a:t> </a:t>
            </a:r>
            <a:r>
              <a:rPr lang="en-US" sz="2400" dirty="0" err="1"/>
              <a:t>Thiên</a:t>
            </a:r>
            <a:r>
              <a:rPr lang="en-US" sz="2400" dirty="0"/>
              <a:t> </a:t>
            </a:r>
            <a:r>
              <a:rPr lang="en-US" sz="2400" dirty="0" err="1"/>
              <a:t>nhiên</a:t>
            </a:r>
            <a:r>
              <a:rPr lang="en-US" sz="2400" dirty="0"/>
              <a:t> </a:t>
            </a:r>
            <a:r>
              <a:rPr lang="en-US" sz="2400" dirty="0" err="1"/>
              <a:t>kì</a:t>
            </a:r>
            <a:r>
              <a:rPr lang="en-US" sz="2400" dirty="0"/>
              <a:t> </a:t>
            </a:r>
            <a:r>
              <a:rPr lang="en-US" sz="2400" dirty="0" err="1"/>
              <a:t>thú</a:t>
            </a:r>
            <a:r>
              <a:rPr lang="en-US" sz="2400" dirty="0"/>
              <a:t> – Hang </a:t>
            </a:r>
            <a:r>
              <a:rPr lang="en-US" sz="2400" dirty="0" err="1"/>
              <a:t>Sơn</a:t>
            </a:r>
            <a:r>
              <a:rPr lang="en-US" sz="2400" dirty="0"/>
              <a:t> </a:t>
            </a:r>
            <a:r>
              <a:rPr lang="en-US" sz="2400" dirty="0" err="1"/>
              <a:t>Đoòng</a:t>
            </a:r>
            <a:r>
              <a:rPr lang="en-US" sz="2400" dirty="0"/>
              <a:t>. </a:t>
            </a:r>
          </a:p>
          <a:p>
            <a:pPr>
              <a:lnSpc>
                <a:spcPct val="150000"/>
              </a:lnSpc>
            </a:pPr>
            <a:r>
              <a:rPr lang="en-US" sz="2400" dirty="0"/>
              <a:t>+ </a:t>
            </a:r>
            <a:r>
              <a:rPr lang="en-US" sz="2400" dirty="0" err="1"/>
              <a:t>Chọn</a:t>
            </a:r>
            <a:r>
              <a:rPr lang="en-US" sz="2400" dirty="0"/>
              <a:t> </a:t>
            </a:r>
            <a:r>
              <a:rPr lang="en-US" sz="2400" dirty="0" err="1"/>
              <a:t>kiểu</a:t>
            </a:r>
            <a:r>
              <a:rPr lang="en-US" sz="2400" dirty="0"/>
              <a:t> </a:t>
            </a:r>
            <a:r>
              <a:rPr lang="en-US" sz="2400" dirty="0" err="1"/>
              <a:t>trình</a:t>
            </a:r>
            <a:r>
              <a:rPr lang="en-US" sz="2400" dirty="0"/>
              <a:t> </a:t>
            </a:r>
            <a:r>
              <a:rPr lang="en-US" sz="2400" dirty="0" err="1"/>
              <a:t>bày</a:t>
            </a:r>
            <a:r>
              <a:rPr lang="en-US" sz="2400" dirty="0"/>
              <a:t> </a:t>
            </a:r>
            <a:r>
              <a:rPr lang="en-US" sz="2400" dirty="0" err="1"/>
              <a:t>có</a:t>
            </a:r>
            <a:r>
              <a:rPr lang="en-US" sz="2400" dirty="0"/>
              <a:t> </a:t>
            </a:r>
            <a:r>
              <a:rPr lang="en-US" sz="2400" dirty="0" err="1"/>
              <a:t>sẵn</a:t>
            </a:r>
            <a:r>
              <a:rPr lang="en-US" sz="2400" dirty="0"/>
              <a:t> </a:t>
            </a:r>
            <a:r>
              <a:rPr lang="en-US" sz="2400" dirty="0" err="1"/>
              <a:t>cho</a:t>
            </a:r>
            <a:r>
              <a:rPr lang="en-US" sz="2400" dirty="0"/>
              <a:t> </a:t>
            </a:r>
            <a:r>
              <a:rPr lang="en-US" sz="2400" dirty="0" err="1"/>
              <a:t>mỗi</a:t>
            </a:r>
            <a:r>
              <a:rPr lang="en-US" sz="2400" dirty="0"/>
              <a:t> </a:t>
            </a:r>
            <a:r>
              <a:rPr lang="en-US" sz="2400" dirty="0" err="1"/>
              <a:t>đoạn</a:t>
            </a:r>
            <a:r>
              <a:rPr lang="en-US" sz="2400" dirty="0"/>
              <a:t> </a:t>
            </a:r>
            <a:r>
              <a:rPr lang="en-US" sz="2400" dirty="0" err="1"/>
              <a:t>văn</a:t>
            </a:r>
            <a:r>
              <a:rPr lang="en-US" sz="2400" dirty="0"/>
              <a:t> </a:t>
            </a:r>
            <a:r>
              <a:rPr lang="en-US" sz="2400" dirty="0" err="1"/>
              <a:t>bản</a:t>
            </a:r>
            <a:r>
              <a:rPr lang="en-US" sz="2400" dirty="0"/>
              <a:t>.</a:t>
            </a:r>
          </a:p>
          <a:p>
            <a:pPr>
              <a:lnSpc>
                <a:spcPct val="150000"/>
              </a:lnSpc>
            </a:pPr>
            <a:r>
              <a:rPr lang="en-US" sz="2400" dirty="0"/>
              <a:t>+ </a:t>
            </a:r>
            <a:r>
              <a:rPr lang="en-US" sz="2400" dirty="0" err="1"/>
              <a:t>Tìm</a:t>
            </a:r>
            <a:r>
              <a:rPr lang="en-US" sz="2400" dirty="0"/>
              <a:t> </a:t>
            </a:r>
            <a:r>
              <a:rPr lang="en-US" sz="2400" dirty="0" err="1"/>
              <a:t>hiểu</a:t>
            </a:r>
            <a:r>
              <a:rPr lang="en-US" sz="2400" dirty="0"/>
              <a:t> </a:t>
            </a:r>
            <a:r>
              <a:rPr lang="en-US" sz="2400" dirty="0" err="1"/>
              <a:t>các</a:t>
            </a:r>
            <a:r>
              <a:rPr lang="en-US" sz="2400" dirty="0"/>
              <a:t> </a:t>
            </a:r>
            <a:r>
              <a:rPr lang="en-US" sz="2400" dirty="0" err="1"/>
              <a:t>kiểu</a:t>
            </a:r>
            <a:r>
              <a:rPr lang="en-US" sz="2400" dirty="0"/>
              <a:t> </a:t>
            </a:r>
            <a:r>
              <a:rPr lang="en-US" sz="2400" dirty="0" err="1"/>
              <a:t>trình</a:t>
            </a:r>
            <a:r>
              <a:rPr lang="en-US" sz="2400" dirty="0"/>
              <a:t> </a:t>
            </a:r>
            <a:r>
              <a:rPr lang="en-US" sz="2400" dirty="0" err="1"/>
              <a:t>bày</a:t>
            </a:r>
            <a:r>
              <a:rPr lang="en-US" sz="2400" dirty="0"/>
              <a:t> </a:t>
            </a:r>
            <a:r>
              <a:rPr lang="en-US" sz="2400" dirty="0" err="1"/>
              <a:t>có</a:t>
            </a:r>
            <a:r>
              <a:rPr lang="en-US" sz="2400" dirty="0"/>
              <a:t> </a:t>
            </a:r>
            <a:r>
              <a:rPr lang="en-US" sz="2400" dirty="0" err="1"/>
              <a:t>sẵn</a:t>
            </a:r>
            <a:r>
              <a:rPr lang="en-US" sz="2400" dirty="0"/>
              <a:t> </a:t>
            </a:r>
          </a:p>
        </p:txBody>
      </p:sp>
    </p:spTree>
    <p:extLst>
      <p:ext uri="{BB962C8B-B14F-4D97-AF65-F5344CB8AC3E}">
        <p14:creationId xmlns:p14="http://schemas.microsoft.com/office/powerpoint/2010/main" val="155240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B75451E-DC5F-4206-A187-AC672A87C83B}"/>
              </a:ext>
            </a:extLst>
          </p:cNvPr>
          <p:cNvSpPr>
            <a:spLocks noGrp="1"/>
          </p:cNvSpPr>
          <p:nvPr>
            <p:ph type="subTitle" idx="1"/>
          </p:nvPr>
        </p:nvSpPr>
        <p:spPr>
          <a:xfrm>
            <a:off x="1981200" y="438150"/>
            <a:ext cx="5324400" cy="609600"/>
          </a:xfrm>
        </p:spPr>
        <p:txBody>
          <a:bodyPr/>
          <a:lstStyle/>
          <a:p>
            <a:r>
              <a:rPr lang="en-US" b="1" dirty="0">
                <a:latin typeface="+mj-lt"/>
              </a:rPr>
              <a:t>THỰC HÀNH</a:t>
            </a:r>
          </a:p>
        </p:txBody>
      </p:sp>
      <p:sp>
        <p:nvSpPr>
          <p:cNvPr id="4" name="TextBox 3">
            <a:extLst>
              <a:ext uri="{FF2B5EF4-FFF2-40B4-BE49-F238E27FC236}">
                <a16:creationId xmlns:a16="http://schemas.microsoft.com/office/drawing/2014/main" xmlns="" id="{836B399B-4735-444B-B66B-797C5FD5787D}"/>
              </a:ext>
            </a:extLst>
          </p:cNvPr>
          <p:cNvSpPr txBox="1"/>
          <p:nvPr/>
        </p:nvSpPr>
        <p:spPr>
          <a:xfrm>
            <a:off x="838200" y="1200150"/>
            <a:ext cx="3352800" cy="3416320"/>
          </a:xfrm>
          <a:prstGeom prst="rect">
            <a:avLst/>
          </a:prstGeom>
          <a:noFill/>
        </p:spPr>
        <p:txBody>
          <a:bodyPr wrap="square" rtlCol="0">
            <a:spAutoFit/>
          </a:bodyPr>
          <a:lstStyle/>
          <a:p>
            <a:pPr algn="just"/>
            <a:r>
              <a:rPr lang="en-US" sz="2400" dirty="0" err="1">
                <a:solidFill>
                  <a:srgbClr val="FF0000"/>
                </a:solidFill>
              </a:rPr>
              <a:t>Nhóm</a:t>
            </a:r>
            <a:r>
              <a:rPr lang="en-US" sz="2400" dirty="0">
                <a:solidFill>
                  <a:srgbClr val="FF0000"/>
                </a:solidFill>
              </a:rPr>
              <a:t> 1: </a:t>
            </a:r>
            <a:r>
              <a:rPr lang="en-US" sz="2400" dirty="0" err="1">
                <a:solidFill>
                  <a:srgbClr val="FF0000"/>
                </a:solidFill>
              </a:rPr>
              <a:t>Thực</a:t>
            </a:r>
            <a:r>
              <a:rPr lang="en-US" sz="2400" dirty="0">
                <a:solidFill>
                  <a:srgbClr val="FF0000"/>
                </a:solidFill>
              </a:rPr>
              <a:t> </a:t>
            </a:r>
            <a:r>
              <a:rPr lang="en-US" sz="2400" dirty="0" err="1">
                <a:solidFill>
                  <a:srgbClr val="FF0000"/>
                </a:solidFill>
              </a:rPr>
              <a:t>hành</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yêu</a:t>
            </a:r>
            <a:r>
              <a:rPr lang="en-US" sz="2400" dirty="0">
                <a:solidFill>
                  <a:srgbClr val="FF0000"/>
                </a:solidFill>
              </a:rPr>
              <a:t> </a:t>
            </a:r>
            <a:r>
              <a:rPr lang="en-US" sz="2400" dirty="0" err="1">
                <a:solidFill>
                  <a:srgbClr val="FF0000"/>
                </a:solidFill>
              </a:rPr>
              <a:t>cầu</a:t>
            </a:r>
            <a:endParaRPr lang="en-US" sz="2400" dirty="0">
              <a:solidFill>
                <a:srgbClr val="FF0000"/>
              </a:solidFill>
            </a:endParaRPr>
          </a:p>
          <a:p>
            <a:pPr algn="just"/>
            <a:r>
              <a:rPr lang="en-US" sz="2400" dirty="0" err="1">
                <a:solidFill>
                  <a:srgbClr val="4B4B4B"/>
                </a:solidFill>
              </a:rPr>
              <a:t>Mở</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 </a:t>
            </a:r>
            <a:r>
              <a:rPr lang="en-US" sz="2400" dirty="0" err="1">
                <a:solidFill>
                  <a:srgbClr val="4B4B4B"/>
                </a:solidFill>
              </a:rPr>
              <a:t>Thiên</a:t>
            </a:r>
            <a:r>
              <a:rPr lang="en-US" sz="2400" dirty="0">
                <a:solidFill>
                  <a:srgbClr val="4B4B4B"/>
                </a:solidFill>
              </a:rPr>
              <a:t> </a:t>
            </a:r>
            <a:r>
              <a:rPr lang="en-US" sz="2400" dirty="0" err="1">
                <a:solidFill>
                  <a:srgbClr val="4B4B4B"/>
                </a:solidFill>
              </a:rPr>
              <a:t>nhiên</a:t>
            </a:r>
            <a:r>
              <a:rPr lang="en-US" sz="2400" dirty="0">
                <a:solidFill>
                  <a:srgbClr val="4B4B4B"/>
                </a:solidFill>
              </a:rPr>
              <a:t> </a:t>
            </a:r>
            <a:r>
              <a:rPr lang="en-US" sz="2400" dirty="0" err="1">
                <a:solidFill>
                  <a:srgbClr val="4B4B4B"/>
                </a:solidFill>
              </a:rPr>
              <a:t>kì</a:t>
            </a:r>
            <a:r>
              <a:rPr lang="en-US" sz="2400" dirty="0">
                <a:solidFill>
                  <a:srgbClr val="4B4B4B"/>
                </a:solidFill>
              </a:rPr>
              <a:t> </a:t>
            </a:r>
            <a:r>
              <a:rPr lang="en-US" sz="2400" dirty="0" err="1">
                <a:solidFill>
                  <a:srgbClr val="4B4B4B"/>
                </a:solidFill>
              </a:rPr>
              <a:t>thú</a:t>
            </a:r>
            <a:r>
              <a:rPr lang="en-US" sz="2400" dirty="0">
                <a:solidFill>
                  <a:srgbClr val="4B4B4B"/>
                </a:solidFill>
              </a:rPr>
              <a:t> – Hang </a:t>
            </a:r>
            <a:r>
              <a:rPr lang="en-US" sz="2400" dirty="0" err="1">
                <a:solidFill>
                  <a:srgbClr val="4B4B4B"/>
                </a:solidFill>
              </a:rPr>
              <a:t>Sơn</a:t>
            </a:r>
            <a:r>
              <a:rPr lang="en-US" sz="2400" dirty="0">
                <a:solidFill>
                  <a:srgbClr val="4B4B4B"/>
                </a:solidFill>
              </a:rPr>
              <a:t> </a:t>
            </a:r>
            <a:r>
              <a:rPr lang="en-US" sz="2400" dirty="0" err="1">
                <a:solidFill>
                  <a:srgbClr val="4B4B4B"/>
                </a:solidFill>
              </a:rPr>
              <a:t>Đoòng</a:t>
            </a:r>
            <a:r>
              <a:rPr lang="en-US" sz="2400" dirty="0">
                <a:solidFill>
                  <a:srgbClr val="4B4B4B"/>
                </a:solidFill>
              </a:rPr>
              <a:t>. </a:t>
            </a:r>
          </a:p>
          <a:p>
            <a:pPr algn="just"/>
            <a:r>
              <a:rPr lang="en-US" sz="2400" dirty="0">
                <a:solidFill>
                  <a:srgbClr val="4B4B4B"/>
                </a:solidFill>
              </a:rPr>
              <a:t>+ </a:t>
            </a:r>
            <a:r>
              <a:rPr lang="en-US" sz="2400" dirty="0" err="1">
                <a:solidFill>
                  <a:srgbClr val="4B4B4B"/>
                </a:solidFill>
              </a:rPr>
              <a:t>Chọn</a:t>
            </a:r>
            <a:r>
              <a:rPr lang="en-US" sz="2400" dirty="0">
                <a:solidFill>
                  <a:srgbClr val="4B4B4B"/>
                </a:solidFill>
              </a:rPr>
              <a:t> </a:t>
            </a:r>
            <a:r>
              <a:rPr lang="en-US" sz="2400" dirty="0" err="1">
                <a:solidFill>
                  <a:srgbClr val="4B4B4B"/>
                </a:solidFill>
              </a:rPr>
              <a:t>kiểu</a:t>
            </a:r>
            <a:r>
              <a:rPr lang="en-US" sz="2400" dirty="0">
                <a:solidFill>
                  <a:srgbClr val="4B4B4B"/>
                </a:solidFill>
              </a:rPr>
              <a:t> </a:t>
            </a:r>
            <a:r>
              <a:rPr lang="en-US" sz="2400" dirty="0" err="1">
                <a:solidFill>
                  <a:srgbClr val="4B4B4B"/>
                </a:solidFill>
              </a:rPr>
              <a:t>trình</a:t>
            </a:r>
            <a:r>
              <a:rPr lang="en-US" sz="2400" dirty="0">
                <a:solidFill>
                  <a:srgbClr val="4B4B4B"/>
                </a:solidFill>
              </a:rPr>
              <a:t> </a:t>
            </a:r>
            <a:r>
              <a:rPr lang="en-US" sz="2400" dirty="0" err="1">
                <a:solidFill>
                  <a:srgbClr val="4B4B4B"/>
                </a:solidFill>
              </a:rPr>
              <a:t>bày</a:t>
            </a:r>
            <a:r>
              <a:rPr lang="en-US" sz="2400" dirty="0">
                <a:solidFill>
                  <a:srgbClr val="4B4B4B"/>
                </a:solidFill>
              </a:rPr>
              <a:t> </a:t>
            </a:r>
            <a:r>
              <a:rPr lang="en-US" sz="2400" dirty="0" err="1">
                <a:solidFill>
                  <a:srgbClr val="4B4B4B"/>
                </a:solidFill>
              </a:rPr>
              <a:t>có</a:t>
            </a:r>
            <a:r>
              <a:rPr lang="en-US" sz="2400" dirty="0">
                <a:solidFill>
                  <a:srgbClr val="4B4B4B"/>
                </a:solidFill>
              </a:rPr>
              <a:t> </a:t>
            </a:r>
            <a:r>
              <a:rPr lang="en-US" sz="2400" dirty="0" err="1">
                <a:solidFill>
                  <a:srgbClr val="4B4B4B"/>
                </a:solidFill>
              </a:rPr>
              <a:t>sẵn</a:t>
            </a:r>
            <a:r>
              <a:rPr lang="en-US" sz="2400" dirty="0">
                <a:solidFill>
                  <a:srgbClr val="4B4B4B"/>
                </a:solidFill>
              </a:rPr>
              <a:t> </a:t>
            </a:r>
            <a:r>
              <a:rPr lang="en-US" sz="2400" dirty="0" err="1">
                <a:solidFill>
                  <a:srgbClr val="4B4B4B"/>
                </a:solidFill>
              </a:rPr>
              <a:t>cho</a:t>
            </a:r>
            <a:r>
              <a:rPr lang="en-US" sz="2400" dirty="0">
                <a:solidFill>
                  <a:srgbClr val="4B4B4B"/>
                </a:solidFill>
              </a:rPr>
              <a:t> </a:t>
            </a:r>
            <a:r>
              <a:rPr lang="en-US" sz="2400" dirty="0" err="1">
                <a:solidFill>
                  <a:srgbClr val="4B4B4B"/>
                </a:solidFill>
              </a:rPr>
              <a:t>mỗi</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a:t>
            </a:r>
          </a:p>
          <a:p>
            <a:pPr algn="just"/>
            <a:r>
              <a:rPr lang="en-US" sz="2400" dirty="0">
                <a:solidFill>
                  <a:srgbClr val="4B4B4B"/>
                </a:solidFill>
              </a:rPr>
              <a:t>+ </a:t>
            </a:r>
            <a:r>
              <a:rPr lang="en-US" sz="2400" dirty="0" err="1">
                <a:solidFill>
                  <a:srgbClr val="4B4B4B"/>
                </a:solidFill>
              </a:rPr>
              <a:t>Gửi</a:t>
            </a:r>
            <a:r>
              <a:rPr lang="en-US" sz="2400" dirty="0">
                <a:solidFill>
                  <a:srgbClr val="4B4B4B"/>
                </a:solidFill>
              </a:rPr>
              <a:t> </a:t>
            </a:r>
            <a:r>
              <a:rPr lang="en-US" sz="2400" dirty="0" err="1">
                <a:solidFill>
                  <a:srgbClr val="4B4B4B"/>
                </a:solidFill>
              </a:rPr>
              <a:t>bài</a:t>
            </a:r>
            <a:r>
              <a:rPr lang="en-US" sz="2400" dirty="0">
                <a:solidFill>
                  <a:srgbClr val="4B4B4B"/>
                </a:solidFill>
              </a:rPr>
              <a:t> </a:t>
            </a:r>
            <a:r>
              <a:rPr lang="en-US" sz="2400" dirty="0" err="1">
                <a:solidFill>
                  <a:srgbClr val="4B4B4B"/>
                </a:solidFill>
              </a:rPr>
              <a:t>lên</a:t>
            </a:r>
            <a:r>
              <a:rPr lang="en-US" sz="2400" dirty="0">
                <a:solidFill>
                  <a:srgbClr val="4B4B4B"/>
                </a:solidFill>
              </a:rPr>
              <a:t> </a:t>
            </a:r>
            <a:r>
              <a:rPr lang="en-US" sz="2400" dirty="0" err="1">
                <a:solidFill>
                  <a:srgbClr val="4B4B4B"/>
                </a:solidFill>
              </a:rPr>
              <a:t>padlet</a:t>
            </a:r>
            <a:endParaRPr lang="en-US" sz="2400" dirty="0">
              <a:solidFill>
                <a:srgbClr val="4B4B4B"/>
              </a:solidFill>
            </a:endParaRPr>
          </a:p>
        </p:txBody>
      </p:sp>
      <p:sp>
        <p:nvSpPr>
          <p:cNvPr id="5" name="TextBox 4">
            <a:extLst>
              <a:ext uri="{FF2B5EF4-FFF2-40B4-BE49-F238E27FC236}">
                <a16:creationId xmlns:a16="http://schemas.microsoft.com/office/drawing/2014/main" xmlns="" id="{CBB8EBCA-0400-4B75-A1AA-98FBD7EBE755}"/>
              </a:ext>
            </a:extLst>
          </p:cNvPr>
          <p:cNvSpPr txBox="1"/>
          <p:nvPr/>
        </p:nvSpPr>
        <p:spPr>
          <a:xfrm>
            <a:off x="4876800" y="1276350"/>
            <a:ext cx="3352800" cy="1938992"/>
          </a:xfrm>
          <a:prstGeom prst="rect">
            <a:avLst/>
          </a:prstGeom>
          <a:noFill/>
        </p:spPr>
        <p:txBody>
          <a:bodyPr wrap="square" rtlCol="0">
            <a:spAutoFit/>
          </a:bodyPr>
          <a:lstStyle/>
          <a:p>
            <a:pPr algn="just"/>
            <a:r>
              <a:rPr lang="en-US" sz="2400" dirty="0" err="1">
                <a:solidFill>
                  <a:srgbClr val="FF0000"/>
                </a:solidFill>
              </a:rPr>
              <a:t>Nhóm</a:t>
            </a:r>
            <a:r>
              <a:rPr lang="en-US" sz="2400" dirty="0">
                <a:solidFill>
                  <a:srgbClr val="FF0000"/>
                </a:solidFill>
              </a:rPr>
              <a:t> 2: </a:t>
            </a:r>
            <a:r>
              <a:rPr lang="en-US" sz="2400" dirty="0" err="1">
                <a:solidFill>
                  <a:srgbClr val="4B4B4B"/>
                </a:solidFill>
              </a:rPr>
              <a:t>Mở</a:t>
            </a:r>
            <a:r>
              <a:rPr lang="en-US" sz="2400" dirty="0">
                <a:solidFill>
                  <a:srgbClr val="4B4B4B"/>
                </a:solidFill>
              </a:rPr>
              <a:t> Padlet </a:t>
            </a:r>
            <a:r>
              <a:rPr lang="en-US" sz="2400" dirty="0" err="1">
                <a:solidFill>
                  <a:srgbClr val="4B4B4B"/>
                </a:solidFill>
              </a:rPr>
              <a:t>nêu</a:t>
            </a:r>
            <a:r>
              <a:rPr lang="en-US" sz="2400" dirty="0">
                <a:solidFill>
                  <a:srgbClr val="4B4B4B"/>
                </a:solidFill>
              </a:rPr>
              <a:t> </a:t>
            </a:r>
            <a:r>
              <a:rPr lang="en-US" sz="2400" dirty="0" err="1">
                <a:solidFill>
                  <a:srgbClr val="4B4B4B"/>
                </a:solidFill>
              </a:rPr>
              <a:t>cách</a:t>
            </a:r>
            <a:r>
              <a:rPr lang="en-US" sz="2400" dirty="0">
                <a:solidFill>
                  <a:srgbClr val="4B4B4B"/>
                </a:solidFill>
              </a:rPr>
              <a:t> </a:t>
            </a:r>
            <a:r>
              <a:rPr lang="en-US" sz="2400" dirty="0" err="1">
                <a:solidFill>
                  <a:srgbClr val="4B4B4B"/>
                </a:solidFill>
              </a:rPr>
              <a:t>chọn</a:t>
            </a:r>
            <a:r>
              <a:rPr lang="en-US" sz="2400" dirty="0">
                <a:solidFill>
                  <a:srgbClr val="4B4B4B"/>
                </a:solidFill>
              </a:rPr>
              <a:t> </a:t>
            </a:r>
            <a:r>
              <a:rPr lang="en-US" sz="2400" dirty="0" err="1">
                <a:solidFill>
                  <a:srgbClr val="4B4B4B"/>
                </a:solidFill>
              </a:rPr>
              <a:t>kiểu</a:t>
            </a:r>
            <a:r>
              <a:rPr lang="en-US" sz="2400" dirty="0">
                <a:solidFill>
                  <a:srgbClr val="4B4B4B"/>
                </a:solidFill>
              </a:rPr>
              <a:t> </a:t>
            </a:r>
            <a:r>
              <a:rPr lang="en-US" sz="2400" dirty="0" err="1">
                <a:solidFill>
                  <a:srgbClr val="4B4B4B"/>
                </a:solidFill>
              </a:rPr>
              <a:t>trình</a:t>
            </a:r>
            <a:r>
              <a:rPr lang="en-US" sz="2400" dirty="0">
                <a:solidFill>
                  <a:srgbClr val="4B4B4B"/>
                </a:solidFill>
              </a:rPr>
              <a:t> </a:t>
            </a:r>
            <a:r>
              <a:rPr lang="en-US" sz="2400" dirty="0" err="1">
                <a:solidFill>
                  <a:srgbClr val="4B4B4B"/>
                </a:solidFill>
              </a:rPr>
              <a:t>bày</a:t>
            </a:r>
            <a:r>
              <a:rPr lang="en-US" sz="2400" dirty="0">
                <a:solidFill>
                  <a:srgbClr val="4B4B4B"/>
                </a:solidFill>
              </a:rPr>
              <a:t> </a:t>
            </a:r>
            <a:r>
              <a:rPr lang="en-US" sz="2400" dirty="0" err="1">
                <a:solidFill>
                  <a:srgbClr val="4B4B4B"/>
                </a:solidFill>
              </a:rPr>
              <a:t>có</a:t>
            </a:r>
            <a:r>
              <a:rPr lang="en-US" sz="2400" dirty="0">
                <a:solidFill>
                  <a:srgbClr val="4B4B4B"/>
                </a:solidFill>
              </a:rPr>
              <a:t> </a:t>
            </a:r>
            <a:r>
              <a:rPr lang="en-US" sz="2400" dirty="0" err="1">
                <a:solidFill>
                  <a:srgbClr val="4B4B4B"/>
                </a:solidFill>
              </a:rPr>
              <a:t>sẵn</a:t>
            </a:r>
            <a:r>
              <a:rPr lang="en-US" sz="2400" dirty="0">
                <a:solidFill>
                  <a:srgbClr val="4B4B4B"/>
                </a:solidFill>
              </a:rPr>
              <a:t> </a:t>
            </a:r>
            <a:r>
              <a:rPr lang="en-US" sz="2400" dirty="0" err="1">
                <a:solidFill>
                  <a:srgbClr val="4B4B4B"/>
                </a:solidFill>
              </a:rPr>
              <a:t>cho</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a:t>
            </a:r>
          </a:p>
          <a:p>
            <a:pPr algn="just"/>
            <a:r>
              <a:rPr lang="en-US" sz="2400" dirty="0">
                <a:solidFill>
                  <a:srgbClr val="FF0000"/>
                </a:solidFill>
              </a:rPr>
              <a:t> </a:t>
            </a:r>
          </a:p>
        </p:txBody>
      </p:sp>
    </p:spTree>
    <p:extLst>
      <p:ext uri="{BB962C8B-B14F-4D97-AF65-F5344CB8AC3E}">
        <p14:creationId xmlns:p14="http://schemas.microsoft.com/office/powerpoint/2010/main" val="267379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25" name="Google Shape;1214;p46"/>
          <p:cNvSpPr txBox="1">
            <a:spLocks/>
          </p:cNvSpPr>
          <p:nvPr/>
        </p:nvSpPr>
        <p:spPr>
          <a:xfrm>
            <a:off x="1143000" y="412173"/>
            <a:ext cx="7029600" cy="4343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Aldrich"/>
              <a:buNone/>
              <a:defRPr sz="2800" b="0" i="0" u="none" strike="noStrike" cap="none">
                <a:solidFill>
                  <a:schemeClr val="accent5"/>
                </a:solidFill>
                <a:latin typeface="Aldrich"/>
                <a:ea typeface="Aldrich"/>
                <a:cs typeface="Aldrich"/>
                <a:sym typeface="Aldric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a:latin typeface="+mj-lt"/>
              </a:rPr>
              <a:t>HOẠT ĐỘNG THỰC HÀNH</a:t>
            </a:r>
          </a:p>
        </p:txBody>
      </p:sp>
      <p:sp>
        <p:nvSpPr>
          <p:cNvPr id="3" name="TextBox 2"/>
          <p:cNvSpPr txBox="1"/>
          <p:nvPr/>
        </p:nvSpPr>
        <p:spPr>
          <a:xfrm>
            <a:off x="685800" y="1047750"/>
            <a:ext cx="8077200" cy="2677656"/>
          </a:xfrm>
          <a:prstGeom prst="rect">
            <a:avLst/>
          </a:prstGeom>
          <a:noFill/>
        </p:spPr>
        <p:txBody>
          <a:bodyPr wrap="square" rtlCol="0">
            <a:spAutoFit/>
          </a:bodyPr>
          <a:lstStyle/>
          <a:p>
            <a:r>
              <a:rPr lang="en-US" sz="2800" b="1"/>
              <a:t>T1. </a:t>
            </a:r>
            <a:r>
              <a:rPr lang="en-US" sz="2800"/>
              <a:t>Em mở một văn bản có nhiều đoạn đã có sẵn, sau đó luyện tập các thao tác sau:</a:t>
            </a:r>
          </a:p>
          <a:p>
            <a:r>
              <a:rPr lang="en-US" sz="2800" b="1"/>
              <a:t>   a. </a:t>
            </a:r>
            <a:r>
              <a:rPr lang="en-US" sz="2800"/>
              <a:t>Chọn kiểu trình bày khác nhau cho mỗi đoạn văn bản.</a:t>
            </a:r>
          </a:p>
          <a:p>
            <a:r>
              <a:rPr lang="en-US" sz="2800" b="1"/>
              <a:t>   b. </a:t>
            </a:r>
            <a:r>
              <a:rPr lang="en-US" sz="2800"/>
              <a:t>Tìm hiểu các kiểu trình bày văn bản có sẵn khác.</a:t>
            </a:r>
          </a:p>
        </p:txBody>
      </p:sp>
      <p:sp>
        <p:nvSpPr>
          <p:cNvPr id="4" name="Explosion 1 3"/>
          <p:cNvSpPr/>
          <p:nvPr/>
        </p:nvSpPr>
        <p:spPr>
          <a:xfrm>
            <a:off x="457200" y="0"/>
            <a:ext cx="8305800" cy="510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Làm thế nào để hiện thị tất cả các kiểu trình bày văn bản có sẵn?</a:t>
            </a:r>
          </a:p>
        </p:txBody>
      </p:sp>
      <p:grpSp>
        <p:nvGrpSpPr>
          <p:cNvPr id="18" name="Group 17"/>
          <p:cNvGrpSpPr/>
          <p:nvPr/>
        </p:nvGrpSpPr>
        <p:grpSpPr>
          <a:xfrm>
            <a:off x="190500" y="285750"/>
            <a:ext cx="8839200" cy="4667250"/>
            <a:chOff x="190500" y="285750"/>
            <a:chExt cx="8839200" cy="4667250"/>
          </a:xfrm>
        </p:grpSpPr>
        <p:grpSp>
          <p:nvGrpSpPr>
            <p:cNvPr id="17" name="Group 16"/>
            <p:cNvGrpSpPr/>
            <p:nvPr/>
          </p:nvGrpSpPr>
          <p:grpSpPr>
            <a:xfrm>
              <a:off x="190500" y="285750"/>
              <a:ext cx="8839200" cy="4667250"/>
              <a:chOff x="190500" y="285750"/>
              <a:chExt cx="8839200" cy="4667250"/>
            </a:xfrm>
          </p:grpSpPr>
          <p:sp>
            <p:nvSpPr>
              <p:cNvPr id="5" name="Rectangle 4"/>
              <p:cNvSpPr/>
              <p:nvPr/>
            </p:nvSpPr>
            <p:spPr>
              <a:xfrm>
                <a:off x="190500" y="285750"/>
                <a:ext cx="8839200" cy="466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81000" y="831925"/>
                <a:ext cx="7924800" cy="1816025"/>
                <a:chOff x="381000" y="831925"/>
                <a:chExt cx="7924800" cy="1816025"/>
              </a:xfrm>
            </p:grpSpPr>
            <p:graphicFrame>
              <p:nvGraphicFramePr>
                <p:cNvPr id="6" name="Object 5"/>
                <p:cNvGraphicFramePr>
                  <a:graphicFrameLocks noChangeAspect="1"/>
                </p:cNvGraphicFramePr>
                <p:nvPr>
                  <p:extLst>
                    <p:ext uri="{D42A27DB-BD31-4B8C-83A1-F6EECF244321}">
                      <p14:modId xmlns:p14="http://schemas.microsoft.com/office/powerpoint/2010/main" val="1257179678"/>
                    </p:ext>
                  </p:extLst>
                </p:nvPr>
              </p:nvGraphicFramePr>
              <p:xfrm>
                <a:off x="381000" y="831925"/>
                <a:ext cx="7924800" cy="1201738"/>
              </p:xfrm>
              <a:graphic>
                <a:graphicData uri="http://schemas.openxmlformats.org/presentationml/2006/ole">
                  <mc:AlternateContent xmlns:mc="http://schemas.openxmlformats.org/markup-compatibility/2006">
                    <mc:Choice xmlns:v="urn:schemas-microsoft-com:vml" Requires="v">
                      <p:oleObj spid="_x0000_s1040" name="Bitmap Image" r:id="rId4" imgW="2933333" imgH="600159" progId="PBrush">
                        <p:embed/>
                      </p:oleObj>
                    </mc:Choice>
                    <mc:Fallback>
                      <p:oleObj name="Bitmap Image" r:id="rId4" imgW="2933333" imgH="60015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31925"/>
                              <a:ext cx="7924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1219200" y="1885950"/>
                  <a:ext cx="6858000" cy="7620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685800" y="2653145"/>
              <a:ext cx="8001000" cy="1569660"/>
            </a:xfrm>
            <a:prstGeom prst="rect">
              <a:avLst/>
            </a:prstGeom>
            <a:noFill/>
          </p:spPr>
          <p:txBody>
            <a:bodyPr wrap="square" rtlCol="0">
              <a:spAutoFit/>
            </a:bodyPr>
            <a:lstStyle/>
            <a:p>
              <a:pPr algn="just"/>
              <a:r>
                <a:rPr lang="en-US" sz="3200" dirty="0" err="1">
                  <a:solidFill>
                    <a:schemeClr val="bg1"/>
                  </a:solidFill>
                </a:rPr>
                <a:t>Nháy</a:t>
              </a:r>
              <a:r>
                <a:rPr lang="en-US" sz="3200" dirty="0">
                  <a:solidFill>
                    <a:schemeClr val="bg1"/>
                  </a:solidFill>
                </a:rPr>
                <a:t> </a:t>
              </a:r>
              <a:r>
                <a:rPr lang="en-US" sz="3200" dirty="0" err="1">
                  <a:solidFill>
                    <a:schemeClr val="bg1"/>
                  </a:solidFill>
                </a:rPr>
                <a:t>chuột</a:t>
              </a:r>
              <a:r>
                <a:rPr lang="en-US" sz="3200" dirty="0">
                  <a:solidFill>
                    <a:schemeClr val="bg1"/>
                  </a:solidFill>
                </a:rPr>
                <a:t> </a:t>
              </a:r>
              <a:r>
                <a:rPr lang="en-US" sz="3200" dirty="0" err="1">
                  <a:solidFill>
                    <a:schemeClr val="bg1"/>
                  </a:solidFill>
                </a:rPr>
                <a:t>vào</a:t>
              </a:r>
              <a:r>
                <a:rPr lang="en-US" sz="3200" dirty="0">
                  <a:solidFill>
                    <a:schemeClr val="bg1"/>
                  </a:solidFill>
                </a:rPr>
                <a:t> </a:t>
              </a:r>
              <a:r>
                <a:rPr lang="en-US" sz="3200" dirty="0" err="1">
                  <a:solidFill>
                    <a:schemeClr val="bg1"/>
                  </a:solidFill>
                </a:rPr>
                <a:t>đây</a:t>
              </a:r>
              <a:r>
                <a:rPr lang="en-US" sz="3200" dirty="0">
                  <a:solidFill>
                    <a:schemeClr val="bg1"/>
                  </a:solidFill>
                </a:rPr>
                <a:t> </a:t>
              </a:r>
              <a:r>
                <a:rPr lang="en-US" sz="3200" dirty="0" err="1">
                  <a:solidFill>
                    <a:schemeClr val="bg1"/>
                  </a:solidFill>
                </a:rPr>
                <a:t>để</a:t>
              </a:r>
              <a:r>
                <a:rPr lang="en-US" sz="3200" dirty="0">
                  <a:solidFill>
                    <a:schemeClr val="bg1"/>
                  </a:solidFill>
                </a:rPr>
                <a:t> </a:t>
              </a:r>
              <a:r>
                <a:rPr lang="en-US" sz="3200" dirty="0" err="1">
                  <a:solidFill>
                    <a:schemeClr val="bg1"/>
                  </a:solidFill>
                </a:rPr>
                <a:t>hiển</a:t>
              </a:r>
              <a:r>
                <a:rPr lang="en-US" sz="3200" dirty="0">
                  <a:solidFill>
                    <a:schemeClr val="bg1"/>
                  </a:solidFill>
                </a:rPr>
                <a:t> </a:t>
              </a:r>
              <a:r>
                <a:rPr lang="en-US" sz="3200" dirty="0" err="1">
                  <a:solidFill>
                    <a:schemeClr val="bg1"/>
                  </a:solidFill>
                </a:rPr>
                <a:t>thị</a:t>
              </a:r>
              <a:r>
                <a:rPr lang="en-US" sz="3200" dirty="0">
                  <a:solidFill>
                    <a:schemeClr val="bg1"/>
                  </a:solidFill>
                </a:rPr>
                <a:t> </a:t>
              </a:r>
              <a:r>
                <a:rPr lang="en-US" sz="3200" dirty="0" err="1">
                  <a:solidFill>
                    <a:schemeClr val="bg1"/>
                  </a:solidFill>
                </a:rPr>
                <a:t>tất</a:t>
              </a:r>
              <a:r>
                <a:rPr lang="en-US" sz="3200" dirty="0">
                  <a:solidFill>
                    <a:schemeClr val="bg1"/>
                  </a:solidFill>
                </a:rPr>
                <a:t> </a:t>
              </a:r>
              <a:r>
                <a:rPr lang="en-US" sz="3200" dirty="0" err="1">
                  <a:solidFill>
                    <a:schemeClr val="bg1"/>
                  </a:solidFill>
                </a:rPr>
                <a:t>cả</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kiểu</a:t>
              </a:r>
              <a:r>
                <a:rPr lang="en-US" sz="3200" dirty="0">
                  <a:solidFill>
                    <a:schemeClr val="bg1"/>
                  </a:solidFill>
                </a:rPr>
                <a:t> </a:t>
              </a:r>
              <a:r>
                <a:rPr lang="en-US" sz="3200" dirty="0" err="1">
                  <a:solidFill>
                    <a:schemeClr val="bg1"/>
                  </a:solidFill>
                </a:rPr>
                <a:t>trình</a:t>
              </a:r>
              <a:r>
                <a:rPr lang="en-US" sz="3200" dirty="0">
                  <a:solidFill>
                    <a:schemeClr val="bg1"/>
                  </a:solidFill>
                </a:rPr>
                <a:t> </a:t>
              </a:r>
              <a:r>
                <a:rPr lang="en-US" sz="3200" dirty="0" err="1">
                  <a:solidFill>
                    <a:schemeClr val="bg1"/>
                  </a:solidFill>
                </a:rPr>
                <a:t>bày</a:t>
              </a:r>
              <a:r>
                <a:rPr lang="en-US" sz="3200" dirty="0">
                  <a:solidFill>
                    <a:schemeClr val="bg1"/>
                  </a:solidFill>
                </a:rPr>
                <a:t> </a:t>
              </a:r>
              <a:r>
                <a:rPr lang="en-US" sz="3200" dirty="0" err="1">
                  <a:solidFill>
                    <a:schemeClr val="bg1"/>
                  </a:solidFill>
                </a:rPr>
                <a:t>văn</a:t>
              </a:r>
              <a:r>
                <a:rPr lang="en-US" sz="3200" dirty="0">
                  <a:solidFill>
                    <a:schemeClr val="bg1"/>
                  </a:solidFill>
                </a:rPr>
                <a:t> </a:t>
              </a:r>
              <a:r>
                <a:rPr lang="en-US" sz="3200" dirty="0" err="1">
                  <a:solidFill>
                    <a:schemeClr val="bg1"/>
                  </a:solidFill>
                </a:rPr>
                <a:t>bản</a:t>
              </a:r>
              <a:r>
                <a:rPr lang="en-US" sz="3200" dirty="0">
                  <a:solidFill>
                    <a:schemeClr val="bg1"/>
                  </a:solidFill>
                </a:rPr>
                <a:t> </a:t>
              </a:r>
              <a:r>
                <a:rPr lang="en-US" sz="3200" dirty="0" err="1">
                  <a:solidFill>
                    <a:schemeClr val="bg1"/>
                  </a:solidFill>
                </a:rPr>
                <a:t>có</a:t>
              </a:r>
              <a:r>
                <a:rPr lang="en-US" sz="3200" dirty="0">
                  <a:solidFill>
                    <a:schemeClr val="bg1"/>
                  </a:solidFill>
                </a:rPr>
                <a:t> </a:t>
              </a:r>
              <a:r>
                <a:rPr lang="en-US" sz="3200" dirty="0" err="1">
                  <a:solidFill>
                    <a:schemeClr val="bg1"/>
                  </a:solidFill>
                </a:rPr>
                <a:t>sẵn</a:t>
              </a:r>
              <a:r>
                <a:rPr lang="en-US" sz="3200" dirty="0">
                  <a:solidFill>
                    <a:schemeClr val="bg1"/>
                  </a:solidFill>
                </a:rPr>
                <a:t> </a:t>
              </a:r>
              <a:r>
                <a:rPr lang="en-US" sz="3200" dirty="0" err="1">
                  <a:solidFill>
                    <a:schemeClr val="bg1"/>
                  </a:solidFill>
                </a:rPr>
                <a:t>rồi</a:t>
              </a:r>
              <a:r>
                <a:rPr lang="en-US" sz="3200" dirty="0">
                  <a:solidFill>
                    <a:schemeClr val="bg1"/>
                  </a:solidFill>
                </a:rPr>
                <a:t> </a:t>
              </a:r>
              <a:r>
                <a:rPr lang="en-US" sz="3200" dirty="0" err="1">
                  <a:solidFill>
                    <a:schemeClr val="bg1"/>
                  </a:solidFill>
                </a:rPr>
                <a:t>chọn</a:t>
              </a:r>
              <a:r>
                <a:rPr lang="en-US" sz="3200" dirty="0">
                  <a:solidFill>
                    <a:schemeClr val="bg1"/>
                  </a:solidFill>
                </a:rPr>
                <a:t> </a:t>
              </a:r>
              <a:r>
                <a:rPr lang="en-US" sz="3200" dirty="0" err="1">
                  <a:solidFill>
                    <a:schemeClr val="bg1"/>
                  </a:solidFill>
                </a:rPr>
                <a:t>một</a:t>
              </a:r>
              <a:r>
                <a:rPr lang="en-US" sz="3200" dirty="0">
                  <a:solidFill>
                    <a:schemeClr val="bg1"/>
                  </a:solidFill>
                </a:rPr>
                <a:t> </a:t>
              </a:r>
              <a:r>
                <a:rPr lang="en-US" sz="3200" dirty="0" err="1">
                  <a:solidFill>
                    <a:schemeClr val="bg1"/>
                  </a:solidFill>
                </a:rPr>
                <a:t>kiểu</a:t>
              </a:r>
              <a:r>
                <a:rPr lang="en-US" sz="3200" dirty="0">
                  <a:solidFill>
                    <a:schemeClr val="bg1"/>
                  </a:solidFill>
                </a:rPr>
                <a:t> </a:t>
              </a:r>
              <a:r>
                <a:rPr lang="en-US" sz="3200" dirty="0" err="1">
                  <a:solidFill>
                    <a:schemeClr val="bg1"/>
                  </a:solidFill>
                </a:rPr>
                <a:t>trong</a:t>
              </a:r>
              <a:r>
                <a:rPr lang="en-US" sz="3200" dirty="0">
                  <a:solidFill>
                    <a:schemeClr val="bg1"/>
                  </a:solidFill>
                </a:rPr>
                <a:t> </a:t>
              </a:r>
              <a:r>
                <a:rPr lang="en-US" sz="3200" dirty="0" err="1">
                  <a:solidFill>
                    <a:schemeClr val="bg1"/>
                  </a:solidFill>
                </a:rPr>
                <a:t>danh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hiện</a:t>
              </a:r>
              <a:r>
                <a:rPr lang="en-US" sz="3200" dirty="0">
                  <a:solidFill>
                    <a:schemeClr val="bg1"/>
                  </a:solidFill>
                </a:rPr>
                <a:t> 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228600" y="651358"/>
            <a:ext cx="8464891" cy="685799"/>
          </a:xfrm>
          <a:prstGeom prst="rect">
            <a:avLst/>
          </a:prstGeom>
        </p:spPr>
        <p:txBody>
          <a:bodyPr spcFirstLastPara="1" wrap="square" lIns="91425" tIns="91425" rIns="91425" bIns="91425" anchor="ctr" anchorCtr="0">
            <a:noAutofit/>
          </a:bodyPr>
          <a:lstStyle/>
          <a:p>
            <a:r>
              <a:rPr lang="en-US" sz="2800" b="1" dirty="0">
                <a:latin typeface="+mj-lt"/>
              </a:rPr>
              <a:t>? </a:t>
            </a:r>
            <a:r>
              <a:rPr lang="en-US" sz="2800" b="1" dirty="0" err="1">
                <a:latin typeface="+mj-lt"/>
              </a:rPr>
              <a:t>Nêu</a:t>
            </a:r>
            <a:r>
              <a:rPr lang="en-US" sz="2800" b="1" dirty="0">
                <a:latin typeface="+mj-lt"/>
              </a:rPr>
              <a:t> </a:t>
            </a:r>
            <a:r>
              <a:rPr lang="en-US" sz="2800" b="1" dirty="0" err="1">
                <a:latin typeface="+mj-lt"/>
              </a:rPr>
              <a:t>lợi</a:t>
            </a:r>
            <a:r>
              <a:rPr lang="en-US" sz="2800" b="1" dirty="0">
                <a:latin typeface="+mj-lt"/>
              </a:rPr>
              <a:t> </a:t>
            </a:r>
            <a:r>
              <a:rPr lang="en-US" sz="2800" b="1" dirty="0" err="1">
                <a:latin typeface="+mj-lt"/>
              </a:rPr>
              <a:t>ích</a:t>
            </a:r>
            <a:r>
              <a:rPr lang="en-US" sz="2800" b="1" dirty="0">
                <a:latin typeface="+mj-lt"/>
              </a:rPr>
              <a:t> </a:t>
            </a:r>
            <a:r>
              <a:rPr lang="en-US" sz="2800" b="1" dirty="0" err="1">
                <a:latin typeface="+mj-lt"/>
              </a:rPr>
              <a:t>của</a:t>
            </a:r>
            <a:r>
              <a:rPr lang="en-US" sz="2800" b="1" dirty="0">
                <a:latin typeface="+mj-lt"/>
              </a:rPr>
              <a:t> </a:t>
            </a:r>
            <a:r>
              <a:rPr lang="en-US" sz="2800" b="1" dirty="0" err="1">
                <a:latin typeface="+mj-lt"/>
              </a:rPr>
              <a:t>việc</a:t>
            </a:r>
            <a:r>
              <a:rPr lang="en-US" sz="2800" b="1" dirty="0">
                <a:latin typeface="+mj-lt"/>
              </a:rPr>
              <a:t> </a:t>
            </a:r>
            <a:r>
              <a:rPr lang="en-US" sz="2800" b="1" dirty="0" err="1">
                <a:latin typeface="+mj-lt"/>
              </a:rPr>
              <a:t>chọn</a:t>
            </a:r>
            <a:r>
              <a:rPr lang="en-US" sz="2800" b="1" dirty="0">
                <a:latin typeface="+mj-lt"/>
              </a:rPr>
              <a:t> </a:t>
            </a:r>
            <a:r>
              <a:rPr lang="en-US" sz="2800" b="1" dirty="0" err="1">
                <a:latin typeface="+mj-lt"/>
              </a:rPr>
              <a:t>kiểu</a:t>
            </a:r>
            <a:r>
              <a:rPr lang="en-US" sz="2800" b="1" dirty="0">
                <a:latin typeface="+mj-lt"/>
              </a:rPr>
              <a:t> </a:t>
            </a:r>
            <a:r>
              <a:rPr lang="en-US" sz="2800" b="1" dirty="0" err="1">
                <a:latin typeface="+mj-lt"/>
              </a:rPr>
              <a:t>trình</a:t>
            </a:r>
            <a:r>
              <a:rPr lang="en-US" sz="2800" b="1" dirty="0">
                <a:latin typeface="+mj-lt"/>
              </a:rPr>
              <a:t> </a:t>
            </a:r>
            <a:r>
              <a:rPr lang="en-US" sz="2800" b="1" dirty="0" err="1">
                <a:latin typeface="+mj-lt"/>
              </a:rPr>
              <a:t>bày</a:t>
            </a:r>
            <a:r>
              <a:rPr lang="en-US" sz="2800" b="1" dirty="0">
                <a:latin typeface="+mj-lt"/>
              </a:rPr>
              <a:t> </a:t>
            </a:r>
            <a:r>
              <a:rPr lang="en-US" sz="2800" b="1" dirty="0" err="1">
                <a:latin typeface="+mj-lt"/>
              </a:rPr>
              <a:t>có</a:t>
            </a:r>
            <a:r>
              <a:rPr lang="en-US" sz="2800" b="1" dirty="0">
                <a:latin typeface="+mj-lt"/>
              </a:rPr>
              <a:t> </a:t>
            </a:r>
            <a:r>
              <a:rPr lang="en-US" sz="2800" b="1" dirty="0" err="1">
                <a:latin typeface="+mj-lt"/>
              </a:rPr>
              <a:t>sẵn</a:t>
            </a:r>
            <a:r>
              <a:rPr lang="en-US" sz="2800" b="1" dirty="0">
                <a:latin typeface="+mj-lt"/>
              </a:rPr>
              <a:t> </a:t>
            </a:r>
            <a:r>
              <a:rPr lang="en-US" sz="2800" b="1" dirty="0" err="1">
                <a:latin typeface="+mj-lt"/>
              </a:rPr>
              <a:t>cho</a:t>
            </a:r>
            <a:r>
              <a:rPr lang="en-US" sz="2800" b="1" dirty="0">
                <a:latin typeface="+mj-lt"/>
              </a:rPr>
              <a:t> </a:t>
            </a:r>
            <a:r>
              <a:rPr lang="en-US" sz="2800" b="1" dirty="0" err="1">
                <a:latin typeface="+mj-lt"/>
              </a:rPr>
              <a:t>đoạn</a:t>
            </a:r>
            <a:r>
              <a:rPr lang="en-US" sz="2800" b="1" dirty="0">
                <a:latin typeface="+mj-lt"/>
              </a:rPr>
              <a:t> </a:t>
            </a:r>
            <a:r>
              <a:rPr lang="en-US" sz="2800" b="1" dirty="0" err="1">
                <a:latin typeface="+mj-lt"/>
              </a:rPr>
              <a:t>văn</a:t>
            </a:r>
            <a:r>
              <a:rPr lang="en-US" sz="2800" b="1" dirty="0">
                <a:latin typeface="+mj-lt"/>
              </a:rPr>
              <a:t> </a:t>
            </a:r>
            <a:r>
              <a:rPr lang="en-US" sz="2800" b="1" dirty="0" err="1">
                <a:latin typeface="+mj-lt"/>
              </a:rPr>
              <a:t>bản</a:t>
            </a:r>
            <a:r>
              <a:rPr lang="en-US" sz="2800" b="1" dirty="0">
                <a:latin typeface="+mj-lt"/>
              </a:rPr>
              <a:t>?</a:t>
            </a: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81037" y="1985502"/>
            <a:ext cx="7318464" cy="954107"/>
          </a:xfrm>
          <a:prstGeom prst="rect">
            <a:avLst/>
          </a:prstGeom>
          <a:noFill/>
        </p:spPr>
        <p:txBody>
          <a:bodyPr wrap="square" rtlCol="0">
            <a:spAutoFit/>
          </a:bodyPr>
          <a:lstStyle/>
          <a:p>
            <a:r>
              <a:rPr lang="en-US" sz="2800" dirty="0" err="1"/>
              <a:t>Lợi</a:t>
            </a:r>
            <a:r>
              <a:rPr lang="en-US" sz="2800" dirty="0"/>
              <a:t> </a:t>
            </a:r>
            <a:r>
              <a:rPr lang="en-US" sz="2800" dirty="0" err="1"/>
              <a:t>ích</a:t>
            </a:r>
            <a:r>
              <a:rPr lang="en-US" sz="2800" dirty="0"/>
              <a:t> </a:t>
            </a:r>
            <a:r>
              <a:rPr lang="en-US" sz="2800" dirty="0" err="1"/>
              <a:t>của</a:t>
            </a:r>
            <a:r>
              <a:rPr lang="en-US" sz="2800" dirty="0"/>
              <a:t> </a:t>
            </a:r>
            <a:r>
              <a:rPr lang="en-US" sz="2800" dirty="0" err="1"/>
              <a:t>việc</a:t>
            </a:r>
            <a:r>
              <a:rPr lang="en-US" sz="2800" dirty="0"/>
              <a:t> </a:t>
            </a:r>
            <a:r>
              <a:rPr lang="en-US" sz="2800" dirty="0" err="1"/>
              <a:t>chọn</a:t>
            </a:r>
            <a:r>
              <a:rPr lang="en-US" sz="2800" dirty="0"/>
              <a:t> </a:t>
            </a:r>
            <a:r>
              <a:rPr lang="en-US" sz="2800" dirty="0" err="1"/>
              <a:t>kiểu</a:t>
            </a:r>
            <a:r>
              <a:rPr lang="en-US" sz="2800" dirty="0"/>
              <a:t> </a:t>
            </a:r>
            <a:r>
              <a:rPr lang="en-US" sz="2800" dirty="0" err="1"/>
              <a:t>trình</a:t>
            </a:r>
            <a:r>
              <a:rPr lang="en-US" sz="2800" dirty="0"/>
              <a:t> </a:t>
            </a:r>
            <a:r>
              <a:rPr lang="en-US" sz="2800" dirty="0" err="1"/>
              <a:t>bày</a:t>
            </a:r>
            <a:r>
              <a:rPr lang="en-US" sz="2800" dirty="0"/>
              <a:t> </a:t>
            </a:r>
            <a:r>
              <a:rPr lang="en-US" sz="2800" dirty="0" err="1"/>
              <a:t>có</a:t>
            </a:r>
            <a:r>
              <a:rPr lang="en-US" sz="2800" dirty="0"/>
              <a:t> </a:t>
            </a:r>
            <a:r>
              <a:rPr lang="en-US" sz="2800" dirty="0" err="1"/>
              <a:t>sẵn</a:t>
            </a:r>
            <a:r>
              <a:rPr lang="en-US" sz="2800" dirty="0"/>
              <a:t> </a:t>
            </a:r>
            <a:r>
              <a:rPr lang="en-US" sz="2800" dirty="0" err="1"/>
              <a:t>cho</a:t>
            </a:r>
            <a:r>
              <a:rPr lang="en-US" sz="2800" dirty="0"/>
              <a:t> </a:t>
            </a:r>
            <a:r>
              <a:rPr lang="en-US" sz="2800" dirty="0" err="1"/>
              <a:t>đoạn</a:t>
            </a:r>
            <a:r>
              <a:rPr lang="en-US" sz="2800" dirty="0"/>
              <a:t> </a:t>
            </a:r>
            <a:r>
              <a:rPr lang="en-US" sz="2800" dirty="0" err="1"/>
              <a:t>văn</a:t>
            </a:r>
            <a:r>
              <a:rPr lang="en-US" sz="2800" dirty="0"/>
              <a:t> </a:t>
            </a:r>
            <a:r>
              <a:rPr lang="en-US" sz="2800" dirty="0" err="1"/>
              <a:t>bản</a:t>
            </a:r>
            <a:r>
              <a:rPr lang="en-US" sz="2800" dirty="0"/>
              <a:t> </a:t>
            </a:r>
            <a:r>
              <a:rPr lang="en-US" sz="2800" dirty="0" err="1"/>
              <a:t>là</a:t>
            </a:r>
            <a:r>
              <a:rPr lang="en-US" sz="2800" dirty="0"/>
              <a:t> </a:t>
            </a:r>
            <a:r>
              <a:rPr lang="en-US" sz="2800" dirty="0" err="1"/>
              <a:t>nhanh</a:t>
            </a:r>
            <a:r>
              <a:rPr lang="en-US" sz="2800" dirty="0"/>
              <a:t>, </a:t>
            </a:r>
            <a:r>
              <a:rPr lang="en-US" sz="2800" dirty="0" err="1"/>
              <a:t>tiện</a:t>
            </a:r>
            <a:r>
              <a:rPr lang="en-US" sz="2800" dirty="0"/>
              <a:t> </a:t>
            </a:r>
            <a:r>
              <a:rPr lang="en-US" sz="2800" dirty="0" err="1"/>
              <a:t>lợi</a:t>
            </a:r>
            <a:r>
              <a:rPr lang="en-US" sz="2800" dirty="0"/>
              <a:t> </a:t>
            </a:r>
            <a:endParaRPr lang="en-US" sz="3600" dirty="0"/>
          </a:p>
        </p:txBody>
      </p:sp>
    </p:spTree>
    <p:extLst>
      <p:ext uri="{BB962C8B-B14F-4D97-AF65-F5344CB8AC3E}">
        <p14:creationId xmlns:p14="http://schemas.microsoft.com/office/powerpoint/2010/main" val="5793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idx="2"/>
          </p:nvPr>
        </p:nvSpPr>
        <p:spPr>
          <a:xfrm>
            <a:off x="685800" y="1483385"/>
            <a:ext cx="7772400" cy="2065993"/>
          </a:xfrm>
        </p:spPr>
        <p:txBody>
          <a:bodyPr/>
          <a:lstStyle/>
          <a:p>
            <a:r>
              <a:rPr lang="en-US" sz="4800" b="1">
                <a:ln w="10541" cmpd="sng">
                  <a:solidFill>
                    <a:srgbClr val="7D7D7D">
                      <a:tint val="100000"/>
                      <a:shade val="100000"/>
                      <a:satMod val="110000"/>
                    </a:srgbClr>
                  </a:solidFill>
                  <a:prstDash val="solid"/>
                </a:ln>
                <a:solidFill>
                  <a:srgbClr val="FF6600"/>
                </a:solidFill>
                <a:latin typeface="+mj-lt"/>
              </a:rPr>
              <a:t>CHÂN THÀNH CẢM ƠN QUÝ THẦY CÔ VÀ CÁC EM!</a:t>
            </a:r>
          </a:p>
        </p:txBody>
      </p:sp>
    </p:spTree>
    <p:extLst>
      <p:ext uri="{BB962C8B-B14F-4D97-AF65-F5344CB8AC3E}">
        <p14:creationId xmlns:p14="http://schemas.microsoft.com/office/powerpoint/2010/main" val="7661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500" fill="hold"/>
                                        <p:tgtEl>
                                          <p:spTgt spid="3"/>
                                        </p:tgtEl>
                                        <p:attrNameLst>
                                          <p:attrName>style.color</p:attrName>
                                        </p:attrNameLst>
                                      </p:cBhvr>
                                      <p:to>
                                        <a:srgbClr val="59595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0"/>
          <p:cNvSpPr txBox="1">
            <a:spLocks noGrp="1"/>
          </p:cNvSpPr>
          <p:nvPr>
            <p:ph type="ctrTitle"/>
          </p:nvPr>
        </p:nvSpPr>
        <p:spPr>
          <a:xfrm>
            <a:off x="2492102" y="2124938"/>
            <a:ext cx="4159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mj-lt"/>
              </a:rPr>
              <a:t>KHỞI ĐỘNG</a:t>
            </a:r>
            <a:endParaRPr>
              <a:latin typeface="+mj-lt"/>
            </a:endParaRPr>
          </a:p>
        </p:txBody>
      </p:sp>
      <p:sp>
        <p:nvSpPr>
          <p:cNvPr id="569" name="Google Shape;569;p30"/>
          <p:cNvSpPr txBox="1">
            <a:spLocks noGrp="1"/>
          </p:cNvSpPr>
          <p:nvPr>
            <p:ph type="title" idx="2"/>
          </p:nvPr>
        </p:nvSpPr>
        <p:spPr>
          <a:xfrm>
            <a:off x="2492102" y="1445105"/>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fill="hold"/>
                                        <p:tgtEl>
                                          <p:spTgt spid="567"/>
                                        </p:tgtEl>
                                        <p:attrNameLst>
                                          <p:attrName>ppt_x</p:attrName>
                                        </p:attrNameLst>
                                      </p:cBhvr>
                                      <p:tavLst>
                                        <p:tav tm="0">
                                          <p:val>
                                            <p:strVal val="0-#ppt_w/2"/>
                                          </p:val>
                                        </p:tav>
                                        <p:tav tm="100000">
                                          <p:val>
                                            <p:strVal val="#ppt_x"/>
                                          </p:val>
                                        </p:tav>
                                      </p:tavLst>
                                    </p:anim>
                                    <p:anim calcmode="lin" valueType="num">
                                      <p:cBhvr additive="base">
                                        <p:cTn id="8" dur="1000" fill="hold"/>
                                        <p:tgtEl>
                                          <p:spTgt spid="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57200" y="2095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1: Chọn nút lệnh để tăng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493878" y="2187332"/>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1000" fill="hold"/>
                                        <p:tgtEl>
                                          <p:spTgt spid="1026"/>
                                        </p:tgtEl>
                                        <p:attrNameLst>
                                          <p:attrName>ppt_x</p:attrName>
                                        </p:attrNameLst>
                                      </p:cBhvr>
                                      <p:tavLst>
                                        <p:tav tm="0">
                                          <p:val>
                                            <p:strVal val="0-#ppt_w/2"/>
                                          </p:val>
                                        </p:tav>
                                        <p:tav tm="100000">
                                          <p:val>
                                            <p:strVal val="#ppt_x"/>
                                          </p:val>
                                        </p:tav>
                                      </p:tavLst>
                                    </p:anim>
                                    <p:anim calcmode="lin" valueType="num">
                                      <p:cBhvr additive="base">
                                        <p:cTn id="17" dur="1000" fill="hold"/>
                                        <p:tgtEl>
                                          <p:spTgt spid="102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1000" fill="hold"/>
                                        <p:tgtEl>
                                          <p:spTgt spid="101"/>
                                        </p:tgtEl>
                                        <p:attrNameLst>
                                          <p:attrName>ppt_x</p:attrName>
                                        </p:attrNameLst>
                                      </p:cBhvr>
                                      <p:tavLst>
                                        <p:tav tm="0">
                                          <p:val>
                                            <p:strVal val="0-#ppt_w/2"/>
                                          </p:val>
                                        </p:tav>
                                        <p:tav tm="100000">
                                          <p:val>
                                            <p:strVal val="#ppt_x"/>
                                          </p:val>
                                        </p:tav>
                                      </p:tavLst>
                                    </p:anim>
                                    <p:anim calcmode="lin" valueType="num">
                                      <p:cBhvr additive="base">
                                        <p:cTn id="21" dur="1000" fill="hold"/>
                                        <p:tgtEl>
                                          <p:spTgt spid="10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1000" fill="hold"/>
                                        <p:tgtEl>
                                          <p:spTgt spid="102"/>
                                        </p:tgtEl>
                                        <p:attrNameLst>
                                          <p:attrName>ppt_x</p:attrName>
                                        </p:attrNameLst>
                                      </p:cBhvr>
                                      <p:tavLst>
                                        <p:tav tm="0">
                                          <p:val>
                                            <p:strVal val="0-#ppt_w/2"/>
                                          </p:val>
                                        </p:tav>
                                        <p:tav tm="100000">
                                          <p:val>
                                            <p:strVal val="#ppt_x"/>
                                          </p:val>
                                        </p:tav>
                                      </p:tavLst>
                                    </p:anim>
                                    <p:anim calcmode="lin" valueType="num">
                                      <p:cBhvr additive="base">
                                        <p:cTn id="25" dur="1000" fill="hold"/>
                                        <p:tgtEl>
                                          <p:spTgt spid="10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1000" fill="hold"/>
                                        <p:tgtEl>
                                          <p:spTgt spid="1027"/>
                                        </p:tgtEl>
                                        <p:attrNameLst>
                                          <p:attrName>ppt_x</p:attrName>
                                        </p:attrNameLst>
                                      </p:cBhvr>
                                      <p:tavLst>
                                        <p:tav tm="0">
                                          <p:val>
                                            <p:strVal val="0-#ppt_w/2"/>
                                          </p:val>
                                        </p:tav>
                                        <p:tav tm="100000">
                                          <p:val>
                                            <p:strVal val="#ppt_x"/>
                                          </p:val>
                                        </p:tav>
                                      </p:tavLst>
                                    </p:anim>
                                    <p:anim calcmode="lin" valueType="num">
                                      <p:cBhvr additive="base">
                                        <p:cTn id="29" dur="1000" fill="hold"/>
                                        <p:tgtEl>
                                          <p:spTgt spid="102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1000" fill="hold"/>
                                        <p:tgtEl>
                                          <p:spTgt spid="1028"/>
                                        </p:tgtEl>
                                        <p:attrNameLst>
                                          <p:attrName>ppt_x</p:attrName>
                                        </p:attrNameLst>
                                      </p:cBhvr>
                                      <p:tavLst>
                                        <p:tav tm="0">
                                          <p:val>
                                            <p:strVal val="0-#ppt_w/2"/>
                                          </p:val>
                                        </p:tav>
                                        <p:tav tm="100000">
                                          <p:val>
                                            <p:strVal val="#ppt_x"/>
                                          </p:val>
                                        </p:tav>
                                      </p:tavLst>
                                    </p:anim>
                                    <p:anim calcmode="lin" valueType="num">
                                      <p:cBhvr additive="base">
                                        <p:cTn id="33"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22754" y="2857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2: Chọn nút lệnh để giảm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1373841"/>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533400" y="541537"/>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3 : Chọn nút lệnh để điều chỉnh khoảng cách giữa các dòng</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3091164"/>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rizontal Scroll 1">
            <a:hlinkClick r:id="rId7" action="ppaction://hlinksldjump"/>
          </p:cNvPr>
          <p:cNvSpPr/>
          <p:nvPr/>
        </p:nvSpPr>
        <p:spPr>
          <a:xfrm>
            <a:off x="6705600" y="3867150"/>
            <a:ext cx="21336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CÁC HOẠT ĐỘNG</a:t>
            </a:r>
          </a:p>
        </p:txBody>
      </p:sp>
    </p:spTree>
    <p:extLst>
      <p:ext uri="{BB962C8B-B14F-4D97-AF65-F5344CB8AC3E}">
        <p14:creationId xmlns:p14="http://schemas.microsoft.com/office/powerpoint/2010/main" val="2881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1671897" y="1183682"/>
            <a:ext cx="5918825" cy="1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2400" dirty="0">
              <a:solidFill>
                <a:schemeClr val="accent5"/>
              </a:solidFill>
              <a:latin typeface="Times New Roman" pitchFamily="18" charset="0"/>
              <a:ea typeface="Century Gothic"/>
              <a:cs typeface="Times New Roman" pitchFamily="18" charset="0"/>
              <a:sym typeface="Century Gothic"/>
            </a:endParaRPr>
          </a:p>
          <a:p>
            <a:pPr marL="0" lvl="0" indent="0" algn="ctr" rtl="0">
              <a:spcBef>
                <a:spcPts val="0"/>
              </a:spcBef>
              <a:spcAft>
                <a:spcPts val="0"/>
              </a:spcAft>
              <a:buNone/>
            </a:pPr>
            <a:r>
              <a:rPr lang="en" sz="2800" b="1" dirty="0">
                <a:solidFill>
                  <a:schemeClr val="accent5"/>
                </a:solidFill>
                <a:latin typeface="Times New Roman" pitchFamily="18" charset="0"/>
                <a:ea typeface="Century Gothic"/>
                <a:cs typeface="Times New Roman" pitchFamily="18" charset="0"/>
                <a:sym typeface="Century Gothic"/>
              </a:rPr>
              <a:t>BÀI 3: CHỌN KIỂU TRÌNH BÀY CÓ SẴN CHO ĐOẠN VĂN BẢN</a:t>
            </a:r>
            <a:endParaRPr sz="2800" b="1" dirty="0">
              <a:solidFill>
                <a:schemeClr val="accent5"/>
              </a:solidFill>
              <a:latin typeface="Times New Roman" pitchFamily="18" charset="0"/>
              <a:ea typeface="Century Gothic"/>
              <a:cs typeface="Times New Roman" pitchFamily="18" charset="0"/>
              <a:sym typeface="Century Gothic"/>
            </a:endParaRPr>
          </a:p>
        </p:txBody>
      </p:sp>
      <p:sp>
        <p:nvSpPr>
          <p:cNvPr id="498" name="Google Shape;498;p27"/>
          <p:cNvSpPr txBox="1">
            <a:spLocks noGrp="1"/>
          </p:cNvSpPr>
          <p:nvPr>
            <p:ph type="ctrTitle"/>
          </p:nvPr>
        </p:nvSpPr>
        <p:spPr>
          <a:xfrm>
            <a:off x="1955610" y="579677"/>
            <a:ext cx="5351400" cy="5827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b="1">
                <a:solidFill>
                  <a:srgbClr val="FFC000">
                    <a:alpha val="75000"/>
                  </a:srgbClr>
                </a:solidFill>
                <a:latin typeface="Calibri" pitchFamily="34" charset="0"/>
                <a:cs typeface="Calibri" pitchFamily="34" charset="0"/>
              </a:rPr>
              <a:t>CHỦ ĐỀ 2:</a:t>
            </a:r>
            <a:endParaRPr sz="3400" b="1">
              <a:solidFill>
                <a:srgbClr val="FFC000">
                  <a:alpha val="75000"/>
                </a:srgbClr>
              </a:solidFill>
              <a:latin typeface="Calibri" pitchFamily="34" charset="0"/>
              <a:cs typeface="Calibri" pitchFamily="34" charset="0"/>
            </a:endParaRPr>
          </a:p>
        </p:txBody>
      </p:sp>
      <p:grpSp>
        <p:nvGrpSpPr>
          <p:cNvPr id="499" name="Google Shape;499;p27"/>
          <p:cNvGrpSpPr/>
          <p:nvPr/>
        </p:nvGrpSpPr>
        <p:grpSpPr>
          <a:xfrm flipH="1">
            <a:off x="2606731" y="3064955"/>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a:off x="6687099" y="588724"/>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437467" y="3211414"/>
            <a:ext cx="3822709"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Hoàng</a:t>
            </a:r>
            <a:r>
              <a:rPr lang="en-US" sz="200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grpSp>
        <p:nvGrpSpPr>
          <p:cNvPr id="46" name="Google Shape;532;p27"/>
          <p:cNvGrpSpPr/>
          <p:nvPr/>
        </p:nvGrpSpPr>
        <p:grpSpPr>
          <a:xfrm>
            <a:off x="1794030" y="629234"/>
            <a:ext cx="587736" cy="781797"/>
            <a:chOff x="3600400" y="2783875"/>
            <a:chExt cx="402275" cy="535100"/>
          </a:xfrm>
        </p:grpSpPr>
        <p:sp>
          <p:nvSpPr>
            <p:cNvPr id="47"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3254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75" fill="hold">
                                          <p:stCondLst>
                                            <p:cond delay="0"/>
                                          </p:stCondLst>
                                        </p:cTn>
                                        <p:tgtEl>
                                          <p:spTgt spid="46"/>
                                        </p:tgtEl>
                                        <p:attrNameLst>
                                          <p:attrName>r</p:attrName>
                                        </p:attrNameLst>
                                      </p:cBhvr>
                                    </p:animRot>
                                    <p:animRot by="-240000">
                                      <p:cBhvr>
                                        <p:cTn id="7" dur="150" fill="hold">
                                          <p:stCondLst>
                                            <p:cond delay="150"/>
                                          </p:stCondLst>
                                        </p:cTn>
                                        <p:tgtEl>
                                          <p:spTgt spid="46"/>
                                        </p:tgtEl>
                                        <p:attrNameLst>
                                          <p:attrName>r</p:attrName>
                                        </p:attrNameLst>
                                      </p:cBhvr>
                                    </p:animRot>
                                    <p:animRot by="240000">
                                      <p:cBhvr>
                                        <p:cTn id="8" dur="150" fill="hold">
                                          <p:stCondLst>
                                            <p:cond delay="300"/>
                                          </p:stCondLst>
                                        </p:cTn>
                                        <p:tgtEl>
                                          <p:spTgt spid="46"/>
                                        </p:tgtEl>
                                        <p:attrNameLst>
                                          <p:attrName>r</p:attrName>
                                        </p:attrNameLst>
                                      </p:cBhvr>
                                    </p:animRot>
                                    <p:animRot by="-240000">
                                      <p:cBhvr>
                                        <p:cTn id="9" dur="150" fill="hold">
                                          <p:stCondLst>
                                            <p:cond delay="450"/>
                                          </p:stCondLst>
                                        </p:cTn>
                                        <p:tgtEl>
                                          <p:spTgt spid="46"/>
                                        </p:tgtEl>
                                        <p:attrNameLst>
                                          <p:attrName>r</p:attrName>
                                        </p:attrNameLst>
                                      </p:cBhvr>
                                    </p:animRot>
                                    <p:animRot by="120000">
                                      <p:cBhvr>
                                        <p:cTn id="10" dur="150" fill="hold">
                                          <p:stCondLst>
                                            <p:cond delay="600"/>
                                          </p:stCondLst>
                                        </p:cTn>
                                        <p:tgtEl>
                                          <p:spTgt spid="4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75" fill="hold">
                                          <p:stCondLst>
                                            <p:cond delay="0"/>
                                          </p:stCondLst>
                                        </p:cTn>
                                        <p:tgtEl>
                                          <p:spTgt spid="532"/>
                                        </p:tgtEl>
                                        <p:attrNameLst>
                                          <p:attrName>r</p:attrName>
                                        </p:attrNameLst>
                                      </p:cBhvr>
                                    </p:animRot>
                                    <p:animRot by="-240000">
                                      <p:cBhvr>
                                        <p:cTn id="13" dur="150" fill="hold">
                                          <p:stCondLst>
                                            <p:cond delay="150"/>
                                          </p:stCondLst>
                                        </p:cTn>
                                        <p:tgtEl>
                                          <p:spTgt spid="532"/>
                                        </p:tgtEl>
                                        <p:attrNameLst>
                                          <p:attrName>r</p:attrName>
                                        </p:attrNameLst>
                                      </p:cBhvr>
                                    </p:animRot>
                                    <p:animRot by="240000">
                                      <p:cBhvr>
                                        <p:cTn id="14" dur="150" fill="hold">
                                          <p:stCondLst>
                                            <p:cond delay="300"/>
                                          </p:stCondLst>
                                        </p:cTn>
                                        <p:tgtEl>
                                          <p:spTgt spid="532"/>
                                        </p:tgtEl>
                                        <p:attrNameLst>
                                          <p:attrName>r</p:attrName>
                                        </p:attrNameLst>
                                      </p:cBhvr>
                                    </p:animRot>
                                    <p:animRot by="-240000">
                                      <p:cBhvr>
                                        <p:cTn id="15" dur="150" fill="hold">
                                          <p:stCondLst>
                                            <p:cond delay="450"/>
                                          </p:stCondLst>
                                        </p:cTn>
                                        <p:tgtEl>
                                          <p:spTgt spid="532"/>
                                        </p:tgtEl>
                                        <p:attrNameLst>
                                          <p:attrName>r</p:attrName>
                                        </p:attrNameLst>
                                      </p:cBhvr>
                                    </p:animRot>
                                    <p:animRot by="120000">
                                      <p:cBhvr>
                                        <p:cTn id="16" dur="150" fill="hold">
                                          <p:stCondLst>
                                            <p:cond delay="600"/>
                                          </p:stCondLst>
                                        </p:cTn>
                                        <p:tgtEl>
                                          <p:spTgt spid="532"/>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1000" fill="hold"/>
                                        <p:tgtEl>
                                          <p:spTgt spid="499"/>
                                        </p:tgtEl>
                                        <p:attrNameLst>
                                          <p:attrName>ppt_x</p:attrName>
                                        </p:attrNameLst>
                                      </p:cBhvr>
                                      <p:tavLst>
                                        <p:tav tm="0">
                                          <p:val>
                                            <p:strVal val="0-#ppt_w/2"/>
                                          </p:val>
                                        </p:tav>
                                        <p:tav tm="100000">
                                          <p:val>
                                            <p:strVal val="#ppt_x"/>
                                          </p:val>
                                        </p:tav>
                                      </p:tavLst>
                                    </p:anim>
                                    <p:anim calcmode="lin" valueType="num">
                                      <p:cBhvr additive="base">
                                        <p:cTn id="20" dur="1000" fill="hold"/>
                                        <p:tgtEl>
                                          <p:spTgt spid="49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505494" y="514351"/>
            <a:ext cx="8181306" cy="685799"/>
          </a:xfrm>
          <a:prstGeom prst="rect">
            <a:avLst/>
          </a:prstGeom>
        </p:spPr>
        <p:txBody>
          <a:bodyPr spcFirstLastPara="1" wrap="square" lIns="91425" tIns="91425" rIns="91425" bIns="91425" anchor="ctr" anchorCtr="0">
            <a:noAutofit/>
          </a:bodyPr>
          <a:lstStyle/>
          <a:p>
            <a:r>
              <a:rPr lang="fr-FR" sz="2800" b="1">
                <a:latin typeface="+mj-lt"/>
              </a:rPr>
              <a:t>MỤC TIÊU: </a:t>
            </a: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880706" y="1173530"/>
            <a:ext cx="7246314" cy="3262432"/>
          </a:xfrm>
          <a:prstGeom prst="rect">
            <a:avLst/>
          </a:prstGeom>
          <a:noFill/>
        </p:spPr>
        <p:txBody>
          <a:bodyPr wrap="square" rtlCol="0">
            <a:spAutoFit/>
          </a:bodyPr>
          <a:lstStyle/>
          <a:p>
            <a:r>
              <a:rPr lang="fr-FR" sz="2400"/>
              <a:t>Sau khi học xong bài này học sinh cần nắm được:</a:t>
            </a:r>
          </a:p>
          <a:p>
            <a:r>
              <a:rPr lang="fr-FR" sz="2400"/>
              <a:t>   - Chọn được kiểu trình bày có sẵn cho đoạn văn bản.</a:t>
            </a:r>
          </a:p>
          <a:p>
            <a:r>
              <a:rPr lang="fr-FR" sz="2400"/>
              <a:t>   - Biết cách trình bày văn bản theo nhiều kiểu khác nhau.</a:t>
            </a:r>
          </a:p>
          <a:p>
            <a:r>
              <a:rPr lang="fr-FR" sz="2400"/>
              <a:t>   - Trình bày được đoạn văn bản theo nhiều kiểu khác nhau</a:t>
            </a:r>
            <a:endParaRPr lang="en-US" sz="2400"/>
          </a:p>
          <a:p>
            <a:endParaRPr lang="en-US" sz="240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86">
                                            <p:txEl>
                                              <p:pRg st="0" end="0"/>
                                            </p:txEl>
                                          </p:spTgt>
                                        </p:tgtEl>
                                        <p:attrNameLst>
                                          <p:attrName>style.visibility</p:attrName>
                                        </p:attrNameLst>
                                      </p:cBhvr>
                                      <p:to>
                                        <p:strVal val="visible"/>
                                      </p:to>
                                    </p:set>
                                    <p:animEffect transition="in" filter="fade">
                                      <p:cBhvr>
                                        <p:cTn id="7" dur="2000"/>
                                        <p:tgtEl>
                                          <p:spTgt spid="786">
                                            <p:txEl>
                                              <p:pRg st="0" end="0"/>
                                            </p:txEl>
                                          </p:spTgt>
                                        </p:tgtEl>
                                      </p:cBhvr>
                                    </p:animEffect>
                                    <p:anim calcmode="lin" valueType="num">
                                      <p:cBhvr>
                                        <p:cTn id="8" dur="2000" fill="hold"/>
                                        <p:tgtEl>
                                          <p:spTgt spid="78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54" name="Google Shape;854;p37"/>
          <p:cNvSpPr txBox="1">
            <a:spLocks noGrp="1"/>
          </p:cNvSpPr>
          <p:nvPr>
            <p:ph type="title"/>
          </p:nvPr>
        </p:nvSpPr>
        <p:spPr>
          <a:xfrm>
            <a:off x="760500" y="258573"/>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mj-lt"/>
              </a:rPr>
              <a:t>HOẠT ĐỘNG CƠ BẢN</a:t>
            </a:r>
            <a:endParaRPr b="1">
              <a:latin typeface="+mj-lt"/>
            </a:endParaRPr>
          </a:p>
        </p:txBody>
      </p:sp>
      <p:sp>
        <p:nvSpPr>
          <p:cNvPr id="66" name="TextBox 65"/>
          <p:cNvSpPr txBox="1">
            <a:spLocks noChangeArrowheads="1"/>
          </p:cNvSpPr>
          <p:nvPr/>
        </p:nvSpPr>
        <p:spPr bwMode="auto">
          <a:xfrm>
            <a:off x="782782" y="81915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mj-lt"/>
                <a:cs typeface="Times New Roman" pitchFamily="18" charset="0"/>
              </a:rPr>
              <a:t>1. Mở một đoạn văn bản có sẵn</a:t>
            </a:r>
            <a:r>
              <a:rPr lang="en-US" sz="3200">
                <a:latin typeface="Times New Roman" pitchFamily="18" charset="0"/>
                <a:cs typeface="Times New Roman" pitchFamily="18" charset="0"/>
              </a:rPr>
              <a:t>.</a:t>
            </a:r>
          </a:p>
        </p:txBody>
      </p:sp>
      <p:sp>
        <p:nvSpPr>
          <p:cNvPr id="67" name="TextBox 66"/>
          <p:cNvSpPr txBox="1">
            <a:spLocks noChangeArrowheads="1"/>
          </p:cNvSpPr>
          <p:nvPr/>
        </p:nvSpPr>
        <p:spPr bwMode="auto">
          <a:xfrm>
            <a:off x="783515" y="1389434"/>
            <a:ext cx="7918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200">
                <a:latin typeface="+mj-lt"/>
                <a:cs typeface="Times New Roman" pitchFamily="18" charset="0"/>
              </a:rPr>
              <a:t>2. Quan sát các kiểu trình bày văn bản có sẵn trong nhóm Styles trong thẻ Home ở hình dưới đây rồi thực hiện các thao tác sau: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3750"/>
            <a:ext cx="8458200" cy="150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54"/>
                                        </p:tgtEl>
                                        <p:attrNameLst>
                                          <p:attrName>style.visibility</p:attrName>
                                        </p:attrNameLst>
                                      </p:cBhvr>
                                      <p:to>
                                        <p:strVal val="visible"/>
                                      </p:to>
                                    </p:set>
                                    <p:animEffect transition="in" filter="fade">
                                      <p:cBhvr>
                                        <p:cTn id="7" dur="2000"/>
                                        <p:tgtEl>
                                          <p:spTgt spid="854"/>
                                        </p:tgtEl>
                                      </p:cBhvr>
                                    </p:animEffect>
                                    <p:anim calcmode="lin" valueType="num">
                                      <p:cBhvr>
                                        <p:cTn id="8" dur="2000" fill="hold"/>
                                        <p:tgtEl>
                                          <p:spTgt spid="854"/>
                                        </p:tgtEl>
                                        <p:attrNameLst>
                                          <p:attrName>ppt_w</p:attrName>
                                        </p:attrNameLst>
                                      </p:cBhvr>
                                      <p:tavLst>
                                        <p:tav tm="0" fmla="#ppt_w*sin(2.5*pi*$)">
                                          <p:val>
                                            <p:fltVal val="0"/>
                                          </p:val>
                                        </p:tav>
                                        <p:tav tm="100000">
                                          <p:val>
                                            <p:fltVal val="1"/>
                                          </p:val>
                                        </p:tav>
                                      </p:tavLst>
                                    </p:anim>
                                    <p:anim calcmode="lin" valueType="num">
                                      <p:cBhvr>
                                        <p:cTn id="9" dur="2000" fill="hold"/>
                                        <p:tgtEl>
                                          <p:spTgt spid="8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1B3FC6A-FC1C-4247-B2D6-CE172D01AC88}"/>
              </a:ext>
            </a:extLst>
          </p:cNvPr>
          <p:cNvSpPr>
            <a:spLocks noGrp="1"/>
          </p:cNvSpPr>
          <p:nvPr>
            <p:ph type="title"/>
          </p:nvPr>
        </p:nvSpPr>
        <p:spPr>
          <a:xfrm>
            <a:off x="609600" y="1733550"/>
            <a:ext cx="7699200" cy="572700"/>
          </a:xfrm>
        </p:spPr>
        <p:txBody>
          <a:bodyPr/>
          <a:lstStyle/>
          <a:p>
            <a:r>
              <a:rPr lang="en-US" dirty="0">
                <a:latin typeface="+mj-lt"/>
              </a:rPr>
              <a:t>Quan </a:t>
            </a:r>
            <a:r>
              <a:rPr lang="en-US" dirty="0" err="1">
                <a:latin typeface="+mj-lt"/>
              </a:rPr>
              <a:t>sát</a:t>
            </a:r>
            <a:r>
              <a:rPr lang="en-US" dirty="0">
                <a:latin typeface="+mj-lt"/>
              </a:rPr>
              <a:t> GV </a:t>
            </a:r>
            <a:r>
              <a:rPr lang="en-US" dirty="0" err="1">
                <a:latin typeface="+mj-lt"/>
              </a:rPr>
              <a:t>thực</a:t>
            </a:r>
            <a:r>
              <a:rPr lang="en-US" dirty="0">
                <a:latin typeface="+mj-lt"/>
              </a:rPr>
              <a:t> </a:t>
            </a:r>
            <a:r>
              <a:rPr lang="en-US" dirty="0" err="1">
                <a:latin typeface="+mj-lt"/>
              </a:rPr>
              <a:t>hiện</a:t>
            </a:r>
            <a:endParaRPr lang="en-US" dirty="0">
              <a:latin typeface="+mj-lt"/>
            </a:endParaRPr>
          </a:p>
        </p:txBody>
      </p:sp>
    </p:spTree>
    <p:extLst>
      <p:ext uri="{BB962C8B-B14F-4D97-AF65-F5344CB8AC3E}">
        <p14:creationId xmlns:p14="http://schemas.microsoft.com/office/powerpoint/2010/main" val="1264346801"/>
      </p:ext>
    </p:extLst>
  </p:cSld>
  <p:clrMapOvr>
    <a:masterClrMapping/>
  </p:clrMapOvr>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637</Words>
  <Application>Microsoft Office PowerPoint</Application>
  <PresentationFormat>On-screen Show (16:9)</PresentationFormat>
  <Paragraphs>62</Paragraphs>
  <Slides>17</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PT Sans</vt:lpstr>
      <vt:lpstr>Aldrich</vt:lpstr>
      <vt:lpstr>Century Gothic</vt:lpstr>
      <vt:lpstr>Didact Gothic</vt:lpstr>
      <vt:lpstr>Times New Roman</vt:lpstr>
      <vt:lpstr>Virtual Slides for Education Day by Slidesgo</vt:lpstr>
      <vt:lpstr>Bitmap Image</vt:lpstr>
      <vt:lpstr>CHỦ ĐỀ 2:</vt:lpstr>
      <vt:lpstr>KHỞI ĐỘNG</vt:lpstr>
      <vt:lpstr>Câu 1: Chọn nút lệnh để tăng kích thước thụt lề</vt:lpstr>
      <vt:lpstr>Câu 2: Chọn nút lệnh để giảm kích thước thụt lề</vt:lpstr>
      <vt:lpstr>Câu 3 : Chọn nút lệnh để điều chỉnh khoảng cách giữa các dòng</vt:lpstr>
      <vt:lpstr>CHỦ ĐỀ 2:</vt:lpstr>
      <vt:lpstr>PowerPoint Presentation</vt:lpstr>
      <vt:lpstr>HOẠT ĐỘNG CƠ BẢN</vt:lpstr>
      <vt:lpstr>Quan sát GV thực hiện</vt:lpstr>
      <vt:lpstr>THẢO LUẬN NHÓM</vt:lpstr>
      <vt:lpstr>THẢO LUẬN NHÓM</vt:lpstr>
      <vt:lpstr>PowerPoint Presentation</vt:lpstr>
      <vt:lpstr>PowerPoint Presentation</vt:lpstr>
      <vt:lpstr>PowerPoint Presentation</vt:lpstr>
      <vt:lpstr>PowerPoint Presentation</vt:lpstr>
      <vt:lpstr>PowerPoint Presentation</vt:lpstr>
      <vt:lpstr>CHÂN THÀNH CẢM ƠN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48</cp:revision>
  <dcterms:modified xsi:type="dcterms:W3CDTF">2021-10-31T08:55:29Z</dcterms:modified>
</cp:coreProperties>
</file>