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2"/>
  </p:notesMasterIdLst>
  <p:sldIdLst>
    <p:sldId id="257" r:id="rId2"/>
    <p:sldId id="387" r:id="rId3"/>
    <p:sldId id="388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8" r:id="rId23"/>
    <p:sldId id="379" r:id="rId24"/>
    <p:sldId id="380" r:id="rId25"/>
    <p:sldId id="378" r:id="rId26"/>
    <p:sldId id="382" r:id="rId27"/>
    <p:sldId id="383" r:id="rId28"/>
    <p:sldId id="385" r:id="rId29"/>
    <p:sldId id="381" r:id="rId30"/>
    <p:sldId id="290" r:id="rId31"/>
  </p:sldIdLst>
  <p:sldSz cx="9144000" cy="6858000" type="screen4x3"/>
  <p:notesSz cx="6858000" cy="9144000"/>
  <p:custDataLst>
    <p:tags r:id="rId33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1DB9"/>
    <a:srgbClr val="2105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062" autoAdjust="0"/>
  </p:normalViewPr>
  <p:slideViewPr>
    <p:cSldViewPr>
      <p:cViewPr>
        <p:scale>
          <a:sx n="62" d="100"/>
          <a:sy n="62" d="100"/>
        </p:scale>
        <p:origin x="-1493" y="-3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ầ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ày thá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EBA1D-EBC4-40AF-A430-5339529450BE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4" name="Chỗ dành sẵn cho Hình ảnh của Bản chiế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ố hiệu Bản chiế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D4F1C-52B1-4BF0-939C-737DC4EDED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78105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0996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00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6973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457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6C4EC2-BD30-4A80-BD21-05306232307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2554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67188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654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3990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4312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6180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9865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6548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93732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E1718-F6F5-450C-91E3-F93A4AE02DAC}" type="datetimeFigureOut">
              <a:rPr lang="vi-VN" smtClean="0"/>
              <a:t>29/09/2021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A40DF-C3CB-4A2E-ACB5-40AC82A425D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966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21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image" Target="../media/image29.png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UYBAO\Pictures\tải xuống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7357">
            <a:off x="571042" y="1615400"/>
            <a:ext cx="1800225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01"/>
          <p:cNvSpPr>
            <a:spLocks noChangeArrowheads="1"/>
          </p:cNvSpPr>
          <p:nvPr/>
        </p:nvSpPr>
        <p:spPr bwMode="auto">
          <a:xfrm>
            <a:off x="1979712" y="1772816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: TIN </a:t>
            </a:r>
            <a:r>
              <a:rPr lang="en-US" altLang="en-US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 LỚP 3</a:t>
            </a:r>
            <a:endParaRPr lang="en-US" altLang="en-US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110035" y="5194654"/>
            <a:ext cx="7560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864" y="4705003"/>
            <a:ext cx="864096" cy="9875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4664"/>
            <a:ext cx="3581400" cy="70866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634587"/>
            <a:ext cx="358140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98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3352800"/>
          <a:ext cx="8610600" cy="341631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77160"/>
                <a:gridCol w="2025789"/>
                <a:gridCol w="2174430"/>
                <a:gridCol w="1633221"/>
              </a:tblGrid>
              <a:tr h="4296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4864" name="TextBox 28"/>
          <p:cNvSpPr txBox="1">
            <a:spLocks noChangeArrowheads="1"/>
          </p:cNvSpPr>
          <p:nvPr/>
        </p:nvSpPr>
        <p:spPr bwMode="auto">
          <a:xfrm>
            <a:off x="5018088" y="4217988"/>
            <a:ext cx="2352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Enter, Shift</a:t>
            </a:r>
          </a:p>
        </p:txBody>
      </p:sp>
      <p:sp>
        <p:nvSpPr>
          <p:cNvPr id="34865" name="TextBox 40"/>
          <p:cNvSpPr txBox="1">
            <a:spLocks noChangeArrowheads="1"/>
          </p:cNvSpPr>
          <p:nvPr/>
        </p:nvSpPr>
        <p:spPr bwMode="auto">
          <a:xfrm>
            <a:off x="144463" y="4189413"/>
            <a:ext cx="2895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Caps Lock, Shift</a:t>
            </a:r>
          </a:p>
        </p:txBody>
      </p:sp>
      <p:sp>
        <p:nvSpPr>
          <p:cNvPr id="34866" name="TextBox 43"/>
          <p:cNvSpPr txBox="1">
            <a:spLocks noChangeArrowheads="1"/>
          </p:cNvSpPr>
          <p:nvPr/>
        </p:nvSpPr>
        <p:spPr bwMode="auto">
          <a:xfrm>
            <a:off x="3381375" y="4225925"/>
            <a:ext cx="1130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34867" name="TextBox 28"/>
          <p:cNvSpPr txBox="1">
            <a:spLocks noChangeArrowheads="1"/>
          </p:cNvSpPr>
          <p:nvPr/>
        </p:nvSpPr>
        <p:spPr bwMode="auto">
          <a:xfrm>
            <a:off x="5018088" y="4652963"/>
            <a:ext cx="2352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 P, :, ?</a:t>
            </a:r>
          </a:p>
        </p:txBody>
      </p:sp>
      <p:sp>
        <p:nvSpPr>
          <p:cNvPr id="34868" name="TextBox 48"/>
          <p:cNvSpPr txBox="1">
            <a:spLocks noChangeArrowheads="1"/>
          </p:cNvSpPr>
          <p:nvPr/>
        </p:nvSpPr>
        <p:spPr bwMode="auto">
          <a:xfrm>
            <a:off x="144463" y="4624388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1, Q, A, Z</a:t>
            </a:r>
          </a:p>
        </p:txBody>
      </p:sp>
      <p:sp>
        <p:nvSpPr>
          <p:cNvPr id="34869" name="TextBox 28"/>
          <p:cNvSpPr txBox="1">
            <a:spLocks noChangeArrowheads="1"/>
          </p:cNvSpPr>
          <p:nvPr/>
        </p:nvSpPr>
        <p:spPr bwMode="auto">
          <a:xfrm>
            <a:off x="5027613" y="5072063"/>
            <a:ext cx="235267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9, O, L, &gt;</a:t>
            </a:r>
          </a:p>
        </p:txBody>
      </p:sp>
      <p:sp>
        <p:nvSpPr>
          <p:cNvPr id="34870" name="TextBox 55"/>
          <p:cNvSpPr txBox="1">
            <a:spLocks noChangeArrowheads="1"/>
          </p:cNvSpPr>
          <p:nvPr/>
        </p:nvSpPr>
        <p:spPr bwMode="auto">
          <a:xfrm>
            <a:off x="7716838" y="5105400"/>
            <a:ext cx="1111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 út</a:t>
            </a:r>
          </a:p>
        </p:txBody>
      </p:sp>
      <p:sp>
        <p:nvSpPr>
          <p:cNvPr id="34871" name="TextBox 56"/>
          <p:cNvSpPr txBox="1">
            <a:spLocks noChangeArrowheads="1"/>
          </p:cNvSpPr>
          <p:nvPr/>
        </p:nvSpPr>
        <p:spPr bwMode="auto">
          <a:xfrm>
            <a:off x="153988" y="5043488"/>
            <a:ext cx="28956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2, W, S, X</a:t>
            </a:r>
          </a:p>
        </p:txBody>
      </p:sp>
      <p:sp>
        <p:nvSpPr>
          <p:cNvPr id="34872" name="TextBox 28"/>
          <p:cNvSpPr txBox="1">
            <a:spLocks noChangeArrowheads="1"/>
          </p:cNvSpPr>
          <p:nvPr/>
        </p:nvSpPr>
        <p:spPr bwMode="auto">
          <a:xfrm>
            <a:off x="5027613" y="5527675"/>
            <a:ext cx="2352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7, U, J, M</a:t>
            </a:r>
          </a:p>
        </p:txBody>
      </p:sp>
      <p:sp>
        <p:nvSpPr>
          <p:cNvPr id="34873" name="TextBox 61"/>
          <p:cNvSpPr txBox="1">
            <a:spLocks noChangeArrowheads="1"/>
          </p:cNvSpPr>
          <p:nvPr/>
        </p:nvSpPr>
        <p:spPr bwMode="auto">
          <a:xfrm>
            <a:off x="3400425" y="5535613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</a:p>
        </p:txBody>
      </p:sp>
      <p:sp>
        <p:nvSpPr>
          <p:cNvPr id="34874" name="TextBox 28"/>
          <p:cNvSpPr txBox="1">
            <a:spLocks noChangeArrowheads="1"/>
          </p:cNvSpPr>
          <p:nvPr/>
        </p:nvSpPr>
        <p:spPr bwMode="auto">
          <a:xfrm>
            <a:off x="5027613" y="5900738"/>
            <a:ext cx="23526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8, I, K, &lt;</a:t>
            </a:r>
          </a:p>
        </p:txBody>
      </p:sp>
      <p:sp>
        <p:nvSpPr>
          <p:cNvPr id="34875" name="TextBox 65"/>
          <p:cNvSpPr txBox="1">
            <a:spLocks noChangeArrowheads="1"/>
          </p:cNvSpPr>
          <p:nvPr/>
        </p:nvSpPr>
        <p:spPr bwMode="auto">
          <a:xfrm>
            <a:off x="3400425" y="5908675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4876" name="TextBox 28"/>
          <p:cNvSpPr txBox="1">
            <a:spLocks noChangeArrowheads="1"/>
          </p:cNvSpPr>
          <p:nvPr/>
        </p:nvSpPr>
        <p:spPr bwMode="auto">
          <a:xfrm>
            <a:off x="5027613" y="6330950"/>
            <a:ext cx="235267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6, Y, H, N</a:t>
            </a:r>
          </a:p>
        </p:txBody>
      </p:sp>
      <p:sp>
        <p:nvSpPr>
          <p:cNvPr id="34877" name="TextBox 68"/>
          <p:cNvSpPr txBox="1">
            <a:spLocks noChangeArrowheads="1"/>
          </p:cNvSpPr>
          <p:nvPr/>
        </p:nvSpPr>
        <p:spPr bwMode="auto">
          <a:xfrm>
            <a:off x="144463" y="6302375"/>
            <a:ext cx="28956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Phím cách</a:t>
            </a:r>
          </a:p>
        </p:txBody>
      </p:sp>
      <p:sp>
        <p:nvSpPr>
          <p:cNvPr id="45120" name="TextBox 28"/>
          <p:cNvSpPr txBox="1">
            <a:spLocks noChangeArrowheads="1"/>
          </p:cNvSpPr>
          <p:nvPr/>
        </p:nvSpPr>
        <p:spPr bwMode="auto">
          <a:xfrm>
            <a:off x="5087938" y="4217988"/>
            <a:ext cx="22320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Enter, Shift</a:t>
            </a:r>
          </a:p>
        </p:txBody>
      </p:sp>
      <p:sp>
        <p:nvSpPr>
          <p:cNvPr id="45121" name="TextBox 71"/>
          <p:cNvSpPr txBox="1">
            <a:spLocks noChangeArrowheads="1"/>
          </p:cNvSpPr>
          <p:nvPr/>
        </p:nvSpPr>
        <p:spPr bwMode="auto">
          <a:xfrm>
            <a:off x="7502525" y="4221163"/>
            <a:ext cx="10556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73" name="TextBox 72"/>
          <p:cNvSpPr txBox="1">
            <a:spLocks noChangeArrowheads="1"/>
          </p:cNvSpPr>
          <p:nvPr/>
        </p:nvSpPr>
        <p:spPr bwMode="auto">
          <a:xfrm>
            <a:off x="217488" y="4179888"/>
            <a:ext cx="27495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Caps Lock, Shift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382963" y="4217988"/>
            <a:ext cx="11271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24" name="TextBox 71"/>
          <p:cNvSpPr txBox="1">
            <a:spLocks noChangeArrowheads="1"/>
          </p:cNvSpPr>
          <p:nvPr/>
        </p:nvSpPr>
        <p:spPr bwMode="auto">
          <a:xfrm>
            <a:off x="7504113" y="4229100"/>
            <a:ext cx="10541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25" name="TextBox 60"/>
          <p:cNvSpPr txBox="1">
            <a:spLocks noChangeArrowheads="1"/>
          </p:cNvSpPr>
          <p:nvPr/>
        </p:nvSpPr>
        <p:spPr bwMode="auto">
          <a:xfrm>
            <a:off x="153988" y="5499100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 E, D, C</a:t>
            </a:r>
          </a:p>
        </p:txBody>
      </p:sp>
      <p:sp>
        <p:nvSpPr>
          <p:cNvPr id="26" name="TextBox 61"/>
          <p:cNvSpPr txBox="1">
            <a:spLocks noChangeArrowheads="1"/>
          </p:cNvSpPr>
          <p:nvPr/>
        </p:nvSpPr>
        <p:spPr bwMode="auto">
          <a:xfrm>
            <a:off x="3400425" y="5543550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</a:p>
        </p:txBody>
      </p:sp>
      <p:sp>
        <p:nvSpPr>
          <p:cNvPr id="27" name="TextBox 60"/>
          <p:cNvSpPr txBox="1">
            <a:spLocks noChangeArrowheads="1"/>
          </p:cNvSpPr>
          <p:nvPr/>
        </p:nvSpPr>
        <p:spPr bwMode="auto">
          <a:xfrm>
            <a:off x="152400" y="5500688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3, E, D, C</a:t>
            </a:r>
          </a:p>
        </p:txBody>
      </p:sp>
      <p:sp>
        <p:nvSpPr>
          <p:cNvPr id="28" name="TextBox 46"/>
          <p:cNvSpPr txBox="1">
            <a:spLocks noChangeArrowheads="1"/>
          </p:cNvSpPr>
          <p:nvPr/>
        </p:nvSpPr>
        <p:spPr bwMode="auto">
          <a:xfrm>
            <a:off x="7467600" y="4686300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29" name="TextBox 53"/>
          <p:cNvSpPr txBox="1">
            <a:spLocks noChangeArrowheads="1"/>
          </p:cNvSpPr>
          <p:nvPr/>
        </p:nvSpPr>
        <p:spPr bwMode="auto">
          <a:xfrm>
            <a:off x="3390900" y="4660900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30" name="TextBox 57"/>
          <p:cNvSpPr txBox="1">
            <a:spLocks noChangeArrowheads="1"/>
          </p:cNvSpPr>
          <p:nvPr/>
        </p:nvSpPr>
        <p:spPr bwMode="auto">
          <a:xfrm>
            <a:off x="3400425" y="5080000"/>
            <a:ext cx="11112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Áp út</a:t>
            </a: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>
            <a:off x="7543800" y="5561013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2" name="TextBox 63"/>
          <p:cNvSpPr txBox="1">
            <a:spLocks noChangeArrowheads="1"/>
          </p:cNvSpPr>
          <p:nvPr/>
        </p:nvSpPr>
        <p:spPr bwMode="auto">
          <a:xfrm>
            <a:off x="7543800" y="5934075"/>
            <a:ext cx="11112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</a:p>
        </p:txBody>
      </p:sp>
      <p:sp>
        <p:nvSpPr>
          <p:cNvPr id="33" name="TextBox 64"/>
          <p:cNvSpPr txBox="1">
            <a:spLocks noChangeArrowheads="1"/>
          </p:cNvSpPr>
          <p:nvPr/>
        </p:nvSpPr>
        <p:spPr bwMode="auto">
          <a:xfrm>
            <a:off x="153988" y="5872163"/>
            <a:ext cx="28956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 5, R, T, F, G, V, B</a:t>
            </a:r>
          </a:p>
        </p:txBody>
      </p:sp>
      <p:sp>
        <p:nvSpPr>
          <p:cNvPr id="34" name="TextBox 67"/>
          <p:cNvSpPr txBox="1">
            <a:spLocks noChangeArrowheads="1"/>
          </p:cNvSpPr>
          <p:nvPr/>
        </p:nvSpPr>
        <p:spPr bwMode="auto">
          <a:xfrm>
            <a:off x="7543800" y="6364288"/>
            <a:ext cx="1111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5" name="TextBox 69"/>
          <p:cNvSpPr txBox="1">
            <a:spLocks noChangeArrowheads="1"/>
          </p:cNvSpPr>
          <p:nvPr/>
        </p:nvSpPr>
        <p:spPr bwMode="auto">
          <a:xfrm>
            <a:off x="3400425" y="6338888"/>
            <a:ext cx="1111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</a:p>
        </p:txBody>
      </p:sp>
      <p:pic>
        <p:nvPicPr>
          <p:cNvPr id="34894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44525"/>
            <a:ext cx="852328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95" name="TextBox 6"/>
          <p:cNvSpPr txBox="1">
            <a:spLocks noChangeArrowheads="1"/>
          </p:cNvSpPr>
          <p:nvPr/>
        </p:nvSpPr>
        <p:spPr bwMode="auto">
          <a:xfrm>
            <a:off x="144463" y="179388"/>
            <a:ext cx="557053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Điền các chữ còn thiếu vào bảng dưới đây</a:t>
            </a:r>
            <a:endParaRPr lang="en-US" sz="2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914400" y="1489075"/>
            <a:ext cx="71438" cy="2865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787400" y="1820863"/>
            <a:ext cx="1476375" cy="25336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787400" y="1820863"/>
            <a:ext cx="1270000" cy="5413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1084263" y="1489075"/>
            <a:ext cx="1039812" cy="9001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V="1">
            <a:off x="5715000" y="1489075"/>
            <a:ext cx="2001838" cy="28257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H="1">
            <a:off x="7086600" y="1489075"/>
            <a:ext cx="1089025" cy="1041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V="1">
            <a:off x="6843713" y="1820863"/>
            <a:ext cx="1439862" cy="25193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7086600" y="1833563"/>
            <a:ext cx="1143000" cy="6873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97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5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5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45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 nodeType="clickPar">
                      <p:stCondLst>
                        <p:cond delay="indefinite"/>
                      </p:stCondLst>
                      <p:childTnLst>
                        <p:par>
                          <p:cTn id="1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34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69" grpId="0"/>
      <p:bldP spid="45120" grpId="0"/>
      <p:bldP spid="45120" grpId="1"/>
      <p:bldP spid="45121" grpId="0"/>
      <p:bldP spid="73" grpId="0"/>
      <p:bldP spid="73" grpId="1"/>
      <p:bldP spid="23" grpId="0"/>
      <p:bldP spid="23" grpId="1"/>
      <p:bldP spid="24" grpId="0"/>
      <p:bldP spid="24" grpId="1"/>
      <p:bldP spid="25" grpId="0"/>
      <p:bldP spid="26" grpId="0" build="allAtOnce"/>
      <p:bldP spid="27" grpId="0"/>
      <p:bldP spid="27" grpId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0" y="2000250"/>
            <a:ext cx="4365625" cy="39814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A.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67175" y="2584493"/>
            <a:ext cx="5529580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Kirian</a:t>
            </a:r>
            <a:r>
              <a:rPr lang="en-US" sz="2900" b="1" baseline="30000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Typing Tutor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755576" y="778429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3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310820" y="1628800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a. 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Khởi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động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thoát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khỏi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chương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</a:rPr>
              <a:t>trình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Kiran’s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Typing Tutor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310820" y="1124744"/>
            <a:ext cx="8839200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ts val="1200"/>
              </a:spcBef>
              <a:buClrTx/>
              <a:buSzTx/>
              <a:buFontTx/>
              <a:buNone/>
              <a:defRPr/>
            </a:pP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22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5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Kiran’s</a:t>
            </a:r>
            <a:r>
              <a:rPr lang="en-US" altLang="en-US" sz="2250" b="1" u="sng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Typing Tutor 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614363" y="2924945"/>
            <a:ext cx="8462962" cy="1445445"/>
            <a:chOff x="614362" y="1488936"/>
            <a:chExt cx="8462963" cy="1445170"/>
          </a:xfrm>
        </p:grpSpPr>
        <p:sp>
          <p:nvSpPr>
            <p:cNvPr id="36877" name="Text Box 6"/>
            <p:cNvSpPr txBox="1">
              <a:spLocks noChangeArrowheads="1"/>
            </p:cNvSpPr>
            <p:nvPr/>
          </p:nvSpPr>
          <p:spPr bwMode="auto">
            <a:xfrm>
              <a:off x="614362" y="1488936"/>
              <a:ext cx="8462963" cy="115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-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Khởi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động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chương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trình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Kiran’s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Typing Tutor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đúp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chuột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biểu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tượng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trên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nền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6878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3448" y="2290727"/>
              <a:ext cx="538552" cy="643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00050" y="4437112"/>
            <a:ext cx="8496300" cy="62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Thoát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khỏi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chương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Kiran’s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Typing Tutor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442913" y="5157192"/>
            <a:ext cx="8510587" cy="1180710"/>
            <a:chOff x="442912" y="4585853"/>
            <a:chExt cx="8510588" cy="1180761"/>
          </a:xfrm>
        </p:grpSpPr>
        <p:pic>
          <p:nvPicPr>
            <p:cNvPr id="36874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2288" y="5252264"/>
              <a:ext cx="428625" cy="514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75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521" t="33138" r="17178" b="21709"/>
            <a:stretch>
              <a:fillRect/>
            </a:stretch>
          </p:blipFill>
          <p:spPr bwMode="auto">
            <a:xfrm>
              <a:off x="1614488" y="5272882"/>
              <a:ext cx="682063" cy="454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76" name="Text Box 6"/>
            <p:cNvSpPr txBox="1">
              <a:spLocks noChangeArrowheads="1"/>
            </p:cNvSpPr>
            <p:nvPr/>
          </p:nvSpPr>
          <p:spPr bwMode="auto">
            <a:xfrm>
              <a:off x="442912" y="4585853"/>
              <a:ext cx="8510588" cy="115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-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Thoát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khỏi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chương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</a:rPr>
                <a:t>trình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Kiran’s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Typing Tutor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bằng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</p:grp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57200" y="2204864"/>
            <a:ext cx="849630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Khởi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động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chương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</a:rPr>
              <a:t>trình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Kiran’s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Typing Tutor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1" y="4046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0733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452438" y="692696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b. 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người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chơi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bắt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luyện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gõ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bàn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phím</a:t>
            </a:r>
            <a:endParaRPr lang="en-US" alt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404813" y="12833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452438" y="1628800"/>
            <a:ext cx="8382000" cy="476250"/>
            <a:chOff x="457200" y="1131886"/>
            <a:chExt cx="8382000" cy="476250"/>
          </a:xfrm>
        </p:grpSpPr>
        <p:sp>
          <p:nvSpPr>
            <p:cNvPr id="37908" name="Text Box 6"/>
            <p:cNvSpPr txBox="1">
              <a:spLocks noChangeArrowheads="1"/>
            </p:cNvSpPr>
            <p:nvPr/>
          </p:nvSpPr>
          <p:spPr bwMode="auto">
            <a:xfrm>
              <a:off x="457200" y="1131886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</a:rPr>
                <a:t>B1: </a:t>
              </a:r>
              <a:r>
                <a:rPr lang="en-US" altLang="en-US" sz="2300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 đúp chuột vào biểu tượng          trên màn hình nền.</a:t>
              </a:r>
              <a:endParaRPr lang="en-US" altLang="en-US" sz="2300" b="1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37909" name="Object 4"/>
            <p:cNvGraphicFramePr>
              <a:graphicFrameLocks noChangeAspect="1"/>
            </p:cNvGraphicFramePr>
            <p:nvPr/>
          </p:nvGraphicFramePr>
          <p:xfrm>
            <a:off x="5133975" y="1131886"/>
            <a:ext cx="581025" cy="476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44" name="Bitmap Image" r:id="rId3" imgW="704948" imgH="876190" progId="Paint.Picture">
                    <p:embed/>
                  </p:oleObj>
                </mc:Choice>
                <mc:Fallback>
                  <p:oleObj name="Bitmap Image" r:id="rId3" imgW="704948" imgH="87619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33975" y="1131886"/>
                          <a:ext cx="581025" cy="476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404813" y="5229200"/>
            <a:ext cx="8382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</a:rPr>
              <a:t>B5: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endParaRPr lang="en-US" altLang="en-US" sz="23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41397" y="2208734"/>
            <a:ext cx="8382000" cy="800100"/>
            <a:chOff x="417583" y="1344381"/>
            <a:chExt cx="8382000" cy="800219"/>
          </a:xfrm>
        </p:grpSpPr>
        <p:sp>
          <p:nvSpPr>
            <p:cNvPr id="37906" name="Text Box 6"/>
            <p:cNvSpPr txBox="1">
              <a:spLocks noChangeArrowheads="1"/>
            </p:cNvSpPr>
            <p:nvPr/>
          </p:nvSpPr>
          <p:spPr bwMode="auto">
            <a:xfrm>
              <a:off x="417583" y="1344381"/>
              <a:ext cx="8382000" cy="8002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B2: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Gõ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tên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                     User Name   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7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9926" y="1830275"/>
              <a:ext cx="2000250" cy="31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52438" y="3284984"/>
            <a:ext cx="8382000" cy="874713"/>
            <a:chOff x="428624" y="2737401"/>
            <a:chExt cx="8382000" cy="874162"/>
          </a:xfrm>
        </p:grpSpPr>
        <p:sp>
          <p:nvSpPr>
            <p:cNvPr id="37904" name="Text Box 6"/>
            <p:cNvSpPr txBox="1">
              <a:spLocks noChangeArrowheads="1"/>
            </p:cNvSpPr>
            <p:nvPr/>
          </p:nvSpPr>
          <p:spPr bwMode="auto">
            <a:xfrm>
              <a:off x="428624" y="2872306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B3: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5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8962" y="2737401"/>
              <a:ext cx="1824038" cy="87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409576" y="4221088"/>
            <a:ext cx="8382000" cy="566738"/>
            <a:chOff x="385762" y="3740149"/>
            <a:chExt cx="8382000" cy="567134"/>
          </a:xfrm>
        </p:grpSpPr>
        <p:sp>
          <p:nvSpPr>
            <p:cNvPr id="37902" name="Text Box 6"/>
            <p:cNvSpPr txBox="1">
              <a:spLocks noChangeArrowheads="1"/>
            </p:cNvSpPr>
            <p:nvPr/>
          </p:nvSpPr>
          <p:spPr bwMode="auto">
            <a:xfrm>
              <a:off x="385762" y="3845321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B4: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chọn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mục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hàng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phím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ô 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3" name="Picture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2737" y="3740149"/>
              <a:ext cx="13335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81001" y="5877272"/>
            <a:ext cx="8382000" cy="504825"/>
            <a:chOff x="357187" y="6092687"/>
            <a:chExt cx="8382000" cy="504825"/>
          </a:xfrm>
        </p:grpSpPr>
        <p:sp>
          <p:nvSpPr>
            <p:cNvPr id="37900" name="Text Box 6"/>
            <p:cNvSpPr txBox="1">
              <a:spLocks noChangeArrowheads="1"/>
            </p:cNvSpPr>
            <p:nvPr/>
          </p:nvSpPr>
          <p:spPr bwMode="auto">
            <a:xfrm>
              <a:off x="357187" y="6114119"/>
              <a:ext cx="8382000" cy="461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Constantia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onstantia" pitchFamily="18" charset="0"/>
                </a:defRPr>
              </a:lvl2pPr>
              <a:lvl3pPr marL="1143000" indent="-228600">
                <a:defRPr sz="2100">
                  <a:solidFill>
                    <a:schemeClr val="tx1"/>
                  </a:solidFill>
                  <a:latin typeface="Constantia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Constantia" pitchFamily="18" charset="0"/>
                </a:defRPr>
              </a:lvl5pPr>
              <a:lvl6pPr marL="25146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6pPr>
              <a:lvl7pPr marL="29718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7pPr>
              <a:lvl8pPr marL="34290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8pPr>
              <a:lvl9pPr marL="3886200" indent="-228600" eaLnBrk="0" fontAlgn="base" hangingPunct="0">
                <a:spcAft>
                  <a:spcPct val="0"/>
                </a:spcAft>
                <a:buClr>
                  <a:srgbClr val="10CF9B"/>
                </a:buClr>
                <a:buSzPct val="65000"/>
                <a:buFont typeface="Wingdings 2" pitchFamily="18" charset="2"/>
                <a:buChar char=""/>
                <a:defRPr sz="2000">
                  <a:solidFill>
                    <a:schemeClr val="tx1"/>
                  </a:solidFill>
                  <a:latin typeface="Constantia" pitchFamily="18" charset="0"/>
                </a:defRPr>
              </a:lvl9pPr>
            </a:lstStyle>
            <a:p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</a:rPr>
                <a:t>B6: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Thoát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khỏi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Nháy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vào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3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nút</a:t>
              </a:r>
              <a:r>
                <a:rPr lang="en-US" altLang="en-US" sz="23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endParaRPr lang="en-US" altLang="en-US" sz="2300" b="1" dirty="0">
                <a:solidFill>
                  <a:srgbClr val="0000FF"/>
                </a:solidFill>
                <a:latin typeface="Times New Roman" pitchFamily="18" charset="0"/>
              </a:endParaRPr>
            </a:p>
          </p:txBody>
        </p:sp>
        <p:pic>
          <p:nvPicPr>
            <p:cNvPr id="37901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9800" y="6092687"/>
              <a:ext cx="533400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2546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5879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=""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236886" y="1772816"/>
            <a:ext cx="3398962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Ong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=""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853944" y="591716"/>
            <a:ext cx="301233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non</a:t>
            </a:r>
            <a:endParaRPr lang="en-US" sz="6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=""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60" y="2953916"/>
            <a:ext cx="301233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=""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772816"/>
            <a:ext cx="3012331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66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944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181697" y="198119"/>
            <a:ext cx="327576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smtClean="0"/>
              <a:t>TRÒ CHƠI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5481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7938784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LUẬT CHƠI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288" y="1772816"/>
            <a:ext cx="91142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giành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5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341332" y="177281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Caps Lock, Shift ta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42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28806" y="177281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G,H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F,J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L,N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-36512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84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523" y="378775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83904" y="139944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8" y="2093807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167831" y="3190206"/>
            <a:ext cx="298795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183843" y="4278478"/>
            <a:ext cx="333198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5523941" y="3190206"/>
            <a:ext cx="324036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248" y="3900477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5523941" y="4218634"/>
            <a:ext cx="324036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A, B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0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899593" y="1428750"/>
            <a:ext cx="6624736" cy="208075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dài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4" y="5724064"/>
            <a:ext cx="229561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64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" y="1745456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1: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Khu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vực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chính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máy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tính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gồm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mấy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65928" y="548680"/>
            <a:ext cx="38862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KHỞI ĐỘNG</a:t>
            </a:r>
            <a:endParaRPr lang="en-US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615440" y="2964656"/>
            <a:ext cx="6629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002060"/>
                </a:solidFill>
              </a:rPr>
              <a:t>a. 1		b. 2		c. 6		d. 5</a:t>
            </a:r>
          </a:p>
        </p:txBody>
      </p:sp>
      <p:sp>
        <p:nvSpPr>
          <p:cNvPr id="7" name="Oval 6"/>
          <p:cNvSpPr/>
          <p:nvPr/>
        </p:nvSpPr>
        <p:spPr>
          <a:xfrm>
            <a:off x="7022688" y="2840831"/>
            <a:ext cx="1219200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" y="400506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2: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đó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" y="5224264"/>
            <a:ext cx="8953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002060"/>
                </a:solidFill>
              </a:rPr>
              <a:t>a. </a:t>
            </a:r>
            <a:r>
              <a:rPr lang="en-US" altLang="en-US" sz="4000" dirty="0" smtClean="0">
                <a:solidFill>
                  <a:srgbClr val="002060"/>
                </a:solidFill>
              </a:rPr>
              <a:t>F, J</a:t>
            </a:r>
            <a:r>
              <a:rPr lang="en-US" altLang="en-US" sz="4000" dirty="0">
                <a:solidFill>
                  <a:srgbClr val="002060"/>
                </a:solidFill>
              </a:rPr>
              <a:t>		b. </a:t>
            </a:r>
            <a:r>
              <a:rPr lang="en-US" altLang="en-US" sz="4000" dirty="0" smtClean="0">
                <a:solidFill>
                  <a:srgbClr val="002060"/>
                </a:solidFill>
              </a:rPr>
              <a:t>G, H</a:t>
            </a:r>
            <a:r>
              <a:rPr lang="en-US" altLang="en-US" sz="4000" dirty="0">
                <a:solidFill>
                  <a:srgbClr val="002060"/>
                </a:solidFill>
              </a:rPr>
              <a:t>		c. </a:t>
            </a:r>
            <a:r>
              <a:rPr lang="en-US" altLang="en-US" sz="4000" dirty="0" smtClean="0">
                <a:solidFill>
                  <a:srgbClr val="002060"/>
                </a:solidFill>
              </a:rPr>
              <a:t>1,2</a:t>
            </a:r>
            <a:r>
              <a:rPr lang="en-US" altLang="en-US" sz="4000" dirty="0">
                <a:solidFill>
                  <a:srgbClr val="002060"/>
                </a:solidFill>
              </a:rPr>
              <a:t>	</a:t>
            </a:r>
            <a:r>
              <a:rPr lang="en-US" altLang="en-US" sz="4000" dirty="0" smtClean="0">
                <a:solidFill>
                  <a:srgbClr val="002060"/>
                </a:solidFill>
              </a:rPr>
              <a:t>d</a:t>
            </a:r>
            <a:r>
              <a:rPr lang="en-US" altLang="en-US" sz="4000" dirty="0">
                <a:solidFill>
                  <a:srgbClr val="002060"/>
                </a:solidFill>
              </a:rPr>
              <a:t>. </a:t>
            </a:r>
            <a:r>
              <a:rPr lang="en-US" altLang="en-US" sz="4000" dirty="0" smtClean="0">
                <a:solidFill>
                  <a:srgbClr val="002060"/>
                </a:solidFill>
              </a:rPr>
              <a:t>6,7</a:t>
            </a:r>
            <a:endParaRPr lang="en-US" altLang="en-US" sz="4000" dirty="0">
              <a:solidFill>
                <a:srgbClr val="00206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06692" y="5257403"/>
            <a:ext cx="1556995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65048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/>
      <p:bldP spid="9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59194" y="157530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602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225431" y="1772816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đăng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2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User Name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501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922121" y="1130142"/>
            <a:ext cx="6624736" cy="2080759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7: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phím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10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ngón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tay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gõ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xác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4" y="5724064"/>
            <a:ext cx="229561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 B </a:t>
            </a:r>
            <a:r>
              <a:rPr lang="en-US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4462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399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915816" y="1740579"/>
            <a:ext cx="313372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7200" b="1" i="1" dirty="0" smtClean="0">
                <a:solidFill>
                  <a:srgbClr val="FF0000"/>
                </a:solidFill>
              </a:rPr>
              <a:t>TIẾT 2</a:t>
            </a:r>
            <a:endParaRPr lang="en-US" altLang="en-US" sz="7200" b="1" i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3581400" cy="70866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08355"/>
            <a:ext cx="3581400" cy="708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8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0" y="2000250"/>
            <a:ext cx="4365625" cy="39814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A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THỰC HÀNH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67175" y="2584493"/>
            <a:ext cx="552958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3326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78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938784" cy="66088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B. HOẠT ĐỘNG THỰC HÀNH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76" y="1844824"/>
            <a:ext cx="91142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cửa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sổ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nháy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Course,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8675722"/>
              </p:ext>
            </p:extLst>
          </p:nvPr>
        </p:nvGraphicFramePr>
        <p:xfrm>
          <a:off x="590443" y="3682827"/>
          <a:ext cx="7992889" cy="26738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9926"/>
                <a:gridCol w="4162963"/>
              </a:tblGrid>
              <a:tr h="60121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tập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Tên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HomeKeys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cơ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sở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trên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LowerKeys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dưới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NumericKeys</a:t>
                      </a:r>
                      <a:r>
                        <a:rPr lang="en-US" sz="2800" b="1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- Qwerty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Hàng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phím</a:t>
                      </a:r>
                      <a:r>
                        <a:rPr lang="en-US" sz="2800" b="1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FFFF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endParaRPr lang="en-US" sz="2800" b="1" dirty="0">
                        <a:solidFill>
                          <a:srgbClr val="FFFF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559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1259632" y="2101691"/>
            <a:ext cx="4365625" cy="39814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2105300" y="2814027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ỨNG DỤNG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468560" y="828001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ỨNG DỤNG, MỞ RỘNG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40" y="2276872"/>
            <a:ext cx="911422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Kiran</a:t>
            </a:r>
            <a:r>
              <a:rPr lang="en-US" sz="3600" b="1" baseline="30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Typing Tutor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ô User Name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Typing Practice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32394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7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ChangeArrowheads="1"/>
          </p:cNvSpPr>
          <p:nvPr/>
        </p:nvSpPr>
        <p:spPr bwMode="auto">
          <a:xfrm>
            <a:off x="-1840" y="1988840"/>
            <a:ext cx="914400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marL="457200" indent="-457200" algn="just">
              <a:buFont typeface="Wingdings" pitchFamily="2" charset="2"/>
              <a:buChar char="v"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 typeface="Wingdings" pitchFamily="2" charset="2"/>
              <a:buChar char="v"/>
            </a:pP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Text Box 343"/>
          <p:cNvSpPr txBox="1">
            <a:spLocks noChangeArrowheads="1"/>
          </p:cNvSpPr>
          <p:nvPr/>
        </p:nvSpPr>
        <p:spPr bwMode="auto">
          <a:xfrm>
            <a:off x="2411760" y="1046120"/>
            <a:ext cx="482453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14350" indent="-5143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600" b="1" i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CẦN GHI NHỚ:</a:t>
            </a:r>
            <a:endParaRPr lang="en-US" altLang="vi-VN" sz="3600" b="1" i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107504" y="332656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4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908720"/>
            <a:ext cx="7938784" cy="78408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40" y="2276872"/>
            <a:ext cx="9114224" cy="4525963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6 “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Thư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4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54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90500" y="1745456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3: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có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gai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thuộc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31369" y="476672"/>
            <a:ext cx="3886200" cy="58477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KHỞI ĐỘNG</a:t>
            </a:r>
            <a:endParaRPr lang="en-US" alt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860" y="2331759"/>
            <a:ext cx="901363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742950" indent="-742950" eaLnBrk="1" hangingPunct="1">
              <a:buAutoNum type="alphaLcPeriod"/>
            </a:pP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dưới</a:t>
            </a:r>
            <a:r>
              <a:rPr lang="en-US" altLang="en-US" sz="4000" dirty="0" smtClean="0">
                <a:solidFill>
                  <a:srgbClr val="002060"/>
                </a:solidFill>
              </a:rPr>
              <a:t>	c.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cơ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sở</a:t>
            </a:r>
            <a:endParaRPr lang="en-US" altLang="en-US" sz="4000" dirty="0" smtClean="0">
              <a:solidFill>
                <a:srgbClr val="002060"/>
              </a:solidFill>
            </a:endParaRPr>
          </a:p>
          <a:p>
            <a:pPr marL="742950" indent="-742950" eaLnBrk="1" hangingPunct="1">
              <a:buAutoNum type="alphaLcPeriod"/>
            </a:pP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trên</a:t>
            </a:r>
            <a:r>
              <a:rPr lang="en-US" altLang="en-US" sz="4000" dirty="0" smtClean="0">
                <a:solidFill>
                  <a:srgbClr val="002060"/>
                </a:solidFill>
              </a:rPr>
              <a:t>     d.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4000" dirty="0" smtClean="0">
                <a:solidFill>
                  <a:srgbClr val="002060"/>
                </a:solidFill>
              </a:rPr>
              <a:t> </a:t>
            </a:r>
            <a:r>
              <a:rPr lang="en-US" altLang="en-US" sz="4000" dirty="0" err="1" smtClean="0">
                <a:solidFill>
                  <a:srgbClr val="002060"/>
                </a:solidFill>
              </a:rPr>
              <a:t>số</a:t>
            </a:r>
            <a:r>
              <a:rPr lang="en-US" altLang="en-US" sz="4000" dirty="0">
                <a:solidFill>
                  <a:srgbClr val="002060"/>
                </a:solidFill>
              </a:rPr>
              <a:t>		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2860" y="4005064"/>
            <a:ext cx="91440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/>
            <a:r>
              <a:rPr lang="en-US" altLang="en-US" sz="3200" b="1" dirty="0" err="1">
                <a:solidFill>
                  <a:srgbClr val="002060"/>
                </a:solidFill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</a:rPr>
              <a:t> 4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: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Trên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bàn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dài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nhất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gọi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là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.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cách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nằm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ở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hàng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phím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</a:rPr>
              <a:t>nào</a:t>
            </a:r>
            <a:r>
              <a:rPr lang="en-US" altLang="en-US" sz="3200" b="1" dirty="0" smtClean="0">
                <a:solidFill>
                  <a:srgbClr val="002060"/>
                </a:solidFill>
              </a:rPr>
              <a:t>?</a:t>
            </a:r>
            <a:endParaRPr lang="en-US" altLang="en-US" sz="3200" b="1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90500" y="5224264"/>
            <a:ext cx="89535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742950" indent="-742950">
              <a:buAutoNum type="alphaLcPeriod"/>
            </a:pP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</a:rPr>
              <a:t>dưới</a:t>
            </a:r>
            <a:r>
              <a:rPr lang="en-US" altLang="en-US" sz="3600" dirty="0" smtClean="0">
                <a:solidFill>
                  <a:srgbClr val="002060"/>
                </a:solidFill>
              </a:rPr>
              <a:t> </a:t>
            </a:r>
            <a:r>
              <a:rPr lang="en-US" altLang="en-US" sz="3600" dirty="0" err="1" smtClean="0">
                <a:solidFill>
                  <a:srgbClr val="002060"/>
                </a:solidFill>
              </a:rPr>
              <a:t>cùng</a:t>
            </a:r>
            <a:r>
              <a:rPr lang="en-US" altLang="en-US" sz="3600" dirty="0" smtClean="0">
                <a:solidFill>
                  <a:srgbClr val="002060"/>
                </a:solidFill>
              </a:rPr>
              <a:t>  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cơ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sở</a:t>
            </a:r>
            <a:endParaRPr lang="en-US" altLang="en-US" sz="3600" dirty="0">
              <a:solidFill>
                <a:srgbClr val="002060"/>
              </a:solidFill>
            </a:endParaRPr>
          </a:p>
          <a:p>
            <a:pPr marL="742950" indent="-742950">
              <a:buAutoNum type="alphaLcPeriod"/>
            </a:pP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trên</a:t>
            </a:r>
            <a:r>
              <a:rPr lang="en-US" altLang="en-US" sz="3600" dirty="0">
                <a:solidFill>
                  <a:srgbClr val="002060"/>
                </a:solidFill>
              </a:rPr>
              <a:t>     </a:t>
            </a:r>
            <a:r>
              <a:rPr lang="en-US" altLang="en-US" sz="3600" dirty="0" smtClean="0">
                <a:solidFill>
                  <a:srgbClr val="002060"/>
                </a:solidFill>
              </a:rPr>
              <a:t>            d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Hàng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phím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số</a:t>
            </a:r>
            <a:r>
              <a:rPr lang="en-US" altLang="en-US" sz="3600" dirty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10" name="Oval 9"/>
          <p:cNvSpPr/>
          <p:nvPr/>
        </p:nvSpPr>
        <p:spPr>
          <a:xfrm>
            <a:off x="4529678" y="2331759"/>
            <a:ext cx="4362802" cy="838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5109705"/>
            <a:ext cx="5118378" cy="767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398305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 animBg="1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4" descr="Svalentin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2" descr="b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3" descr="barfleur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2557463"/>
            <a:ext cx="563880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WordArt 3"/>
          <p:cNvSpPr>
            <a:spLocks noChangeArrowheads="1" noChangeShapeType="1" noTextEdit="1"/>
          </p:cNvSpPr>
          <p:nvPr/>
        </p:nvSpPr>
        <p:spPr bwMode="auto">
          <a:xfrm>
            <a:off x="1143000" y="2971800"/>
            <a:ext cx="6858000" cy="2209800"/>
          </a:xfrm>
          <a:prstGeom prst="rect">
            <a:avLst/>
          </a:prstGeom>
        </p:spPr>
        <p:txBody>
          <a:bodyPr wrap="none" fromWordArt="1">
            <a:prstTxWarp prst="textChevronInverted">
              <a:avLst>
                <a:gd name="adj" fmla="val 75000"/>
              </a:avLst>
            </a:prstTxWarp>
          </a:bodyPr>
          <a:lstStyle/>
          <a:p>
            <a:pPr algn="ctr"/>
            <a:r>
              <a:rPr lang="en-US" sz="3600" kern="10" dirty="0">
                <a:ln w="38100">
                  <a:solidFill>
                    <a:srgbClr val="FFCC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CHÚC CÁC EM CHĂM NGOAN - HỌC GIỎI !</a:t>
            </a:r>
          </a:p>
        </p:txBody>
      </p:sp>
      <p:pic>
        <p:nvPicPr>
          <p:cNvPr id="47110" name="Picture 6" descr="1061544ukscav2st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83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061544ukscav2st2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29600" y="2743200"/>
            <a:ext cx="914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Picture 8" descr="16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5410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7" name="Picture 6" descr="kt"/>
          <p:cNvPicPr>
            <a:picLocks noChangeAspect="1" noChangeArrowheads="1" noCrop="1"/>
          </p:cNvPicPr>
          <p:nvPr/>
        </p:nvPicPr>
        <p:blipFill>
          <a:blip r:embed="rId9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2071688"/>
            <a:ext cx="64770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Thiếu Nhi Thế Giới Liên Hoan Bea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6962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82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107504" y="260648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" y="1714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6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331681" y="1333955"/>
            <a:ext cx="29660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1989600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ngón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mềm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Kiran</a:t>
            </a:r>
            <a:r>
              <a:rPr lang="en-US" sz="3200" baseline="30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Typing Tutor</a:t>
            </a:r>
          </a:p>
          <a:p>
            <a:pPr lvl="0"/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endParaRPr lang="en-US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lvl="0" indent="-457200">
              <a:buFont typeface="Wingdings" pitchFamily="2" charset="2"/>
              <a:buChar char="v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hứng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quen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404664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55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4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>
            <a:fillRect/>
          </a:stretch>
        </p:blipFill>
        <p:spPr>
          <a:xfrm>
            <a:off x="0" y="2000250"/>
            <a:ext cx="4365625" cy="3981450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/>
        </p:nvSpPr>
        <p:spPr>
          <a:xfrm>
            <a:off x="-87154" y="2125504"/>
            <a:ext cx="3886200" cy="3263504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0" name="TextBox 6"/>
          <p:cNvSpPr txBox="1"/>
          <p:nvPr/>
        </p:nvSpPr>
        <p:spPr>
          <a:xfrm>
            <a:off x="476135" y="2857475"/>
            <a:ext cx="25387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A. </a:t>
            </a:r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HOẠT ĐỘNG </a:t>
            </a:r>
          </a:p>
          <a:p>
            <a:pPr algn="ctr"/>
            <a:r>
              <a:rPr lang="en-US" altLang="zh-CN" sz="2400" b="1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   </a:t>
            </a:r>
            <a:r>
              <a:rPr lang="en-US" altLang="zh-CN" sz="2400" b="1" dirty="0" smtClean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方正粗圆_GBK" pitchFamily="65" charset="-122"/>
              </a:rPr>
              <a:t>CƠ BẢN</a:t>
            </a:r>
            <a:endParaRPr lang="en-US" altLang="zh-CN" sz="2400" b="1" dirty="0" smtClean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方正粗圆_GBK" pitchFamily="65" charset="-122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3367175" y="2584493"/>
            <a:ext cx="552958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ngón</a:t>
            </a:r>
            <a:r>
              <a:rPr lang="en-US" sz="2900" b="1" dirty="0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b="1" dirty="0" err="1" smtClean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290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4882991" y="409241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3" name="Text Box 12"/>
          <p:cNvSpPr txBox="1"/>
          <p:nvPr/>
        </p:nvSpPr>
        <p:spPr>
          <a:xfrm>
            <a:off x="4978241" y="4187666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5" name="Text Box 14"/>
          <p:cNvSpPr txBox="1"/>
          <p:nvPr/>
        </p:nvSpPr>
        <p:spPr>
          <a:xfrm>
            <a:off x="4978241" y="5200174"/>
            <a:ext cx="17706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350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3388" y="481823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75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8"/>
          <p:cNvSpPr txBox="1">
            <a:spLocks noChangeArrowheads="1"/>
          </p:cNvSpPr>
          <p:nvPr/>
        </p:nvSpPr>
        <p:spPr bwMode="auto">
          <a:xfrm>
            <a:off x="1828800" y="6068224"/>
            <a:ext cx="251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>
              <a:latin typeface="Arial" charset="0"/>
            </a:endParaRPr>
          </a:p>
        </p:txBody>
      </p:sp>
      <p:sp>
        <p:nvSpPr>
          <p:cNvPr id="7" name="TextBox 56"/>
          <p:cNvSpPr txBox="1">
            <a:spLocks noChangeArrowheads="1"/>
          </p:cNvSpPr>
          <p:nvPr/>
        </p:nvSpPr>
        <p:spPr bwMode="auto">
          <a:xfrm>
            <a:off x="419100" y="1808962"/>
            <a:ext cx="82677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hỏi: Em hãy nêu và thực hiện cách đặt tay trên bàn phím máy tính?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40"/>
          <a:stretch>
            <a:fillRect/>
          </a:stretch>
        </p:blipFill>
        <p:spPr bwMode="auto">
          <a:xfrm>
            <a:off x="252413" y="1667674"/>
            <a:ext cx="8710612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52400" y="5036349"/>
            <a:ext cx="899160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600">
                <a:solidFill>
                  <a:schemeClr val="tx1"/>
                </a:solidFill>
                <a:latin typeface="Constanti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nstantia" pitchFamily="18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Constantia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onstantia" pitchFamily="18" charset="0"/>
              </a:defRPr>
            </a:lvl5pPr>
            <a:lvl6pPr marL="25146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6pPr>
            <a:lvl7pPr marL="29718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defRPr sz="2000">
                <a:solidFill>
                  <a:schemeClr val="tx1"/>
                </a:solidFill>
                <a:latin typeface="Constantia" pitchFamily="18" charset="0"/>
              </a:defRPr>
            </a:lvl7pPr>
            <a:lvl8pPr marL="34290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8pPr>
            <a:lvl9pPr marL="3886200" indent="-228600" eaLnBrk="0" fontAlgn="base" hangingPunct="0"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Char char=""/>
              <a:defRPr sz="2000">
                <a:solidFill>
                  <a:schemeClr val="tx1"/>
                </a:solidFill>
                <a:latin typeface="Constantia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Đặt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nhẹ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tay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lên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phím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xuất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phát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ở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hàng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cơ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sở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Ngón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tay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trỏ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tay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trái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đặt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lên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phím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F,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ngón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còn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đặt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lên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phím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A S D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Ngón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tay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trỏ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của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tay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phải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đặt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lên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phím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J,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ngón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còn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lại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đặt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lên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các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phím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K L ;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Hai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ngón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cái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đặt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lên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phím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itchFamily="18" charset="0"/>
              </a:rPr>
              <a:t>cách</a:t>
            </a: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10" name="TextBox 56"/>
          <p:cNvSpPr txBox="1">
            <a:spLocks noChangeArrowheads="1"/>
          </p:cNvSpPr>
          <p:nvPr/>
        </p:nvSpPr>
        <p:spPr bwMode="auto">
          <a:xfrm>
            <a:off x="104245" y="842045"/>
            <a:ext cx="92399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>
              <a:buAutoNum type="alphaUcPeriod"/>
            </a:pP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CƠ BẢN</a:t>
            </a:r>
          </a:p>
          <a:p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altLang="en-US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288047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1258669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0637" y="854075"/>
            <a:ext cx="8810625" cy="4556125"/>
            <a:chOff x="58738" y="193675"/>
            <a:chExt cx="8810625" cy="4556125"/>
          </a:xfrm>
        </p:grpSpPr>
        <p:pic>
          <p:nvPicPr>
            <p:cNvPr id="3280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88" y="685800"/>
              <a:ext cx="8613775" cy="406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802" name="TextBox 56"/>
            <p:cNvSpPr txBox="1">
              <a:spLocks noChangeArrowheads="1"/>
            </p:cNvSpPr>
            <p:nvPr/>
          </p:nvSpPr>
          <p:spPr bwMode="auto">
            <a:xfrm>
              <a:off x="58738" y="193675"/>
              <a:ext cx="2895600" cy="430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n-US" altLang="en-US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b. </a:t>
              </a:r>
              <a:r>
                <a:rPr lang="en-US" altLang="en-US" sz="2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altLang="en-US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altLang="en-US" sz="2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200" b="1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hình</a:t>
              </a:r>
              <a:endParaRPr lang="en-US" alt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157" name="TextBox 56"/>
          <p:cNvSpPr txBox="1">
            <a:spLocks noChangeArrowheads="1"/>
          </p:cNvSpPr>
          <p:nvPr/>
        </p:nvSpPr>
        <p:spPr bwMode="auto">
          <a:xfrm>
            <a:off x="7937" y="6099175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út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201737" y="4622800"/>
            <a:ext cx="893762" cy="15890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871662" y="3098800"/>
            <a:ext cx="211137" cy="8953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56"/>
          <p:cNvSpPr txBox="1">
            <a:spLocks noChangeArrowheads="1"/>
          </p:cNvSpPr>
          <p:nvPr/>
        </p:nvSpPr>
        <p:spPr bwMode="auto">
          <a:xfrm>
            <a:off x="412749" y="65278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áp út</a:t>
            </a:r>
          </a:p>
        </p:txBody>
      </p:sp>
      <p:cxnSp>
        <p:nvCxnSpPr>
          <p:cNvPr id="14" name="Straight Arrow Connector 13"/>
          <p:cNvCxnSpPr>
            <a:stCxn id="13" idx="0"/>
          </p:cNvCxnSpPr>
          <p:nvPr/>
        </p:nvCxnSpPr>
        <p:spPr>
          <a:xfrm flipV="1">
            <a:off x="1593849" y="4433888"/>
            <a:ext cx="969963" cy="20939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306637" y="3165475"/>
            <a:ext cx="407987" cy="390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56"/>
          <p:cNvSpPr txBox="1">
            <a:spLocks noChangeArrowheads="1"/>
          </p:cNvSpPr>
          <p:nvPr/>
        </p:nvSpPr>
        <p:spPr bwMode="auto">
          <a:xfrm>
            <a:off x="800099" y="62230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giữa</a:t>
            </a:r>
          </a:p>
        </p:txBody>
      </p:sp>
      <p:cxnSp>
        <p:nvCxnSpPr>
          <p:cNvPr id="18" name="Straight Arrow Connector 17"/>
          <p:cNvCxnSpPr>
            <a:stCxn id="17" idx="0"/>
          </p:cNvCxnSpPr>
          <p:nvPr/>
        </p:nvCxnSpPr>
        <p:spPr>
          <a:xfrm flipV="1">
            <a:off x="1981199" y="4302125"/>
            <a:ext cx="1025525" cy="19208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09887" y="3165475"/>
            <a:ext cx="104775" cy="3905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56"/>
          <p:cNvSpPr txBox="1">
            <a:spLocks noChangeArrowheads="1"/>
          </p:cNvSpPr>
          <p:nvPr/>
        </p:nvSpPr>
        <p:spPr bwMode="auto">
          <a:xfrm>
            <a:off x="1201737" y="6278563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trỏ</a:t>
            </a:r>
          </a:p>
        </p:txBody>
      </p:sp>
      <p:cxnSp>
        <p:nvCxnSpPr>
          <p:cNvPr id="22" name="Straight Arrow Connector 21"/>
          <p:cNvCxnSpPr>
            <a:stCxn id="21" idx="0"/>
          </p:cNvCxnSpPr>
          <p:nvPr/>
        </p:nvCxnSpPr>
        <p:spPr>
          <a:xfrm flipV="1">
            <a:off x="2382837" y="4354513"/>
            <a:ext cx="984250" cy="19240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3467099" y="3165475"/>
            <a:ext cx="96838" cy="542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56"/>
          <p:cNvSpPr txBox="1">
            <a:spLocks noChangeArrowheads="1"/>
          </p:cNvSpPr>
          <p:nvPr/>
        </p:nvSpPr>
        <p:spPr bwMode="auto">
          <a:xfrm>
            <a:off x="2901949" y="61976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cái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V="1">
            <a:off x="4192587" y="5080000"/>
            <a:ext cx="1033462" cy="11318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862387" y="4999038"/>
            <a:ext cx="334962" cy="115728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4167187" y="3632200"/>
            <a:ext cx="441325" cy="9286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4662487" y="3556000"/>
            <a:ext cx="384175" cy="1295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56"/>
          <p:cNvSpPr txBox="1">
            <a:spLocks noChangeArrowheads="1"/>
          </p:cNvSpPr>
          <p:nvPr/>
        </p:nvSpPr>
        <p:spPr bwMode="auto">
          <a:xfrm>
            <a:off x="4422774" y="6259513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trỏ</a:t>
            </a:r>
          </a:p>
        </p:txBody>
      </p:sp>
      <p:cxnSp>
        <p:nvCxnSpPr>
          <p:cNvPr id="41" name="Straight Arrow Connector 40"/>
          <p:cNvCxnSpPr>
            <a:stCxn id="40" idx="0"/>
          </p:cNvCxnSpPr>
          <p:nvPr/>
        </p:nvCxnSpPr>
        <p:spPr>
          <a:xfrm flipV="1">
            <a:off x="5603874" y="4662488"/>
            <a:ext cx="252413" cy="15970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5299074" y="3165475"/>
            <a:ext cx="361950" cy="738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56"/>
          <p:cNvSpPr txBox="1">
            <a:spLocks noChangeArrowheads="1"/>
          </p:cNvSpPr>
          <p:nvPr/>
        </p:nvSpPr>
        <p:spPr bwMode="auto">
          <a:xfrm>
            <a:off x="4908549" y="60706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giữa</a:t>
            </a:r>
          </a:p>
        </p:txBody>
      </p:sp>
      <p:cxnSp>
        <p:nvCxnSpPr>
          <p:cNvPr id="46" name="Straight Arrow Connector 45"/>
          <p:cNvCxnSpPr>
            <a:stCxn id="45" idx="0"/>
          </p:cNvCxnSpPr>
          <p:nvPr/>
        </p:nvCxnSpPr>
        <p:spPr>
          <a:xfrm flipV="1">
            <a:off x="6089649" y="4471988"/>
            <a:ext cx="144463" cy="1598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5784849" y="3065463"/>
            <a:ext cx="227013" cy="56673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56"/>
          <p:cNvSpPr txBox="1">
            <a:spLocks noChangeArrowheads="1"/>
          </p:cNvSpPr>
          <p:nvPr/>
        </p:nvSpPr>
        <p:spPr bwMode="auto">
          <a:xfrm>
            <a:off x="5260974" y="6070600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áp út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V="1">
            <a:off x="6419849" y="4508500"/>
            <a:ext cx="142875" cy="15986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6397624" y="3165475"/>
            <a:ext cx="19050" cy="542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6"/>
          <p:cNvSpPr txBox="1">
            <a:spLocks noChangeArrowheads="1"/>
          </p:cNvSpPr>
          <p:nvPr/>
        </p:nvSpPr>
        <p:spPr bwMode="auto">
          <a:xfrm>
            <a:off x="5854699" y="6107113"/>
            <a:ext cx="2362200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Ngón út</a:t>
            </a:r>
          </a:p>
        </p:txBody>
      </p:sp>
      <p:cxnSp>
        <p:nvCxnSpPr>
          <p:cNvPr id="55" name="Straight Arrow Connector 54"/>
          <p:cNvCxnSpPr>
            <a:stCxn id="54" idx="0"/>
          </p:cNvCxnSpPr>
          <p:nvPr/>
        </p:nvCxnSpPr>
        <p:spPr>
          <a:xfrm flipH="1" flipV="1">
            <a:off x="7010399" y="4775200"/>
            <a:ext cx="25400" cy="133191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 flipH="1" flipV="1">
            <a:off x="6977062" y="3165475"/>
            <a:ext cx="58737" cy="92392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E09A659-8326-483B-8D92-20FCB11D88AE}"/>
              </a:ext>
            </a:extLst>
          </p:cNvPr>
          <p:cNvSpPr/>
          <p:nvPr/>
        </p:nvSpPr>
        <p:spPr>
          <a:xfrm>
            <a:off x="0" y="300077"/>
            <a:ext cx="91440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0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0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145465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9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 nodeType="clickPar">
                      <p:stCondLst>
                        <p:cond delay="indefinite"/>
                      </p:stCondLst>
                      <p:childTnLst>
                        <p:par>
                          <p:cTn id="1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 nodeType="clickPar">
                      <p:stCondLst>
                        <p:cond delay="indefinite"/>
                      </p:stCondLst>
                      <p:childTnLst>
                        <p:par>
                          <p:cTn id="1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 nodeType="clickPar">
                      <p:stCondLst>
                        <p:cond delay="indefinite"/>
                      </p:stCondLst>
                      <p:childTnLst>
                        <p:par>
                          <p:cTn id="1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 nodeType="clickPar">
                      <p:stCondLst>
                        <p:cond delay="indefinite"/>
                      </p:stCondLst>
                      <p:childTnLst>
                        <p:par>
                          <p:cTn id="2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 nodeType="clickPar">
                      <p:stCondLst>
                        <p:cond delay="indefinite"/>
                      </p:stCondLst>
                      <p:childTnLst>
                        <p:par>
                          <p:cTn id="2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 nodeType="clickPar">
                      <p:stCondLst>
                        <p:cond delay="indefinite"/>
                      </p:stCondLst>
                      <p:childTnLst>
                        <p:par>
                          <p:cTn id="2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7" grpId="0"/>
      <p:bldP spid="49157" grpId="1"/>
      <p:bldP spid="13" grpId="0"/>
      <p:bldP spid="13" grpId="1"/>
      <p:bldP spid="17" grpId="0"/>
      <p:bldP spid="17" grpId="1"/>
      <p:bldP spid="21" grpId="0"/>
      <p:bldP spid="21" grpId="1"/>
      <p:bldP spid="29" grpId="0"/>
      <p:bldP spid="29" grpId="1"/>
      <p:bldP spid="40" grpId="0"/>
      <p:bldP spid="40" grpId="1"/>
      <p:bldP spid="45" grpId="0"/>
      <p:bldP spid="45" grpId="1"/>
      <p:bldP spid="50" grpId="0"/>
      <p:bldP spid="50" grpId="1"/>
      <p:bldP spid="54" grpId="0"/>
      <p:bldP spid="5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099608"/>
              </p:ext>
            </p:extLst>
          </p:nvPr>
        </p:nvGraphicFramePr>
        <p:xfrm>
          <a:off x="308288" y="2024812"/>
          <a:ext cx="8610600" cy="341631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777160"/>
                <a:gridCol w="2025789"/>
                <a:gridCol w="2174430"/>
                <a:gridCol w="1633221"/>
              </a:tblGrid>
              <a:tr h="42964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tay</a:t>
                      </a:r>
                      <a:r>
                        <a:rPr lang="en-US" sz="22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baseline="0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Phím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Ngón</a:t>
                      </a:r>
                      <a:endParaRPr lang="en-US" sz="22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665"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32" marR="91432" marT="45693" marB="4569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3840" name="TextBox 6"/>
          <p:cNvSpPr txBox="1">
            <a:spLocks noChangeArrowheads="1"/>
          </p:cNvSpPr>
          <p:nvPr/>
        </p:nvSpPr>
        <p:spPr bwMode="auto">
          <a:xfrm>
            <a:off x="236475" y="1052736"/>
            <a:ext cx="671178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Aft>
                <a:spcPct val="0"/>
              </a:spcAft>
              <a:buFont typeface="Arial" charset="0"/>
              <a:buChar char="»"/>
              <a:defRPr sz="15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41" name="TextBox 28"/>
          <p:cNvSpPr txBox="1">
            <a:spLocks noChangeArrowheads="1"/>
          </p:cNvSpPr>
          <p:nvPr/>
        </p:nvSpPr>
        <p:spPr bwMode="auto">
          <a:xfrm>
            <a:off x="5021576" y="2890000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Enter, Shift</a:t>
            </a:r>
          </a:p>
        </p:txBody>
      </p:sp>
      <p:sp>
        <p:nvSpPr>
          <p:cNvPr id="33842" name="TextBox 40"/>
          <p:cNvSpPr txBox="1">
            <a:spLocks noChangeArrowheads="1"/>
          </p:cNvSpPr>
          <p:nvPr/>
        </p:nvSpPr>
        <p:spPr bwMode="auto">
          <a:xfrm>
            <a:off x="147951" y="2861425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Caps Lock, Shift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>
            <a:off x="3384863" y="2897937"/>
            <a:ext cx="11303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Út</a:t>
            </a:r>
          </a:p>
        </p:txBody>
      </p:sp>
      <p:sp>
        <p:nvSpPr>
          <p:cNvPr id="33844" name="TextBox 28"/>
          <p:cNvSpPr txBox="1">
            <a:spLocks noChangeArrowheads="1"/>
          </p:cNvSpPr>
          <p:nvPr/>
        </p:nvSpPr>
        <p:spPr bwMode="auto">
          <a:xfrm>
            <a:off x="5021576" y="3324975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0, P, :, ?</a:t>
            </a:r>
          </a:p>
        </p:txBody>
      </p:sp>
      <p:sp>
        <p:nvSpPr>
          <p:cNvPr id="33845" name="TextBox 48"/>
          <p:cNvSpPr txBox="1">
            <a:spLocks noChangeArrowheads="1"/>
          </p:cNvSpPr>
          <p:nvPr/>
        </p:nvSpPr>
        <p:spPr bwMode="auto">
          <a:xfrm>
            <a:off x="147951" y="32964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1, Q, A, Z</a:t>
            </a:r>
          </a:p>
        </p:txBody>
      </p:sp>
      <p:sp>
        <p:nvSpPr>
          <p:cNvPr id="33846" name="TextBox 55"/>
          <p:cNvSpPr txBox="1">
            <a:spLocks noChangeArrowheads="1"/>
          </p:cNvSpPr>
          <p:nvPr/>
        </p:nvSpPr>
        <p:spPr bwMode="auto">
          <a:xfrm>
            <a:off x="7720326" y="3777412"/>
            <a:ext cx="111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Áp út</a:t>
            </a:r>
          </a:p>
        </p:txBody>
      </p:sp>
      <p:sp>
        <p:nvSpPr>
          <p:cNvPr id="33847" name="TextBox 56"/>
          <p:cNvSpPr txBox="1">
            <a:spLocks noChangeArrowheads="1"/>
          </p:cNvSpPr>
          <p:nvPr/>
        </p:nvSpPr>
        <p:spPr bwMode="auto">
          <a:xfrm>
            <a:off x="157476" y="3715500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2, W, S, X</a:t>
            </a:r>
          </a:p>
        </p:txBody>
      </p:sp>
      <p:sp>
        <p:nvSpPr>
          <p:cNvPr id="33848" name="TextBox 28"/>
          <p:cNvSpPr txBox="1">
            <a:spLocks noChangeArrowheads="1"/>
          </p:cNvSpPr>
          <p:nvPr/>
        </p:nvSpPr>
        <p:spPr bwMode="auto">
          <a:xfrm>
            <a:off x="5031101" y="4062656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7, U, J, M</a:t>
            </a:r>
          </a:p>
        </p:txBody>
      </p:sp>
      <p:sp>
        <p:nvSpPr>
          <p:cNvPr id="33849" name="TextBox 61"/>
          <p:cNvSpPr txBox="1">
            <a:spLocks noChangeArrowheads="1"/>
          </p:cNvSpPr>
          <p:nvPr/>
        </p:nvSpPr>
        <p:spPr bwMode="auto">
          <a:xfrm>
            <a:off x="3403913" y="4057467"/>
            <a:ext cx="111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endParaRPr lang="en-US" alt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850" name="TextBox 28"/>
          <p:cNvSpPr txBox="1">
            <a:spLocks noChangeArrowheads="1"/>
          </p:cNvSpPr>
          <p:nvPr/>
        </p:nvSpPr>
        <p:spPr bwMode="auto">
          <a:xfrm>
            <a:off x="5031101" y="4572750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8, I, K, &lt;</a:t>
            </a:r>
          </a:p>
        </p:txBody>
      </p:sp>
      <p:sp>
        <p:nvSpPr>
          <p:cNvPr id="33851" name="TextBox 65"/>
          <p:cNvSpPr txBox="1">
            <a:spLocks noChangeArrowheads="1"/>
          </p:cNvSpPr>
          <p:nvPr/>
        </p:nvSpPr>
        <p:spPr bwMode="auto">
          <a:xfrm>
            <a:off x="3403913" y="4580687"/>
            <a:ext cx="111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Trỏ</a:t>
            </a:r>
          </a:p>
        </p:txBody>
      </p:sp>
      <p:sp>
        <p:nvSpPr>
          <p:cNvPr id="33852" name="TextBox 28"/>
          <p:cNvSpPr txBox="1">
            <a:spLocks noChangeArrowheads="1"/>
          </p:cNvSpPr>
          <p:nvPr/>
        </p:nvSpPr>
        <p:spPr bwMode="auto">
          <a:xfrm>
            <a:off x="5031101" y="5002962"/>
            <a:ext cx="23526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6, Y, H, N</a:t>
            </a:r>
          </a:p>
        </p:txBody>
      </p:sp>
      <p:sp>
        <p:nvSpPr>
          <p:cNvPr id="33853" name="TextBox 68"/>
          <p:cNvSpPr txBox="1">
            <a:spLocks noChangeArrowheads="1"/>
          </p:cNvSpPr>
          <p:nvPr/>
        </p:nvSpPr>
        <p:spPr bwMode="auto">
          <a:xfrm>
            <a:off x="147951" y="4974387"/>
            <a:ext cx="2895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8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Phím cách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BE09A659-8326-483B-8D92-20FCB11D88AE}"/>
              </a:ext>
            </a:extLst>
          </p:cNvPr>
          <p:cNvSpPr/>
          <p:nvPr/>
        </p:nvSpPr>
        <p:spPr>
          <a:xfrm>
            <a:off x="0" y="116632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 5: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TẬP GÕ BÀN PHÍM (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09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63&quot;/&gt;&lt;/object&gt;&lt;object type=&quot;3&quot; unique_id=&quot;10006&quot;&gt;&lt;property id=&quot;20148&quot; value=&quot;5&quot;/&gt;&lt;property id=&quot;20300&quot; value=&quot;Slide 5&quot;/&gt;&lt;property id=&quot;20307&quot; value=&quot;265&quot;/&gt;&lt;/object&gt;&lt;object type=&quot;3&quot; unique_id=&quot;10007&quot;&gt;&lt;property id=&quot;20148&quot; value=&quot;5&quot;/&gt;&lt;property id=&quot;20300&quot; value=&quot;Slide 6&quot;/&gt;&lt;property id=&quot;20307&quot; value=&quot;269&quot;/&gt;&lt;/object&gt;&lt;object type=&quot;3&quot; unique_id=&quot;10008&quot;&gt;&lt;property id=&quot;20148&quot; value=&quot;5&quot;/&gt;&lt;property id=&quot;20300&quot; value=&quot;Slide 7&quot;/&gt;&lt;property id=&quot;20307&quot; value=&quot;278&quot;/&gt;&lt;/object&gt;&lt;object type=&quot;3&quot; unique_id=&quot;10009&quot;&gt;&lt;property id=&quot;20148&quot; value=&quot;5&quot;/&gt;&lt;property id=&quot;20300&quot; value=&quot;Slide 8&quot;/&gt;&lt;property id=&quot;20307&quot; value=&quot;270&quot;/&gt;&lt;/object&gt;&lt;object type=&quot;3&quot; unique_id=&quot;10010&quot;&gt;&lt;property id=&quot;20148&quot; value=&quot;5&quot;/&gt;&lt;property id=&quot;20300&quot; value=&quot;Slide 19&quot;/&gt;&lt;property id=&quot;20307&quot; value=&quot;271&quot;/&gt;&lt;/object&gt;&lt;object type=&quot;3&quot; unique_id=&quot;10158&quot;&gt;&lt;property id=&quot;20148&quot; value=&quot;5&quot;/&gt;&lt;property id=&quot;20300&quot; value=&quot;Slide 3&quot;/&gt;&lt;property id=&quot;20307&quot; value=&quot;279&quot;/&gt;&lt;/object&gt;&lt;object type=&quot;3&quot; unique_id=&quot;10159&quot;&gt;&lt;property id=&quot;20148&quot; value=&quot;5&quot;/&gt;&lt;property id=&quot;20300&quot; value=&quot;Slide 4&quot;/&gt;&lt;property id=&quot;20307&quot; value=&quot;280&quot;/&gt;&lt;/object&gt;&lt;object type=&quot;3&quot; unique_id=&quot;10265&quot;&gt;&lt;property id=&quot;20148&quot; value=&quot;5&quot;/&gt;&lt;property id=&quot;20300&quot; value=&quot;Slide 9&quot;/&gt;&lt;property id=&quot;20307&quot; value=&quot;281&quot;/&gt;&lt;/object&gt;&lt;object type=&quot;3&quot; unique_id=&quot;10266&quot;&gt;&lt;property id=&quot;20148&quot; value=&quot;5&quot;/&gt;&lt;property id=&quot;20300&quot; value=&quot;Slide 10&quot;/&gt;&lt;property id=&quot;20307&quot; value=&quot;286&quot;/&gt;&lt;/object&gt;&lt;object type=&quot;3&quot; unique_id=&quot;10267&quot;&gt;&lt;property id=&quot;20148&quot; value=&quot;5&quot;/&gt;&lt;property id=&quot;20300&quot; value=&quot;Slide 11&quot;/&gt;&lt;property id=&quot;20307&quot; value=&quot;285&quot;/&gt;&lt;/object&gt;&lt;object type=&quot;3&quot; unique_id=&quot;10268&quot;&gt;&lt;property id=&quot;20148&quot; value=&quot;5&quot;/&gt;&lt;property id=&quot;20300&quot; value=&quot;Slide 12&quot;/&gt;&lt;property id=&quot;20307&quot; value=&quot;284&quot;/&gt;&lt;/object&gt;&lt;object type=&quot;3&quot; unique_id=&quot;10269&quot;&gt;&lt;property id=&quot;20148&quot; value=&quot;5&quot;/&gt;&lt;property id=&quot;20300&quot; value=&quot;Slide 13&quot;/&gt;&lt;property id=&quot;20307&quot; value=&quot;283&quot;/&gt;&lt;/object&gt;&lt;object type=&quot;3&quot; unique_id=&quot;10270&quot;&gt;&lt;property id=&quot;20148&quot; value=&quot;5&quot;/&gt;&lt;property id=&quot;20300&quot; value=&quot;Slide 14&quot;/&gt;&lt;property id=&quot;20307&quot; value=&quot;282&quot;/&gt;&lt;/object&gt;&lt;object type=&quot;3&quot; unique_id=&quot;10271&quot;&gt;&lt;property id=&quot;20148&quot; value=&quot;5&quot;/&gt;&lt;property id=&quot;20300&quot; value=&quot;Slide 15&quot;/&gt;&lt;property id=&quot;20307&quot; value=&quot;290&quot;/&gt;&lt;/object&gt;&lt;object type=&quot;3&quot; unique_id=&quot;10272&quot;&gt;&lt;property id=&quot;20148&quot; value=&quot;5&quot;/&gt;&lt;property id=&quot;20300&quot; value=&quot;Slide 16&quot;/&gt;&lt;property id=&quot;20307&quot; value=&quot;289&quot;/&gt;&lt;/object&gt;&lt;object type=&quot;3&quot; unique_id=&quot;10273&quot;&gt;&lt;property id=&quot;20148&quot; value=&quot;5&quot;/&gt;&lt;property id=&quot;20300&quot; value=&quot;Slide 17&quot;/&gt;&lt;property id=&quot;20307&quot; value=&quot;288&quot;/&gt;&lt;/object&gt;&lt;object type=&quot;3&quot; unique_id=&quot;10274&quot;&gt;&lt;property id=&quot;20148&quot; value=&quot;5&quot;/&gt;&lt;property id=&quot;20300&quot; value=&quot;Slide 18&quot;/&gt;&lt;property id=&quot;20307&quot; value=&quot;287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2414</TotalTime>
  <Words>1521</Words>
  <Application>Microsoft Office PowerPoint</Application>
  <PresentationFormat>On-screen Show (4:3)</PresentationFormat>
  <Paragraphs>216</Paragraphs>
  <Slides>30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LUẬT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B. HOẠT ĐỘNG THỰC HÀNH</vt:lpstr>
      <vt:lpstr>PowerPoint Presentation</vt:lpstr>
      <vt:lpstr>D. HOẠT ĐỘNG ỨNG DỤNG, MỞ RỘNG</vt:lpstr>
      <vt:lpstr>PowerPoint Presentation</vt:lpstr>
      <vt:lpstr>DẶN DÒ</vt:lpstr>
      <vt:lpstr>PowerPoint Presentation</vt:lpstr>
    </vt:vector>
  </TitlesOfParts>
  <Company>Quoc Anh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QuocAnh</dc:creator>
  <cp:lastModifiedBy>Admin</cp:lastModifiedBy>
  <cp:revision>220</cp:revision>
  <dcterms:created xsi:type="dcterms:W3CDTF">2018-03-19T11:40:38Z</dcterms:created>
  <dcterms:modified xsi:type="dcterms:W3CDTF">2021-09-29T14:48:37Z</dcterms:modified>
</cp:coreProperties>
</file>