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7" r:id="rId5"/>
    <p:sldId id="312" r:id="rId6"/>
    <p:sldId id="259" r:id="rId7"/>
    <p:sldId id="260" r:id="rId8"/>
    <p:sldId id="296" r:id="rId9"/>
    <p:sldId id="326" r:id="rId10"/>
    <p:sldId id="342" r:id="rId11"/>
    <p:sldId id="341" r:id="rId12"/>
    <p:sldId id="318" r:id="rId13"/>
    <p:sldId id="329" r:id="rId14"/>
    <p:sldId id="330" r:id="rId15"/>
    <p:sldId id="325" r:id="rId16"/>
    <p:sldId id="324" r:id="rId17"/>
    <p:sldId id="340" r:id="rId18"/>
    <p:sldId id="321" r:id="rId19"/>
    <p:sldId id="421" r:id="rId20"/>
    <p:sldId id="336" r:id="rId21"/>
    <p:sldId id="337" r:id="rId22"/>
    <p:sldId id="339" r:id="rId23"/>
    <p:sldId id="417" r:id="rId24"/>
    <p:sldId id="418" r:id="rId25"/>
    <p:sldId id="420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8080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CBDDAD-EBB3-4D44-889C-D2DE040448F9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B89944-71BE-45F0-AFD0-5BF69BCB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105D1-5851-4CD4-A5D5-94855AD69E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105D1-5851-4CD4-A5D5-94855AD69E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9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Mục tiêu của bài học: 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105D1-5851-4CD4-A5D5-94855AD69E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3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89944-71BE-45F0-AFD0-5BF69BCB74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89944-71BE-45F0-AFD0-5BF69BCB74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 </a:t>
            </a: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54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 </a:t>
            </a: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9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 </a:t>
            </a: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96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0FA2-8D26-4DD5-9766-1FA850A74692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7F36-7EBC-4118-87A0-0135EBD1E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FDB5-F552-45A3-B306-8BED06638D41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C9A9-BE7B-42E7-B7D8-741926E7B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5E601-33B3-4699-A58E-0C1A01DF6A77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A007-4D02-4E2A-8070-9CE61703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68523-4F6C-4248-859A-6A4603145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D72B6A-5FAF-4EFD-8FDA-B0885CF7A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85894C-4361-498C-8DB3-935C1A9A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50A5D2-5BCF-4ECC-B5F7-E534565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5BCD8-D895-4A30-A115-63B916FB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34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BAD5E-0D65-4881-B6DA-A0EB65AA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967FCD-30EE-4580-97E1-D18020E7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DF83B-1FB5-4820-9EE5-3860E7B5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C12141-4116-4D43-B406-6A8617F9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A3CDBB-2995-424D-9711-D6C2ACBE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87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ABED5-F455-4230-84A1-58F6257B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9A3B83-97BB-4EA6-8B18-7B65E834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BAD1A-50CB-44A3-A27B-8D65F718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9DFEF-F333-4F8E-AD2B-C5D5F8DB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ED2C97-B561-461B-A227-4C2840D6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99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81E03-4E76-41CF-B103-7D965A76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0BBA6-71B7-463D-AFC4-A71063AC2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D90C36-A3D2-4D45-9A6D-F0B44F0F0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55BCAA-32C4-4B0C-B160-E3C031CA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020790-D181-4D40-A2D7-A4E440E4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B76C2-9DF0-413F-B431-4C7860D5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996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E101F-3FA8-4DA2-9ACD-E7CF9633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2A1AE2-F475-47C9-96C7-90AE7DE1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E716EE-6BFC-45BD-8BDA-6F843D043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F9EBD8-268C-40D1-8A03-AF6DDD328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BF29D4-2FE4-492E-BD84-2FA9CC7F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A849C5-2C73-421A-8089-27D70579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C495DC-84C0-4F8A-B059-12B5CC56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1A932E-E2F6-4A0A-A316-EC8980B7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8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CDEF1-A3EB-465C-8BD7-34A04F47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14AAA6-59A1-42F2-A0CB-61F41D88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737CF5-F326-424C-A670-CEA9047D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D6C33B-387A-48AB-905A-5F82C2D7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445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D0ED67-AEBC-4E0D-8164-6A481884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19FAD3-F013-440E-B976-80DF5B5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CB7E0A-9741-4FE0-8C64-A3070C2E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63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87B93-C370-4D9B-8724-CBE9A79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BF7E9-C812-4401-86DD-664207D4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C609ED-E56E-4D60-9F8D-F421E2119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82D083-2BC1-484D-AD49-8F1CB189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1994B5-4215-4D5F-B3F6-0A96E854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530082-6570-4479-A2C4-D9ED51E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13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79B8-D8AF-4D27-88D8-4B3DDA461668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5910-5CF4-4DCC-968D-627F95439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880D1-8DE6-478D-A006-77479DAC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16E890-15D6-4195-B7D0-52E7E976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760109-3620-49D3-83ED-DC2F3A1B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EF0E6-70EA-490F-B265-0543276C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ED3DA8-B39B-453E-9F23-1FADE16B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8D4701-E36E-4157-9452-0952425F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119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4B860-BCE4-4FDE-ACE4-FDDF475A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961E94-D571-43FC-9519-88E5C4CEF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E0BEB-C674-44B0-93A9-C1E53BE4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F22E52-D847-43FE-9939-C8B08316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D8332-53B1-4694-9F0B-999EAB94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582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6FF737-BBD1-4F5E-A6B2-2A324AF1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2F0307-6A85-4033-B9AC-A43DF119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8EBBE-2253-47D0-A2B5-0A8B18F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C3A92-DFC5-45F9-99BE-92F9A04D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8B9955-C021-44AD-B45D-D64144F2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067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9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94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7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5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7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8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1D80-647A-4C77-B417-D3455D61106F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5672-EB68-4902-B6B7-BB1C522CB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9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97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4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35A6-88E6-4EC8-B3E9-B1B3E553C144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316E-D460-4744-B86F-C013CD9C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C142-0295-4ACD-8084-82721E3917DD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7744-AF4F-40FB-BE6C-C9F9AD0EB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36B4-BC32-4090-895D-262D9F529E54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7909-87DE-4D1A-9FD5-FDF6DDC20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73A7-B75C-47C6-9F1F-2C5254756712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E996-E5DA-4398-AC97-B392F9517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692E-0423-4F3E-BD6A-B51F6583B32A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C58E-B933-4A57-9BEA-53CA1FC58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9692-215D-4531-9107-F6299234DDF3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B7F7-C552-47BA-BA8E-B0757DFE6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2D5C35-5757-4B9A-ADFD-67BABB7E3458}" type="datetimeFigureOut">
              <a:rPr lang="en-US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0F7B8E-DD5A-4DEB-BAD3-1B72035C2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D03CA4-6D35-4658-9D5F-39185DF5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CCCD28-EEA5-4BA6-8668-4811FB4D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884997-DF1B-4B37-A598-73BB866DC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CBB8-A559-4250-940A-A241BBE3D11E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342E8-17F3-4D6F-BD1A-5039DB878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FD7705-78C8-4E72-9044-086F784BB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26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1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%20VU\Desktop\thao%20giang%20(1)%20(1)\thao%20giang%20(1)\thao%20giang\chon%20hinh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%20VU\Desktop\thao%20giang%20(1)%20(1)\thao%20giang%20(1)\thao%20giang\di%20chuyen.wm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%20VU\Desktop\thao%20giang%20(1)%20(1)\thao%20giang%20(1)\thao%20giang\kichthuoc.wm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wmf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%20VU\Desktop\thao%20giang%20(1)%20(1)\thao%20giang%20(1)\thao%20giang\veth.wmv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xmlns="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183823"/>
            <a:ext cx="9144000" cy="5327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F31A56-ECCD-4B60-A936-0516D562AB59}"/>
              </a:ext>
            </a:extLst>
          </p:cNvPr>
          <p:cNvSpPr txBox="1"/>
          <p:nvPr/>
        </p:nvSpPr>
        <p:spPr>
          <a:xfrm>
            <a:off x="755469" y="1117506"/>
            <a:ext cx="7374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TIN HỌC LỚP 3</a:t>
            </a:r>
            <a:endParaRPr lang="vi-VN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526">
        <p:circle/>
      </p:transition>
    </mc:Choice>
    <mc:Fallback>
      <p:transition spd="slow" advTm="652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266701" y="3143249"/>
            <a:ext cx="3733799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33600" y="127635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Các bước thực hiện:</a:t>
            </a:r>
            <a:endParaRPr lang="en-US" altLang="en-US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133600" y="1657350"/>
            <a:ext cx="647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>
                <a:solidFill>
                  <a:schemeClr val="tx1"/>
                </a:solidFill>
              </a:rPr>
              <a:t>B1: Chọn </a:t>
            </a:r>
            <a:r>
              <a:rPr lang="en-US" altLang="en-US" sz="1600" b="0" dirty="0">
                <a:solidFill>
                  <a:schemeClr val="tx1"/>
                </a:solidFill>
              </a:rPr>
              <a:t>toàn </a:t>
            </a:r>
            <a:r>
              <a:rPr lang="en-US" altLang="en-US" sz="1600" b="0">
                <a:solidFill>
                  <a:schemeClr val="tx1"/>
                </a:solidFill>
              </a:rPr>
              <a:t>bộ hình chiếc thuyền vừa vẽ bằng công </a:t>
            </a:r>
            <a:r>
              <a:rPr lang="en-US" altLang="en-US" sz="1600" b="0" dirty="0">
                <a:solidFill>
                  <a:schemeClr val="tx1"/>
                </a:solidFill>
              </a:rPr>
              <a:t>cụ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352550"/>
            <a:ext cx="457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chon hi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54439" y="2019002"/>
            <a:ext cx="5698961" cy="3021354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CEBF3BCC-03E9-42B7-8435-D820C3BE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266701" y="3143249"/>
            <a:ext cx="3733799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33600" y="127635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Các bước thực hiện:</a:t>
            </a:r>
            <a:endParaRPr lang="en-US" altLang="en-US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133600" y="1657350"/>
            <a:ext cx="647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>
                <a:solidFill>
                  <a:schemeClr val="tx1"/>
                </a:solidFill>
              </a:rPr>
              <a:t>B2: Chọn </a:t>
            </a:r>
            <a:r>
              <a:rPr lang="en-US" altLang="en-US" sz="1600" u="sng">
                <a:solidFill>
                  <a:srgbClr val="FF0000"/>
                </a:solidFill>
              </a:rPr>
              <a:t>Copy</a:t>
            </a:r>
            <a:r>
              <a:rPr lang="en-US" altLang="en-US" sz="1600" b="0">
                <a:solidFill>
                  <a:schemeClr val="tx1"/>
                </a:solidFill>
              </a:rPr>
              <a:t>  để </a:t>
            </a:r>
            <a:r>
              <a:rPr lang="en-US" altLang="en-US" sz="1600" b="0">
                <a:solidFill>
                  <a:srgbClr val="FF0000"/>
                </a:solidFill>
              </a:rPr>
              <a:t>sao chép</a:t>
            </a:r>
            <a:endParaRPr lang="en-US" altLang="en-US" sz="1600" b="0" dirty="0">
              <a:solidFill>
                <a:srgbClr val="FF000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7" name="Picture 16" descr="dđ.png"/>
          <p:cNvPicPr>
            <a:picLocks noChangeAspect="1"/>
          </p:cNvPicPr>
          <p:nvPr/>
        </p:nvPicPr>
        <p:blipFill>
          <a:blip r:embed="rId3"/>
          <a:srcRect b="23412"/>
          <a:stretch>
            <a:fillRect/>
          </a:stretch>
        </p:blipFill>
        <p:spPr>
          <a:xfrm>
            <a:off x="2251100" y="2007572"/>
            <a:ext cx="6649060" cy="300554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0800000" flipV="1">
            <a:off x="2590800" y="1962150"/>
            <a:ext cx="838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DB064B9F-22D8-41EA-9681-811B956F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266701" y="3143249"/>
            <a:ext cx="3733799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33600" y="127635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itchFamily="34" charset="0"/>
              </a:rPr>
              <a:t>Các bước thực hiện:</a:t>
            </a:r>
            <a:endParaRPr lang="en-US" altLang="en-US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133600" y="1657350"/>
            <a:ext cx="647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>
                <a:solidFill>
                  <a:schemeClr val="tx1"/>
                </a:solidFill>
              </a:rPr>
              <a:t>B3: Chọn </a:t>
            </a:r>
            <a:r>
              <a:rPr lang="en-US" altLang="en-US" sz="1600" u="sng">
                <a:solidFill>
                  <a:srgbClr val="FF0000"/>
                </a:solidFill>
              </a:rPr>
              <a:t>Paste</a:t>
            </a:r>
            <a:r>
              <a:rPr lang="en-US" altLang="en-US" sz="1600" b="0">
                <a:solidFill>
                  <a:schemeClr val="tx1"/>
                </a:solidFill>
              </a:rPr>
              <a:t>  để </a:t>
            </a:r>
            <a:r>
              <a:rPr lang="en-US" altLang="en-US" sz="1600" b="0">
                <a:solidFill>
                  <a:srgbClr val="FF0000"/>
                </a:solidFill>
              </a:rPr>
              <a:t>dán hình </a:t>
            </a:r>
            <a:r>
              <a:rPr lang="en-US" altLang="en-US" sz="1600" b="0">
                <a:solidFill>
                  <a:schemeClr val="tx1"/>
                </a:solidFill>
              </a:rPr>
              <a:t>vào trang vẽ</a:t>
            </a:r>
            <a:endParaRPr lang="en-US" altLang="en-US" sz="1600" b="0" dirty="0">
              <a:solidFill>
                <a:schemeClr val="tx1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7" name="Picture 16" descr="333.png"/>
          <p:cNvPicPr>
            <a:picLocks noChangeAspect="1"/>
          </p:cNvPicPr>
          <p:nvPr/>
        </p:nvPicPr>
        <p:blipFill>
          <a:blip r:embed="rId3"/>
          <a:srcRect b="24147"/>
          <a:stretch>
            <a:fillRect/>
          </a:stretch>
        </p:blipFill>
        <p:spPr>
          <a:xfrm>
            <a:off x="2251710" y="2038350"/>
            <a:ext cx="6511290" cy="302348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0800000" flipV="1">
            <a:off x="2362200" y="1962150"/>
            <a:ext cx="1295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9FCC00D5-0CCB-4FA6-9AA1-618CCFA6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266701" y="3143249"/>
            <a:ext cx="3733799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33600" y="1581150"/>
            <a:ext cx="6670385" cy="584775"/>
            <a:chOff x="2209800" y="1072575"/>
            <a:chExt cx="6670385" cy="584775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209800" y="1072575"/>
              <a:ext cx="66703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b="0">
                  <a:solidFill>
                    <a:schemeClr val="tx1"/>
                  </a:solidFill>
                </a:rPr>
                <a:t>- Đưa con trỏ chuột vào vị trí bất kỳ trong phần nét đứt bao quanh chi tiết tranh. Con trỏ chuột chuyển thành hình</a:t>
              </a:r>
              <a:endParaRPr lang="en-US" altLang="en-US" sz="1600" b="0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91475" y="1352550"/>
              <a:ext cx="3143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133600" y="2114550"/>
            <a:ext cx="6019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 dirty="0">
                <a:solidFill>
                  <a:schemeClr val="tx1"/>
                </a:solidFill>
              </a:rPr>
              <a:t>- </a:t>
            </a:r>
            <a:r>
              <a:rPr lang="en-US" altLang="en-US" sz="1600" b="0" dirty="0" err="1">
                <a:solidFill>
                  <a:schemeClr val="tx1"/>
                </a:solidFill>
              </a:rPr>
              <a:t>Kéo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thả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chuột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để</a:t>
            </a:r>
            <a:r>
              <a:rPr lang="en-US" altLang="en-US" sz="1600" b="0" dirty="0">
                <a:solidFill>
                  <a:schemeClr val="tx1"/>
                </a:solidFill>
              </a:rPr>
              <a:t> di </a:t>
            </a:r>
            <a:r>
              <a:rPr lang="en-US" altLang="en-US" sz="1600" b="0" dirty="0" err="1">
                <a:solidFill>
                  <a:schemeClr val="tx1"/>
                </a:solidFill>
              </a:rPr>
              <a:t>chuyển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hình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tới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vị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trí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mới</a:t>
            </a:r>
            <a:r>
              <a:rPr lang="en-US" altLang="en-US" sz="16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209800" y="1242596"/>
            <a:ext cx="66703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>
                <a:solidFill>
                  <a:schemeClr val="tx1"/>
                </a:solidFill>
              </a:rPr>
              <a:t>B4: Di chuyển chi tiết tranh vẽ</a:t>
            </a:r>
            <a:endParaRPr lang="en-US" altLang="en-US" sz="1600" b="0" dirty="0">
              <a:solidFill>
                <a:schemeClr val="tx1"/>
              </a:solidFill>
            </a:endParaRPr>
          </a:p>
        </p:txBody>
      </p:sp>
      <p:pic>
        <p:nvPicPr>
          <p:cNvPr id="19" name="di chuy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92786" y="2419351"/>
            <a:ext cx="5102222" cy="2710781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D89987E3-EA15-45F3-B45C-C9B0FB1E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266701" y="3143249"/>
            <a:ext cx="3733799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86000" y="1352550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>
                <a:solidFill>
                  <a:schemeClr val="tx1"/>
                </a:solidFill>
              </a:rPr>
              <a:t>- Đưa con trỏ chuột vào hình vuông bất kỳ ở các góc bao quanh hình, con trỏ chuyển thành </a:t>
            </a:r>
            <a:endParaRPr lang="en-US" altLang="en-US" sz="1600" b="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57350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05600" y="1657350"/>
            <a:ext cx="257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62200" y="1809750"/>
            <a:ext cx="6248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 dirty="0">
                <a:solidFill>
                  <a:schemeClr val="tx1"/>
                </a:solidFill>
              </a:rPr>
              <a:t>- </a:t>
            </a:r>
            <a:r>
              <a:rPr lang="en-US" altLang="en-US" sz="1600" b="0" dirty="0" err="1">
                <a:solidFill>
                  <a:schemeClr val="tx1"/>
                </a:solidFill>
              </a:rPr>
              <a:t>Kéo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thả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chuột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để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thay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đổi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kích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thước</a:t>
            </a:r>
            <a:r>
              <a:rPr lang="en-US" altLang="en-US" sz="1600" b="0" dirty="0">
                <a:solidFill>
                  <a:schemeClr val="tx1"/>
                </a:solidFill>
              </a:rPr>
              <a:t> chi </a:t>
            </a:r>
            <a:r>
              <a:rPr lang="en-US" altLang="en-US" sz="1600" b="0" dirty="0" err="1">
                <a:solidFill>
                  <a:schemeClr val="tx1"/>
                </a:solidFill>
              </a:rPr>
              <a:t>tiết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tranh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</a:rPr>
              <a:t>vẽ</a:t>
            </a:r>
            <a:r>
              <a:rPr lang="en-US" altLang="en-US" sz="16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33600" y="6667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09800" y="1090196"/>
            <a:ext cx="66703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>
                <a:solidFill>
                  <a:schemeClr val="tx1"/>
                </a:solidFill>
              </a:rPr>
              <a:t>B5: Thay đổi kích thước chi tiết tranh</a:t>
            </a:r>
            <a:endParaRPr lang="en-US" altLang="en-US" sz="1600" b="0" dirty="0">
              <a:solidFill>
                <a:schemeClr val="tx1"/>
              </a:solidFill>
            </a:endParaRPr>
          </a:p>
        </p:txBody>
      </p:sp>
      <p:pic>
        <p:nvPicPr>
          <p:cNvPr id="19" name="kichthuo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05050" y="2114550"/>
            <a:ext cx="6305550" cy="3026664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CAB2E7A-0110-4796-9450-6E49C02B5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5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5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 rot="5400000">
            <a:off x="266701" y="3143249"/>
            <a:ext cx="3733799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34395" y="141982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C00000"/>
                </a:solidFill>
                <a:latin typeface="Calibri" pitchFamily="34" charset="0"/>
              </a:rPr>
              <a:t>Lưu</a:t>
            </a:r>
            <a:r>
              <a:rPr lang="en-US" altLang="en-US" sz="2400" u="sng" dirty="0">
                <a:solidFill>
                  <a:srgbClr val="C00000"/>
                </a:solidFill>
                <a:latin typeface="Calibri" pitchFamily="34" charset="0"/>
              </a:rPr>
              <a:t> ý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286000" y="2038350"/>
            <a:ext cx="6629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0" dirty="0" err="1">
                <a:solidFill>
                  <a:schemeClr val="tx1"/>
                </a:solidFill>
              </a:rPr>
              <a:t>Chọn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>
                <a:solidFill>
                  <a:srgbClr val="FF0000"/>
                </a:solidFill>
              </a:rPr>
              <a:t>Transparent Selection </a:t>
            </a:r>
            <a:r>
              <a:rPr lang="en-US" altLang="en-US" sz="2400" b="0" dirty="0" err="1">
                <a:solidFill>
                  <a:schemeClr val="tx1"/>
                </a:solidFill>
              </a:rPr>
              <a:t>trong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>
                <a:solidFill>
                  <a:srgbClr val="FF0000"/>
                </a:solidFill>
              </a:rPr>
              <a:t>Select </a:t>
            </a:r>
            <a:r>
              <a:rPr lang="en-US" altLang="en-US" sz="2400" b="0" dirty="0" err="1">
                <a:solidFill>
                  <a:schemeClr val="tx1"/>
                </a:solidFill>
              </a:rPr>
              <a:t>để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hình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mới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dán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không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che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khuất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hình</a:t>
            </a: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 err="1">
                <a:solidFill>
                  <a:schemeClr val="tx1"/>
                </a:solidFill>
              </a:rPr>
              <a:t>cũ</a:t>
            </a:r>
            <a:r>
              <a:rPr lang="en-US" alt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 dirty="0">
                <a:solidFill>
                  <a:srgbClr val="C00000"/>
                </a:solidFill>
                <a:latin typeface="Calibri" pitchFamily="34" charset="0"/>
              </a:rPr>
              <a:t>Sao </a:t>
            </a:r>
            <a:r>
              <a:rPr lang="en-US" altLang="en-US" sz="2400" u="sng" dirty="0" err="1">
                <a:solidFill>
                  <a:srgbClr val="C00000"/>
                </a:solidFill>
                <a:latin typeface="Calibri" pitchFamily="34" charset="0"/>
              </a:rPr>
              <a:t>chép</a:t>
            </a:r>
            <a:r>
              <a:rPr lang="en-US" altLang="en-US" sz="2400" u="sng" dirty="0">
                <a:solidFill>
                  <a:srgbClr val="C00000"/>
                </a:solidFill>
                <a:latin typeface="Calibri" pitchFamily="34" charset="0"/>
              </a:rPr>
              <a:t> chi </a:t>
            </a:r>
            <a:r>
              <a:rPr lang="en-US" altLang="en-US" sz="2400" u="sng" dirty="0" err="1">
                <a:solidFill>
                  <a:srgbClr val="C00000"/>
                </a:solidFill>
                <a:latin typeface="Calibri" pitchFamily="34" charset="0"/>
              </a:rPr>
              <a:t>tiết</a:t>
            </a:r>
            <a:r>
              <a:rPr lang="en-US" altLang="en-US" sz="2400" u="sng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 u="sng" dirty="0" err="1">
                <a:solidFill>
                  <a:srgbClr val="C00000"/>
                </a:solidFill>
                <a:latin typeface="Calibri" pitchFamily="34" charset="0"/>
              </a:rPr>
              <a:t>tranh</a:t>
            </a:r>
            <a:r>
              <a:rPr lang="en-US" altLang="en-US" sz="2400" u="sng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2400" u="sng" dirty="0" err="1">
                <a:solidFill>
                  <a:srgbClr val="C00000"/>
                </a:solidFill>
                <a:latin typeface="Calibri" pitchFamily="34" charset="0"/>
              </a:rPr>
              <a:t>vẽ</a:t>
            </a:r>
            <a:endParaRPr lang="en-US" altLang="en-US" sz="2400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A3DF83BD-3CB8-49D4-94A3-C5D46689B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266701" y="3143249"/>
            <a:ext cx="3733799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657350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2. Thực hành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2. Thực hành: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33600" y="1352550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0">
                <a:solidFill>
                  <a:schemeClr val="tx1"/>
                </a:solidFill>
              </a:rPr>
              <a:t>Em hãy sao chép chiếc thuyền em đã vẽ thành 3 chiếc thuyền có kích thước khác nhau.</a:t>
            </a:r>
            <a:endParaRPr lang="en-US" altLang="en-US" sz="1600" b="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2151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752CE1DB-661A-4F78-9B31-4B08B8831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571500"/>
            <a:ext cx="10215563" cy="5819775"/>
          </a:xfrm>
          <a:prstGeom prst="rect">
            <a:avLst/>
          </a:prstGeom>
        </p:spPr>
      </p:pic>
      <p:sp>
        <p:nvSpPr>
          <p:cNvPr id="3" name="Text Box 30">
            <a:extLst>
              <a:ext uri="{FF2B5EF4-FFF2-40B4-BE49-F238E27FC236}">
                <a16:creationId xmlns:a16="http://schemas.microsoft.com/office/drawing/2014/main" xmlns="" id="{814F368E-7221-44AE-9F6C-647196A044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1354" y="895350"/>
            <a:ext cx="764255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000" b="1">
                <a:solidFill>
                  <a:srgbClr val="FF0000"/>
                </a:solidFill>
              </a:rPr>
              <a:t>B. HOẠT ĐỘNG THỰC HÀNH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xmlns="" id="{3122B985-DB86-48CE-B40A-FADAFC92CDF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1354" y="2362200"/>
            <a:ext cx="764255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000" b="1">
                <a:solidFill>
                  <a:srgbClr val="0070C0"/>
                </a:solidFill>
              </a:rPr>
              <a:t>Các em vẽ hình mẫu trong SGK trang 50 sau đó sử dụng công cụ sao chép để tạo ra khu vườn có nhiều cây và hoa.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8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1" y="4407694"/>
            <a:ext cx="1838325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708401" y="2085976"/>
            <a:ext cx="942975" cy="68937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120379"/>
            <a:ext cx="7162800" cy="9108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/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0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đã chọn, em nháy chọn?</a:t>
            </a:r>
            <a:endParaRPr lang="en-US" sz="28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35414" y="2107407"/>
            <a:ext cx="2276133" cy="5893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 Copy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14" y="2803922"/>
            <a:ext cx="1860723" cy="58935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 Paste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35414" y="3554016"/>
            <a:ext cx="1860723" cy="589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 Cut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35412" y="4304110"/>
            <a:ext cx="4164980" cy="589359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  </a:t>
            </a: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30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2345468" y="340519"/>
            <a:ext cx="4354513" cy="779860"/>
            <a:chOff x="192" y="873"/>
            <a:chExt cx="2630" cy="655"/>
          </a:xfrm>
        </p:grpSpPr>
        <p:grpSp>
          <p:nvGrpSpPr>
            <p:cNvPr id="3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6" name="Oval 56"/>
              <p:cNvSpPr/>
              <p:nvPr/>
            </p:nvSpPr>
            <p:spPr>
              <a:xfrm>
                <a:off x="2781" y="1981"/>
                <a:ext cx="78" cy="7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Oval 57"/>
              <p:cNvSpPr/>
              <p:nvPr/>
            </p:nvSpPr>
            <p:spPr>
              <a:xfrm>
                <a:off x="2783" y="1981"/>
                <a:ext cx="78" cy="755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Oval 58"/>
              <p:cNvSpPr/>
              <p:nvPr/>
            </p:nvSpPr>
            <p:spPr>
              <a:xfrm>
                <a:off x="2163" y="1983"/>
                <a:ext cx="1300" cy="755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>
              <a:xfrm>
                <a:off x="2160" y="1948"/>
                <a:ext cx="1300" cy="755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0" name="Oval 60"/>
              <p:cNvSpPr/>
              <p:nvPr/>
            </p:nvSpPr>
            <p:spPr>
              <a:xfrm>
                <a:off x="2228" y="1983"/>
                <a:ext cx="1170" cy="755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3" name="Text Box 65"/>
            <p:cNvSpPr txBox="1"/>
            <p:nvPr/>
          </p:nvSpPr>
          <p:spPr>
            <a:xfrm>
              <a:off x="493" y="1008"/>
              <a:ext cx="2034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Củng</a:t>
              </a:r>
              <a:r>
                <a:rPr 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cố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8354" y="4028282"/>
            <a:ext cx="959644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66064" y="4205264"/>
            <a:ext cx="1277937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8196" y="-20538"/>
            <a:ext cx="1386358" cy="103589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6580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 -0.42854 C 0.11441 -0.429 0.13906 -0.39778 0.13871 -0.35893 C 0.13923 -0.31985 0.11406 -0.28839 0.0842 -0.28793 C 0.05381 -0.28816 0.02968 -0.31985 0.02968 -0.35916 C 0.02968 -0.39778 0.05399 -0.42877 0.0842 -0.42854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0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4" y="4300538"/>
            <a:ext cx="1838325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635376" y="2787253"/>
            <a:ext cx="942975" cy="68937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399" y="1047750"/>
            <a:ext cx="7543801" cy="9108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/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0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i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chọn?</a:t>
            </a:r>
            <a:endParaRPr lang="en-US" sz="28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2281238" y="195486"/>
            <a:ext cx="4354513" cy="779860"/>
            <a:chOff x="192" y="873"/>
            <a:chExt cx="2630" cy="655"/>
          </a:xfrm>
        </p:grpSpPr>
        <p:grpSp>
          <p:nvGrpSpPr>
            <p:cNvPr id="3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6" name="Oval 56"/>
              <p:cNvSpPr/>
              <p:nvPr/>
            </p:nvSpPr>
            <p:spPr>
              <a:xfrm>
                <a:off x="2781" y="1981"/>
                <a:ext cx="78" cy="7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Oval 57"/>
              <p:cNvSpPr/>
              <p:nvPr/>
            </p:nvSpPr>
            <p:spPr>
              <a:xfrm>
                <a:off x="2783" y="1981"/>
                <a:ext cx="78" cy="755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Oval 58"/>
              <p:cNvSpPr/>
              <p:nvPr/>
            </p:nvSpPr>
            <p:spPr>
              <a:xfrm>
                <a:off x="2163" y="1983"/>
                <a:ext cx="1300" cy="755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>
              <a:xfrm>
                <a:off x="2160" y="1948"/>
                <a:ext cx="1300" cy="755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0" name="Oval 60"/>
              <p:cNvSpPr/>
              <p:nvPr/>
            </p:nvSpPr>
            <p:spPr>
              <a:xfrm>
                <a:off x="2228" y="1983"/>
                <a:ext cx="1170" cy="755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3" name="Text Box 65"/>
            <p:cNvSpPr txBox="1"/>
            <p:nvPr/>
          </p:nvSpPr>
          <p:spPr>
            <a:xfrm>
              <a:off x="493" y="1008"/>
              <a:ext cx="2034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Củng</a:t>
              </a:r>
              <a:r>
                <a:rPr 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cố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8354" y="4028282"/>
            <a:ext cx="959644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66064" y="4205264"/>
            <a:ext cx="1277937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68196" y="-20538"/>
            <a:ext cx="1386358" cy="10358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851922" y="2107407"/>
            <a:ext cx="2276133" cy="5893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 Copy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851922" y="2803922"/>
            <a:ext cx="1860723" cy="589359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 Paste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851922" y="3554016"/>
            <a:ext cx="1860723" cy="589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  Cut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51920" y="4304110"/>
            <a:ext cx="4164980" cy="589359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  </a:t>
            </a: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30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6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-0.25046 C 0.07083 -0.25092 0.09549 -0.2197 0.09514 -0.18085 C 0.09566 -0.14176 0.07049 -0.11031 0.04063 -0.10985 C 0.01024 -0.11008 -0.01389 -0.14176 -0.01389 -0.18108 C -0.01389 -0.2197 0.01042 -0.25069 0.04063 -0.25046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0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368550" y="38735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Calibri" pitchFamily="34" charset="0"/>
              </a:rPr>
              <a:t>KHỞI ĐỘNG</a:t>
            </a:r>
            <a:endParaRPr lang="en-US" alt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97155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libri" pitchFamily="34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Calibri" pitchFamily="34" charset="0"/>
              </a:rPr>
              <a:t> 1</a:t>
            </a:r>
            <a:r>
              <a:rPr lang="en-US" altLang="en-US" sz="2800" b="1" dirty="0">
                <a:latin typeface="Calibri" pitchFamily="34" charset="0"/>
              </a:rPr>
              <a:t>: </a:t>
            </a:r>
            <a:r>
              <a:rPr lang="en-US" altLang="en-US" sz="2800" b="1" dirty="0" err="1">
                <a:latin typeface="Calibri" pitchFamily="34" charset="0"/>
              </a:rPr>
              <a:t>Để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thực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hiện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thao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tác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 smtClean="0">
                <a:latin typeface="Calibri" pitchFamily="34" charset="0"/>
              </a:rPr>
              <a:t>tẩy</a:t>
            </a:r>
            <a:r>
              <a:rPr lang="en-US" altLang="en-US" sz="2800" b="1" dirty="0" smtClean="0">
                <a:latin typeface="Calibri" pitchFamily="34" charset="0"/>
              </a:rPr>
              <a:t> </a:t>
            </a:r>
            <a:r>
              <a:rPr lang="en-US" altLang="en-US" sz="2800" b="1" dirty="0">
                <a:latin typeface="Calibri" pitchFamily="34" charset="0"/>
              </a:rPr>
              <a:t>chi </a:t>
            </a:r>
            <a:r>
              <a:rPr lang="en-US" altLang="en-US" sz="2800" b="1" dirty="0" err="1">
                <a:latin typeface="Calibri" pitchFamily="34" charset="0"/>
              </a:rPr>
              <a:t>tiết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tranh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vẽ</a:t>
            </a:r>
            <a:r>
              <a:rPr lang="en-US" altLang="en-US" sz="2800" b="1" dirty="0">
                <a:latin typeface="Calibri" pitchFamily="34" charset="0"/>
              </a:rPr>
              <a:t>, </a:t>
            </a:r>
            <a:r>
              <a:rPr lang="en-US" altLang="en-US" sz="2800" b="1" dirty="0" err="1">
                <a:latin typeface="Calibri" pitchFamily="34" charset="0"/>
              </a:rPr>
              <a:t>em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chọn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công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cụ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nào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sau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đây</a:t>
            </a:r>
            <a:r>
              <a:rPr lang="en-US" altLang="en-US" sz="2800" b="1" dirty="0">
                <a:latin typeface="Calibri" pitchFamily="34" charset="0"/>
              </a:rPr>
              <a:t>?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1338" y="2932113"/>
            <a:ext cx="15922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/>
              <a:t>A.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90800" y="2932113"/>
            <a:ext cx="15922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/>
              <a:t>B.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76800" y="2932113"/>
            <a:ext cx="15922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/>
              <a:t>C. </a:t>
            </a:r>
          </a:p>
        </p:txBody>
      </p:sp>
      <p:sp>
        <p:nvSpPr>
          <p:cNvPr id="15" name="Oval 14"/>
          <p:cNvSpPr/>
          <p:nvPr/>
        </p:nvSpPr>
        <p:spPr>
          <a:xfrm>
            <a:off x="5181600" y="287655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7-Point Star 1"/>
          <p:cNvSpPr/>
          <p:nvPr/>
        </p:nvSpPr>
        <p:spPr>
          <a:xfrm>
            <a:off x="6553200" y="3714750"/>
            <a:ext cx="1447800" cy="12954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</a:rPr>
              <a:t>Sai rồi!</a:t>
            </a:r>
          </a:p>
        </p:txBody>
      </p:sp>
      <p:sp>
        <p:nvSpPr>
          <p:cNvPr id="17" name="7-Point Star 16"/>
          <p:cNvSpPr/>
          <p:nvPr/>
        </p:nvSpPr>
        <p:spPr>
          <a:xfrm>
            <a:off x="6553200" y="3714750"/>
            <a:ext cx="1447800" cy="1295400"/>
          </a:xfrm>
          <a:prstGeom prst="star7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FFFF00"/>
                </a:solidFill>
              </a:rPr>
              <a:t>Hoan hô!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747010"/>
            <a:ext cx="533400" cy="6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724150"/>
            <a:ext cx="685800" cy="5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2724150"/>
            <a:ext cx="616226" cy="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1047">
        <p:dissolve/>
      </p:transition>
    </mc:Choice>
    <mc:Fallback>
      <p:transition spd="slow" advTm="4104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12" grpId="0"/>
      <p:bldP spid="13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1" name="Picture 119" descr="Ñaùp_aù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000501"/>
            <a:ext cx="1838325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92" name="Oval 120"/>
          <p:cNvSpPr>
            <a:spLocks noChangeArrowheads="1"/>
          </p:cNvSpPr>
          <p:nvPr/>
        </p:nvSpPr>
        <p:spPr bwMode="auto">
          <a:xfrm>
            <a:off x="3851276" y="3381376"/>
            <a:ext cx="942975" cy="68937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3" y="951570"/>
            <a:ext cx="8687829" cy="9108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2800" i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sao chép để hình ở trên không che khuất hình ở dưới, em thực hiện thao tác chọn       rồi chọn?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3214" y="1945482"/>
            <a:ext cx="678656" cy="58936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a)   </a:t>
            </a:r>
            <a:endParaRPr lang="en-US" sz="44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13214" y="2641997"/>
            <a:ext cx="733425" cy="58935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700" b="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700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13214" y="3392091"/>
            <a:ext cx="818827" cy="589359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c)   </a:t>
            </a:r>
            <a:endParaRPr lang="en-US" sz="36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13214" y="4142185"/>
            <a:ext cx="733425" cy="58935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900" i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d)  </a:t>
            </a:r>
            <a:endParaRPr lang="en-US" sz="3600" i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2211791" y="87474"/>
            <a:ext cx="4354513" cy="779860"/>
            <a:chOff x="192" y="873"/>
            <a:chExt cx="2630" cy="655"/>
          </a:xfrm>
        </p:grpSpPr>
        <p:grpSp>
          <p:nvGrpSpPr>
            <p:cNvPr id="3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6" name="Oval 56"/>
              <p:cNvSpPr/>
              <p:nvPr/>
            </p:nvSpPr>
            <p:spPr>
              <a:xfrm>
                <a:off x="2781" y="1981"/>
                <a:ext cx="78" cy="7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7" name="Oval 57"/>
              <p:cNvSpPr/>
              <p:nvPr/>
            </p:nvSpPr>
            <p:spPr>
              <a:xfrm>
                <a:off x="2783" y="1981"/>
                <a:ext cx="78" cy="755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8" name="Oval 58"/>
              <p:cNvSpPr/>
              <p:nvPr/>
            </p:nvSpPr>
            <p:spPr>
              <a:xfrm>
                <a:off x="2163" y="1983"/>
                <a:ext cx="1300" cy="755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>
              <a:xfrm>
                <a:off x="2160" y="1948"/>
                <a:ext cx="1300" cy="755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0" name="Oval 60"/>
              <p:cNvSpPr/>
              <p:nvPr/>
            </p:nvSpPr>
            <p:spPr>
              <a:xfrm>
                <a:off x="2228" y="1983"/>
                <a:ext cx="1170" cy="755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3" name="Text Box 65"/>
            <p:cNvSpPr txBox="1"/>
            <p:nvPr/>
          </p:nvSpPr>
          <p:spPr>
            <a:xfrm>
              <a:off x="493" y="1008"/>
              <a:ext cx="2034" cy="4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Củng</a:t>
              </a:r>
              <a:r>
                <a:rPr 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cố</a:t>
              </a:r>
              <a:endParaRPr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77938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8354" y="4028282"/>
            <a:ext cx="959644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4" y="4205264"/>
            <a:ext cx="1277937" cy="954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8196" y="-20538"/>
            <a:ext cx="1386358" cy="1035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4486" y="1468493"/>
            <a:ext cx="500066" cy="3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32" y="2031206"/>
            <a:ext cx="2731889" cy="50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2" y="2641998"/>
            <a:ext cx="2672358" cy="52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03" y="4224797"/>
            <a:ext cx="2618259" cy="47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0317"/>
            <a:ext cx="2592288" cy="4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9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3 -0.11286 C 0.19774 -0.11332 0.22239 -0.0821 0.22205 -0.04324 C 0.22257 -0.00416 0.19739 0.02729 0.16753 0.02775 C 0.13715 0.02752 0.11302 -0.00416 0.11302 -0.04348 C 0.11302 -0.0821 0.13732 -0.11309 0.16753 -0.11286 Z " pathEditMode="fixed" rAng="0" ptsTypes="fffff">
                                      <p:cBhvr>
                                        <p:cTn id="12" dur="20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0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91"/>
                  </p:tgtEl>
                </p:cond>
              </p:nextCondLst>
            </p:seq>
          </p:childTnLst>
        </p:cTn>
      </p:par>
    </p:tnLst>
    <p:bldLst>
      <p:bldP spid="543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571500"/>
            <a:ext cx="10215563" cy="5819775"/>
          </a:xfrm>
          <a:prstGeom prst="rect">
            <a:avLst/>
          </a:prstGeom>
        </p:spPr>
      </p:pic>
      <p:sp>
        <p:nvSpPr>
          <p:cNvPr id="3" name="Text Box 30">
            <a:extLst>
              <a:ext uri="{FF2B5EF4-FFF2-40B4-BE49-F238E27FC236}">
                <a16:creationId xmlns:a16="http://schemas.microsoft.com/office/drawing/2014/main" xmlns="" id="{814F368E-7221-44AE-9F6C-647196A044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1354" y="761002"/>
            <a:ext cx="764255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000" b="1">
                <a:solidFill>
                  <a:srgbClr val="FF0000"/>
                </a:solidFill>
              </a:rPr>
              <a:t>EM CẦN GHI NHỚ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xmlns="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77541" y="1186800"/>
            <a:ext cx="7365106" cy="3610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3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chi tiết tranh vẽ em thực hiện các bước sau:</a:t>
            </a:r>
          </a:p>
          <a:p>
            <a:pPr algn="just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Chọn chi tiết tranh vẽ bằng công cụ Select </a:t>
            </a:r>
          </a:p>
          <a:p>
            <a:pPr algn="just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Dùng chuột để kéo thả hoặc dung các phím mũi tên trên bàn phím máy tính để di chuyển chi tiết tranh vẽ đến vị trí mới.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1E03FC-42A3-44DC-B320-3CCD95612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724151"/>
            <a:ext cx="447737" cy="4571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406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571500"/>
            <a:ext cx="10215563" cy="5819775"/>
          </a:xfrm>
          <a:prstGeom prst="rect">
            <a:avLst/>
          </a:prstGeom>
        </p:spPr>
      </p:pic>
      <p:sp>
        <p:nvSpPr>
          <p:cNvPr id="3" name="Text Box 30">
            <a:extLst>
              <a:ext uri="{FF2B5EF4-FFF2-40B4-BE49-F238E27FC236}">
                <a16:creationId xmlns:a16="http://schemas.microsoft.com/office/drawing/2014/main" xmlns="" id="{814F368E-7221-44AE-9F6C-647196A044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1354" y="761002"/>
            <a:ext cx="764255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000" b="1">
                <a:solidFill>
                  <a:srgbClr val="FF0000"/>
                </a:solidFill>
              </a:rPr>
              <a:t>DẶN DÒ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9BEE8FB-6476-4204-B75A-51DD8F71C58C}"/>
              </a:ext>
            </a:extLst>
          </p:cNvPr>
          <p:cNvSpPr txBox="1">
            <a:spLocks/>
          </p:cNvSpPr>
          <p:nvPr/>
        </p:nvSpPr>
        <p:spPr>
          <a:xfrm>
            <a:off x="1317340" y="2116336"/>
            <a:ext cx="6509320" cy="9108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30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0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 xem lại bài </a:t>
            </a:r>
          </a:p>
          <a:p>
            <a:pPr algn="just">
              <a:lnSpc>
                <a:spcPct val="170000"/>
              </a:lnSpc>
            </a:pPr>
            <a:r>
              <a:rPr lang="en-US" sz="30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30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</a:t>
            </a:r>
            <a:r>
              <a:rPr lang="en-US" sz="30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Tô màu, hoàn thiện tranh vẽ</a:t>
            </a:r>
            <a:endParaRPr lang="en-US" sz="30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7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571500"/>
            <a:ext cx="10215563" cy="5819775"/>
          </a:xfrm>
          <a:prstGeom prst="rect">
            <a:avLst/>
          </a:prstGeom>
        </p:spPr>
      </p:pic>
      <p:sp>
        <p:nvSpPr>
          <p:cNvPr id="5" name="Text Box 30">
            <a:extLst>
              <a:ext uri="{FF2B5EF4-FFF2-40B4-BE49-F238E27FC236}">
                <a16:creationId xmlns:a16="http://schemas.microsoft.com/office/drawing/2014/main" xmlns="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4760" y="1200150"/>
            <a:ext cx="7365106" cy="24857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</a:t>
            </a:r>
          </a:p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152400" y="666750"/>
            <a:ext cx="7924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Em hãy quan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sát 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hình và nhận xét các hình sau?</a:t>
            </a:r>
            <a:endParaRPr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04950"/>
            <a:ext cx="638841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xmlns="" id="{37A688F6-D9F9-4FBC-90B4-A41E924DD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19075"/>
            <a:ext cx="9144000" cy="5362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AE07D3-7FE3-472E-A51B-213A231416E3}"/>
              </a:ext>
            </a:extLst>
          </p:cNvPr>
          <p:cNvSpPr txBox="1"/>
          <p:nvPr/>
        </p:nvSpPr>
        <p:spPr>
          <a:xfrm>
            <a:off x="535780" y="691743"/>
            <a:ext cx="80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EM TẬP VẼ</a:t>
            </a:r>
            <a:endParaRPr lang="vi-VN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DE376A-1D71-45D7-BFBC-86E9206DDF11}"/>
              </a:ext>
            </a:extLst>
          </p:cNvPr>
          <p:cNvSpPr txBox="1"/>
          <p:nvPr/>
        </p:nvSpPr>
        <p:spPr>
          <a:xfrm>
            <a:off x="1042988" y="1538829"/>
            <a:ext cx="705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 Sao chép, di chuyển 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213419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9C22D4D1-AD97-4950-97DF-81FC96E6B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0572" y="3681643"/>
            <a:ext cx="1894988" cy="1894988"/>
          </a:xfrm>
          <a:prstGeom prst="rect">
            <a:avLst/>
          </a:prstGeom>
        </p:spPr>
      </p:pic>
      <p:pic>
        <p:nvPicPr>
          <p:cNvPr id="56" name="Picture 5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0C7CBA22-6182-4834-AD19-27674FBBF2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8" y="-334892"/>
            <a:ext cx="1724481" cy="1724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9FB01A-4610-48AB-93B3-DF276F6292FC}"/>
              </a:ext>
            </a:extLst>
          </p:cNvPr>
          <p:cNvSpPr txBox="1"/>
          <p:nvPr/>
        </p:nvSpPr>
        <p:spPr>
          <a:xfrm>
            <a:off x="2348372" y="122648"/>
            <a:ext cx="44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0070C0"/>
                </a:solidFill>
                <a:latin typeface="#9Slide07 Cadena" panose="02000503000000020004" pitchFamily="2" charset="0"/>
                <a:cs typeface="+mn-cs"/>
              </a:rPr>
              <a:t>MỤC TIÊU</a:t>
            </a:r>
            <a:endParaRPr lang="vi-VN" sz="3600">
              <a:solidFill>
                <a:srgbClr val="0070C0"/>
              </a:solidFill>
              <a:latin typeface="#9Slide07 Cadena" panose="02000503000000020004" pitchFamily="2" charset="0"/>
              <a:cs typeface="+mn-cs"/>
            </a:endParaRPr>
          </a:p>
        </p:txBody>
      </p:sp>
      <p:grpSp>
        <p:nvGrpSpPr>
          <p:cNvPr id="5" name="Google Shape;759;p30">
            <a:extLst>
              <a:ext uri="{FF2B5EF4-FFF2-40B4-BE49-F238E27FC236}">
                <a16:creationId xmlns:a16="http://schemas.microsoft.com/office/drawing/2014/main" xmlns="" id="{4F057716-CDB6-42CE-9412-979653B15597}"/>
              </a:ext>
            </a:extLst>
          </p:cNvPr>
          <p:cNvGrpSpPr/>
          <p:nvPr/>
        </p:nvGrpSpPr>
        <p:grpSpPr>
          <a:xfrm>
            <a:off x="1143855" y="1355782"/>
            <a:ext cx="6856290" cy="938141"/>
            <a:chOff x="1698738" y="2085988"/>
            <a:chExt cx="5746575" cy="786300"/>
          </a:xfrm>
        </p:grpSpPr>
        <p:sp>
          <p:nvSpPr>
            <p:cNvPr id="6" name="Google Shape;760;p30">
              <a:extLst>
                <a:ext uri="{FF2B5EF4-FFF2-40B4-BE49-F238E27FC236}">
                  <a16:creationId xmlns:a16="http://schemas.microsoft.com/office/drawing/2014/main" xmlns="" id="{7304816E-5F21-421F-998A-5EFAE83ABFAA}"/>
                </a:ext>
              </a:extLst>
            </p:cNvPr>
            <p:cNvSpPr/>
            <p:nvPr/>
          </p:nvSpPr>
          <p:spPr>
            <a:xfrm rot="-5400000">
              <a:off x="3856938" y="-71467"/>
              <a:ext cx="784800" cy="5101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762;p30">
              <a:extLst>
                <a:ext uri="{FF2B5EF4-FFF2-40B4-BE49-F238E27FC236}">
                  <a16:creationId xmlns:a16="http://schemas.microsoft.com/office/drawing/2014/main" xmlns="" id="{596DB30C-1A1E-43D5-A22F-5AF8B77FBE20}"/>
                </a:ext>
              </a:extLst>
            </p:cNvPr>
            <p:cNvSpPr txBox="1"/>
            <p:nvPr/>
          </p:nvSpPr>
          <p:spPr>
            <a:xfrm>
              <a:off x="2566167" y="2258584"/>
              <a:ext cx="3919213" cy="3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lvl="0"/>
              <a:r>
                <a:rPr lang="en-US" sz="2000" spc="30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sao chép, thay đổi kích thước của chi tiết đã vẽ trên bức tranh</a:t>
              </a:r>
              <a:endParaRPr lang="vi-VN" sz="2400"/>
            </a:p>
          </p:txBody>
        </p:sp>
        <p:sp>
          <p:nvSpPr>
            <p:cNvPr id="8" name="Google Shape;764;p30">
              <a:extLst>
                <a:ext uri="{FF2B5EF4-FFF2-40B4-BE49-F238E27FC236}">
                  <a16:creationId xmlns:a16="http://schemas.microsoft.com/office/drawing/2014/main" xmlns="" id="{C4D4E66E-1700-4A1A-855E-F199010931C2}"/>
                </a:ext>
              </a:extLst>
            </p:cNvPr>
            <p:cNvSpPr/>
            <p:nvPr/>
          </p:nvSpPr>
          <p:spPr>
            <a:xfrm>
              <a:off x="6659013" y="2085988"/>
              <a:ext cx="786300" cy="78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</a:pPr>
              <a:r>
                <a:rPr lang="en" sz="225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02</a:t>
              </a: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765;p30">
              <a:extLst>
                <a:ext uri="{FF2B5EF4-FFF2-40B4-BE49-F238E27FC236}">
                  <a16:creationId xmlns:a16="http://schemas.microsoft.com/office/drawing/2014/main" xmlns="" id="{2914A927-5BFF-41D1-8DF0-8978E8F136A2}"/>
                </a:ext>
              </a:extLst>
            </p:cNvPr>
            <p:cNvSpPr/>
            <p:nvPr/>
          </p:nvSpPr>
          <p:spPr>
            <a:xfrm>
              <a:off x="1779688" y="2144638"/>
              <a:ext cx="669000" cy="66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oogle Shape;766;p30">
            <a:extLst>
              <a:ext uri="{FF2B5EF4-FFF2-40B4-BE49-F238E27FC236}">
                <a16:creationId xmlns:a16="http://schemas.microsoft.com/office/drawing/2014/main" xmlns="" id="{1350C42F-C0E8-4F6E-9E17-65D4A45B3E0F}"/>
              </a:ext>
            </a:extLst>
          </p:cNvPr>
          <p:cNvGrpSpPr/>
          <p:nvPr/>
        </p:nvGrpSpPr>
        <p:grpSpPr>
          <a:xfrm>
            <a:off x="1355639" y="1545449"/>
            <a:ext cx="567784" cy="558809"/>
            <a:chOff x="4687894" y="2289713"/>
            <a:chExt cx="359594" cy="353909"/>
          </a:xfrm>
        </p:grpSpPr>
        <p:sp>
          <p:nvSpPr>
            <p:cNvPr id="13" name="Google Shape;767;p30">
              <a:extLst>
                <a:ext uri="{FF2B5EF4-FFF2-40B4-BE49-F238E27FC236}">
                  <a16:creationId xmlns:a16="http://schemas.microsoft.com/office/drawing/2014/main" xmlns="" id="{40872108-AC7B-4C2E-8460-0DC97EA31B8B}"/>
                </a:ext>
              </a:extLst>
            </p:cNvPr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768;p30">
              <a:extLst>
                <a:ext uri="{FF2B5EF4-FFF2-40B4-BE49-F238E27FC236}">
                  <a16:creationId xmlns:a16="http://schemas.microsoft.com/office/drawing/2014/main" xmlns="" id="{FCF75F59-00C0-41DA-8B70-2DB6D1579358}"/>
                </a:ext>
              </a:extLst>
            </p:cNvPr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769;p30">
              <a:extLst>
                <a:ext uri="{FF2B5EF4-FFF2-40B4-BE49-F238E27FC236}">
                  <a16:creationId xmlns:a16="http://schemas.microsoft.com/office/drawing/2014/main" xmlns="" id="{7E357EE9-FA5D-45B7-9FA5-B88E04E00D74}"/>
                </a:ext>
              </a:extLst>
            </p:cNvPr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oogle Shape;777;p30">
            <a:extLst>
              <a:ext uri="{FF2B5EF4-FFF2-40B4-BE49-F238E27FC236}">
                <a16:creationId xmlns:a16="http://schemas.microsoft.com/office/drawing/2014/main" xmlns="" id="{6A50BC09-44E3-4FB8-B023-A3E390B9F77E}"/>
              </a:ext>
            </a:extLst>
          </p:cNvPr>
          <p:cNvGrpSpPr/>
          <p:nvPr/>
        </p:nvGrpSpPr>
        <p:grpSpPr>
          <a:xfrm>
            <a:off x="1382187" y="4059496"/>
            <a:ext cx="559427" cy="524064"/>
            <a:chOff x="2753373" y="2902523"/>
            <a:chExt cx="347552" cy="325557"/>
          </a:xfrm>
        </p:grpSpPr>
        <p:sp>
          <p:nvSpPr>
            <p:cNvPr id="24" name="Google Shape;778;p30">
              <a:extLst>
                <a:ext uri="{FF2B5EF4-FFF2-40B4-BE49-F238E27FC236}">
                  <a16:creationId xmlns:a16="http://schemas.microsoft.com/office/drawing/2014/main" xmlns="" id="{1D933AAB-B555-46B1-9AEF-D24378F901DE}"/>
                </a:ext>
              </a:extLst>
            </p:cNvPr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779;p30">
              <a:extLst>
                <a:ext uri="{FF2B5EF4-FFF2-40B4-BE49-F238E27FC236}">
                  <a16:creationId xmlns:a16="http://schemas.microsoft.com/office/drawing/2014/main" xmlns="" id="{EF1D291E-B21D-4A0C-8BEC-B91904FA4111}"/>
                </a:ext>
              </a:extLst>
            </p:cNvPr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780;p30">
              <a:extLst>
                <a:ext uri="{FF2B5EF4-FFF2-40B4-BE49-F238E27FC236}">
                  <a16:creationId xmlns:a16="http://schemas.microsoft.com/office/drawing/2014/main" xmlns="" id="{ADB01684-32AC-42C0-827D-21C4E11C60D0}"/>
                </a:ext>
              </a:extLst>
            </p:cNvPr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781;p30">
              <a:extLst>
                <a:ext uri="{FF2B5EF4-FFF2-40B4-BE49-F238E27FC236}">
                  <a16:creationId xmlns:a16="http://schemas.microsoft.com/office/drawing/2014/main" xmlns="" id="{8E52D161-6B1F-4D57-B607-F24BDB4514D5}"/>
                </a:ext>
              </a:extLst>
            </p:cNvPr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782;p30">
              <a:extLst>
                <a:ext uri="{FF2B5EF4-FFF2-40B4-BE49-F238E27FC236}">
                  <a16:creationId xmlns:a16="http://schemas.microsoft.com/office/drawing/2014/main" xmlns="" id="{965F3F59-073D-43E8-8084-E9842C1F0724}"/>
                </a:ext>
              </a:extLst>
            </p:cNvPr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783;p30">
              <a:extLst>
                <a:ext uri="{FF2B5EF4-FFF2-40B4-BE49-F238E27FC236}">
                  <a16:creationId xmlns:a16="http://schemas.microsoft.com/office/drawing/2014/main" xmlns="" id="{C70089C3-8571-4EE8-A4F5-D823F5555666}"/>
                </a:ext>
              </a:extLst>
            </p:cNvPr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oogle Shape;784;p30">
            <a:extLst>
              <a:ext uri="{FF2B5EF4-FFF2-40B4-BE49-F238E27FC236}">
                <a16:creationId xmlns:a16="http://schemas.microsoft.com/office/drawing/2014/main" xmlns="" id="{02C0ADA0-C380-4567-AA9B-12E007577C2F}"/>
              </a:ext>
            </a:extLst>
          </p:cNvPr>
          <p:cNvGrpSpPr/>
          <p:nvPr/>
        </p:nvGrpSpPr>
        <p:grpSpPr>
          <a:xfrm>
            <a:off x="1143855" y="2764216"/>
            <a:ext cx="6856290" cy="938141"/>
            <a:chOff x="1698738" y="2953625"/>
            <a:chExt cx="5746575" cy="786300"/>
          </a:xfrm>
        </p:grpSpPr>
        <p:sp>
          <p:nvSpPr>
            <p:cNvPr id="31" name="Google Shape;785;p30">
              <a:extLst>
                <a:ext uri="{FF2B5EF4-FFF2-40B4-BE49-F238E27FC236}">
                  <a16:creationId xmlns:a16="http://schemas.microsoft.com/office/drawing/2014/main" xmlns="" id="{F30327A0-81B3-45F6-9B29-75D672B4FE28}"/>
                </a:ext>
              </a:extLst>
            </p:cNvPr>
            <p:cNvSpPr/>
            <p:nvPr/>
          </p:nvSpPr>
          <p:spPr>
            <a:xfrm rot="-5400000">
              <a:off x="3856938" y="796192"/>
              <a:ext cx="784800" cy="5101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787;p30">
              <a:extLst>
                <a:ext uri="{FF2B5EF4-FFF2-40B4-BE49-F238E27FC236}">
                  <a16:creationId xmlns:a16="http://schemas.microsoft.com/office/drawing/2014/main" xmlns="" id="{47BFBBAD-A334-4624-8E93-79BDB8776B35}"/>
                </a:ext>
              </a:extLst>
            </p:cNvPr>
            <p:cNvSpPr txBox="1"/>
            <p:nvPr/>
          </p:nvSpPr>
          <p:spPr>
            <a:xfrm>
              <a:off x="2562697" y="3122152"/>
              <a:ext cx="3866281" cy="33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lvl="0" algn="l"/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di chuyển chi tiết đã vẽ đến vị trí mới.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789;p30">
              <a:extLst>
                <a:ext uri="{FF2B5EF4-FFF2-40B4-BE49-F238E27FC236}">
                  <a16:creationId xmlns:a16="http://schemas.microsoft.com/office/drawing/2014/main" xmlns="" id="{7135D443-2660-4EB0-905A-B05EDC55AFE3}"/>
                </a:ext>
              </a:extLst>
            </p:cNvPr>
            <p:cNvSpPr/>
            <p:nvPr/>
          </p:nvSpPr>
          <p:spPr>
            <a:xfrm>
              <a:off x="6659013" y="2953625"/>
              <a:ext cx="786300" cy="7863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</a:pPr>
              <a:r>
                <a:rPr lang="en" sz="225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03</a:t>
              </a: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790;p30">
              <a:extLst>
                <a:ext uri="{FF2B5EF4-FFF2-40B4-BE49-F238E27FC236}">
                  <a16:creationId xmlns:a16="http://schemas.microsoft.com/office/drawing/2014/main" xmlns="" id="{93E4250A-898C-435C-8EBA-4FFC5F961A1E}"/>
                </a:ext>
              </a:extLst>
            </p:cNvPr>
            <p:cNvSpPr/>
            <p:nvPr/>
          </p:nvSpPr>
          <p:spPr>
            <a:xfrm>
              <a:off x="1779688" y="3012275"/>
              <a:ext cx="669000" cy="669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oogle Shape;791;p30">
            <a:extLst>
              <a:ext uri="{FF2B5EF4-FFF2-40B4-BE49-F238E27FC236}">
                <a16:creationId xmlns:a16="http://schemas.microsoft.com/office/drawing/2014/main" xmlns="" id="{E2835A49-1734-4DAF-9DA1-75784CB43B0A}"/>
              </a:ext>
            </a:extLst>
          </p:cNvPr>
          <p:cNvGrpSpPr/>
          <p:nvPr/>
        </p:nvGrpSpPr>
        <p:grpSpPr>
          <a:xfrm>
            <a:off x="1376462" y="2971260"/>
            <a:ext cx="526125" cy="524995"/>
            <a:chOff x="7990840" y="2435226"/>
            <a:chExt cx="354363" cy="353631"/>
          </a:xfrm>
        </p:grpSpPr>
        <p:sp>
          <p:nvSpPr>
            <p:cNvPr id="38" name="Google Shape;792;p30">
              <a:extLst>
                <a:ext uri="{FF2B5EF4-FFF2-40B4-BE49-F238E27FC236}">
                  <a16:creationId xmlns:a16="http://schemas.microsoft.com/office/drawing/2014/main" xmlns="" id="{1DFA1125-39C4-4636-B698-B1685CC4533A}"/>
                </a:ext>
              </a:extLst>
            </p:cNvPr>
            <p:cNvSpPr/>
            <p:nvPr/>
          </p:nvSpPr>
          <p:spPr>
            <a:xfrm>
              <a:off x="7990840" y="2435226"/>
              <a:ext cx="354363" cy="353631"/>
            </a:xfrm>
            <a:custGeom>
              <a:avLst/>
              <a:gdLst/>
              <a:ahLst/>
              <a:cxnLst/>
              <a:rect l="l" t="t" r="r" b="b"/>
              <a:pathLst>
                <a:path w="11133" h="11110" extrusionOk="0">
                  <a:moveTo>
                    <a:pt x="3477" y="1727"/>
                  </a:moveTo>
                  <a:cubicBezTo>
                    <a:pt x="3679" y="1727"/>
                    <a:pt x="3834" y="1894"/>
                    <a:pt x="3834" y="2084"/>
                  </a:cubicBezTo>
                  <a:lnTo>
                    <a:pt x="3834" y="2430"/>
                  </a:lnTo>
                  <a:cubicBezTo>
                    <a:pt x="3834" y="2727"/>
                    <a:pt x="3596" y="2965"/>
                    <a:pt x="3298" y="2965"/>
                  </a:cubicBezTo>
                  <a:cubicBezTo>
                    <a:pt x="3024" y="2965"/>
                    <a:pt x="2786" y="2727"/>
                    <a:pt x="2786" y="2430"/>
                  </a:cubicBezTo>
                  <a:lnTo>
                    <a:pt x="2786" y="2084"/>
                  </a:lnTo>
                  <a:cubicBezTo>
                    <a:pt x="2786" y="1894"/>
                    <a:pt x="2941" y="1727"/>
                    <a:pt x="3143" y="1727"/>
                  </a:cubicBezTo>
                  <a:close/>
                  <a:moveTo>
                    <a:pt x="3477" y="3299"/>
                  </a:moveTo>
                  <a:lnTo>
                    <a:pt x="3477" y="3311"/>
                  </a:lnTo>
                  <a:cubicBezTo>
                    <a:pt x="3501" y="3382"/>
                    <a:pt x="3513" y="3454"/>
                    <a:pt x="3536" y="3537"/>
                  </a:cubicBezTo>
                  <a:lnTo>
                    <a:pt x="3322" y="3751"/>
                  </a:lnTo>
                  <a:lnTo>
                    <a:pt x="3286" y="3751"/>
                  </a:lnTo>
                  <a:lnTo>
                    <a:pt x="3060" y="3537"/>
                  </a:lnTo>
                  <a:cubicBezTo>
                    <a:pt x="3096" y="3489"/>
                    <a:pt x="3108" y="3430"/>
                    <a:pt x="3108" y="3370"/>
                  </a:cubicBezTo>
                  <a:lnTo>
                    <a:pt x="3108" y="3299"/>
                  </a:lnTo>
                  <a:close/>
                  <a:moveTo>
                    <a:pt x="5418" y="4966"/>
                  </a:moveTo>
                  <a:lnTo>
                    <a:pt x="5418" y="7025"/>
                  </a:lnTo>
                  <a:lnTo>
                    <a:pt x="5406" y="7025"/>
                  </a:lnTo>
                  <a:lnTo>
                    <a:pt x="4346" y="7787"/>
                  </a:lnTo>
                  <a:lnTo>
                    <a:pt x="4346" y="5180"/>
                  </a:lnTo>
                  <a:cubicBezTo>
                    <a:pt x="4429" y="5239"/>
                    <a:pt x="4536" y="5287"/>
                    <a:pt x="4656" y="5299"/>
                  </a:cubicBezTo>
                  <a:lnTo>
                    <a:pt x="4786" y="5299"/>
                  </a:lnTo>
                  <a:cubicBezTo>
                    <a:pt x="4929" y="5287"/>
                    <a:pt x="5060" y="5239"/>
                    <a:pt x="5167" y="5156"/>
                  </a:cubicBezTo>
                  <a:lnTo>
                    <a:pt x="5418" y="4966"/>
                  </a:lnTo>
                  <a:close/>
                  <a:moveTo>
                    <a:pt x="2846" y="3739"/>
                  </a:moveTo>
                  <a:lnTo>
                    <a:pt x="3096" y="3989"/>
                  </a:lnTo>
                  <a:cubicBezTo>
                    <a:pt x="3155" y="4049"/>
                    <a:pt x="3239" y="4096"/>
                    <a:pt x="3334" y="4096"/>
                  </a:cubicBezTo>
                  <a:cubicBezTo>
                    <a:pt x="3417" y="4096"/>
                    <a:pt x="3513" y="4073"/>
                    <a:pt x="3572" y="3989"/>
                  </a:cubicBezTo>
                  <a:lnTo>
                    <a:pt x="3798" y="3775"/>
                  </a:lnTo>
                  <a:cubicBezTo>
                    <a:pt x="3870" y="3799"/>
                    <a:pt x="3941" y="3823"/>
                    <a:pt x="4013" y="3823"/>
                  </a:cubicBezTo>
                  <a:cubicBezTo>
                    <a:pt x="4072" y="3823"/>
                    <a:pt x="4120" y="3858"/>
                    <a:pt x="4167" y="3906"/>
                  </a:cubicBezTo>
                  <a:lnTo>
                    <a:pt x="4644" y="4501"/>
                  </a:lnTo>
                  <a:cubicBezTo>
                    <a:pt x="4676" y="4541"/>
                    <a:pt x="4724" y="4558"/>
                    <a:pt x="4769" y="4558"/>
                  </a:cubicBezTo>
                  <a:cubicBezTo>
                    <a:pt x="4807" y="4558"/>
                    <a:pt x="4843" y="4547"/>
                    <a:pt x="4870" y="4525"/>
                  </a:cubicBezTo>
                  <a:lnTo>
                    <a:pt x="5441" y="4061"/>
                  </a:lnTo>
                  <a:cubicBezTo>
                    <a:pt x="5483" y="4031"/>
                    <a:pt x="5534" y="4016"/>
                    <a:pt x="5581" y="4016"/>
                  </a:cubicBezTo>
                  <a:cubicBezTo>
                    <a:pt x="5629" y="4016"/>
                    <a:pt x="5674" y="4031"/>
                    <a:pt x="5703" y="4061"/>
                  </a:cubicBezTo>
                  <a:cubicBezTo>
                    <a:pt x="5739" y="4108"/>
                    <a:pt x="5763" y="4156"/>
                    <a:pt x="5763" y="4216"/>
                  </a:cubicBezTo>
                  <a:cubicBezTo>
                    <a:pt x="5739" y="4227"/>
                    <a:pt x="5727" y="4275"/>
                    <a:pt x="5679" y="4311"/>
                  </a:cubicBezTo>
                  <a:lnTo>
                    <a:pt x="4953" y="4882"/>
                  </a:lnTo>
                  <a:cubicBezTo>
                    <a:pt x="4894" y="4930"/>
                    <a:pt x="4834" y="4966"/>
                    <a:pt x="4763" y="4966"/>
                  </a:cubicBezTo>
                  <a:lnTo>
                    <a:pt x="4691" y="4966"/>
                  </a:lnTo>
                  <a:cubicBezTo>
                    <a:pt x="4596" y="4942"/>
                    <a:pt x="4513" y="4906"/>
                    <a:pt x="4453" y="4823"/>
                  </a:cubicBezTo>
                  <a:lnTo>
                    <a:pt x="4310" y="4644"/>
                  </a:lnTo>
                  <a:cubicBezTo>
                    <a:pt x="4288" y="4607"/>
                    <a:pt x="4247" y="4588"/>
                    <a:pt x="4205" y="4588"/>
                  </a:cubicBezTo>
                  <a:cubicBezTo>
                    <a:pt x="4180" y="4588"/>
                    <a:pt x="4154" y="4595"/>
                    <a:pt x="4132" y="4608"/>
                  </a:cubicBezTo>
                  <a:cubicBezTo>
                    <a:pt x="4072" y="4632"/>
                    <a:pt x="4036" y="4692"/>
                    <a:pt x="4036" y="4751"/>
                  </a:cubicBezTo>
                  <a:lnTo>
                    <a:pt x="4036" y="8014"/>
                  </a:lnTo>
                  <a:lnTo>
                    <a:pt x="3655" y="8276"/>
                  </a:lnTo>
                  <a:lnTo>
                    <a:pt x="3655" y="6763"/>
                  </a:lnTo>
                  <a:cubicBezTo>
                    <a:pt x="3655" y="6668"/>
                    <a:pt x="3584" y="6597"/>
                    <a:pt x="3501" y="6597"/>
                  </a:cubicBezTo>
                  <a:cubicBezTo>
                    <a:pt x="3405" y="6597"/>
                    <a:pt x="3334" y="6668"/>
                    <a:pt x="3334" y="6763"/>
                  </a:cubicBezTo>
                  <a:lnTo>
                    <a:pt x="3334" y="8502"/>
                  </a:lnTo>
                  <a:lnTo>
                    <a:pt x="2798" y="8895"/>
                  </a:lnTo>
                  <a:lnTo>
                    <a:pt x="2798" y="6811"/>
                  </a:lnTo>
                  <a:cubicBezTo>
                    <a:pt x="2798" y="6644"/>
                    <a:pt x="2751" y="6490"/>
                    <a:pt x="2691" y="6347"/>
                  </a:cubicBezTo>
                  <a:lnTo>
                    <a:pt x="2524" y="6013"/>
                  </a:lnTo>
                  <a:cubicBezTo>
                    <a:pt x="2489" y="5918"/>
                    <a:pt x="2453" y="5811"/>
                    <a:pt x="2453" y="5704"/>
                  </a:cubicBezTo>
                  <a:lnTo>
                    <a:pt x="2453" y="4037"/>
                  </a:lnTo>
                  <a:cubicBezTo>
                    <a:pt x="2453" y="3966"/>
                    <a:pt x="2500" y="3906"/>
                    <a:pt x="2560" y="3870"/>
                  </a:cubicBezTo>
                  <a:lnTo>
                    <a:pt x="2846" y="3739"/>
                  </a:lnTo>
                  <a:close/>
                  <a:moveTo>
                    <a:pt x="5560" y="1"/>
                  </a:moveTo>
                  <a:cubicBezTo>
                    <a:pt x="5477" y="1"/>
                    <a:pt x="5406" y="84"/>
                    <a:pt x="5406" y="167"/>
                  </a:cubicBezTo>
                  <a:lnTo>
                    <a:pt x="5406" y="3680"/>
                  </a:lnTo>
                  <a:cubicBezTo>
                    <a:pt x="5346" y="3692"/>
                    <a:pt x="5287" y="3727"/>
                    <a:pt x="5239" y="3775"/>
                  </a:cubicBezTo>
                  <a:lnTo>
                    <a:pt x="4775" y="4132"/>
                  </a:lnTo>
                  <a:lnTo>
                    <a:pt x="4405" y="3656"/>
                  </a:lnTo>
                  <a:cubicBezTo>
                    <a:pt x="4298" y="3537"/>
                    <a:pt x="4167" y="3454"/>
                    <a:pt x="4001" y="3454"/>
                  </a:cubicBezTo>
                  <a:cubicBezTo>
                    <a:pt x="3894" y="3454"/>
                    <a:pt x="3822" y="3370"/>
                    <a:pt x="3822" y="3275"/>
                  </a:cubicBezTo>
                  <a:lnTo>
                    <a:pt x="3822" y="3096"/>
                  </a:lnTo>
                  <a:cubicBezTo>
                    <a:pt x="4036" y="2953"/>
                    <a:pt x="4167" y="2703"/>
                    <a:pt x="4167" y="2418"/>
                  </a:cubicBezTo>
                  <a:lnTo>
                    <a:pt x="4167" y="2072"/>
                  </a:lnTo>
                  <a:cubicBezTo>
                    <a:pt x="4167" y="1703"/>
                    <a:pt x="3858" y="1394"/>
                    <a:pt x="3477" y="1394"/>
                  </a:cubicBezTo>
                  <a:lnTo>
                    <a:pt x="3143" y="1394"/>
                  </a:lnTo>
                  <a:cubicBezTo>
                    <a:pt x="2762" y="1394"/>
                    <a:pt x="2453" y="1703"/>
                    <a:pt x="2453" y="2072"/>
                  </a:cubicBezTo>
                  <a:lnTo>
                    <a:pt x="2453" y="2418"/>
                  </a:lnTo>
                  <a:cubicBezTo>
                    <a:pt x="2453" y="2703"/>
                    <a:pt x="2584" y="2953"/>
                    <a:pt x="2798" y="3096"/>
                  </a:cubicBezTo>
                  <a:lnTo>
                    <a:pt x="2798" y="3358"/>
                  </a:lnTo>
                  <a:lnTo>
                    <a:pt x="2798" y="3370"/>
                  </a:lnTo>
                  <a:lnTo>
                    <a:pt x="2393" y="3573"/>
                  </a:lnTo>
                  <a:cubicBezTo>
                    <a:pt x="2215" y="3668"/>
                    <a:pt x="2108" y="3846"/>
                    <a:pt x="2108" y="4037"/>
                  </a:cubicBezTo>
                  <a:lnTo>
                    <a:pt x="2108" y="5704"/>
                  </a:lnTo>
                  <a:cubicBezTo>
                    <a:pt x="2108" y="5871"/>
                    <a:pt x="2155" y="6013"/>
                    <a:pt x="2215" y="6168"/>
                  </a:cubicBezTo>
                  <a:lnTo>
                    <a:pt x="2381" y="6490"/>
                  </a:lnTo>
                  <a:cubicBezTo>
                    <a:pt x="2429" y="6597"/>
                    <a:pt x="2453" y="6704"/>
                    <a:pt x="2453" y="6811"/>
                  </a:cubicBezTo>
                  <a:lnTo>
                    <a:pt x="2453" y="9133"/>
                  </a:lnTo>
                  <a:lnTo>
                    <a:pt x="84" y="10812"/>
                  </a:lnTo>
                  <a:cubicBezTo>
                    <a:pt x="12" y="10859"/>
                    <a:pt x="0" y="10954"/>
                    <a:pt x="48" y="11038"/>
                  </a:cubicBezTo>
                  <a:cubicBezTo>
                    <a:pt x="69" y="11081"/>
                    <a:pt x="116" y="11102"/>
                    <a:pt x="166" y="11102"/>
                  </a:cubicBezTo>
                  <a:cubicBezTo>
                    <a:pt x="199" y="11102"/>
                    <a:pt x="234" y="11093"/>
                    <a:pt x="262" y="11074"/>
                  </a:cubicBezTo>
                  <a:lnTo>
                    <a:pt x="5548" y="7323"/>
                  </a:lnTo>
                  <a:lnTo>
                    <a:pt x="10835" y="11074"/>
                  </a:lnTo>
                  <a:cubicBezTo>
                    <a:pt x="10859" y="11097"/>
                    <a:pt x="10894" y="11109"/>
                    <a:pt x="10918" y="11109"/>
                  </a:cubicBezTo>
                  <a:cubicBezTo>
                    <a:pt x="10966" y="11109"/>
                    <a:pt x="11025" y="11074"/>
                    <a:pt x="11061" y="11038"/>
                  </a:cubicBezTo>
                  <a:cubicBezTo>
                    <a:pt x="11133" y="10954"/>
                    <a:pt x="11121" y="10859"/>
                    <a:pt x="11037" y="10812"/>
                  </a:cubicBezTo>
                  <a:lnTo>
                    <a:pt x="5727" y="7049"/>
                  </a:lnTo>
                  <a:lnTo>
                    <a:pt x="5727" y="4692"/>
                  </a:lnTo>
                  <a:lnTo>
                    <a:pt x="5882" y="4573"/>
                  </a:lnTo>
                  <a:cubicBezTo>
                    <a:pt x="6001" y="4477"/>
                    <a:pt x="6072" y="4335"/>
                    <a:pt x="6072" y="4180"/>
                  </a:cubicBezTo>
                  <a:cubicBezTo>
                    <a:pt x="6072" y="4037"/>
                    <a:pt x="6013" y="3882"/>
                    <a:pt x="5906" y="3787"/>
                  </a:cubicBezTo>
                  <a:cubicBezTo>
                    <a:pt x="5858" y="3739"/>
                    <a:pt x="5787" y="3704"/>
                    <a:pt x="5727" y="3680"/>
                  </a:cubicBezTo>
                  <a:lnTo>
                    <a:pt x="5727" y="667"/>
                  </a:lnTo>
                  <a:lnTo>
                    <a:pt x="7906" y="667"/>
                  </a:lnTo>
                  <a:lnTo>
                    <a:pt x="7680" y="1132"/>
                  </a:lnTo>
                  <a:cubicBezTo>
                    <a:pt x="7644" y="1179"/>
                    <a:pt x="7644" y="1239"/>
                    <a:pt x="7680" y="1287"/>
                  </a:cubicBezTo>
                  <a:lnTo>
                    <a:pt x="7906" y="1751"/>
                  </a:lnTo>
                  <a:lnTo>
                    <a:pt x="6251" y="1751"/>
                  </a:lnTo>
                  <a:cubicBezTo>
                    <a:pt x="6156" y="1751"/>
                    <a:pt x="6084" y="1822"/>
                    <a:pt x="6084" y="1906"/>
                  </a:cubicBezTo>
                  <a:cubicBezTo>
                    <a:pt x="6084" y="2001"/>
                    <a:pt x="6156" y="2072"/>
                    <a:pt x="6251" y="2072"/>
                  </a:cubicBezTo>
                  <a:lnTo>
                    <a:pt x="8156" y="2072"/>
                  </a:lnTo>
                  <a:cubicBezTo>
                    <a:pt x="8215" y="2072"/>
                    <a:pt x="8263" y="2049"/>
                    <a:pt x="8287" y="2001"/>
                  </a:cubicBezTo>
                  <a:cubicBezTo>
                    <a:pt x="8323" y="1953"/>
                    <a:pt x="8323" y="1894"/>
                    <a:pt x="8287" y="1834"/>
                  </a:cubicBezTo>
                  <a:lnTo>
                    <a:pt x="7977" y="1215"/>
                  </a:lnTo>
                  <a:lnTo>
                    <a:pt x="8287" y="584"/>
                  </a:lnTo>
                  <a:cubicBezTo>
                    <a:pt x="8323" y="537"/>
                    <a:pt x="8323" y="477"/>
                    <a:pt x="8287" y="417"/>
                  </a:cubicBezTo>
                  <a:cubicBezTo>
                    <a:pt x="8263" y="382"/>
                    <a:pt x="8204" y="346"/>
                    <a:pt x="8156" y="346"/>
                  </a:cubicBezTo>
                  <a:lnTo>
                    <a:pt x="5727" y="346"/>
                  </a:lnTo>
                  <a:lnTo>
                    <a:pt x="5727" y="167"/>
                  </a:lnTo>
                  <a:cubicBezTo>
                    <a:pt x="5727" y="84"/>
                    <a:pt x="5656" y="1"/>
                    <a:pt x="5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793;p30">
              <a:extLst>
                <a:ext uri="{FF2B5EF4-FFF2-40B4-BE49-F238E27FC236}">
                  <a16:creationId xmlns:a16="http://schemas.microsoft.com/office/drawing/2014/main" xmlns="" id="{2472FEA3-07F4-4E70-91DA-7543343EBFC2}"/>
                </a:ext>
              </a:extLst>
            </p:cNvPr>
            <p:cNvSpPr/>
            <p:nvPr/>
          </p:nvSpPr>
          <p:spPr>
            <a:xfrm>
              <a:off x="8190160" y="2704158"/>
              <a:ext cx="61814" cy="45644"/>
            </a:xfrm>
            <a:custGeom>
              <a:avLst/>
              <a:gdLst/>
              <a:ahLst/>
              <a:cxnLst/>
              <a:rect l="l" t="t" r="r" b="b"/>
              <a:pathLst>
                <a:path w="1942" h="1434" extrusionOk="0">
                  <a:moveTo>
                    <a:pt x="173" y="0"/>
                  </a:moveTo>
                  <a:cubicBezTo>
                    <a:pt x="123" y="0"/>
                    <a:pt x="77" y="22"/>
                    <a:pt x="48" y="65"/>
                  </a:cubicBezTo>
                  <a:cubicBezTo>
                    <a:pt x="1" y="148"/>
                    <a:pt x="13" y="243"/>
                    <a:pt x="96" y="291"/>
                  </a:cubicBezTo>
                  <a:lnTo>
                    <a:pt x="1668" y="1410"/>
                  </a:lnTo>
                  <a:cubicBezTo>
                    <a:pt x="1703" y="1422"/>
                    <a:pt x="1727" y="1434"/>
                    <a:pt x="1763" y="1434"/>
                  </a:cubicBezTo>
                  <a:cubicBezTo>
                    <a:pt x="1799" y="1434"/>
                    <a:pt x="1858" y="1410"/>
                    <a:pt x="1894" y="1362"/>
                  </a:cubicBezTo>
                  <a:cubicBezTo>
                    <a:pt x="1942" y="1291"/>
                    <a:pt x="1918" y="1196"/>
                    <a:pt x="1846" y="1136"/>
                  </a:cubicBezTo>
                  <a:lnTo>
                    <a:pt x="275" y="29"/>
                  </a:lnTo>
                  <a:cubicBezTo>
                    <a:pt x="241" y="10"/>
                    <a:pt x="206" y="0"/>
                    <a:pt x="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794;p30">
              <a:extLst>
                <a:ext uri="{FF2B5EF4-FFF2-40B4-BE49-F238E27FC236}">
                  <a16:creationId xmlns:a16="http://schemas.microsoft.com/office/drawing/2014/main" xmlns="" id="{4B228C41-38D8-4BAD-8738-1F5FAB95D858}"/>
                </a:ext>
              </a:extLst>
            </p:cNvPr>
            <p:cNvSpPr/>
            <p:nvPr/>
          </p:nvSpPr>
          <p:spPr>
            <a:xfrm>
              <a:off x="8162882" y="2684201"/>
              <a:ext cx="22026" cy="18239"/>
            </a:xfrm>
            <a:custGeom>
              <a:avLst/>
              <a:gdLst/>
              <a:ahLst/>
              <a:cxnLst/>
              <a:rect l="l" t="t" r="r" b="b"/>
              <a:pathLst>
                <a:path w="692" h="573" extrusionOk="0">
                  <a:moveTo>
                    <a:pt x="177" y="0"/>
                  </a:moveTo>
                  <a:cubicBezTo>
                    <a:pt x="123" y="0"/>
                    <a:pt x="67" y="26"/>
                    <a:pt x="36" y="73"/>
                  </a:cubicBezTo>
                  <a:cubicBezTo>
                    <a:pt x="1" y="144"/>
                    <a:pt x="13" y="251"/>
                    <a:pt x="84" y="299"/>
                  </a:cubicBezTo>
                  <a:lnTo>
                    <a:pt x="429" y="549"/>
                  </a:lnTo>
                  <a:cubicBezTo>
                    <a:pt x="453" y="561"/>
                    <a:pt x="489" y="573"/>
                    <a:pt x="513" y="573"/>
                  </a:cubicBezTo>
                  <a:cubicBezTo>
                    <a:pt x="560" y="573"/>
                    <a:pt x="620" y="549"/>
                    <a:pt x="655" y="501"/>
                  </a:cubicBezTo>
                  <a:cubicBezTo>
                    <a:pt x="691" y="430"/>
                    <a:pt x="679" y="323"/>
                    <a:pt x="608" y="275"/>
                  </a:cubicBezTo>
                  <a:lnTo>
                    <a:pt x="263" y="25"/>
                  </a:lnTo>
                  <a:cubicBezTo>
                    <a:pt x="237" y="8"/>
                    <a:pt x="207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-792" y="2876550"/>
            <a:ext cx="4267992" cy="7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09800" y="127635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</a:rPr>
              <a:t>HĐ1. Vẽ một chiếc thuyền theo mẫu</a:t>
            </a:r>
            <a:endParaRPr lang="en-US" altLang="en-US" sz="2400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1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025" y="1657350"/>
            <a:ext cx="28479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6-Point Star 16"/>
          <p:cNvSpPr/>
          <p:nvPr/>
        </p:nvSpPr>
        <p:spPr>
          <a:xfrm>
            <a:off x="2286000" y="2284412"/>
            <a:ext cx="3581400" cy="165893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THẢO LUẬN NHÓM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62094" y="4132243"/>
            <a:ext cx="6881906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 sử dụng những công cụ nào để vẽ chiếc thuyền?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1"/>
      <p:bldP spid="16401" grpId="0"/>
      <p:bldP spid="25" grpId="0"/>
      <p:bldP spid="2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-792" y="2876550"/>
            <a:ext cx="4267992" cy="7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33600" y="742950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rgbClr val="FF0000"/>
                </a:solidFill>
                <a:latin typeface="Calibri" pitchFamily="34" charset="0"/>
              </a:rPr>
              <a:t>Hướng dẫn cách vẽ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4" name="vet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1123950"/>
            <a:ext cx="6629400" cy="4037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-792" y="2876550"/>
            <a:ext cx="4267992" cy="7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09800" y="127635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</a:rPr>
              <a:t>b. Sao chép hình để được chiếc thuyền mới bên cạnh chiếc thuyền đã vẽ, nhưng kích thước nhỏ hơn.</a:t>
            </a:r>
            <a:endParaRPr lang="en-US" altLang="en-US" sz="2400" i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b="14420"/>
          <a:stretch>
            <a:fillRect/>
          </a:stretch>
        </p:blipFill>
        <p:spPr bwMode="auto">
          <a:xfrm>
            <a:off x="2362200" y="2190750"/>
            <a:ext cx="615473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B49D3F78-A449-4119-A5AB-FC39F668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16402" name="Picture 12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3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4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15" descr="Hoa Khu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-792" y="2876550"/>
            <a:ext cx="4267992" cy="7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1364962"/>
            <a:ext cx="2133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>
                <a:latin typeface="Calibri" pitchFamily="34" charset="0"/>
              </a:rPr>
              <a:t>1. Sao chép chi tiết tranh vẽ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1047750"/>
            <a:ext cx="1981200" cy="276999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HOẠT ĐỘNG CƠ BẢN</a:t>
            </a:r>
            <a:endParaRPr 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33600" y="81915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C00000"/>
                </a:solidFill>
                <a:latin typeface="Calibri" pitchFamily="34" charset="0"/>
              </a:rPr>
              <a:t>1. </a:t>
            </a:r>
            <a:r>
              <a:rPr lang="en-US" altLang="en-US" sz="2400" u="sng">
                <a:solidFill>
                  <a:srgbClr val="C00000"/>
                </a:solidFill>
                <a:latin typeface="Calibri" pitchFamily="34" charset="0"/>
              </a:rPr>
              <a:t>Sao chép chi tiết tranh vẽ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09800" y="127635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libri" pitchFamily="34" charset="0"/>
              </a:rPr>
              <a:t>b. Sao chép hình</a:t>
            </a:r>
            <a:endParaRPr lang="en-US" altLang="en-US" sz="2400" i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l="6190" t="2508" r="2192" b="17241"/>
          <a:stretch>
            <a:fillRect/>
          </a:stretch>
        </p:blipFill>
        <p:spPr bwMode="auto">
          <a:xfrm>
            <a:off x="3505200" y="165735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6-Point Star 26"/>
          <p:cNvSpPr/>
          <p:nvPr/>
        </p:nvSpPr>
        <p:spPr>
          <a:xfrm>
            <a:off x="685800" y="2495550"/>
            <a:ext cx="2895600" cy="1752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THẢO </a:t>
            </a:r>
            <a:r>
              <a:rPr lang="en-US" sz="2800">
                <a:solidFill>
                  <a:srgbClr val="FF0000"/>
                </a:solidFill>
              </a:rPr>
              <a:t>LUẬN NHÓM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287363" y="4128617"/>
            <a:ext cx="5636075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Đọc SGK và hãy nêu các bước sao chép hình?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883BCF18-30C0-4D58-B565-1CF49FA8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575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SAO CHÉP, DI CHUYỂN CHI TIẾT TRANH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6|2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941</Words>
  <Application>Microsoft Office PowerPoint</Application>
  <PresentationFormat>On-screen Show (16:9)</PresentationFormat>
  <Paragraphs>126</Paragraphs>
  <Slides>23</Slides>
  <Notes>9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Admin</cp:lastModifiedBy>
  <cp:revision>425</cp:revision>
  <dcterms:created xsi:type="dcterms:W3CDTF">2017-08-25T12:22:43Z</dcterms:created>
  <dcterms:modified xsi:type="dcterms:W3CDTF">2021-11-27T15:56:46Z</dcterms:modified>
</cp:coreProperties>
</file>